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78" r:id="rId4"/>
    <p:sldId id="279" r:id="rId5"/>
    <p:sldId id="280" r:id="rId6"/>
    <p:sldId id="260" r:id="rId7"/>
    <p:sldId id="298" r:id="rId8"/>
    <p:sldId id="287" r:id="rId9"/>
    <p:sldId id="288" r:id="rId10"/>
    <p:sldId id="289" r:id="rId11"/>
    <p:sldId id="290" r:id="rId12"/>
    <p:sldId id="293" r:id="rId13"/>
    <p:sldId id="294" r:id="rId14"/>
    <p:sldId id="295" r:id="rId15"/>
    <p:sldId id="296" r:id="rId16"/>
    <p:sldId id="297" r:id="rId17"/>
    <p:sldId id="299" r:id="rId18"/>
    <p:sldId id="300" r:id="rId19"/>
    <p:sldId id="303" r:id="rId20"/>
    <p:sldId id="304" r:id="rId21"/>
    <p:sldId id="305" r:id="rId22"/>
    <p:sldId id="306" r:id="rId23"/>
    <p:sldId id="307" r:id="rId24"/>
    <p:sldId id="322" r:id="rId25"/>
    <p:sldId id="323" r:id="rId26"/>
    <p:sldId id="308" r:id="rId27"/>
    <p:sldId id="309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10" r:id="rId37"/>
    <p:sldId id="332" r:id="rId38"/>
    <p:sldId id="333" r:id="rId39"/>
    <p:sldId id="311" r:id="rId40"/>
    <p:sldId id="334" r:id="rId41"/>
    <p:sldId id="335" r:id="rId42"/>
    <p:sldId id="336" r:id="rId43"/>
    <p:sldId id="312" r:id="rId44"/>
    <p:sldId id="314" r:id="rId45"/>
    <p:sldId id="315" r:id="rId46"/>
    <p:sldId id="342" r:id="rId47"/>
    <p:sldId id="343" r:id="rId48"/>
    <p:sldId id="344" r:id="rId49"/>
    <p:sldId id="316" r:id="rId50"/>
  </p:sldIdLst>
  <p:sldSz cx="9144000" cy="5143500" type="screen16x9"/>
  <p:notesSz cx="7010400" cy="9296400"/>
  <p:embeddedFontLst>
    <p:embeddedFont>
      <p:font typeface="SimSun" panose="02010600030101010101" pitchFamily="2" charset="-122"/>
      <p:regular r:id="rId53"/>
    </p:embeddedFont>
    <p:embeddedFont>
      <p:font typeface="TH SarabunPSK" panose="020B0500040200020003" pitchFamily="34" charset="-34"/>
      <p:regular r:id="rId54"/>
      <p:bold r:id="rId55"/>
      <p:italic r:id="rId56"/>
      <p:boldItalic r:id="rId57"/>
    </p:embeddedFont>
    <p:embeddedFont>
      <p:font typeface="Lato Light" panose="020F0302020204030203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Angsana New" panose="02020603050405020304" pitchFamily="18" charset="-34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91D4B4-F3F1-4CFE-A176-CB47889AA4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6932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30146"/>
      </p:ext>
    </p:extLst>
  </p:cSld>
  <p:clrMap bg1="lt1" tx1="dk1" bg2="dk2" tx2="lt2" accent1="accent1" accent2="accent2" accent3="accent3" accent4="accent4" accent5="accent5" accent6="accent6" hlink="hlink" folHlink="folHlink"/>
  <p:hf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29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71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969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89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84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524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9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871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474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432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58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6ff2f12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d6ff2f129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437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6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529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017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039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979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335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047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990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84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76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6ff2f12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d6ff2f129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250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4421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881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432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540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6835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05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553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094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9196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82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6ff2f12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d6ff2f129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279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66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2571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6522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5667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389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112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4743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5724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298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85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6ff2f12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d6ff2f129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56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55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7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91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6ff2f1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6ff2f12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06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B0D2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0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18.png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4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4.png"/><Relationship Id="rId9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7.wmf"/><Relationship Id="rId5" Type="http://schemas.openxmlformats.org/officeDocument/2006/relationships/image" Target="../media/image18.png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4.pn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4.wm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0.wmf"/><Relationship Id="rId5" Type="http://schemas.openxmlformats.org/officeDocument/2006/relationships/image" Target="../media/image18.png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4.png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5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4.png"/><Relationship Id="rId9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9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4.png"/><Relationship Id="rId9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9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4.png"/><Relationship Id="rId9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3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4.png"/><Relationship Id="rId9" Type="http://schemas.openxmlformats.org/officeDocument/2006/relationships/image" Target="../media/image6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6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9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6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7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7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7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9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4.png"/><Relationship Id="rId9" Type="http://schemas.openxmlformats.org/officeDocument/2006/relationships/image" Target="../media/image7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710" y="3088641"/>
            <a:ext cx="5461679" cy="18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725" y="69272"/>
            <a:ext cx="1959650" cy="16908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60"/>
          <p:cNvSpPr txBox="1">
            <a:spLocks noGrp="1"/>
          </p:cNvSpPr>
          <p:nvPr>
            <p:ph type="ctrTitle"/>
          </p:nvPr>
        </p:nvSpPr>
        <p:spPr>
          <a:xfrm>
            <a:off x="1820390" y="1844457"/>
            <a:ext cx="5375556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th-TH" sz="5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การวิเคราะห์ข้อมูลเบื้องต้น</a:t>
            </a:r>
            <a:endParaRPr lang="en" sz="5400" b="1" dirty="0">
              <a:solidFill>
                <a:schemeClr val="tx1"/>
              </a:solidFill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" y="210110"/>
            <a:ext cx="1218222" cy="1549963"/>
          </a:xfrm>
          <a:prstGeom prst="rect">
            <a:avLst/>
          </a:prstGeom>
        </p:spPr>
      </p:pic>
      <p:sp>
        <p:nvSpPr>
          <p:cNvPr id="11" name="Shape 189"/>
          <p:cNvSpPr txBox="1">
            <a:spLocks/>
          </p:cNvSpPr>
          <p:nvPr/>
        </p:nvSpPr>
        <p:spPr>
          <a:xfrm>
            <a:off x="3409508" y="3520828"/>
            <a:ext cx="5635200" cy="7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r">
              <a:spcBef>
                <a:spcPts val="0"/>
              </a:spcBef>
              <a:buFont typeface="Lato Light"/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ผศ.ดร.ธนวัฒน์ 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ศรีศิริวัฒน์</a:t>
            </a:r>
          </a:p>
          <a:p>
            <a:pPr algn="r">
              <a:spcBef>
                <a:spcPts val="0"/>
              </a:spcBef>
              <a:buFont typeface="Lato Light"/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สาขาวิชาคณิตศาสตร์   </a:t>
            </a:r>
          </a:p>
          <a:p>
            <a:pPr algn="r">
              <a:spcBef>
                <a:spcPts val="0"/>
              </a:spcBef>
              <a:buFont typeface="Lato Light"/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คณะครุศาสตร์</a:t>
            </a:r>
          </a:p>
          <a:p>
            <a:pPr algn="r">
              <a:spcBef>
                <a:spcPts val="0"/>
              </a:spcBef>
              <a:buFont typeface="Lato Light"/>
              <a:buNone/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สวน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</a:t>
            </a:r>
            <a:endParaRPr lang="en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70300"/>
              </p:ext>
            </p:extLst>
          </p:nvPr>
        </p:nvGraphicFramePr>
        <p:xfrm>
          <a:off x="739657" y="1077218"/>
          <a:ext cx="7459121" cy="3937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075"/>
                <a:gridCol w="1365598"/>
                <a:gridCol w="1895979"/>
                <a:gridCol w="1532677"/>
                <a:gridCol w="1407792"/>
              </a:tblGrid>
              <a:tr h="79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 (ปี)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 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ความถี่สะสม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(F)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ความถี่สัมพัทธ์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ความถี่สะสมสัมพัทธ์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20480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 – 32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 – 45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 – 58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 – 71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 – 84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98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0.250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0.150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0.225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0.200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0.075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0.250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0.400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0.625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0.725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0.925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98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ctr"/>
                <a:tab pos="5270500" algn="r"/>
              </a:tabLst>
            </a:pPr>
            <a:r>
              <a:rPr kumimoji="0" lang="th-TH" alt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kumimoji="0" lang="th-TH" altLang="th-TH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</a:t>
            </a:r>
            <a:r>
              <a:rPr kumimoji="0" lang="th-TH" alt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ตารางแจกแจงความถี่ ความถี่สะสม ความถี่สัมพัทธ์ และความถี่สะสมสัมพัทธ์ จำแนกตามช่วงอายุของผู้เข้าร่วมสัมมนาทางวิชาการ</a:t>
            </a:r>
            <a:endParaRPr kumimoji="0" lang="th-TH" altLang="th-TH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843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750627"/>
            <a:ext cx="9144000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นอกจากการแจกแจงความถี่ข้างต้นแล้วยังสามารถแจกแจงความถี่โดยใช้กราฟดังนี้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 </a:t>
            </a:r>
            <a:r>
              <a:rPr lang="th-TH" sz="32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ฮิส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โทแกรม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(histogram)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เป็นแผนภูมิที่มีลักษณะเป็นรูปสี่เหลี่ยมมุมฉากวางเรียงติดกันบนแกนนอน โดยมีแกนนอนแทนค่าของตัวแปร มีความกว้างขนาดเท่ากับความกว้างของอันตรภาคชั้น  ความสูงแสดงความถี่หรือความถี่สัมพัทธ์ และในบางครั้งค่า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สังเกตไม่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เป็นค่า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ต่อเนื่อง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ดังนั้นในการสร้าง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ฮิส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โทแกรม                เพื่อให้รูปสี่เหลี่ยมมุมฉากวางเรียงติดกัน จึงต้องหาขอบล่างและขอบบนของแต่ละอันตรภาคชั้นก่อน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38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99730" y="-307280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ctr"/>
                <a:tab pos="5270500" algn="r"/>
              </a:tabLst>
            </a:pPr>
            <a:r>
              <a:rPr kumimoji="0" lang="th-TH" altLang="th-TH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                           </a:t>
            </a:r>
            <a:r>
              <a:rPr kumimoji="0" lang="en-US" altLang="th-TH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kumimoji="0" lang="th-TH" altLang="th-TH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รูปหลายเหลี่ยมของความถี่ </a:t>
            </a:r>
            <a:r>
              <a:rPr kumimoji="0" lang="en-US" altLang="th-TH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 frequency polygon)</a:t>
            </a:r>
            <a:r>
              <a:rPr kumimoji="0" lang="en-US" altLang="th-TH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เป็นรูปที่เกิดจาก           การลากเส้นต่อจุดกึ่งกลางของแต่ละชั้น ด้านบนของแท่งฮิสโทแกรม พื้นที่ทั้งหมดภายใต้               รูปหลายเหลี่ยมความถี่จะเท่ากับพื้นที่ทั้งหมดภายใต้ฮิสโทแกรม</a:t>
            </a:r>
            <a:r>
              <a:rPr kumimoji="0" lang="th-TH" altLang="th-TH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จากภาพที่ </a:t>
            </a:r>
            <a:r>
              <a:rPr kumimoji="0" lang="en-US" altLang="th-TH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</a:t>
            </a: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 นำมาสร้าง             รูปหลายเหลี่ยมของความถี่ได้ดังนี้</a:t>
            </a:r>
            <a:endParaRPr kumimoji="0" lang="en-US" altLang="th-TH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ctr"/>
                <a:tab pos="5270500" algn="r"/>
              </a:tabLst>
            </a:pPr>
            <a:endParaRPr kumimoji="0" lang="en-US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499730" y="-26156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</a:pPr>
            <a:endParaRPr kumimoji="0" lang="en-US" altLang="th-TH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</a:pPr>
            <a:r>
              <a:rPr kumimoji="0" lang="en-US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</a:pPr>
            <a:r>
              <a:rPr kumimoji="0" lang="th-TH" altLang="th-TH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ภาพที่ </a:t>
            </a:r>
            <a:r>
              <a:rPr kumimoji="0" lang="en-US" altLang="th-TH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</a:t>
            </a:r>
            <a:r>
              <a:rPr kumimoji="0" lang="en-US" altLang="th-TH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ngsana New" panose="02020603050405020304" pitchFamily="18" charset="-34"/>
              </a:rPr>
              <a:t>รูปหลายเหลี่ยมของความถี่แสดงอายุผู้เข้าร่วมสัมมนาทางวิชาการ</a:t>
            </a:r>
            <a:endParaRPr kumimoji="0" lang="en-US" altLang="th-TH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914400" algn="l"/>
                <a:tab pos="1143000" algn="l"/>
                <a:tab pos="1371600" algn="l"/>
                <a:tab pos="1600200" algn="l"/>
              </a:tabLst>
            </a:pPr>
            <a:endParaRPr kumimoji="0" lang="en-US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79082" y="1751028"/>
            <a:ext cx="84440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รูปหลายเหลี่ยมของความถี่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(the frequency polygon)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เป็นรูปที่เกิด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จากการ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ลากเส้นต่อจุดกึ่งกลางของแต่ละชั้น ด้านบนของแท่ง</a:t>
            </a:r>
            <a:r>
              <a:rPr lang="th-TH" sz="32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ฮิส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โทแกรม พื้นที่ทั้งหมด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ภายใต้รูป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หลายเหลี่ยมความถี่จะเท่ากับพื้นที่ทั้งหมด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ภายใต้              </a:t>
            </a:r>
            <a:r>
              <a:rPr lang="th-TH" sz="3200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ฮิส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โทแก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รม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1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67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62679" y="1064622"/>
            <a:ext cx="8525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ค่าเฉลี่ยเลขคณิต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(arithmetic mean)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อาจเรียกสั้นๆ ว่าค่าเฉลี่ย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mean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การหาค่า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กลางของข้อมูลชนิดหนึ่ง ซึ่งเป็นค่าที่ได้จากการเฉลี่ยข้อมูลทั้งหมด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ค่าเฉลี่ยเลขคณิตกรณีข้อมูลไม่แจกแจงความถี่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หาได้โดยการหารผลรวมของข้อมูลทั้งหมดด้วยจำนวนข้อมูล นั่นคือ ถ้าให้  เป็นข้อมูลขนาด จากประชากร และเป็นข้อมูลขนาด จากกลุ่มตัวอย่าง จะได้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/>
              <a:t>		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02" y="283127"/>
            <a:ext cx="5209289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2696520" y="230876"/>
            <a:ext cx="39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การวัดแนวโน้มเข้าสู่ส่วนกลาง 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82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4765" y="1147887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ค่าเฉลี่ยเลขคณิตของประชากร 	คือ   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endParaRPr lang="th-TH" sz="3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endParaRPr lang="th-TH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ค่าเฉลี่ย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เลขคณิตของกลุ่มตัวอย่าง คือ   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557924"/>
              </p:ext>
            </p:extLst>
          </p:nvPr>
        </p:nvGraphicFramePr>
        <p:xfrm>
          <a:off x="5146765" y="737246"/>
          <a:ext cx="14700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Equation" r:id="rId4" imgW="1434960" imgH="1041120" progId="Equation.DSMT4">
                  <p:embed/>
                </p:oleObj>
              </mc:Choice>
              <mc:Fallback>
                <p:oleObj name="Equation" r:id="rId4" imgW="1434960" imgH="1041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765" y="737246"/>
                        <a:ext cx="14700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203127"/>
              </p:ext>
            </p:extLst>
          </p:nvPr>
        </p:nvGraphicFramePr>
        <p:xfrm>
          <a:off x="5146765" y="2514179"/>
          <a:ext cx="15986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Equation" r:id="rId6" imgW="1536480" imgH="939600" progId="Equation.DSMT4">
                  <p:embed/>
                </p:oleObj>
              </mc:Choice>
              <mc:Fallback>
                <p:oleObj name="Equation" r:id="rId6" imgW="153648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765" y="2514179"/>
                        <a:ext cx="159861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9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-19594"/>
            <a:ext cx="9144000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tabLst>
                <a:tab pos="457200" algn="l"/>
              </a:tabLst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การสุ่มคะแนนสอบวิชาคณิตศาสตร์ครั้งหนึ่งของนักเรียน 10 คน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ได้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ข้อมูลดังนี้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15,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15, 12,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10, 8, 18, 9, 10, 14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คะแนน จงหาคะแนนเฉลี่ยของนักเรียนในการ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สอบครั้ง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วิธีทำ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ด้วยคะแนนสอบเป็นคะแนนของนักเรียนที่สุ่มมาจำนวน 10 คน จะได้ </a:t>
            </a:r>
            <a:endParaRPr lang="th-TH" sz="3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คะแนนเฉลี่ยในการสอบเท่ากับ 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12.10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440115"/>
              </p:ext>
            </p:extLst>
          </p:nvPr>
        </p:nvGraphicFramePr>
        <p:xfrm>
          <a:off x="2501106" y="2249670"/>
          <a:ext cx="11414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" name="Equation" r:id="rId4" imgW="1180800" imgH="939600" progId="Equation.DSMT4">
                  <p:embed/>
                </p:oleObj>
              </mc:Choice>
              <mc:Fallback>
                <p:oleObj name="Equation" r:id="rId4" imgW="118080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106" y="2249670"/>
                        <a:ext cx="1141413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3994" y="3468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52193"/>
              </p:ext>
            </p:extLst>
          </p:nvPr>
        </p:nvGraphicFramePr>
        <p:xfrm>
          <a:off x="2501106" y="3318600"/>
          <a:ext cx="5283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" name="Equation" r:id="rId6" imgW="5359320" imgH="545760" progId="Equation.DSMT4">
                  <p:embed/>
                </p:oleObj>
              </mc:Choice>
              <mc:Fallback>
                <p:oleObj name="Equation" r:id="rId6" imgW="5359320" imgH="545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106" y="3318600"/>
                        <a:ext cx="52832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8" name="วัตถุ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05812"/>
              </p:ext>
            </p:extLst>
          </p:nvPr>
        </p:nvGraphicFramePr>
        <p:xfrm>
          <a:off x="2501106" y="4069178"/>
          <a:ext cx="1193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" name="Equation" r:id="rId8" imgW="1193760" imgH="330120" progId="Equation.DSMT4">
                  <p:embed/>
                </p:oleObj>
              </mc:Choice>
              <mc:Fallback>
                <p:oleObj name="Equation" r:id="rId8" imgW="1193760" imgH="330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106" y="4069178"/>
                        <a:ext cx="11938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3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17" y="180620"/>
            <a:ext cx="5819502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2449288" y="18062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สมบัติที่สำคัญของค่าเฉลี่ยเลขคณิต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0357" y="826951"/>
            <a:ext cx="6325771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tabLst>
                <a:tab pos="457200" algn="l"/>
                <a:tab pos="914400" algn="l"/>
              </a:tabLst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ในการศึกษาค่าเฉลี่ยเลขคณิตจะพบว่ามีสมบัติที่สำคัญดังนี้</a:t>
            </a:r>
            <a:endParaRPr lang="en-US" sz="32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3370" y="1337279"/>
            <a:ext cx="8474869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				2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3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3)				4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3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endParaRPr lang="en-US" sz="16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ค่าเฉลี่ยเลขคณิตเป็นค่าสถิติที่ใช้กับข้อมูลในระดับอันตรภาคและ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อัตราส่วน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ค่าเฉลี่ยเลขคณิตไม่เหมาะกับชุดข้อมูลที่มีค่าสูงมากๆ หรือต่ำมากๆ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เนื่องจากจะ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ทำให้ค่าเฉลี่ยเลขคณิตที่คำนวณได้ไม่เป็นตัวแทนที่ดีของข้อมูลนั้น	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50622" y="18026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635246"/>
              </p:ext>
            </p:extLst>
          </p:nvPr>
        </p:nvGraphicFramePr>
        <p:xfrm>
          <a:off x="894200" y="1451421"/>
          <a:ext cx="21161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" name="Equation" r:id="rId5" imgW="1993680" imgH="558720" progId="Equation.DSMT4">
                  <p:embed/>
                </p:oleObj>
              </mc:Choice>
              <mc:Fallback>
                <p:oleObj name="Equation" r:id="rId5" imgW="1993680" imgH="558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200" y="1451421"/>
                        <a:ext cx="211613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975088" y="23093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32686"/>
              </p:ext>
            </p:extLst>
          </p:nvPr>
        </p:nvGraphicFramePr>
        <p:xfrm>
          <a:off x="4781325" y="1562167"/>
          <a:ext cx="22399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" name="Equation" r:id="rId7" imgW="2133360" imgH="533160" progId="Equation.DSMT4">
                  <p:embed/>
                </p:oleObj>
              </mc:Choice>
              <mc:Fallback>
                <p:oleObj name="Equation" r:id="rId7" imgW="213336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325" y="1562167"/>
                        <a:ext cx="2239963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78778" y="34732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1" name="วัตถุ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443385"/>
              </p:ext>
            </p:extLst>
          </p:nvPr>
        </p:nvGraphicFramePr>
        <p:xfrm>
          <a:off x="894200" y="2102237"/>
          <a:ext cx="20129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" name="Equation" r:id="rId9" imgW="1968480" imgH="533160" progId="Equation.DSMT4">
                  <p:embed/>
                </p:oleObj>
              </mc:Choice>
              <mc:Fallback>
                <p:oleObj name="Equation" r:id="rId9" imgW="196848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200" y="2102237"/>
                        <a:ext cx="20129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3" name="วัตถุ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308481"/>
              </p:ext>
            </p:extLst>
          </p:nvPr>
        </p:nvGraphicFramePr>
        <p:xfrm>
          <a:off x="4781325" y="2031515"/>
          <a:ext cx="21463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" name="Equation" r:id="rId11" imgW="2108160" imgH="825480" progId="Equation.DSMT4">
                  <p:embed/>
                </p:oleObj>
              </mc:Choice>
              <mc:Fallback>
                <p:oleObj name="Equation" r:id="rId11" imgW="2108160" imgH="825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325" y="2031515"/>
                        <a:ext cx="21463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oogle Shape;68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33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17" y="180620"/>
            <a:ext cx="5819502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2449288" y="18062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สมบัติที่สำคัญของค่าเฉลี่ยเลขคณิต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0459" y="875171"/>
            <a:ext cx="846473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กรณีที่ค่าสังเกตหรือข้อมูลแต่ละตัวมีน้ำหนักความสำคัญไม่เท่ากัน เช่น </a:t>
            </a:r>
            <a:r>
              <a:rPr lang="th-TH" sz="2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คำนวณหาผลการเรียนเฉลี่ย ซึ่งในแต่ละวิชามีน้ำหนักหรือจำนวนหน่วย</a:t>
            </a:r>
            <a:r>
              <a:rPr lang="th-TH" sz="24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กิต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ไม่เท่ากัน </a:t>
            </a:r>
            <a:r>
              <a:rPr lang="th-TH" sz="2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ถ้า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ใช้ค่าเฉลี่ยเลขคณิตอาจทำให้เกิดความคลาดเคลื่อนได้  จึงควรใช้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ค่าเฉลี่ยเลขคณิตถ่วงน้ำหนัก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(weighted arithmetic mean) </a:t>
            </a:r>
            <a:r>
              <a:rPr lang="th-TH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จะทำให้ได้ค่ากลางที่เป็นตัวแทนของข้อมูลที่ดี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01782" y="4076332"/>
            <a:ext cx="67220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		แทน	ค่าเฉลี่ยเลขคณิตถ่วงน้ำหนัก</a:t>
            </a:r>
            <a:endParaRPr kumimoji="0" lang="en-US" alt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แทน	น้ำหนักความสำคัญของ </a:t>
            </a:r>
            <a:endParaRPr kumimoji="0" lang="th-TH" alt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761989"/>
              </p:ext>
            </p:extLst>
          </p:nvPr>
        </p:nvGraphicFramePr>
        <p:xfrm>
          <a:off x="3537300" y="2585584"/>
          <a:ext cx="20510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" name="Equation" r:id="rId6" imgW="1955520" imgH="1231560" progId="Equation.DSMT4">
                  <p:embed/>
                </p:oleObj>
              </mc:Choice>
              <mc:Fallback>
                <p:oleObj name="Equation" r:id="rId6" imgW="195552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300" y="2585584"/>
                        <a:ext cx="2051050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วัตถุ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582053"/>
              </p:ext>
            </p:extLst>
          </p:nvPr>
        </p:nvGraphicFramePr>
        <p:xfrm>
          <a:off x="2338388" y="4132263"/>
          <a:ext cx="4937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3" name="Equation" r:id="rId8" imgW="469800" imgH="444240" progId="Equation.DSMT4">
                  <p:embed/>
                </p:oleObj>
              </mc:Choice>
              <mc:Fallback>
                <p:oleObj name="Equation" r:id="rId8" imgW="469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4132263"/>
                        <a:ext cx="4937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169903"/>
              </p:ext>
            </p:extLst>
          </p:nvPr>
        </p:nvGraphicFramePr>
        <p:xfrm>
          <a:off x="2338388" y="4491830"/>
          <a:ext cx="279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" name="Equation" r:id="rId10" imgW="266400" imgH="482400" progId="Equation.DSMT4">
                  <p:embed/>
                </p:oleObj>
              </mc:Choice>
              <mc:Fallback>
                <p:oleObj name="Equation" r:id="rId10" imgW="266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4491830"/>
                        <a:ext cx="2794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วัตถุ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814967"/>
              </p:ext>
            </p:extLst>
          </p:nvPr>
        </p:nvGraphicFramePr>
        <p:xfrm>
          <a:off x="6026831" y="4491830"/>
          <a:ext cx="2111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" name="Equation" r:id="rId12" imgW="203040" imgH="482400" progId="Equation.DSMT4">
                  <p:embed/>
                </p:oleObj>
              </mc:Choice>
              <mc:Fallback>
                <p:oleObj name="Equation" r:id="rId12" imgW="203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831" y="4491830"/>
                        <a:ext cx="2111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25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338251" y="32069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91546" y="826951"/>
            <a:ext cx="8379822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8)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กรณี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ที่มีข้อมูลหลายชุดแต่ละชุดก็มีค่าเฉลี่ยเลขคณิต ถ้าต้องการทราบค่าเฉลี่ยเลขคณิตของข้อมูลทั้งหมด สามารถหาได้จาก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ค่าเฉลี่ยเลขคณิตรวม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 (combined arithmetic mean)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มีสูตร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ดังนี้</a:t>
            </a:r>
          </a:p>
          <a:p>
            <a:pPr algn="thaiDist"/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		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</a:t>
            </a:r>
            <a:endParaRPr lang="th-TH" sz="3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แทน	ค่าเฉลี่ยเลขคณิตรวม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	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ค่าเฉลี่ยเลขคณิตของข้อมูลชุดที่ </a:t>
            </a:r>
            <a:r>
              <a:rPr lang="en-US" sz="32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7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17" y="180620"/>
            <a:ext cx="5819502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กล่องข้อความ 17"/>
          <p:cNvSpPr txBox="1"/>
          <p:nvPr/>
        </p:nvSpPr>
        <p:spPr>
          <a:xfrm>
            <a:off x="2449288" y="18062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สมบัติที่สำคัญของค่าเฉลี่ยเลขคณิต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1" name="วัตถุ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2764"/>
              </p:ext>
            </p:extLst>
          </p:nvPr>
        </p:nvGraphicFramePr>
        <p:xfrm>
          <a:off x="3684588" y="2292350"/>
          <a:ext cx="2011362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3" name="Equation" r:id="rId6" imgW="1917360" imgH="1676160" progId="Equation.DSMT4">
                  <p:embed/>
                </p:oleObj>
              </mc:Choice>
              <mc:Fallback>
                <p:oleObj name="Equation" r:id="rId6" imgW="191736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292350"/>
                        <a:ext cx="2011362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วัตถุ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17948"/>
              </p:ext>
            </p:extLst>
          </p:nvPr>
        </p:nvGraphicFramePr>
        <p:xfrm>
          <a:off x="2338251" y="4076832"/>
          <a:ext cx="266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" name="Equation" r:id="rId8" imgW="253800" imgH="304560" progId="Equation.DSMT4">
                  <p:embed/>
                </p:oleObj>
              </mc:Choice>
              <mc:Fallback>
                <p:oleObj name="Equation" r:id="rId8" imgW="253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251" y="4076832"/>
                        <a:ext cx="2667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วัตถุ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39853"/>
              </p:ext>
            </p:extLst>
          </p:nvPr>
        </p:nvGraphicFramePr>
        <p:xfrm>
          <a:off x="2311263" y="4625241"/>
          <a:ext cx="293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" name="Equation" r:id="rId10" imgW="279360" imgH="533160" progId="Equation.DSMT4">
                  <p:embed/>
                </p:oleObj>
              </mc:Choice>
              <mc:Fallback>
                <p:oleObj name="Equation" r:id="rId10" imgW="2793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263" y="4625241"/>
                        <a:ext cx="293688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267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02" y="283127"/>
            <a:ext cx="5209289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2696520" y="230876"/>
            <a:ext cx="39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การวัดแนวโน้มเข้าสู่ส่วนกลาง 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601270" y="3931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16" name="กลุ่ม 15"/>
          <p:cNvGrpSpPr/>
          <p:nvPr/>
        </p:nvGrpSpPr>
        <p:grpSpPr>
          <a:xfrm>
            <a:off x="362679" y="1430382"/>
            <a:ext cx="8525933" cy="2554545"/>
            <a:chOff x="362679" y="1064622"/>
            <a:chExt cx="8525933" cy="2554545"/>
          </a:xfrm>
        </p:grpSpPr>
        <p:sp>
          <p:nvSpPr>
            <p:cNvPr id="3" name="กล่องข้อความ 2"/>
            <p:cNvSpPr txBox="1"/>
            <p:nvPr/>
          </p:nvSpPr>
          <p:spPr>
            <a:xfrm>
              <a:off x="362679" y="1064622"/>
              <a:ext cx="852593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1.2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ค่าเฉลี่ยเลขคณิตกรณีข้อมูลแจกแจงความถี่ 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เป็นการหาค่าเฉลี่ยเลขคณิตในกรณีที่มีข้อมูลจำนวนมากและแจกแจงความถี่ คือถ้ากำหนดให้ </a:t>
              </a:r>
            </a:p>
            <a:p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ความถี่ของข้อมูล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ในอันตร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ภาคชั้นที่ </a:t>
              </a: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 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ที่มี 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เป็น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จุดกึ่งกลางชั้น  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และ  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เป็นความถี่ของข้อมูลในอันตรภาคชั้นที่ </a:t>
              </a: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 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ที่มี 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เป็น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จุดกึ่งกลางชั้นไปเรื่อยๆ ถึง 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เป็น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ความถี่ของข้อมูลในอันตรภาคชั้นที่ </a:t>
              </a: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k 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ที่มี 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เป็น</a:t>
              </a: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จุดกึ่งกลางชั้น จะได้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aphicFrame>
          <p:nvGraphicFramePr>
            <p:cNvPr id="7" name="วัตถุ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4676933"/>
                </p:ext>
              </p:extLst>
            </p:nvPr>
          </p:nvGraphicFramePr>
          <p:xfrm>
            <a:off x="8296184" y="1585393"/>
            <a:ext cx="250825" cy="56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3" name="Equation" r:id="rId6" imgW="215640" imgH="634680" progId="Equation.DSMT4">
                    <p:embed/>
                  </p:oleObj>
                </mc:Choice>
                <mc:Fallback>
                  <p:oleObj name="Equation" r:id="rId6" imgW="215640" imgH="6346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6184" y="1585393"/>
                          <a:ext cx="250825" cy="560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วัตถุ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2890356"/>
                </p:ext>
              </p:extLst>
            </p:nvPr>
          </p:nvGraphicFramePr>
          <p:xfrm>
            <a:off x="5336993" y="2196439"/>
            <a:ext cx="350838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4" name="Equation" r:id="rId8" imgW="304560" imgH="406080" progId="Equation.DSMT4">
                    <p:embed/>
                  </p:oleObj>
                </mc:Choice>
                <mc:Fallback>
                  <p:oleObj name="Equation" r:id="rId8" imgW="304560" imgH="4060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6993" y="2196439"/>
                          <a:ext cx="350838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วัตถุ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0574806"/>
                </p:ext>
              </p:extLst>
            </p:nvPr>
          </p:nvGraphicFramePr>
          <p:xfrm>
            <a:off x="7681913" y="2075530"/>
            <a:ext cx="295275" cy="53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5" name="Equation" r:id="rId10" imgW="253800" imgH="609480" progId="Equation.DSMT4">
                    <p:embed/>
                  </p:oleObj>
                </mc:Choice>
                <mc:Fallback>
                  <p:oleObj name="Equation" r:id="rId10" imgW="25380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1913" y="2075530"/>
                          <a:ext cx="295275" cy="538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วัตถุ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926353"/>
                </p:ext>
              </p:extLst>
            </p:nvPr>
          </p:nvGraphicFramePr>
          <p:xfrm>
            <a:off x="5294131" y="2663430"/>
            <a:ext cx="3937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6" name="Equation" r:id="rId12" imgW="342720" imgH="406080" progId="Equation.DSMT4">
                    <p:embed/>
                  </p:oleObj>
                </mc:Choice>
                <mc:Fallback>
                  <p:oleObj name="Equation" r:id="rId12" imgW="34272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4131" y="2663430"/>
                          <a:ext cx="3937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วัตถุ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4518254"/>
                </p:ext>
              </p:extLst>
            </p:nvPr>
          </p:nvGraphicFramePr>
          <p:xfrm>
            <a:off x="844377" y="3154696"/>
            <a:ext cx="2921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7" name="Equation" r:id="rId14" imgW="253800" imgH="444240" progId="Equation.DSMT4">
                    <p:embed/>
                  </p:oleObj>
                </mc:Choice>
                <mc:Fallback>
                  <p:oleObj name="Equation" r:id="rId14" imgW="253800" imgH="4442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4377" y="3154696"/>
                          <a:ext cx="292100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วัตถุ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255689"/>
                </p:ext>
              </p:extLst>
            </p:nvPr>
          </p:nvGraphicFramePr>
          <p:xfrm>
            <a:off x="5944689" y="3183500"/>
            <a:ext cx="347663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8" name="Equation" r:id="rId16" imgW="342720" imgH="419040" progId="Equation.DSMT4">
                    <p:embed/>
                  </p:oleObj>
                </mc:Choice>
                <mc:Fallback>
                  <p:oleObj name="Equation" r:id="rId16" imgW="342720" imgH="41904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4689" y="3183500"/>
                          <a:ext cx="347663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813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https://i687.photobucket.com/albums/vv237/4-one/4-1/HT2/rzm-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82" y="93246"/>
            <a:ext cx="52387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กล่องข้อความ 10"/>
          <p:cNvSpPr txBox="1"/>
          <p:nvPr/>
        </p:nvSpPr>
        <p:spPr>
          <a:xfrm>
            <a:off x="3225833" y="157960"/>
            <a:ext cx="271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การแจกแจงความถี่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320289" y="1626771"/>
            <a:ext cx="8525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แจกแจงความถี่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(frequency distribution)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เป็นวิธีการทางสถิติที่ใช้ในการจัด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เก็บรวบรวมมาให้อยู่เป็นกลุ่มๆ หรือช่วง  ซึ่งในแต่ละกลุ่มถูกแยกออกจากกันอย่างเป็นหมวดหมู่ มองเห็นได้ง่าย  เหมาะอย่างยิ่งสำหรับข้อมูลที่มีจำนวนมากๆ ปกติแล้วการแจกแจงความถี่นิยมทำเป็นรูปตาราง จึงเรียกว่า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ตารางแจกแจงความถี่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ซึ่งมีขั้นตอนในการสร้าง ดังนี้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32366" y="35073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10" name="กลุ่ม 9"/>
          <p:cNvGrpSpPr/>
          <p:nvPr/>
        </p:nvGrpSpPr>
        <p:grpSpPr>
          <a:xfrm>
            <a:off x="385354" y="1140231"/>
            <a:ext cx="8647612" cy="3342453"/>
            <a:chOff x="385354" y="1140231"/>
            <a:chExt cx="8647612" cy="3342453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385354" y="1140231"/>
              <a:ext cx="8647612" cy="334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lnSpc>
                  <a:spcPct val="115000"/>
                </a:lnSpc>
              </a:pPr>
              <a:r>
                <a:rPr lang="th-TH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ค่าเฉลี่ย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เลขคณิตของประชากรคือ	</a:t>
              </a:r>
              <a:endPara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 algn="thaiDist">
                <a:lnSpc>
                  <a:spcPct val="115000"/>
                </a:lnSpc>
              </a:pPr>
              <a:endPara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 algn="thaiDist">
                <a:lnSpc>
                  <a:spcPct val="115000"/>
                </a:lnSpc>
              </a:pP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</a:t>
              </a:r>
              <a:endPara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r>
                <a:rPr lang="th-TH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ค่าเฉลี่ย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เลขคณิตของกลุ่มตัวอย่างคือ</a:t>
              </a:r>
              <a:r>
                <a:rPr lang="en-US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 	</a:t>
              </a:r>
              <a:endPara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endPara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 algn="just">
                <a:lnSpc>
                  <a:spcPct val="115000"/>
                </a:lnSpc>
                <a:tabLst>
                  <a:tab pos="457200" algn="l"/>
                </a:tabLst>
              </a:pP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 </a:t>
              </a:r>
            </a:p>
          </p:txBody>
        </p:sp>
        <p:graphicFrame>
          <p:nvGraphicFramePr>
            <p:cNvPr id="5" name="วัตถุ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8082630"/>
                </p:ext>
              </p:extLst>
            </p:nvPr>
          </p:nvGraphicFramePr>
          <p:xfrm>
            <a:off x="3881278" y="1627351"/>
            <a:ext cx="1655763" cy="109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3" name="Equation" r:id="rId5" imgW="1574640" imgH="1054080" progId="Equation.DSMT4">
                    <p:embed/>
                  </p:oleObj>
                </mc:Choice>
                <mc:Fallback>
                  <p:oleObj name="Equation" r:id="rId5" imgW="1574640" imgH="10540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1278" y="1627351"/>
                          <a:ext cx="1655763" cy="1090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วัตถุ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82494"/>
                </p:ext>
              </p:extLst>
            </p:nvPr>
          </p:nvGraphicFramePr>
          <p:xfrm>
            <a:off x="3922553" y="3413427"/>
            <a:ext cx="1614488" cy="96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4" name="Equation" r:id="rId7" imgW="1536480" imgH="1002960" progId="Equation.DSMT4">
                    <p:embed/>
                  </p:oleObj>
                </mc:Choice>
                <mc:Fallback>
                  <p:oleObj name="Equation" r:id="rId7" imgW="1536480" imgH="100296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2553" y="3413427"/>
                          <a:ext cx="1614488" cy="966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02" y="283127"/>
            <a:ext cx="5209289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2696520" y="230876"/>
            <a:ext cx="39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การวัดแนวโน้มเข้าสู่ส่วนกลาง 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127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78375" y="685458"/>
            <a:ext cx="9065625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ในกรณีที่ข้อมูลมีค่ามากๆ อาจใช้เทคนิคการลดคะแนน โดยใช้สูตรการคำนวณ ดังนี้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3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</a:t>
            </a:r>
          </a:p>
          <a:p>
            <a:pPr indent="457200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 	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คะแนนเฉลี่ยที่สมมติขึ้น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แทน	ค่าของจุดกึ่งกลางชั้นลบด้วยคะแนนเฉลี่ยสมมติ หารด้วย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914400" indent="457200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	ความกว้างของอันตรภาคชั้น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  	แทน	ความกว้างของอันตรภาคชั้น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7400" y="15544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196929"/>
              </p:ext>
            </p:extLst>
          </p:nvPr>
        </p:nvGraphicFramePr>
        <p:xfrm>
          <a:off x="3399337" y="1297532"/>
          <a:ext cx="2344738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5" name="Equation" r:id="rId4" imgW="2311200" imgH="1676160" progId="Equation.DSMT4">
                  <p:embed/>
                </p:oleObj>
              </mc:Choice>
              <mc:Fallback>
                <p:oleObj name="Equation" r:id="rId4" imgW="2311200" imgH="1676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337" y="1297532"/>
                        <a:ext cx="2344738" cy="171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598424"/>
              </p:ext>
            </p:extLst>
          </p:nvPr>
        </p:nvGraphicFramePr>
        <p:xfrm>
          <a:off x="1254442" y="3211194"/>
          <a:ext cx="32543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6" name="Equation" r:id="rId6" imgW="342720" imgH="203040" progId="Equation.DSMT4">
                  <p:embed/>
                </p:oleObj>
              </mc:Choice>
              <mc:Fallback>
                <p:oleObj name="Equation" r:id="rId6" imgW="34272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442" y="3211194"/>
                        <a:ext cx="325438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04653"/>
              </p:ext>
            </p:extLst>
          </p:nvPr>
        </p:nvGraphicFramePr>
        <p:xfrm>
          <a:off x="1308417" y="3811924"/>
          <a:ext cx="2714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" name="Equation" r:id="rId8" imgW="228600" imgH="419040" progId="Equation.DSMT4">
                  <p:embed/>
                </p:oleObj>
              </mc:Choice>
              <mc:Fallback>
                <p:oleObj name="Equation" r:id="rId8" imgW="2286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417" y="3811924"/>
                        <a:ext cx="271463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1" name="วัตถุ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379661"/>
              </p:ext>
            </p:extLst>
          </p:nvPr>
        </p:nvGraphicFramePr>
        <p:xfrm>
          <a:off x="1364773" y="4859246"/>
          <a:ext cx="1047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Equation" r:id="rId10" imgW="88560" imgH="241200" progId="Equation.DSMT4">
                  <p:embed/>
                </p:oleObj>
              </mc:Choice>
              <mc:Fallback>
                <p:oleObj name="Equation" r:id="rId10" imgW="8856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73" y="4859246"/>
                        <a:ext cx="10477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13" y="91760"/>
            <a:ext cx="5209289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กล่องข้อความ 12"/>
          <p:cNvSpPr txBox="1"/>
          <p:nvPr/>
        </p:nvSpPr>
        <p:spPr>
          <a:xfrm>
            <a:off x="2657331" y="39509"/>
            <a:ext cx="39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การวัดแนวโน้มเข้าสู่ส่วนกลาง 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223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02" y="283127"/>
            <a:ext cx="5209289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2696520" y="230876"/>
            <a:ext cx="39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การวัดแนวโน้มเข้าสู่ส่วนกลาง 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62679" y="1430382"/>
            <a:ext cx="852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45826" y="1064622"/>
            <a:ext cx="8806734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(median : Med)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่าของข้อมูลที่อยู่กึ่งกลางของข้อมูลทั้งชุดเมื่อเรียงลำดับข้อมูลชุดนั้นจากน้อยไปมากหรือจากมากไปน้อย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sz="28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</a:t>
            </a:r>
            <a:r>
              <a:rPr lang="th-TH" sz="28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มัธย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ฐานกรณีข้อมูลไม่แจกแจงความถี่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หาได้โดยการเรียงลำดับข้อมูล           จากน้อยไปมากหรือจากมากไปน้อย  แล้วพิจารณาว่า ถ้าจำนวนข้อมูลเป็นจำนวนคี่ </a:t>
            </a:r>
            <a:r>
              <a:rPr lang="th-TH" sz="2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มัธย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ฐาน </a:t>
            </a:r>
            <a:r>
              <a:rPr lang="th-TH" sz="2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คือค่าที่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อยู่ในตำแหน่งกึ่งกลางของข้อมูลทั้งหมด แต่ถ้าจำนวนข้อมูลเป็นจำนวนคู่ </a:t>
            </a:r>
            <a:r>
              <a:rPr lang="th-TH" sz="2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มัธย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ฐานคือค่าที่</a:t>
            </a:r>
            <a:r>
              <a:rPr lang="th-TH" sz="2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อยู่ใน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ตำแหน่งกึ่งกลางของข้อมูลทั้งหมดบวกกันแล้วหารด้วย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และถ้าข้อมูลมีจำนวนมากสามารถหาตำแหน่ง</a:t>
            </a:r>
            <a:r>
              <a:rPr lang="th-TH" sz="2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ของมัธย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ฐาน โดยคำนวณจาก</a:t>
            </a:r>
            <a:r>
              <a:rPr lang="th-TH" sz="2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สูตร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ตำแหน่งของ</a:t>
            </a:r>
            <a:r>
              <a:rPr lang="th-TH" sz="2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5" name="วัตถุ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776072"/>
              </p:ext>
            </p:extLst>
          </p:nvPr>
        </p:nvGraphicFramePr>
        <p:xfrm>
          <a:off x="7027345" y="4112396"/>
          <a:ext cx="1835150" cy="536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6" imgW="1765080" imgH="545760" progId="Equation.DSMT4">
                  <p:embed/>
                </p:oleObj>
              </mc:Choice>
              <mc:Fallback>
                <p:oleObj name="Equation" r:id="rId6" imgW="1765080" imgH="545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345" y="4112396"/>
                        <a:ext cx="1835150" cy="536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21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02" y="283127"/>
            <a:ext cx="5209289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2696520" y="230876"/>
            <a:ext cx="39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การวัดแนวโน้มเข้าสู่ส่วนกลาง 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2279" y="909356"/>
            <a:ext cx="8806734" cy="48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ฐานกรณีข้อมูลแจกแจงความถี่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สามารถหาได้โดยสร้างตารางแจกแจงความถี่สะสม แล้วพิจารณาชั้นที่มีตำแหน่งของ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คือ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ข้อมูลตัวที่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คำนวณหา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ฐานจากสูตร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แทน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ขอบล่างของชั้นที่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มีมัธย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จำนวนข้อมูลทั้งหมด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	ความถี่สะสมของชั้นที่มีค่าต่ำกว่าชั้นที่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มีมัธย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	ความถี่ของชั้นที่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มีมัธย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ความกว้างของอันตรภาคชั้น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457200">
              <a:lnSpc>
                <a:spcPct val="115000"/>
              </a:lnSpc>
            </a:pPr>
            <a:endParaRPr lang="en-US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10" name="วัตถุ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675805"/>
              </p:ext>
            </p:extLst>
          </p:nvPr>
        </p:nvGraphicFramePr>
        <p:xfrm>
          <a:off x="3384550" y="1495968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9" name="Equation" r:id="rId6" imgW="495000" imgH="241200" progId="Equation.DSMT4">
                  <p:embed/>
                </p:oleObj>
              </mc:Choice>
              <mc:Fallback>
                <p:oleObj name="Equation" r:id="rId6" imgW="49500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1495968"/>
                        <a:ext cx="495300" cy="26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19748" y="205086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2" name="วัตถุ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367396"/>
              </p:ext>
            </p:extLst>
          </p:nvPr>
        </p:nvGraphicFramePr>
        <p:xfrm>
          <a:off x="5401718" y="1470932"/>
          <a:ext cx="2063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0" name="Equation" r:id="rId8" imgW="203040" imgH="469800" progId="Equation.DSMT4">
                  <p:embed/>
                </p:oleObj>
              </mc:Choice>
              <mc:Fallback>
                <p:oleObj name="Equation" r:id="rId8" imgW="20304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718" y="1470932"/>
                        <a:ext cx="20637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336360" y="20221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4" name="วัตถุ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789558"/>
              </p:ext>
            </p:extLst>
          </p:nvPr>
        </p:nvGraphicFramePr>
        <p:xfrm>
          <a:off x="3265488" y="2003425"/>
          <a:ext cx="27209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1" name="Equation" r:id="rId10" imgW="2692080" imgH="1041120" progId="Equation.DSMT4">
                  <p:embed/>
                </p:oleObj>
              </mc:Choice>
              <mc:Fallback>
                <p:oleObj name="Equation" r:id="rId10" imgW="2692080" imgH="1041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003425"/>
                        <a:ext cx="2720975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930514" y="30957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8" name="วัตถุ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471423"/>
              </p:ext>
            </p:extLst>
          </p:nvPr>
        </p:nvGraphicFramePr>
        <p:xfrm>
          <a:off x="2119584" y="4092470"/>
          <a:ext cx="3063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2" name="Equation" r:id="rId12" imgW="279360" imgH="406080" progId="Equation.DSMT4">
                  <p:embed/>
                </p:oleObj>
              </mc:Choice>
              <mc:Fallback>
                <p:oleObj name="Equation" r:id="rId12" imgW="279360" imgH="4060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584" y="4092470"/>
                        <a:ext cx="3063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219987" y="19939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0" name="วัตถุ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63106"/>
              </p:ext>
            </p:extLst>
          </p:nvPr>
        </p:nvGraphicFramePr>
        <p:xfrm>
          <a:off x="2089422" y="4505619"/>
          <a:ext cx="3365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3" name="Equation" r:id="rId14" imgW="330120" imgH="431640" progId="Equation.DSMT4">
                  <p:embed/>
                </p:oleObj>
              </mc:Choice>
              <mc:Fallback>
                <p:oleObj name="Equation" r:id="rId14" imgW="33012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422" y="4505619"/>
                        <a:ext cx="3365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519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02" y="283127"/>
            <a:ext cx="5209289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2696520" y="230876"/>
            <a:ext cx="39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การวัดแนวโน้มเข้าสู่ส่วนกลาง 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2279" y="1438402"/>
            <a:ext cx="8806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ฐานนิยม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mode:Mo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คือค่าของข้อมูลที่มีความถี่สูงสุด หรือเกิดบ่อยครั้งที่สุด ข้อมูล   บางชุด อาจจะไม่มีฐานนิยมเลยก็ได้ ในกรณีที่มีจำนวนข้อมูลมากอาจมีฐานนิยมมากกว่า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ค่าได้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ฐานนิยมกรณีข้อมูลไม่แจกแจงความถี่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สามารถหาฐานนิยมโดย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พิจารณาค่า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หรือข้อมูลที่มีความถี่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</a:t>
            </a: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19748" y="205086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336360" y="20221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930514" y="30957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219987" y="19939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004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02" y="283127"/>
            <a:ext cx="5209289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2696520" y="230876"/>
            <a:ext cx="39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การวัดแนวโน้มเข้าสู่ส่วนกลาง 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1" y="1064621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ฐานนิยมกรณีข้อมูลแจกแจงความถี่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สามารถหาได้จากการคำนวณ โดยใช้สูตรในการคำนวณดังนี้		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ผลต่างของความถี่ของชั้นที่ฐานนิยมอยู่กับความถี่ของชั้นต่ำกว่า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แทน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ผลต่างของความถี่ของชั้นที่ฐานนิยมอยู่กับความถี่ของชั้นสูงกว่า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L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ขอบล่างของชั้นที่มีความถี่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สูงสุด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ความกว้างของอันตรภาคชั้น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19748" y="205086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336360" y="20221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930514" y="30957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219987" y="19939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3280" y="22720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841625"/>
              </p:ext>
            </p:extLst>
          </p:nvPr>
        </p:nvGraphicFramePr>
        <p:xfrm>
          <a:off x="3187700" y="2087563"/>
          <a:ext cx="26638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3" name="Equation" r:id="rId6" imgW="2717640" imgH="876240" progId="Equation.DSMT4">
                  <p:embed/>
                </p:oleObj>
              </mc:Choice>
              <mc:Fallback>
                <p:oleObj name="Equation" r:id="rId6" imgW="2717640" imgH="876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2087563"/>
                        <a:ext cx="266382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652684"/>
              </p:ext>
            </p:extLst>
          </p:nvPr>
        </p:nvGraphicFramePr>
        <p:xfrm>
          <a:off x="691151" y="3179490"/>
          <a:ext cx="279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4" name="Equation" r:id="rId8" imgW="279360" imgH="419040" progId="Equation.DSMT4">
                  <p:embed/>
                </p:oleObj>
              </mc:Choice>
              <mc:Fallback>
                <p:oleObj name="Equation" r:id="rId8" imgW="2793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51" y="3179490"/>
                        <a:ext cx="2794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2" name="วัตถุ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52397"/>
              </p:ext>
            </p:extLst>
          </p:nvPr>
        </p:nvGraphicFramePr>
        <p:xfrm>
          <a:off x="691151" y="3670028"/>
          <a:ext cx="3476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5" name="Equation" r:id="rId10" imgW="317160" imgH="419040" progId="Equation.DSMT4">
                  <p:embed/>
                </p:oleObj>
              </mc:Choice>
              <mc:Fallback>
                <p:oleObj name="Equation" r:id="rId10" imgW="31716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51" y="3670028"/>
                        <a:ext cx="347663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525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958338" y="114631"/>
            <a:ext cx="6133410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ตารางที่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3.3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การเลือกใช้การวัดแนวโน้มเข้าสู่ส่วนกลาง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92696"/>
              </p:ext>
            </p:extLst>
          </p:nvPr>
        </p:nvGraphicFramePr>
        <p:xfrm>
          <a:off x="534397" y="1026922"/>
          <a:ext cx="8238500" cy="3869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574"/>
                <a:gridCol w="6426926"/>
              </a:tblGrid>
              <a:tr h="227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การวัดแนวโน้มเข้าสู่ส่วนกลาง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701" marR="557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การเลือกใช้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701" marR="55701" marT="0" marB="0" anchor="ctr"/>
                </a:tc>
              </a:tr>
              <a:tr h="1366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ค่าเฉลี่ยเลขคณิต 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701" marR="55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เป็นค่าสถิติที่ใช้กับข้อมูลในระดับอันตรภาค และระดับ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อัตราส่วน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เป็นค่าที่ได้จากการเฉลี่ยข้อมูลทั้งหมด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ไม่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เหมาะกับชุดข้อมูลที่มีค่าสูงผิดปกติ หรือต่ำผิดปกติ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จะทำให้ค่าเฉลี่ยเลขคณิต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  คำนวณ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ได้ไม่เป็นตัว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แทนที่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ดีของข้อมูล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701" marR="55701" marT="0" marB="0"/>
                </a:tc>
              </a:tr>
              <a:tr h="714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701" marR="55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เป็นค่าสถิติที่ใช้กับข้อมูลในระดับเรียง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อันดับระดับ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อันตรภาค  และระดับอัตราส่วน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สามารถใช้กับชุดข้อมูลที่มีค่าสูงผิดปกติหรือต่ำ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ผิดปกติเนื่องจาก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ไม่กระทบต่อการคำนวณ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701" marR="55701" marT="0" marB="0"/>
                </a:tc>
              </a:tr>
              <a:tr h="911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ฐานนิยม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701" marR="55701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เป็นค่าสถิติที่ใช้กับข้อมูลทุกระดับ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สามารถใช้กับชุดของข้อมูลที่มีค่าสูงผิดปกติ หรือ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ต่ำผิดปกติ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เนื่องจากไม่กระทบต่อการคำนวณ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เหมาะสำหรับใช้ข้อมูลที่มีการซ้ำกันมากๆ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701" marR="557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84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8000" y="1448761"/>
            <a:ext cx="8519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วัดการกระจาย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(measure of variation)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เป็นการพิจารณาถึงลักษณะการกระจายของข้อมูลว่ามีการกระจายมากน้อย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เพียงใดเพื่อประกอบการ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เลือกข้อมูลเมื่อข้อมูลแต่ละชุดมีการวัดแนวโน้มเข้าสู่ส่วนกลางเท่ากัน โดยแบ่งได้ 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วิธี 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การวัดการกระจายสัมบูรณ์ และการวัด                  การกระจายสัมพัทธ์ มีรายละเอียดดังนี้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8548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5826" y="1033527"/>
            <a:ext cx="85193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การวัดการกระจายสัมบูรณ์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(measure of absolute variation)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เป็นการวัดการกระจายของข้อมูลเพียงชุดเดียวเพื่อเปรียบเทียบความแตกต่างของค่าสังเกตของข้อมูล โดยการวัดการกระจาย    ที่นิยมใช้มี 5 ชนิดดังนี้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พิสัย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(range)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เป็นค่าความแตกต่างระหว่างค่าสูงสุดและค่าต่ำสุดของข้อมูลหนึ่งๆ ในกรณีไม่แจกแจงความถี่ หาได้จาก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พิสัย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ค่าสูงสุด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ค่าต่ำสุด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36477" y="37710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35785"/>
              </p:ext>
            </p:extLst>
          </p:nvPr>
        </p:nvGraphicFramePr>
        <p:xfrm>
          <a:off x="3221038" y="4238625"/>
          <a:ext cx="25701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Equation" r:id="rId6" imgW="2603160" imgH="444240" progId="Equation.DSMT4">
                  <p:embed/>
                </p:oleObj>
              </mc:Choice>
              <mc:Fallback>
                <p:oleObj name="Equation" r:id="rId6" imgW="260316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4238625"/>
                        <a:ext cx="25701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168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3575" y="787990"/>
            <a:ext cx="8519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เบี่ยงเบนควอร์ไทล์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(quartile deviation)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เป็นค่าครึ่งหนึ่งของผลต่าง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กับควอร์ไทล์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โดยการหาส่วน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เบี่ยงเบน</a:t>
            </a:r>
          </a:p>
          <a:p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ควอร์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ทั้งกรณีที่ยังไม่แจกแจงความถี่ และกรณีที่การแจกแจงความถี่ หาได้จาก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แทน	ส่วน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เบี่ยงเบนควอร์ไทล์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ค่าของข้อมูล ณ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ค่าของข้อมูล ณ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36477" y="37710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49486" y="2527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272787"/>
              </p:ext>
            </p:extLst>
          </p:nvPr>
        </p:nvGraphicFramePr>
        <p:xfrm>
          <a:off x="3494400" y="2533675"/>
          <a:ext cx="19177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3" name="Equation" r:id="rId6" imgW="1904760" imgH="647640" progId="Equation.DSMT4">
                  <p:embed/>
                </p:oleObj>
              </mc:Choice>
              <mc:Fallback>
                <p:oleObj name="Equation" r:id="rId6" imgW="1904760" imgH="647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400" y="2533675"/>
                        <a:ext cx="1917700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วัตถุ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27"/>
              </p:ext>
            </p:extLst>
          </p:nvPr>
        </p:nvGraphicFramePr>
        <p:xfrm>
          <a:off x="2039599" y="3429544"/>
          <a:ext cx="53657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" name="Equation" r:id="rId8" imgW="533160" imgH="279360" progId="Equation.DSMT4">
                  <p:embed/>
                </p:oleObj>
              </mc:Choice>
              <mc:Fallback>
                <p:oleObj name="Equation" r:id="rId8" imgW="533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599" y="3429544"/>
                        <a:ext cx="536575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วัตถุ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77360"/>
              </p:ext>
            </p:extLst>
          </p:nvPr>
        </p:nvGraphicFramePr>
        <p:xfrm>
          <a:off x="2122942" y="3906523"/>
          <a:ext cx="36988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" name="Equation" r:id="rId10" imgW="368280" imgH="406080" progId="Equation.DSMT4">
                  <p:embed/>
                </p:oleObj>
              </mc:Choice>
              <mc:Fallback>
                <p:oleObj name="Equation" r:id="rId10" imgW="36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942" y="3906523"/>
                        <a:ext cx="369888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วัตถุ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04850"/>
              </p:ext>
            </p:extLst>
          </p:nvPr>
        </p:nvGraphicFramePr>
        <p:xfrm>
          <a:off x="2163763" y="4373563"/>
          <a:ext cx="3317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" name="Equation" r:id="rId12" imgW="330120" imgH="406080" progId="Equation.DSMT4">
                  <p:embed/>
                </p:oleObj>
              </mc:Choice>
              <mc:Fallback>
                <p:oleObj name="Equation" r:id="rId12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4373563"/>
                        <a:ext cx="33178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42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https://i687.photobucket.com/albums/vv237/4-one/4-1/HT2/rzm-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82" y="93246"/>
            <a:ext cx="52387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กล่องข้อความ 10"/>
          <p:cNvSpPr txBox="1"/>
          <p:nvPr/>
        </p:nvSpPr>
        <p:spPr>
          <a:xfrm>
            <a:off x="3225833" y="157960"/>
            <a:ext cx="271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การแจกแจงความถี่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309033" y="1626771"/>
            <a:ext cx="8525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หาพิสัย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range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เป็นค่าความแตกต่างระหว่างค่าสูงสุดและค่าต่ำสุดของข้อมูล โดยคำนวณหาได้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</a:p>
          <a:p>
            <a:pPr algn="thaiDist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		แทน	พิสัย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ค่าของข้อมูลที่มีค่าสูงสุด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ค่าของข้อมูลที่มีค่าต่ำสุด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4" name="วัตถุ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421167"/>
              </p:ext>
            </p:extLst>
          </p:nvPr>
        </p:nvGraphicFramePr>
        <p:xfrm>
          <a:off x="3316286" y="2761452"/>
          <a:ext cx="2511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" name="Equation" r:id="rId6" imgW="2438280" imgH="419040" progId="Equation.DSMT4">
                  <p:embed/>
                </p:oleObj>
              </mc:Choice>
              <mc:Fallback>
                <p:oleObj name="Equation" r:id="rId6" imgW="243828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6" y="2761452"/>
                        <a:ext cx="25114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02228" y="38143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7" name="วัตถุ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4106"/>
              </p:ext>
            </p:extLst>
          </p:nvPr>
        </p:nvGraphicFramePr>
        <p:xfrm>
          <a:off x="1368084" y="3253611"/>
          <a:ext cx="2682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" name="Equation" r:id="rId8" imgW="279360" imgH="253800" progId="Equation.DSMT4">
                  <p:embed/>
                </p:oleObj>
              </mc:Choice>
              <mc:Fallback>
                <p:oleObj name="Equation" r:id="rId8" imgW="27936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084" y="3253611"/>
                        <a:ext cx="268288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วัตถุ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306434"/>
              </p:ext>
            </p:extLst>
          </p:nvPr>
        </p:nvGraphicFramePr>
        <p:xfrm>
          <a:off x="1368084" y="3814355"/>
          <a:ext cx="850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" name="Equation" r:id="rId10" imgW="825480" imgH="355320" progId="Equation.DSMT4">
                  <p:embed/>
                </p:oleObj>
              </mc:Choice>
              <mc:Fallback>
                <p:oleObj name="Equation" r:id="rId10" imgW="825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084" y="3814355"/>
                        <a:ext cx="8509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วัตถุ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059928"/>
              </p:ext>
            </p:extLst>
          </p:nvPr>
        </p:nvGraphicFramePr>
        <p:xfrm>
          <a:off x="1368084" y="4283903"/>
          <a:ext cx="6667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" name="Equation" r:id="rId12" imgW="647640" imgH="406080" progId="Equation.DSMT4">
                  <p:embed/>
                </p:oleObj>
              </mc:Choice>
              <mc:Fallback>
                <p:oleObj name="Equation" r:id="rId12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084" y="4283903"/>
                        <a:ext cx="6667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8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3575" y="787990"/>
            <a:ext cx="8519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เบี่ยงเบนควอร์ไทล์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(quartile deviation)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เป็นค่าครึ่งหนึ่งของผลต่าง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กับควอร์ไทล์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โดยการหาส่วน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เบี่ยงเบน</a:t>
            </a:r>
          </a:p>
          <a:p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ควอร์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ทั้งกรณีที่ยังไม่แจกแจงความถี่ และกรณีที่การแจกแจงความถี่ หาได้จาก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แทน	ส่วน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เบี่ยงเบนควอร์ไทล์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ค่าของข้อมูล ณ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ค่าของข้อมูล ณ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36477" y="37710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49486" y="2527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/>
        </p:nvGraphicFramePr>
        <p:xfrm>
          <a:off x="3494400" y="2533675"/>
          <a:ext cx="19177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" name="Equation" r:id="rId6" imgW="1904760" imgH="647640" progId="Equation.DSMT4">
                  <p:embed/>
                </p:oleObj>
              </mc:Choice>
              <mc:Fallback>
                <p:oleObj name="Equation" r:id="rId6" imgW="19047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400" y="2533675"/>
                        <a:ext cx="1917700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วัตถุ 9"/>
          <p:cNvGraphicFramePr>
            <a:graphicFrameLocks noChangeAspect="1"/>
          </p:cNvGraphicFramePr>
          <p:nvPr/>
        </p:nvGraphicFramePr>
        <p:xfrm>
          <a:off x="2039599" y="3429544"/>
          <a:ext cx="53657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7" name="Equation" r:id="rId8" imgW="533160" imgH="279360" progId="Equation.DSMT4">
                  <p:embed/>
                </p:oleObj>
              </mc:Choice>
              <mc:Fallback>
                <p:oleObj name="Equation" r:id="rId8" imgW="533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599" y="3429544"/>
                        <a:ext cx="536575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วัตถุ 10"/>
          <p:cNvGraphicFramePr>
            <a:graphicFrameLocks noChangeAspect="1"/>
          </p:cNvGraphicFramePr>
          <p:nvPr/>
        </p:nvGraphicFramePr>
        <p:xfrm>
          <a:off x="2122942" y="3906523"/>
          <a:ext cx="36988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" name="Equation" r:id="rId10" imgW="368280" imgH="406080" progId="Equation.DSMT4">
                  <p:embed/>
                </p:oleObj>
              </mc:Choice>
              <mc:Fallback>
                <p:oleObj name="Equation" r:id="rId10" imgW="36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942" y="3906523"/>
                        <a:ext cx="369888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วัตถุ 11"/>
          <p:cNvGraphicFramePr>
            <a:graphicFrameLocks noChangeAspect="1"/>
          </p:cNvGraphicFramePr>
          <p:nvPr/>
        </p:nvGraphicFramePr>
        <p:xfrm>
          <a:off x="2163763" y="4373563"/>
          <a:ext cx="3317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9" name="Equation" r:id="rId12" imgW="330120" imgH="406080" progId="Equation.DSMT4">
                  <p:embed/>
                </p:oleObj>
              </mc:Choice>
              <mc:Fallback>
                <p:oleObj name="Equation" r:id="rId12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4373563"/>
                        <a:ext cx="33178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012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5826" y="1519510"/>
            <a:ext cx="85193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1.3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ส่วนเบี่ยงเบนเฉลี่ย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(mean deviation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average deviation)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่าที่ได้จากการเฉลี่ยของค่าเบี่ยงเบนของข้อมูลแต่ละตัวที่เบี่ยงเบนไปจากค่าเฉลี่ยของข้อมูลชุดนั้น ซึ่งแตกต่างกับพิสัย และส่วน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เบี่ยงเบนควอร์ไทล์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ที่คำนวณเฉพาะค่าของข้อมูลบางค่าเท่านั้นโดยแบ่งได้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กรณีดังนี้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36477" y="37710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49486" y="2527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801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8000" y="957373"/>
            <a:ext cx="8519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1.3.1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ส่วนเบี่ยงเบนเฉลี่ยในกรณีข้อมูลไม่แจกแจงความถี่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สามารถคำนวณได้จากสูตร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			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	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เมื่อ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MD. 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	ส่วนเบี่ยงเบนเฉลี่ย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ค่าหรือคะแนนของข้อมูลที่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ค่าเฉลี่ยเลขคณิตของข้อมูลชุดนั้น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n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	จำนวนข้อมูลทั้งหมด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36477" y="37710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99709" y="223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231167"/>
              </p:ext>
            </p:extLst>
          </p:nvPr>
        </p:nvGraphicFramePr>
        <p:xfrm>
          <a:off x="3058104" y="1731531"/>
          <a:ext cx="22590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0" name="Equation" r:id="rId6" imgW="2247840" imgH="1015920" progId="Equation.DSMT4">
                  <p:embed/>
                </p:oleObj>
              </mc:Choice>
              <mc:Fallback>
                <p:oleObj name="Equation" r:id="rId6" imgW="2247840" imgH="1015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104" y="1731531"/>
                        <a:ext cx="2259013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1" name="วัตถุ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257221"/>
              </p:ext>
            </p:extLst>
          </p:nvPr>
        </p:nvGraphicFramePr>
        <p:xfrm>
          <a:off x="3162663" y="3455947"/>
          <a:ext cx="3206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1" name="Equation" r:id="rId8" imgW="279360" imgH="583920" progId="Equation.DSMT4">
                  <p:embed/>
                </p:oleObj>
              </mc:Choice>
              <mc:Fallback>
                <p:oleObj name="Equation" r:id="rId8" imgW="279360" imgH="583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663" y="3455947"/>
                        <a:ext cx="32067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93223" y="36011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3" name="วัตถุ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70060"/>
              </p:ext>
            </p:extLst>
          </p:nvPr>
        </p:nvGraphicFramePr>
        <p:xfrm>
          <a:off x="3162663" y="4022580"/>
          <a:ext cx="2428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" name="Equation" r:id="rId10" imgW="215640" imgH="317160" progId="Equation.DSMT4">
                  <p:embed/>
                </p:oleObj>
              </mc:Choice>
              <mc:Fallback>
                <p:oleObj name="Equation" r:id="rId10" imgW="215640" imgH="317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663" y="4022580"/>
                        <a:ext cx="24288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27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8000" y="1216521"/>
            <a:ext cx="8519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1.3.2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ส่วนเบี่ยงเบนเฉลี่ยในกรณีข้อมูลแจกแจงความถี่ 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สามารถคำนวณได้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สูตร</a:t>
            </a: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36477" y="37710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99709" y="223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93223" y="36011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83726" y="3513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4" name="วัตถุ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322038"/>
              </p:ext>
            </p:extLst>
          </p:nvPr>
        </p:nvGraphicFramePr>
        <p:xfrm>
          <a:off x="3058104" y="2995186"/>
          <a:ext cx="247332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6" imgW="2489040" imgH="1015920" progId="Equation.DSMT4">
                  <p:embed/>
                </p:oleObj>
              </mc:Choice>
              <mc:Fallback>
                <p:oleObj name="Equation" r:id="rId6" imgW="2489040" imgH="1015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104" y="2995186"/>
                        <a:ext cx="2473325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830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2324" y="1532139"/>
            <a:ext cx="8519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1.4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ส่วนเบี่ยงเบนมาตรฐาน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(standard deviation)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เป็นการวัดการกระจายของข้อมูลที่มักนิยมใช้ ด้วยเป็นการหารากที่สองของค่าเฉลี่ยของกำลังสองของค่าเบี่ยงเบนของข้อมูลแต่ละตัวที่เบี่ยงเบนจากค่าเฉลี่ยของข้อมูลชุดนั้น โดยแบ่งได้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มีรายละเอียดดังนี้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36477" y="37710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99709" y="223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93223" y="36011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83726" y="3513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2355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2324" y="929648"/>
            <a:ext cx="8519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1.4.1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ส่วนเบี่ยงเบนมาตรฐานกรณีข้อมูลไม่แจกแจงความถี่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สามารถคำนวณได้จากสูตรดังนี้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83726" y="3513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48840" y="22141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1" name="วัตถุ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00173"/>
              </p:ext>
            </p:extLst>
          </p:nvPr>
        </p:nvGraphicFramePr>
        <p:xfrm>
          <a:off x="1209675" y="1868488"/>
          <a:ext cx="6248400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6" imgW="6248160" imgH="1663560" progId="Equation.DSMT4">
                  <p:embed/>
                </p:oleObj>
              </mc:Choice>
              <mc:Fallback>
                <p:oleObj name="Equation" r:id="rId6" imgW="6248160" imgH="1663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868488"/>
                        <a:ext cx="6248400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302686" y="37710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4" name="วัตถุ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16519"/>
              </p:ext>
            </p:extLst>
          </p:nvPr>
        </p:nvGraphicFramePr>
        <p:xfrm>
          <a:off x="1217613" y="3592513"/>
          <a:ext cx="64309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Equation" r:id="rId8" imgW="6400800" imgH="1295280" progId="Equation.DSMT4">
                  <p:embed/>
                </p:oleObj>
              </mc:Choice>
              <mc:Fallback>
                <p:oleObj name="Equation" r:id="rId8" imgW="6400800" imgH="1295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3592513"/>
                        <a:ext cx="6430962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715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6429" y="27427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88720" y="3095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29598" y="33763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15" name="กลุ่ม 14"/>
          <p:cNvGrpSpPr/>
          <p:nvPr/>
        </p:nvGrpSpPr>
        <p:grpSpPr>
          <a:xfrm>
            <a:off x="437605" y="843515"/>
            <a:ext cx="8562703" cy="4056495"/>
            <a:chOff x="437605" y="843515"/>
            <a:chExt cx="8562703" cy="4056495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437605" y="843515"/>
              <a:ext cx="8562703" cy="405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tabLst>
                  <a:tab pos="1104900" algn="l"/>
                </a:tabLst>
              </a:pP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เมื่อ	  </a:t>
              </a:r>
              <a:r>
                <a:rPr lang="en-US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</a:t>
              </a:r>
              <a:r>
                <a:rPr lang="th-TH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 แทน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ส่วนเบี่ยงเบนมาตรฐานของประชากร</a:t>
              </a:r>
              <a:endPara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lnSpc>
                  <a:spcPct val="115000"/>
                </a:lnSpc>
                <a:tabLst>
                  <a:tab pos="1104900" algn="l"/>
                </a:tabLst>
              </a:pP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S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  </a:t>
              </a:r>
              <a:r>
                <a:rPr lang="th-TH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แทน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ส่วนเบี่ยงเบนมาตรฐานของกลุ่มตัวอย่าง</a:t>
              </a:r>
              <a:endPara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lnSpc>
                  <a:spcPct val="115000"/>
                </a:lnSpc>
                <a:tabLst>
                  <a:tab pos="1104900" algn="l"/>
                </a:tabLst>
              </a:pP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	  </a:t>
              </a:r>
              <a:r>
                <a:rPr lang="th-TH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แทน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ค่าเฉลี่ยเลขคณิตของประชากร</a:t>
              </a:r>
              <a:endPara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lnSpc>
                  <a:spcPct val="115000"/>
                </a:lnSpc>
                <a:tabLst>
                  <a:tab pos="1104900" algn="l"/>
                </a:tabLst>
              </a:pP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	  </a:t>
              </a:r>
              <a:r>
                <a:rPr lang="th-TH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แทน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ค่าเฉลี่ยเลขคณิตของกลุ่มตัวอย่าง</a:t>
              </a:r>
              <a:endPara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lnSpc>
                  <a:spcPct val="115000"/>
                </a:lnSpc>
                <a:tabLst>
                  <a:tab pos="1104900" algn="l"/>
                </a:tabLst>
              </a:pP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	  </a:t>
              </a:r>
              <a:r>
                <a:rPr lang="th-TH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แทน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ค่าหรือคะแนนต่างๆ  ของข้อมูลที่ </a:t>
              </a:r>
              <a:r>
                <a:rPr lang="en-US" sz="3200" dirty="0" err="1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i</a:t>
              </a:r>
              <a:r>
                <a:rPr lang="en-US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</a:t>
              </a:r>
              <a:endPara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lnSpc>
                  <a:spcPct val="115000"/>
                </a:lnSpc>
                <a:tabLst>
                  <a:tab pos="1104900" algn="l"/>
                </a:tabLst>
              </a:pP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N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  </a:t>
              </a:r>
              <a:r>
                <a:rPr lang="th-TH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แทน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จำนวนข้อมูลของประชากร</a:t>
              </a:r>
              <a:endPara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  <a:p>
              <a:pPr>
                <a:lnSpc>
                  <a:spcPct val="115000"/>
                </a:lnSpc>
                <a:tabLst>
                  <a:tab pos="1104900" algn="l"/>
                </a:tabLst>
              </a:pP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</a:t>
              </a:r>
              <a:r>
                <a:rPr lang="en-US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n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  </a:t>
              </a:r>
              <a:r>
                <a:rPr lang="th-TH" sz="3200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แทน</a:t>
              </a:r>
              <a:r>
                <a:rPr lang="th-TH" sz="3200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	จำนวนข้อมูลของกลุ่มตัวอย่าง</a:t>
              </a:r>
              <a:endPara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  <p:graphicFrame>
          <p:nvGraphicFramePr>
            <p:cNvPr id="4" name="วัตถุ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8941574"/>
                </p:ext>
              </p:extLst>
            </p:nvPr>
          </p:nvGraphicFramePr>
          <p:xfrm>
            <a:off x="1599019" y="1091871"/>
            <a:ext cx="2286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1" name="Equation" r:id="rId5" imgW="228600" imgH="228600" progId="Equation.DSMT4">
                    <p:embed/>
                  </p:oleObj>
                </mc:Choice>
                <mc:Fallback>
                  <p:oleObj name="Equation" r:id="rId5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9019" y="1091871"/>
                          <a:ext cx="22860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วัตถุ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6581763"/>
                </p:ext>
              </p:extLst>
            </p:nvPr>
          </p:nvGraphicFramePr>
          <p:xfrm>
            <a:off x="1599019" y="2202454"/>
            <a:ext cx="285750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2" name="Equation" r:id="rId7" imgW="253800" imgH="330120" progId="Equation.DSMT4">
                    <p:embed/>
                  </p:oleObj>
                </mc:Choice>
                <mc:Fallback>
                  <p:oleObj name="Equation" r:id="rId7" imgW="253800" imgH="33012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9019" y="2202454"/>
                          <a:ext cx="285750" cy="350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วัตถุ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4822841"/>
                </p:ext>
              </p:extLst>
            </p:nvPr>
          </p:nvGraphicFramePr>
          <p:xfrm>
            <a:off x="1626800" y="2677823"/>
            <a:ext cx="230188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3" name="Equation" r:id="rId9" imgW="215640" imgH="317160" progId="Equation.DSMT4">
                    <p:embed/>
                  </p:oleObj>
                </mc:Choice>
                <mc:Fallback>
                  <p:oleObj name="Equation" r:id="rId9" imgW="215640" imgH="31716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6800" y="2677823"/>
                          <a:ext cx="230188" cy="339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วัตถุ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977688"/>
                </p:ext>
              </p:extLst>
            </p:nvPr>
          </p:nvGraphicFramePr>
          <p:xfrm>
            <a:off x="1599019" y="3350752"/>
            <a:ext cx="29210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44" name="Equation" r:id="rId11" imgW="253800" imgH="380880" progId="Equation.DSMT4">
                    <p:embed/>
                  </p:oleObj>
                </mc:Choice>
                <mc:Fallback>
                  <p:oleObj name="Equation" r:id="rId11" imgW="253800" imgH="3808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9019" y="3350752"/>
                          <a:ext cx="292100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กล่องข้อความ 1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8044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2324" y="929648"/>
            <a:ext cx="8519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1.4.2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ส่วนเบี่ยงเบนมาตรฐานกรณีข้อมูลแจกแจงความถี่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สามารถหาคำนวณได้จากสูตร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83726" y="3513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48840" y="22141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302686" y="37710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92086" y="23160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10643"/>
              </p:ext>
            </p:extLst>
          </p:nvPr>
        </p:nvGraphicFramePr>
        <p:xfrm>
          <a:off x="2100263" y="1743075"/>
          <a:ext cx="4852987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Equation" r:id="rId6" imgW="4838400" imgH="1688760" progId="Equation.DSMT4">
                  <p:embed/>
                </p:oleObj>
              </mc:Choice>
              <mc:Fallback>
                <p:oleObj name="Equation" r:id="rId6" imgW="4838400" imgH="1688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1743075"/>
                        <a:ext cx="4852987" cy="176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78777" y="40262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5" name="วัตถุ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755562"/>
              </p:ext>
            </p:extLst>
          </p:nvPr>
        </p:nvGraphicFramePr>
        <p:xfrm>
          <a:off x="2214563" y="3675063"/>
          <a:ext cx="49863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Equation" r:id="rId8" imgW="4965480" imgH="863280" progId="Equation.DSMT4">
                  <p:embed/>
                </p:oleObj>
              </mc:Choice>
              <mc:Fallback>
                <p:oleObj name="Equation" r:id="rId8" imgW="4965480" imgH="863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675063"/>
                        <a:ext cx="49863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805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5826" y="1033527"/>
            <a:ext cx="8519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ความแปรปรวน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(variance)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เป็นค่ากำลังสองของส่วนเบี่ยงเบนมาตรฐาน ดังนั้นการคำนวณค่าความแปรปรวนสามารถคำนวณเช่นเดียวกับค่าส่วนเบี่ยงเบนมาตรฐาน แต่ไม่ต้องถอดรากที่สอง นั่นคือเท่ากับค่าส่วนเบี่ยงเบนมาตรฐานยกกำลังสอง ในกรณีประชากรจะแทนด้วยสัญลักษณ์  และความแปรปรวนของกลุ่มตัวอย่างแทนด้วยสัญลักษณ์  คำนวณได้ดังนี้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6943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5826" y="967737"/>
            <a:ext cx="8519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1.5.1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ความแปรปรวนของประชากรและกลุ่มตัวอย่างกรณีข้อมูลไม่แจกแจงความถี่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สามารถหาได้ดังนี้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12398"/>
              </p:ext>
            </p:extLst>
          </p:nvPr>
        </p:nvGraphicFramePr>
        <p:xfrm>
          <a:off x="2305390" y="1900341"/>
          <a:ext cx="4271962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5" name="Equation" r:id="rId6" imgW="4305240" imgH="1600200" progId="Equation.DSMT4">
                  <p:embed/>
                </p:oleObj>
              </mc:Choice>
              <mc:Fallback>
                <p:oleObj name="Equation" r:id="rId6" imgW="4305240" imgH="160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390" y="1900341"/>
                        <a:ext cx="4271962" cy="161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1" name="วัตถุ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413108"/>
              </p:ext>
            </p:extLst>
          </p:nvPr>
        </p:nvGraphicFramePr>
        <p:xfrm>
          <a:off x="1052688" y="3562981"/>
          <a:ext cx="690562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6" name="Equation" r:id="rId8" imgW="5981400" imgH="1066680" progId="Equation.DSMT4">
                  <p:embed/>
                </p:oleObj>
              </mc:Choice>
              <mc:Fallback>
                <p:oleObj name="Equation" r:id="rId8" imgW="5981400" imgH="1066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688" y="3562981"/>
                        <a:ext cx="6905625" cy="119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57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https://i687.photobucket.com/albums/vv237/4-one/4-1/HT2/rzm-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82" y="93246"/>
            <a:ext cx="52387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กล่องข้อความ 10"/>
          <p:cNvSpPr txBox="1"/>
          <p:nvPr/>
        </p:nvSpPr>
        <p:spPr>
          <a:xfrm>
            <a:off x="3225833" y="157960"/>
            <a:ext cx="271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การแจกแจงความถี่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320289" y="1626771"/>
            <a:ext cx="8525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กำหนดจำนวนชั้นหรือ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หรืออาจคำนวณหาจำนวนชั้นจากสูตรโดย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Sturges’rule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algn="thaiDist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จำนวนชั้น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จำนวนข้อมูลทั้งหมดที่มีอยู่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898068"/>
              </p:ext>
            </p:extLst>
          </p:nvPr>
        </p:nvGraphicFramePr>
        <p:xfrm>
          <a:off x="3059112" y="2873752"/>
          <a:ext cx="3025776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6" imgW="2933640" imgH="545760" progId="Equation.DSMT4">
                  <p:embed/>
                </p:oleObj>
              </mc:Choice>
              <mc:Fallback>
                <p:oleObj name="Equation" r:id="rId6" imgW="2933640" imgH="545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2" y="2873752"/>
                        <a:ext cx="3025776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4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5826" y="967737"/>
            <a:ext cx="8519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1.5.2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ความแปรปรวนของประชากรและกลุ่มตัวอย่างกรณีข้อมูลแจกแจงความถี่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สามารถหาได้ดังนี้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52870"/>
              </p:ext>
            </p:extLst>
          </p:nvPr>
        </p:nvGraphicFramePr>
        <p:xfrm>
          <a:off x="1747838" y="1762125"/>
          <a:ext cx="48609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Equation" r:id="rId6" imgW="4635360" imgH="1612800" progId="Equation.DSMT4">
                  <p:embed/>
                </p:oleObj>
              </mc:Choice>
              <mc:Fallback>
                <p:oleObj name="Equation" r:id="rId6" imgW="4635360" imgH="1612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1762125"/>
                        <a:ext cx="4860925" cy="173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462349" y="40429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3" name="วัตถุ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036841"/>
              </p:ext>
            </p:extLst>
          </p:nvPr>
        </p:nvGraphicFramePr>
        <p:xfrm>
          <a:off x="1443038" y="3551238"/>
          <a:ext cx="5626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Equation" r:id="rId8" imgW="4698720" imgH="812520" progId="Equation.DSMT4">
                  <p:embed/>
                </p:oleObj>
              </mc:Choice>
              <mc:Fallback>
                <p:oleObj name="Equation" r:id="rId8" imgW="4698720" imgH="812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3551238"/>
                        <a:ext cx="56261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504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8000" y="990668"/>
            <a:ext cx="85193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การวัดการกระจายสัมพัทธ์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(relative variation)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เป็นการหาค่าเพื่อเปรียบเทียบ การกระจายระหว่างข้อมูลมากกว่าหนึ่งชุด ซึ่งเหมาะสำหรับข้อมูลที่แตกต่างกันมากจึงหาอัตราส่วนของค่าที่ได้จากการวัดการกระจายสัมบูรณ์กับค่ากลางของข้อมูลชุดนั้นๆ ซึ่งมีอยู่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 ได้แก่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สัมประสิทธิ์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ของพิสัย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(C.R.) 	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	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สัมประสิทธิ์ของส่วน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เบี่ยงเบนควอร์ไทล์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(C.Q.D.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สัมประสิทธิ์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ของส่วนเบี่ยงเบนเฉลี่ย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(C.M.D.)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สัมประสิทธิ์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ของการแปรผัน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(C.V.)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7189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222971"/>
            <a:ext cx="3903004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058104" y="141659"/>
            <a:ext cx="2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วัดการกระจาย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8000" y="990668"/>
            <a:ext cx="85193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สัมประสิทธิ์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ของพิสัย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(C.R.) 	</a:t>
            </a: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	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สัมประสิทธิ์ของส่วน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เบี่ยงเบนควอร์ไทล์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(C.Q.D.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สัมประสิทธิ์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ของส่วนเบี่ยงเบนเฉลี่ย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(C.M.D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สัมประสิทธิ์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ของการแปรผัน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(C.V.)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362950"/>
              </p:ext>
            </p:extLst>
          </p:nvPr>
        </p:nvGraphicFramePr>
        <p:xfrm>
          <a:off x="4334862" y="985125"/>
          <a:ext cx="1833563" cy="75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4" name="Equation" r:id="rId6" imgW="1739880" imgH="698400" progId="Equation.DSMT4">
                  <p:embed/>
                </p:oleObj>
              </mc:Choice>
              <mc:Fallback>
                <p:oleObj name="Equation" r:id="rId6" imgW="17398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862" y="985125"/>
                        <a:ext cx="1833563" cy="755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23422" y="42594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39461"/>
              </p:ext>
            </p:extLst>
          </p:nvPr>
        </p:nvGraphicFramePr>
        <p:xfrm>
          <a:off x="6607799" y="2000595"/>
          <a:ext cx="11191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" name="Equation" r:id="rId8" imgW="1104840" imgH="685800" progId="Equation.DSMT4">
                  <p:embed/>
                </p:oleObj>
              </mc:Choice>
              <mc:Fallback>
                <p:oleObj name="Equation" r:id="rId8" imgW="11048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799" y="2000595"/>
                        <a:ext cx="1119187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1" name="วัตถุ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635212"/>
              </p:ext>
            </p:extLst>
          </p:nvPr>
        </p:nvGraphicFramePr>
        <p:xfrm>
          <a:off x="6607799" y="3033040"/>
          <a:ext cx="7969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6" name="Equation" r:id="rId10" imgW="787320" imgH="495000" progId="Equation.DSMT4">
                  <p:embed/>
                </p:oleObj>
              </mc:Choice>
              <mc:Fallback>
                <p:oleObj name="Equation" r:id="rId10" imgW="78732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799" y="3033040"/>
                        <a:ext cx="7969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3" name="วัตถุ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543290"/>
              </p:ext>
            </p:extLst>
          </p:nvPr>
        </p:nvGraphicFramePr>
        <p:xfrm>
          <a:off x="5018940" y="3983191"/>
          <a:ext cx="12017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7" name="Equation" r:id="rId12" imgW="1206360" imgH="533160" progId="Equation.DSMT4">
                  <p:embed/>
                </p:oleObj>
              </mc:Choice>
              <mc:Fallback>
                <p:oleObj name="Equation" r:id="rId12" imgW="12063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940" y="3983191"/>
                        <a:ext cx="1201737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157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1491950" y="287027"/>
            <a:ext cx="4225837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ตาราง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เลือกใช้การวัดการกระจาย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83582"/>
              </p:ext>
            </p:extLst>
          </p:nvPr>
        </p:nvGraphicFramePr>
        <p:xfrm>
          <a:off x="431074" y="1412002"/>
          <a:ext cx="8268453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7614"/>
                <a:gridCol w="1387378"/>
                <a:gridCol w="1354487"/>
                <a:gridCol w="1354487"/>
                <a:gridCol w="1354487"/>
              </a:tblGrid>
              <a:tr h="4036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การวัดการกระจาย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ระดับการวัด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0365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นามบัญญัติ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เรียงอันดับ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อันตรภาค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อัตราส่วน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03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พิสัย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03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ส่วนเบี่ยงเบนควอร์ไทล์  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03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ส่วนเบี่ยงเบนมาตรฐาน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03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ความแปรปรวน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512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64" y="114631"/>
            <a:ext cx="6858000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024828" y="160352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ตัวอย่างงานวิจัยทางการศึกษาที่ใช้การวิเคราะห์ข้อมูลเบื้องต้น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9164" y="843875"/>
            <a:ext cx="89433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อุษา </a:t>
            </a:r>
            <a:r>
              <a:rPr lang="th-TH" sz="32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จันทร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2552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ทำวิจัยเรื่อง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การพัฒนากิจกรรมการเรียนรู้คณิตศาสตร์ เรื่อง การหาร สำหรับนักเรียนชั้นประถมศึกษาปีที่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โดยใช้รูปแบบแนวคิดของทฤษฎีคอน</a:t>
            </a:r>
            <a:r>
              <a:rPr lang="th-TH" sz="32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สตรัค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</a:t>
            </a:r>
            <a:r>
              <a:rPr lang="th-TH" sz="32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วิสต์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ที่เน้นทักษะ/กระบวนการทางคณิตศาสตร์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</a:p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วัตถุประสงค์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การวิจัย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เพื่อศึกษาผลการพัฒนาทักษะ/กระบวนการทางคณิตศาสตร์   ของนักเรียนชั้นประถมศึกษาปีที่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โรงเรียนบ้านหัวบึง อำเภอน้ำพอง จังหวัดขอนแก่น ที่เกิดจากผลการพัฒนากิจกรรมการเรียนรู้คณิตศาสตร์ เรื่อง การหาร โดยใช้รูปแบบแนวคิดของทฤษฎีคอน</a:t>
            </a:r>
            <a:r>
              <a:rPr lang="th-TH" sz="32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สตรัค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</a:t>
            </a:r>
            <a:r>
              <a:rPr lang="th-TH" sz="32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วิสต์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ที่เน้นทักษะ/กระบวนการทางคณิตศาสตร์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2181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64" y="114631"/>
            <a:ext cx="6858000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024828" y="160352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ตัวอย่างงานวิจัยทางการศึกษาที่ใช้การวิเคราะห์ข้อมูลเบื้องต้น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0251"/>
              </p:ext>
            </p:extLst>
          </p:nvPr>
        </p:nvGraphicFramePr>
        <p:xfrm>
          <a:off x="106793" y="2245461"/>
          <a:ext cx="8917068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252"/>
                <a:gridCol w="843485"/>
                <a:gridCol w="813003"/>
                <a:gridCol w="813003"/>
                <a:gridCol w="813003"/>
                <a:gridCol w="813003"/>
                <a:gridCol w="813003"/>
                <a:gridCol w="813003"/>
                <a:gridCol w="813003"/>
                <a:gridCol w="800300"/>
                <a:gridCol w="919010"/>
              </a:tblGrid>
              <a:tr h="4991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วงจรที่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จำนวนนักเรียนทั้งหมด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นักเรียน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ผ่านเกณฑ์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4869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เต็ม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ผ่านเกณฑ์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สูงสุด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ต่ำสุด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ค่าเฉลี่ย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ส่วนเบี่ยงเบนมาตรฐาน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49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16.69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83.46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3.33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84.62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0141" y="4107398"/>
            <a:ext cx="89037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จากตารางพบว่า ผลการทดสอบท้ายวงจรที่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1</a:t>
            </a:r>
            <a:r>
              <a:rPr kumimoji="0" lang="th-TH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 นักเรียนได้คะแนนเฉลี่ยร้อยละ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83.46 </a:t>
            </a:r>
            <a:r>
              <a:rPr kumimoji="0" lang="th-TH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และมีนักเรียนได้คะแนนผ่านเกณฑ์ร้อยละ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70 </a:t>
            </a:r>
            <a:r>
              <a:rPr kumimoji="0" lang="th-TH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ของคะแนนเต็ม จำนวน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11 </a:t>
            </a:r>
            <a:r>
              <a:rPr kumimoji="0" lang="th-TH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คน คิดเป็นร้อยละ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84.62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90278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th-TH" altLang="th-TH" sz="2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สถิติที่ใช้ในการวิเคราะห์</a:t>
            </a:r>
            <a:r>
              <a:rPr lang="th-TH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</a:t>
            </a:r>
            <a:r>
              <a:rPr lang="en-US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</a:t>
            </a:r>
            <a:r>
              <a:rPr lang="th-TH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altLang="th-TH" sz="2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ค่าเฉลี่ย ส่วนเบี่ยงเบนมาตรฐาน และการ</a:t>
            </a:r>
            <a:r>
              <a:rPr lang="th-TH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หาร้อย</a:t>
            </a:r>
            <a:r>
              <a:rPr lang="th-TH" altLang="th-TH" sz="2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ละ</a:t>
            </a:r>
            <a:endParaRPr lang="en-US" alt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th-TH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</a:t>
            </a:r>
            <a:r>
              <a:rPr lang="th-TH" altLang="th-TH" sz="2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การวิเคราะห์</a:t>
            </a:r>
            <a:r>
              <a:rPr lang="th-TH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</a:t>
            </a:r>
            <a:r>
              <a:rPr lang="en-US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</a:t>
            </a:r>
            <a:endParaRPr lang="en-US" alt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97511"/>
            <a:ext cx="3090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th-TH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ตารางผล</a:t>
            </a:r>
            <a:r>
              <a:rPr lang="th-TH" altLang="th-TH" sz="2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การทดสอบท้ายวงจร</a:t>
            </a:r>
            <a:endParaRPr lang="en-US" alt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0561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64" y="114631"/>
            <a:ext cx="6858000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024828" y="160352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ตัวอย่างงานวิจัยทางการศึกษาที่ใช้การวิเคราะห์ข้อมูลเบื้องต้น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9164" y="843875"/>
            <a:ext cx="8943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ธนวัฒน์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ศรีศิริวัฒน์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62)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ทำวิจัยเรื่อง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การศึกษา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ผลสัมฤทธิ์</a:t>
            </a:r>
          </a:p>
          <a:p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ทางการ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เรียนเรื่อง ความน่าจะเป็น ของนักศึกษาชั้นปีที่ 1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สาขาวิชา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คณิตศาสตร์ โดยการจัดกิจกรรมการเรียนรู้แบบ 4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MAT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วัตถุประสงค์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การวิจัย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เพื่อเปรียบเทียบผลสัมฤทธิ์ทางการเรียนเรื่อง </a:t>
            </a:r>
            <a:endParaRPr lang="th-TH" sz="3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น่าจะเป็น  ของ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นักศึกษาชั้น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ปีที่ 1 สาขาวิชาคณิตศาสตร์ คณะครุศาสตร์ มหาวิทยาลัยราชภัฏสวนสุนันทา หลังได้รับการจัดกิจกรรมการเรียนรู้แบบ 4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MAT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กับเกณฑ์ร้อยละ 60 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9365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s://i687.photobucket.com/albums/vv237/4-one/4-1/HT2/rzm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64" y="114631"/>
            <a:ext cx="6858000" cy="7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024828" y="160352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ตัวอย่างงานวิจัยทางการศึกษาที่ใช้การวิเคราะห์ข้อมูลเบื้องต้น</a:t>
            </a:r>
            <a:endParaRPr lang="en-US" sz="1800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90278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th-TH" altLang="th-TH" sz="2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สถิติที่ใช้ในการวิเคราะห์</a:t>
            </a:r>
            <a:r>
              <a:rPr lang="th-TH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</a:t>
            </a:r>
            <a:r>
              <a:rPr lang="en-US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</a:t>
            </a:r>
            <a:r>
              <a:rPr lang="th-TH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ร้อยละ ค่าเฉลี่ย </a:t>
            </a:r>
            <a:r>
              <a:rPr lang="th-TH" altLang="th-TH" sz="2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ส่วนเบี่ยงเบน</a:t>
            </a:r>
            <a:r>
              <a:rPr lang="th-TH" alt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 และการทดสอบค่าที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290" y="1410172"/>
            <a:ext cx="6413421" cy="31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23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77" y="536237"/>
            <a:ext cx="4591601" cy="2410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198" y="2032732"/>
            <a:ext cx="3544076" cy="26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https://i687.photobucket.com/albums/vv237/4-one/4-1/HT2/rzm-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79" y="142593"/>
            <a:ext cx="52387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2909177" y="214234"/>
            <a:ext cx="33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665523" y="2235045"/>
            <a:ext cx="5976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ธนวัฒน์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ศรีศิริวัฒน์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(2560). สถิติเพื่อการวิจัย.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กรุงเทพฯ </a:t>
            </a:r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</a:t>
            </a:r>
            <a:r>
              <a:rPr lang="th-TH" sz="32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สวน</a:t>
            </a:r>
            <a:r>
              <a:rPr lang="th-TH" sz="32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ทา.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894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https://i687.photobucket.com/albums/vv237/4-one/4-1/HT2/rzm-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82" y="93246"/>
            <a:ext cx="52387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กล่องข้อความ 10"/>
          <p:cNvSpPr txBox="1"/>
          <p:nvPr/>
        </p:nvSpPr>
        <p:spPr>
          <a:xfrm>
            <a:off x="3225833" y="157960"/>
            <a:ext cx="271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การแจกแจงความถี่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320289" y="1626771"/>
            <a:ext cx="85259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หาความกว้างของชั้นหรือ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อันตรภาคชั้น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class interval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หาได้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</a:p>
          <a:p>
            <a:pPr algn="thaiDist"/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ความกว้างของแต่ละชั้น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ดำเนินการขีดรอยคะแนน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(tally)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ของข้อมูลทุกรายการ เพื่อหาความถี่ของข้อมูล ในแต่ละชั้น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/>
              <a:t>		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63043"/>
              </p:ext>
            </p:extLst>
          </p:nvPr>
        </p:nvGraphicFramePr>
        <p:xfrm>
          <a:off x="3949048" y="2558406"/>
          <a:ext cx="1268413" cy="536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6" imgW="1168200" imgH="545760" progId="Equation.DSMT4">
                  <p:embed/>
                </p:oleObj>
              </mc:Choice>
              <mc:Fallback>
                <p:oleObj name="Equation" r:id="rId6" imgW="1168200" imgH="545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048" y="2558406"/>
                        <a:ext cx="1268413" cy="536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1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/>
          <p:cNvSpPr txBox="1"/>
          <p:nvPr/>
        </p:nvSpPr>
        <p:spPr>
          <a:xfrm>
            <a:off x="1" y="191223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40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ที่เข้าร่วมประชุมสัมมนาทางวิชาการครั้งหนึ่ง เป็นดังนี้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4934" y="1459204"/>
            <a:ext cx="877413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52	80	24	36	84	35	28	24	42</a:t>
            </a:r>
          </a:p>
          <a:p>
            <a:pPr>
              <a:lnSpc>
                <a:spcPct val="115000"/>
              </a:lnSpc>
            </a:pP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45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31	81	24	33	47	80	83	55	56</a:t>
            </a:r>
          </a:p>
          <a:p>
            <a:pPr>
              <a:lnSpc>
                <a:spcPct val="115000"/>
              </a:lnSpc>
            </a:pP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58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32	24	60	67	55	90	59	71	78</a:t>
            </a:r>
          </a:p>
          <a:p>
            <a:pPr>
              <a:lnSpc>
                <a:spcPct val="115000"/>
              </a:lnSpc>
            </a:pP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54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24	81	93	41	52	82	24	98	47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4198298"/>
            <a:ext cx="9144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จง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สร้างตารางแจกแจงความถี่ของอายุของผู้เข้าร่วมประชุมสัมมนาทาง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วิชาการ8*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วิธีทำ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จากข้อมูลข้างต้น ค่าสูงสุด คือ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98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ค่าต่ำสุด คือ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20</a:t>
            </a:r>
          </a:p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ดังนั้น พิสัย คือ		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จำนวนชั้นหาได้จาก	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 			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		</a:t>
            </a:r>
          </a:p>
          <a:p>
            <a:pPr indent="457200">
              <a:lnSpc>
                <a:spcPct val="115000"/>
              </a:lnSpc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และ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หาขนาดของความกว้างของชั้น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</a:t>
            </a:r>
          </a:p>
          <a:p>
            <a:pPr indent="457200">
              <a:lnSpc>
                <a:spcPct val="115000"/>
              </a:lnSpc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จะได้</a:t>
            </a:r>
          </a:p>
          <a:p>
            <a:pPr indent="457200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ความกว้างของชั้น เป็น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และได้ช่วงของข้อมูล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</a:p>
          <a:p>
            <a:pPr indent="457200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 – 32, 33 – 45, 46 – 58, 59 – 71, 72 – 84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85 – 98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69923" y="21062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413364"/>
              </p:ext>
            </p:extLst>
          </p:nvPr>
        </p:nvGraphicFramePr>
        <p:xfrm>
          <a:off x="3369923" y="700409"/>
          <a:ext cx="28495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0" name="Equation" r:id="rId4" imgW="2717640" imgH="266400" progId="Equation.DSMT4">
                  <p:embed/>
                </p:oleObj>
              </mc:Choice>
              <mc:Fallback>
                <p:oleObj name="Equation" r:id="rId4" imgW="271764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923" y="700409"/>
                        <a:ext cx="28495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67434"/>
              </p:ext>
            </p:extLst>
          </p:nvPr>
        </p:nvGraphicFramePr>
        <p:xfrm>
          <a:off x="3389313" y="1109663"/>
          <a:ext cx="2987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1" name="Equation" r:id="rId6" imgW="2895480" imgH="507960" progId="Equation.DSMT4">
                  <p:embed/>
                </p:oleObj>
              </mc:Choice>
              <mc:Fallback>
                <p:oleObj name="Equation" r:id="rId6" imgW="28954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1109663"/>
                        <a:ext cx="29876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วัตถุ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595967"/>
              </p:ext>
            </p:extLst>
          </p:nvPr>
        </p:nvGraphicFramePr>
        <p:xfrm>
          <a:off x="3389313" y="1592263"/>
          <a:ext cx="31972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" name="Equation" r:id="rId8" imgW="3047760" imgH="507960" progId="Equation.DSMT4">
                  <p:embed/>
                </p:oleObj>
              </mc:Choice>
              <mc:Fallback>
                <p:oleObj name="Equation" r:id="rId8" imgW="304776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1592263"/>
                        <a:ext cx="319722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198670" y="365446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" name="วัตถุ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921152"/>
              </p:ext>
            </p:extLst>
          </p:nvPr>
        </p:nvGraphicFramePr>
        <p:xfrm>
          <a:off x="3369923" y="2146717"/>
          <a:ext cx="11176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3" name="Equation" r:id="rId10" imgW="1104840" imgH="266400" progId="Equation.DSMT4">
                  <p:embed/>
                </p:oleObj>
              </mc:Choice>
              <mc:Fallback>
                <p:oleObj name="Equation" r:id="rId10" imgW="1104840" imgH="26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923" y="2146717"/>
                        <a:ext cx="1117600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8856" y="24245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2" name="วัตถุ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188402"/>
              </p:ext>
            </p:extLst>
          </p:nvPr>
        </p:nvGraphicFramePr>
        <p:xfrm>
          <a:off x="5197135" y="2641276"/>
          <a:ext cx="11985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" name="Equation" r:id="rId12" imgW="1104840" imgH="545760" progId="Equation.DSMT4">
                  <p:embed/>
                </p:oleObj>
              </mc:Choice>
              <mc:Fallback>
                <p:oleObj name="Equation" r:id="rId12" imgW="1104840" imgH="5457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135" y="2641276"/>
                        <a:ext cx="1198563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518216" y="22543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4" name="วัตถุ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45205"/>
              </p:ext>
            </p:extLst>
          </p:nvPr>
        </p:nvGraphicFramePr>
        <p:xfrm>
          <a:off x="5196341" y="3213697"/>
          <a:ext cx="23987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" name="Equation" r:id="rId14" imgW="2311200" imgH="533160" progId="Equation.DSMT4">
                  <p:embed/>
                </p:oleObj>
              </mc:Choice>
              <mc:Fallback>
                <p:oleObj name="Equation" r:id="rId14" imgW="2311200" imgH="5331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341" y="3213697"/>
                        <a:ext cx="23987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80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31081"/>
              </p:ext>
            </p:extLst>
          </p:nvPr>
        </p:nvGraphicFramePr>
        <p:xfrm>
          <a:off x="2078323" y="1610734"/>
          <a:ext cx="4846955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950"/>
                <a:gridCol w="1645285"/>
                <a:gridCol w="13157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 (ปี)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รอยขีด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ความถี่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1393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 – 32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 – 45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 – 58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 – 71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 – 84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 – 98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41600" algn="ctr"/>
                          <a:tab pos="5270500" algn="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1" y="3265"/>
            <a:ext cx="91439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41600" algn="ctr"/>
                <a:tab pos="52705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ctr"/>
                <a:tab pos="5270500" algn="r"/>
              </a:tabLst>
            </a:pPr>
            <a:r>
              <a:rPr lang="th-TH" altLang="th-TH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หลังจากนั้นดำเนินการสร้างตารางและขีดรอยคะแนนแล้วนับจำนวนข้อมูลที่มีค่าตกอยู่ใน	แต่ละชั้น  เพื่อหาความถี่และจะได้ตารางการแจกแจงความถี่ของข้อมูลอายุของผู้เข้าร่วม	ประชุมสัมมนาทางวิชาการดังนี้</a:t>
            </a:r>
          </a:p>
        </p:txBody>
      </p:sp>
      <p:grpSp>
        <p:nvGrpSpPr>
          <p:cNvPr id="8" name="Group 804"/>
          <p:cNvGrpSpPr/>
          <p:nvPr/>
        </p:nvGrpSpPr>
        <p:grpSpPr>
          <a:xfrm>
            <a:off x="4348715" y="1981594"/>
            <a:ext cx="1086314" cy="2600680"/>
            <a:chOff x="0" y="0"/>
            <a:chExt cx="564960" cy="1290559"/>
          </a:xfrm>
        </p:grpSpPr>
        <p:grpSp>
          <p:nvGrpSpPr>
            <p:cNvPr id="9" name="Group 76"/>
            <p:cNvGrpSpPr/>
            <p:nvPr/>
          </p:nvGrpSpPr>
          <p:grpSpPr>
            <a:xfrm>
              <a:off x="11875" y="0"/>
              <a:ext cx="553085" cy="135890"/>
              <a:chOff x="0" y="0"/>
              <a:chExt cx="554111" cy="136881"/>
            </a:xfrm>
          </p:grpSpPr>
          <p:grpSp>
            <p:nvGrpSpPr>
              <p:cNvPr id="53" name="Group 10"/>
              <p:cNvGrpSpPr/>
              <p:nvPr/>
            </p:nvGrpSpPr>
            <p:grpSpPr>
              <a:xfrm>
                <a:off x="0" y="3531"/>
                <a:ext cx="204470" cy="133350"/>
                <a:chOff x="0" y="0"/>
                <a:chExt cx="204591" cy="133610"/>
              </a:xfrm>
            </p:grpSpPr>
            <p:grpSp>
              <p:nvGrpSpPr>
                <p:cNvPr id="61" name="Group 9"/>
                <p:cNvGrpSpPr/>
                <p:nvPr/>
              </p:nvGrpSpPr>
              <p:grpSpPr>
                <a:xfrm>
                  <a:off x="4176" y="0"/>
                  <a:ext cx="200415" cy="133610"/>
                  <a:chOff x="0" y="0"/>
                  <a:chExt cx="200415" cy="133610"/>
                </a:xfrm>
              </p:grpSpPr>
              <p:cxnSp>
                <p:nvCxnSpPr>
                  <p:cNvPr id="63" name="Straight Connector 4"/>
                  <p:cNvCxnSpPr/>
                  <p:nvPr/>
                </p:nvCxnSpPr>
                <p:spPr>
                  <a:xfrm flipH="1">
                    <a:off x="0" y="0"/>
                    <a:ext cx="58454" cy="1294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5"/>
                  <p:cNvCxnSpPr/>
                  <p:nvPr/>
                </p:nvCxnSpPr>
                <p:spPr>
                  <a:xfrm flipH="1">
                    <a:off x="45928" y="4175"/>
                    <a:ext cx="58454" cy="1294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"/>
                  <p:cNvCxnSpPr/>
                  <p:nvPr/>
                </p:nvCxnSpPr>
                <p:spPr>
                  <a:xfrm flipH="1">
                    <a:off x="96033" y="4175"/>
                    <a:ext cx="58420" cy="1289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7"/>
                  <p:cNvCxnSpPr/>
                  <p:nvPr/>
                </p:nvCxnSpPr>
                <p:spPr>
                  <a:xfrm flipH="1">
                    <a:off x="141961" y="4175"/>
                    <a:ext cx="58454" cy="1294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8"/>
                <p:cNvCxnSpPr/>
                <p:nvPr/>
              </p:nvCxnSpPr>
              <p:spPr>
                <a:xfrm flipH="1">
                  <a:off x="0" y="4175"/>
                  <a:ext cx="204557" cy="125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11"/>
              <p:cNvGrpSpPr/>
              <p:nvPr/>
            </p:nvGrpSpPr>
            <p:grpSpPr>
              <a:xfrm>
                <a:off x="349520" y="0"/>
                <a:ext cx="204591" cy="133610"/>
                <a:chOff x="0" y="0"/>
                <a:chExt cx="204591" cy="133610"/>
              </a:xfrm>
            </p:grpSpPr>
            <p:grpSp>
              <p:nvGrpSpPr>
                <p:cNvPr id="55" name="Group 12"/>
                <p:cNvGrpSpPr/>
                <p:nvPr/>
              </p:nvGrpSpPr>
              <p:grpSpPr>
                <a:xfrm>
                  <a:off x="4176" y="0"/>
                  <a:ext cx="200415" cy="133610"/>
                  <a:chOff x="0" y="0"/>
                  <a:chExt cx="200415" cy="133610"/>
                </a:xfrm>
              </p:grpSpPr>
              <p:cxnSp>
                <p:nvCxnSpPr>
                  <p:cNvPr id="57" name="Straight Connector 13"/>
                  <p:cNvCxnSpPr/>
                  <p:nvPr/>
                </p:nvCxnSpPr>
                <p:spPr>
                  <a:xfrm flipH="1">
                    <a:off x="0" y="0"/>
                    <a:ext cx="58454" cy="1294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14"/>
                  <p:cNvCxnSpPr/>
                  <p:nvPr/>
                </p:nvCxnSpPr>
                <p:spPr>
                  <a:xfrm flipH="1">
                    <a:off x="45928" y="4175"/>
                    <a:ext cx="58454" cy="1294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15"/>
                  <p:cNvCxnSpPr/>
                  <p:nvPr/>
                </p:nvCxnSpPr>
                <p:spPr>
                  <a:xfrm flipH="1">
                    <a:off x="96033" y="4175"/>
                    <a:ext cx="58420" cy="1289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16"/>
                  <p:cNvCxnSpPr/>
                  <p:nvPr/>
                </p:nvCxnSpPr>
                <p:spPr>
                  <a:xfrm flipH="1">
                    <a:off x="141961" y="4175"/>
                    <a:ext cx="58454" cy="1294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Connector 17"/>
                <p:cNvCxnSpPr/>
                <p:nvPr/>
              </p:nvCxnSpPr>
              <p:spPr>
                <a:xfrm flipH="1">
                  <a:off x="0" y="4175"/>
                  <a:ext cx="204557" cy="125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206"/>
            <p:cNvGrpSpPr/>
            <p:nvPr/>
          </p:nvGrpSpPr>
          <p:grpSpPr>
            <a:xfrm>
              <a:off x="29688" y="243444"/>
              <a:ext cx="360045" cy="132715"/>
              <a:chOff x="17652" y="165933"/>
              <a:chExt cx="362044" cy="133350"/>
            </a:xfrm>
          </p:grpSpPr>
          <p:grpSp>
            <p:nvGrpSpPr>
              <p:cNvPr id="45" name="Group 223"/>
              <p:cNvGrpSpPr/>
              <p:nvPr/>
            </p:nvGrpSpPr>
            <p:grpSpPr>
              <a:xfrm>
                <a:off x="17652" y="165933"/>
                <a:ext cx="204470" cy="133350"/>
                <a:chOff x="0" y="0"/>
                <a:chExt cx="204591" cy="133610"/>
              </a:xfrm>
            </p:grpSpPr>
            <p:grpSp>
              <p:nvGrpSpPr>
                <p:cNvPr id="47" name="Group 576"/>
                <p:cNvGrpSpPr/>
                <p:nvPr/>
              </p:nvGrpSpPr>
              <p:grpSpPr>
                <a:xfrm>
                  <a:off x="4176" y="0"/>
                  <a:ext cx="200415" cy="133610"/>
                  <a:chOff x="0" y="0"/>
                  <a:chExt cx="200415" cy="133610"/>
                </a:xfrm>
              </p:grpSpPr>
              <p:cxnSp>
                <p:nvCxnSpPr>
                  <p:cNvPr id="49" name="Straight Connector 577"/>
                  <p:cNvCxnSpPr/>
                  <p:nvPr/>
                </p:nvCxnSpPr>
                <p:spPr>
                  <a:xfrm flipH="1">
                    <a:off x="0" y="0"/>
                    <a:ext cx="58454" cy="1294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578"/>
                  <p:cNvCxnSpPr/>
                  <p:nvPr/>
                </p:nvCxnSpPr>
                <p:spPr>
                  <a:xfrm flipH="1">
                    <a:off x="45928" y="4175"/>
                    <a:ext cx="58454" cy="1294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79"/>
                  <p:cNvCxnSpPr/>
                  <p:nvPr/>
                </p:nvCxnSpPr>
                <p:spPr>
                  <a:xfrm flipH="1">
                    <a:off x="96033" y="4175"/>
                    <a:ext cx="58420" cy="12890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80"/>
                  <p:cNvCxnSpPr/>
                  <p:nvPr/>
                </p:nvCxnSpPr>
                <p:spPr>
                  <a:xfrm flipH="1">
                    <a:off x="141961" y="4175"/>
                    <a:ext cx="58454" cy="1294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Connector 581"/>
                <p:cNvCxnSpPr/>
                <p:nvPr/>
              </p:nvCxnSpPr>
              <p:spPr>
                <a:xfrm flipH="1">
                  <a:off x="0" y="4175"/>
                  <a:ext cx="204557" cy="12500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582"/>
              <p:cNvCxnSpPr/>
              <p:nvPr/>
            </p:nvCxnSpPr>
            <p:spPr>
              <a:xfrm flipH="1">
                <a:off x="321276" y="165933"/>
                <a:ext cx="58420" cy="1289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616"/>
            <p:cNvGrpSpPr/>
            <p:nvPr/>
          </p:nvGrpSpPr>
          <p:grpSpPr>
            <a:xfrm>
              <a:off x="17813" y="480950"/>
              <a:ext cx="494665" cy="136525"/>
              <a:chOff x="14122" y="328336"/>
              <a:chExt cx="496587" cy="136881"/>
            </a:xfrm>
          </p:grpSpPr>
          <p:grpSp>
            <p:nvGrpSpPr>
              <p:cNvPr id="33" name="Group 640"/>
              <p:cNvGrpSpPr/>
              <p:nvPr/>
            </p:nvGrpSpPr>
            <p:grpSpPr>
              <a:xfrm>
                <a:off x="14122" y="331867"/>
                <a:ext cx="204470" cy="133350"/>
                <a:chOff x="0" y="0"/>
                <a:chExt cx="204591" cy="133610"/>
              </a:xfrm>
            </p:grpSpPr>
            <p:grpSp>
              <p:nvGrpSpPr>
                <p:cNvPr id="39" name="Group 641"/>
                <p:cNvGrpSpPr/>
                <p:nvPr/>
              </p:nvGrpSpPr>
              <p:grpSpPr>
                <a:xfrm>
                  <a:off x="4176" y="0"/>
                  <a:ext cx="200415" cy="133610"/>
                  <a:chOff x="0" y="0"/>
                  <a:chExt cx="200415" cy="133610"/>
                </a:xfrm>
              </p:grpSpPr>
              <p:cxnSp>
                <p:nvCxnSpPr>
                  <p:cNvPr id="41" name="Straight Connector 642"/>
                  <p:cNvCxnSpPr/>
                  <p:nvPr/>
                </p:nvCxnSpPr>
                <p:spPr>
                  <a:xfrm flipH="1">
                    <a:off x="0" y="0"/>
                    <a:ext cx="58454" cy="1294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643"/>
                  <p:cNvCxnSpPr/>
                  <p:nvPr/>
                </p:nvCxnSpPr>
                <p:spPr>
                  <a:xfrm flipH="1">
                    <a:off x="45928" y="4175"/>
                    <a:ext cx="58454" cy="1294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644"/>
                  <p:cNvCxnSpPr/>
                  <p:nvPr/>
                </p:nvCxnSpPr>
                <p:spPr>
                  <a:xfrm flipH="1">
                    <a:off x="96033" y="4175"/>
                    <a:ext cx="58420" cy="12890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645"/>
                  <p:cNvCxnSpPr/>
                  <p:nvPr/>
                </p:nvCxnSpPr>
                <p:spPr>
                  <a:xfrm flipH="1">
                    <a:off x="141961" y="4175"/>
                    <a:ext cx="58454" cy="1294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Connector 646"/>
                <p:cNvCxnSpPr/>
                <p:nvPr/>
              </p:nvCxnSpPr>
              <p:spPr>
                <a:xfrm flipH="1">
                  <a:off x="0" y="4175"/>
                  <a:ext cx="204557" cy="12500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647"/>
              <p:cNvGrpSpPr/>
              <p:nvPr/>
            </p:nvGrpSpPr>
            <p:grpSpPr>
              <a:xfrm>
                <a:off x="310684" y="328336"/>
                <a:ext cx="200025" cy="133350"/>
                <a:chOff x="0" y="0"/>
                <a:chExt cx="200415" cy="133610"/>
              </a:xfrm>
            </p:grpSpPr>
            <p:cxnSp>
              <p:nvCxnSpPr>
                <p:cNvPr id="35" name="Straight Connector 648"/>
                <p:cNvCxnSpPr/>
                <p:nvPr/>
              </p:nvCxnSpPr>
              <p:spPr>
                <a:xfrm flipH="1">
                  <a:off x="0" y="0"/>
                  <a:ext cx="58454" cy="12943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649"/>
                <p:cNvCxnSpPr/>
                <p:nvPr/>
              </p:nvCxnSpPr>
              <p:spPr>
                <a:xfrm flipH="1">
                  <a:off x="45928" y="4175"/>
                  <a:ext cx="58454" cy="12943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650"/>
                <p:cNvCxnSpPr/>
                <p:nvPr/>
              </p:nvCxnSpPr>
              <p:spPr>
                <a:xfrm flipH="1">
                  <a:off x="96033" y="4175"/>
                  <a:ext cx="58420" cy="12890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651"/>
                <p:cNvCxnSpPr/>
                <p:nvPr/>
              </p:nvCxnSpPr>
              <p:spPr>
                <a:xfrm flipH="1">
                  <a:off x="141961" y="4175"/>
                  <a:ext cx="58454" cy="12943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709"/>
            <p:cNvGrpSpPr/>
            <p:nvPr/>
          </p:nvGrpSpPr>
          <p:grpSpPr>
            <a:xfrm>
              <a:off x="29688" y="724394"/>
              <a:ext cx="199390" cy="132715"/>
              <a:chOff x="0" y="0"/>
              <a:chExt cx="200415" cy="133610"/>
            </a:xfrm>
          </p:grpSpPr>
          <p:cxnSp>
            <p:nvCxnSpPr>
              <p:cNvPr id="29" name="Straight Connector 710"/>
              <p:cNvCxnSpPr/>
              <p:nvPr/>
            </p:nvCxnSpPr>
            <p:spPr>
              <a:xfrm flipH="1">
                <a:off x="0" y="0"/>
                <a:ext cx="58454" cy="129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711"/>
              <p:cNvCxnSpPr/>
              <p:nvPr/>
            </p:nvCxnSpPr>
            <p:spPr>
              <a:xfrm flipH="1">
                <a:off x="45928" y="4175"/>
                <a:ext cx="58454" cy="129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712"/>
              <p:cNvCxnSpPr/>
              <p:nvPr/>
            </p:nvCxnSpPr>
            <p:spPr>
              <a:xfrm flipH="1">
                <a:off x="96033" y="4175"/>
                <a:ext cx="58420" cy="1289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713"/>
              <p:cNvCxnSpPr/>
              <p:nvPr/>
            </p:nvCxnSpPr>
            <p:spPr>
              <a:xfrm flipH="1">
                <a:off x="141961" y="4175"/>
                <a:ext cx="58454" cy="129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787"/>
            <p:cNvGrpSpPr/>
            <p:nvPr/>
          </p:nvGrpSpPr>
          <p:grpSpPr>
            <a:xfrm>
              <a:off x="17813" y="938150"/>
              <a:ext cx="506730" cy="135890"/>
              <a:chOff x="0" y="0"/>
              <a:chExt cx="508149" cy="136881"/>
            </a:xfrm>
          </p:grpSpPr>
          <p:grpSp>
            <p:nvGrpSpPr>
              <p:cNvPr id="18" name="Group 788"/>
              <p:cNvGrpSpPr/>
              <p:nvPr/>
            </p:nvGrpSpPr>
            <p:grpSpPr>
              <a:xfrm>
                <a:off x="0" y="3531"/>
                <a:ext cx="204470" cy="133350"/>
                <a:chOff x="0" y="0"/>
                <a:chExt cx="204591" cy="133610"/>
              </a:xfrm>
            </p:grpSpPr>
            <p:grpSp>
              <p:nvGrpSpPr>
                <p:cNvPr id="23" name="Group 789"/>
                <p:cNvGrpSpPr/>
                <p:nvPr/>
              </p:nvGrpSpPr>
              <p:grpSpPr>
                <a:xfrm>
                  <a:off x="4176" y="0"/>
                  <a:ext cx="200415" cy="133610"/>
                  <a:chOff x="0" y="0"/>
                  <a:chExt cx="200415" cy="133610"/>
                </a:xfrm>
              </p:grpSpPr>
              <p:cxnSp>
                <p:nvCxnSpPr>
                  <p:cNvPr id="25" name="Straight Connector 790"/>
                  <p:cNvCxnSpPr/>
                  <p:nvPr/>
                </p:nvCxnSpPr>
                <p:spPr>
                  <a:xfrm flipH="1">
                    <a:off x="0" y="0"/>
                    <a:ext cx="58454" cy="1294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791"/>
                  <p:cNvCxnSpPr/>
                  <p:nvPr/>
                </p:nvCxnSpPr>
                <p:spPr>
                  <a:xfrm flipH="1">
                    <a:off x="45928" y="4175"/>
                    <a:ext cx="58454" cy="1294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792"/>
                  <p:cNvCxnSpPr/>
                  <p:nvPr/>
                </p:nvCxnSpPr>
                <p:spPr>
                  <a:xfrm flipH="1">
                    <a:off x="96033" y="4175"/>
                    <a:ext cx="58420" cy="12890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793"/>
                  <p:cNvCxnSpPr/>
                  <p:nvPr/>
                </p:nvCxnSpPr>
                <p:spPr>
                  <a:xfrm flipH="1">
                    <a:off x="141961" y="4175"/>
                    <a:ext cx="58454" cy="1294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794"/>
                <p:cNvCxnSpPr/>
                <p:nvPr/>
              </p:nvCxnSpPr>
              <p:spPr>
                <a:xfrm flipH="1">
                  <a:off x="0" y="4175"/>
                  <a:ext cx="204557" cy="12500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795"/>
              <p:cNvGrpSpPr/>
              <p:nvPr/>
            </p:nvGrpSpPr>
            <p:grpSpPr>
              <a:xfrm>
                <a:off x="353696" y="0"/>
                <a:ext cx="154453" cy="133610"/>
                <a:chOff x="0" y="0"/>
                <a:chExt cx="154453" cy="133610"/>
              </a:xfrm>
            </p:grpSpPr>
            <p:cxnSp>
              <p:nvCxnSpPr>
                <p:cNvPr id="20" name="Straight Connector 796"/>
                <p:cNvCxnSpPr/>
                <p:nvPr/>
              </p:nvCxnSpPr>
              <p:spPr>
                <a:xfrm flipH="1">
                  <a:off x="0" y="0"/>
                  <a:ext cx="58454" cy="12943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797"/>
                <p:cNvCxnSpPr/>
                <p:nvPr/>
              </p:nvCxnSpPr>
              <p:spPr>
                <a:xfrm flipH="1">
                  <a:off x="45928" y="4175"/>
                  <a:ext cx="58454" cy="12943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798"/>
                <p:cNvCxnSpPr/>
                <p:nvPr/>
              </p:nvCxnSpPr>
              <p:spPr>
                <a:xfrm flipH="1">
                  <a:off x="96033" y="4175"/>
                  <a:ext cx="58420" cy="12890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799"/>
            <p:cNvGrpSpPr/>
            <p:nvPr/>
          </p:nvGrpSpPr>
          <p:grpSpPr>
            <a:xfrm>
              <a:off x="0" y="1157844"/>
              <a:ext cx="153035" cy="132715"/>
              <a:chOff x="0" y="0"/>
              <a:chExt cx="154453" cy="133610"/>
            </a:xfrm>
          </p:grpSpPr>
          <p:cxnSp>
            <p:nvCxnSpPr>
              <p:cNvPr id="15" name="Straight Connector 800"/>
              <p:cNvCxnSpPr/>
              <p:nvPr/>
            </p:nvCxnSpPr>
            <p:spPr>
              <a:xfrm flipH="1">
                <a:off x="0" y="0"/>
                <a:ext cx="58454" cy="129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801"/>
              <p:cNvCxnSpPr/>
              <p:nvPr/>
            </p:nvCxnSpPr>
            <p:spPr>
              <a:xfrm flipH="1">
                <a:off x="45928" y="4175"/>
                <a:ext cx="58454" cy="129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802"/>
              <p:cNvCxnSpPr/>
              <p:nvPr/>
            </p:nvCxnSpPr>
            <p:spPr>
              <a:xfrm flipH="1">
                <a:off x="96033" y="4175"/>
                <a:ext cx="58420" cy="1289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8065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นอกจาก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การแจกแจงความถี่แล้วผู้ศึกษาอาจนำเสนอโดยการแจกแจงความถี่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สะสมการ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แจกแจงความถี่สัมพัทธ์ และการแจกแจงความถี่สะสมสัมพัทธ์ โดยมีรายละเอียดดังนี้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ความถี่สะสม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(cumulative frequency)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เป็นผลรวมของความถี่ของค่านั้นหรืออันตรภาคชั้นนั้นกับอันตรภาคชั้นที่มีช่วงคะแนนต่ำกว่าทั้งหมด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ความถี่สัมพัทธ์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(relative frequency)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เป็นอัตราส่วนของความถี่ของแต่ละชั้น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ข้อมูลกับ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ความถี่รวม หรือจำนวนข้อมูลทั้งหมด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15000"/>
              </a:lnSpc>
            </a:pP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ความถี่สะสมสัมพัทธ์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(relative cumulative frequency)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เป็นผลรวมสะสมของความถี่สัมพัทธ์สะสมจากชั้นที่มีค่าของข้อมูลต่ำสุดไปยังค่าของข้อมูลสูงสุด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26" y="114631"/>
            <a:ext cx="890651" cy="79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7429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1129</Words>
  <Application>Microsoft Office PowerPoint</Application>
  <PresentationFormat>On-screen Show (16:9)</PresentationFormat>
  <Paragraphs>347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Times New Roman</vt:lpstr>
      <vt:lpstr>SimSun</vt:lpstr>
      <vt:lpstr>Arial</vt:lpstr>
      <vt:lpstr>TH SarabunPSK</vt:lpstr>
      <vt:lpstr>Wingdings</vt:lpstr>
      <vt:lpstr>Lato Light</vt:lpstr>
      <vt:lpstr>Calibri</vt:lpstr>
      <vt:lpstr>Angsana New</vt:lpstr>
      <vt:lpstr>Simple Light</vt:lpstr>
      <vt:lpstr>Equation</vt:lpstr>
      <vt:lpstr>การวิเคราะห์ข้อมูลเบื้องต้น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ROTSARIN</dc:creator>
  <cp:lastModifiedBy>HP</cp:lastModifiedBy>
  <cp:revision>124</cp:revision>
  <cp:lastPrinted>2018-09-26T01:14:43Z</cp:lastPrinted>
  <dcterms:modified xsi:type="dcterms:W3CDTF">2023-07-11T00:28:25Z</dcterms:modified>
</cp:coreProperties>
</file>