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Lst>
  <p:sldIdLst>
    <p:sldId id="256" r:id="rId2"/>
    <p:sldId id="302" r:id="rId3"/>
    <p:sldId id="258" r:id="rId4"/>
    <p:sldId id="259" r:id="rId5"/>
    <p:sldId id="261" r:id="rId6"/>
    <p:sldId id="309" r:id="rId7"/>
    <p:sldId id="310" r:id="rId8"/>
    <p:sldId id="311" r:id="rId9"/>
    <p:sldId id="312"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11" autoAdjust="0"/>
    <p:restoredTop sz="94660"/>
  </p:normalViewPr>
  <p:slideViewPr>
    <p:cSldViewPr snapToGrid="0">
      <p:cViewPr varScale="1">
        <p:scale>
          <a:sx n="58" d="100"/>
          <a:sy n="58" d="100"/>
        </p:scale>
        <p:origin x="78" y="9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CC804-B81A-B218-382A-9F259992C1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EDAF1B-19D0-175E-5F6E-16852FA0BE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C9BDFF-D440-4298-C20F-945F3D1DF507}"/>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5" name="Footer Placeholder 4">
            <a:extLst>
              <a:ext uri="{FF2B5EF4-FFF2-40B4-BE49-F238E27FC236}">
                <a16:creationId xmlns:a16="http://schemas.microsoft.com/office/drawing/2014/main" id="{B64D0B07-999F-B00D-5832-B9FC5B89B2F9}"/>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8821A802-06C5-D505-9450-9113520B3D82}"/>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176078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F6839-5C5D-4C80-B6BB-A42F38629D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20A90C-B8AE-23F2-63A3-F52F098D10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CD19E5-12D2-6CE3-47E6-4C90C515F6FC}"/>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5" name="Footer Placeholder 4">
            <a:extLst>
              <a:ext uri="{FF2B5EF4-FFF2-40B4-BE49-F238E27FC236}">
                <a16:creationId xmlns:a16="http://schemas.microsoft.com/office/drawing/2014/main" id="{0FFE9A25-27FD-B5CA-E760-AA38CDF304CB}"/>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CF31EC34-FA2C-BBB1-2E23-DD50A08FE58A}"/>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3332428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F6E957-5F22-C65F-A4A3-3036788394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CD532A-6FF5-2F3E-3E39-0394813364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501C38-447D-0B62-E174-163B636400F4}"/>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5" name="Footer Placeholder 4">
            <a:extLst>
              <a:ext uri="{FF2B5EF4-FFF2-40B4-BE49-F238E27FC236}">
                <a16:creationId xmlns:a16="http://schemas.microsoft.com/office/drawing/2014/main" id="{13444C8F-642D-3552-42AC-3856BE2A23AB}"/>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C80F61B5-4E99-6285-C5EA-C85C02334F88}"/>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21551351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731838"/>
            <a:ext cx="10871200" cy="563562"/>
          </a:xfrm>
        </p:spPr>
        <p:txBody>
          <a:bodyPr/>
          <a:lstStyle/>
          <a:p>
            <a:r>
              <a:rPr lang="en-US"/>
              <a:t>Click to edit Master title style</a:t>
            </a:r>
          </a:p>
        </p:txBody>
      </p:sp>
      <p:sp>
        <p:nvSpPr>
          <p:cNvPr id="3" name="Text Placeholder 2"/>
          <p:cNvSpPr>
            <a:spLocks noGrp="1"/>
          </p:cNvSpPr>
          <p:nvPr>
            <p:ph type="body" sz="half" idx="1"/>
          </p:nvPr>
        </p:nvSpPr>
        <p:spPr>
          <a:xfrm>
            <a:off x="609600" y="137160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37160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6BF1EF60-55CD-421E-A4CB-6AAAA12CBE0C}"/>
              </a:ext>
            </a:extLst>
          </p:cNvPr>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12">
            <a:extLst>
              <a:ext uri="{FF2B5EF4-FFF2-40B4-BE49-F238E27FC236}">
                <a16:creationId xmlns:a16="http://schemas.microsoft.com/office/drawing/2014/main" id="{7BF6E0F2-50B2-4F08-8710-4A3E119EACBB}"/>
              </a:ext>
            </a:extLst>
          </p:cNvPr>
          <p:cNvSpPr>
            <a:spLocks noGrp="1" noChangeArrowheads="1"/>
          </p:cNvSpPr>
          <p:nvPr>
            <p:ph type="sldNum" sz="quarter" idx="11"/>
          </p:nvPr>
        </p:nvSpPr>
        <p:spPr>
          <a:ln/>
        </p:spPr>
        <p:txBody>
          <a:bodyPr/>
          <a:lstStyle>
            <a:lvl1pPr>
              <a:defRPr/>
            </a:lvl1pPr>
          </a:lstStyle>
          <a:p>
            <a:fld id="{4E591731-B72A-4F50-824A-19A6E821FFD6}" type="slidenum">
              <a:rPr lang="en-US" altLang="en-US"/>
              <a:pPr/>
              <a:t>‹#›</a:t>
            </a:fld>
            <a:endParaRPr lang="en-US" altLang="en-US"/>
          </a:p>
        </p:txBody>
      </p:sp>
      <p:sp>
        <p:nvSpPr>
          <p:cNvPr id="7" name="Rectangle 14">
            <a:extLst>
              <a:ext uri="{FF2B5EF4-FFF2-40B4-BE49-F238E27FC236}">
                <a16:creationId xmlns:a16="http://schemas.microsoft.com/office/drawing/2014/main" id="{E2F93BF4-A3C2-4B6D-82C9-B4E3070E6A4C}"/>
              </a:ext>
            </a:extLst>
          </p:cNvPr>
          <p:cNvSpPr>
            <a:spLocks noGrp="1" noChangeArrowheads="1"/>
          </p:cNvSpPr>
          <p:nvPr>
            <p:ph type="dt" sz="half" idx="12"/>
          </p:nvPr>
        </p:nvSpPr>
        <p:spPr>
          <a:ln/>
        </p:spPr>
        <p:txBody>
          <a:bodyPr/>
          <a:lstStyle>
            <a:lvl1pPr>
              <a:defRPr/>
            </a:lvl1pPr>
          </a:lstStyle>
          <a:p>
            <a:pPr>
              <a:defRPr/>
            </a:pPr>
            <a:r>
              <a:rPr lang="en-US"/>
              <a:t>www.themegallery.com</a:t>
            </a:r>
          </a:p>
        </p:txBody>
      </p:sp>
    </p:spTree>
    <p:extLst>
      <p:ext uri="{BB962C8B-B14F-4D97-AF65-F5344CB8AC3E}">
        <p14:creationId xmlns:p14="http://schemas.microsoft.com/office/powerpoint/2010/main" val="1447805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3D9AB-E741-5096-5D4C-1DE5059BB0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F96980-8D3C-7F5A-C53F-1F7EEBA192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E9D096-0D1B-E308-1542-73C9AEFE1110}"/>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5" name="Footer Placeholder 4">
            <a:extLst>
              <a:ext uri="{FF2B5EF4-FFF2-40B4-BE49-F238E27FC236}">
                <a16:creationId xmlns:a16="http://schemas.microsoft.com/office/drawing/2014/main" id="{6125B24D-D777-BC68-C10E-291931F190E2}"/>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B637C32E-BDBC-FDF3-5607-3E15CD240F36}"/>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715421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15A27-F477-0BF9-CC77-AC58DA156B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9D7EC4-2177-D456-1098-A134F3E3C4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7B45F7-D718-7D58-5B27-86A047E633F5}"/>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5" name="Footer Placeholder 4">
            <a:extLst>
              <a:ext uri="{FF2B5EF4-FFF2-40B4-BE49-F238E27FC236}">
                <a16:creationId xmlns:a16="http://schemas.microsoft.com/office/drawing/2014/main" id="{308DF99E-83BB-8E6E-2053-387B1AC0A4E1}"/>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304161A0-8965-4BF6-8265-2CDD1AFE6B06}"/>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2492689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6A24B-DD4C-89E4-8F10-A5335D2A95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D1CB50-4414-B05B-FE20-4000A4D0FE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42763C-2D60-1141-1C84-D8FFB69D28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59FD1B-598C-6DE4-68CF-6F55863982DB}"/>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6" name="Footer Placeholder 5">
            <a:extLst>
              <a:ext uri="{FF2B5EF4-FFF2-40B4-BE49-F238E27FC236}">
                <a16:creationId xmlns:a16="http://schemas.microsoft.com/office/drawing/2014/main" id="{2E8ECB26-2746-E318-0CCD-756F4F0D25D5}"/>
              </a:ext>
            </a:extLst>
          </p:cNvPr>
          <p:cNvSpPr>
            <a:spLocks noGrp="1"/>
          </p:cNvSpPr>
          <p:nvPr>
            <p:ph type="ftr" sz="quarter" idx="11"/>
          </p:nvPr>
        </p:nvSpPr>
        <p:spPr/>
        <p:txBody>
          <a:bodyPr/>
          <a:lstStyle/>
          <a:p>
            <a:endParaRPr lang="th-TH"/>
          </a:p>
        </p:txBody>
      </p:sp>
      <p:sp>
        <p:nvSpPr>
          <p:cNvPr id="7" name="Slide Number Placeholder 6">
            <a:extLst>
              <a:ext uri="{FF2B5EF4-FFF2-40B4-BE49-F238E27FC236}">
                <a16:creationId xmlns:a16="http://schemas.microsoft.com/office/drawing/2014/main" id="{825A0028-4AD2-497B-D4C1-223B833E3288}"/>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3960646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3EC8E-5440-31D5-5B32-F84D4784C1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821406-4A35-A7C8-8700-BF1F672EE1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B78A3F-A11E-6397-56E3-C7EAA0FA66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326480-8830-AE23-77E9-6331B5F440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57B1FF-DCEC-023F-ADD3-36492EEC89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562648A-7281-F511-90CE-DEC9ABB997F8}"/>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8" name="Footer Placeholder 7">
            <a:extLst>
              <a:ext uri="{FF2B5EF4-FFF2-40B4-BE49-F238E27FC236}">
                <a16:creationId xmlns:a16="http://schemas.microsoft.com/office/drawing/2014/main" id="{78E166B6-929D-B639-6D66-74AED72FDB1B}"/>
              </a:ext>
            </a:extLst>
          </p:cNvPr>
          <p:cNvSpPr>
            <a:spLocks noGrp="1"/>
          </p:cNvSpPr>
          <p:nvPr>
            <p:ph type="ftr" sz="quarter" idx="11"/>
          </p:nvPr>
        </p:nvSpPr>
        <p:spPr/>
        <p:txBody>
          <a:bodyPr/>
          <a:lstStyle/>
          <a:p>
            <a:endParaRPr lang="th-TH"/>
          </a:p>
        </p:txBody>
      </p:sp>
      <p:sp>
        <p:nvSpPr>
          <p:cNvPr id="9" name="Slide Number Placeholder 8">
            <a:extLst>
              <a:ext uri="{FF2B5EF4-FFF2-40B4-BE49-F238E27FC236}">
                <a16:creationId xmlns:a16="http://schemas.microsoft.com/office/drawing/2014/main" id="{C73EFC6C-E665-10A8-2F1A-BE77AE940F00}"/>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96768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C710B-FD10-2534-17B4-69D250E659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63A7AB-172E-2341-71F8-6B8A4086BA26}"/>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4" name="Footer Placeholder 3">
            <a:extLst>
              <a:ext uri="{FF2B5EF4-FFF2-40B4-BE49-F238E27FC236}">
                <a16:creationId xmlns:a16="http://schemas.microsoft.com/office/drawing/2014/main" id="{41C70023-C018-8694-CBD7-516A72124540}"/>
              </a:ext>
            </a:extLst>
          </p:cNvPr>
          <p:cNvSpPr>
            <a:spLocks noGrp="1"/>
          </p:cNvSpPr>
          <p:nvPr>
            <p:ph type="ftr" sz="quarter" idx="11"/>
          </p:nvPr>
        </p:nvSpPr>
        <p:spPr/>
        <p:txBody>
          <a:bodyPr/>
          <a:lstStyle/>
          <a:p>
            <a:endParaRPr lang="th-TH"/>
          </a:p>
        </p:txBody>
      </p:sp>
      <p:sp>
        <p:nvSpPr>
          <p:cNvPr id="5" name="Slide Number Placeholder 4">
            <a:extLst>
              <a:ext uri="{FF2B5EF4-FFF2-40B4-BE49-F238E27FC236}">
                <a16:creationId xmlns:a16="http://schemas.microsoft.com/office/drawing/2014/main" id="{E27B54CD-1FDD-283A-BA80-A5B582AD0CB9}"/>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135110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2AEF4D-616A-1B9D-2D7C-E1E444974B54}"/>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3" name="Footer Placeholder 2">
            <a:extLst>
              <a:ext uri="{FF2B5EF4-FFF2-40B4-BE49-F238E27FC236}">
                <a16:creationId xmlns:a16="http://schemas.microsoft.com/office/drawing/2014/main" id="{2D5C3651-8C42-06AE-5441-5EB139B015C0}"/>
              </a:ext>
            </a:extLst>
          </p:cNvPr>
          <p:cNvSpPr>
            <a:spLocks noGrp="1"/>
          </p:cNvSpPr>
          <p:nvPr>
            <p:ph type="ftr" sz="quarter" idx="11"/>
          </p:nvPr>
        </p:nvSpPr>
        <p:spPr/>
        <p:txBody>
          <a:bodyPr/>
          <a:lstStyle/>
          <a:p>
            <a:endParaRPr lang="th-TH"/>
          </a:p>
        </p:txBody>
      </p:sp>
      <p:sp>
        <p:nvSpPr>
          <p:cNvPr id="4" name="Slide Number Placeholder 3">
            <a:extLst>
              <a:ext uri="{FF2B5EF4-FFF2-40B4-BE49-F238E27FC236}">
                <a16:creationId xmlns:a16="http://schemas.microsoft.com/office/drawing/2014/main" id="{C4D067D1-EEC4-E19D-6223-603A71468F39}"/>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4118062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DA4A5-30AD-D12A-111D-13B588AEE8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C04A16-FE4D-F9E3-247F-AD1B5FB786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CC7F33-813C-6F7B-1C34-07C3007672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EFFB90-AC95-53F2-DE8C-219CF0D607F8}"/>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6" name="Footer Placeholder 5">
            <a:extLst>
              <a:ext uri="{FF2B5EF4-FFF2-40B4-BE49-F238E27FC236}">
                <a16:creationId xmlns:a16="http://schemas.microsoft.com/office/drawing/2014/main" id="{1DB56B43-43F8-A8CA-BE4A-1FDC33274C7D}"/>
              </a:ext>
            </a:extLst>
          </p:cNvPr>
          <p:cNvSpPr>
            <a:spLocks noGrp="1"/>
          </p:cNvSpPr>
          <p:nvPr>
            <p:ph type="ftr" sz="quarter" idx="11"/>
          </p:nvPr>
        </p:nvSpPr>
        <p:spPr/>
        <p:txBody>
          <a:bodyPr/>
          <a:lstStyle/>
          <a:p>
            <a:endParaRPr lang="th-TH"/>
          </a:p>
        </p:txBody>
      </p:sp>
      <p:sp>
        <p:nvSpPr>
          <p:cNvPr id="7" name="Slide Number Placeholder 6">
            <a:extLst>
              <a:ext uri="{FF2B5EF4-FFF2-40B4-BE49-F238E27FC236}">
                <a16:creationId xmlns:a16="http://schemas.microsoft.com/office/drawing/2014/main" id="{060EA005-1361-5600-061D-F17A5D823655}"/>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1639628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0B4CC-856B-0594-5301-99DC745D84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D078E8-CF73-B290-9026-25B1462795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AF94C9D-A8B9-09FF-416B-5AADAF0796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B5078C-9982-54AD-D733-6AF48E04DDC6}"/>
              </a:ext>
            </a:extLst>
          </p:cNvPr>
          <p:cNvSpPr>
            <a:spLocks noGrp="1"/>
          </p:cNvSpPr>
          <p:nvPr>
            <p:ph type="dt" sz="half" idx="10"/>
          </p:nvPr>
        </p:nvSpPr>
        <p:spPr/>
        <p:txBody>
          <a:bodyPr/>
          <a:lstStyle/>
          <a:p>
            <a:fld id="{B44BB169-FD5D-40A2-888E-E85FC196130C}" type="datetimeFigureOut">
              <a:rPr lang="th-TH" smtClean="0"/>
              <a:t>18/02/69</a:t>
            </a:fld>
            <a:endParaRPr lang="th-TH"/>
          </a:p>
        </p:txBody>
      </p:sp>
      <p:sp>
        <p:nvSpPr>
          <p:cNvPr id="6" name="Footer Placeholder 5">
            <a:extLst>
              <a:ext uri="{FF2B5EF4-FFF2-40B4-BE49-F238E27FC236}">
                <a16:creationId xmlns:a16="http://schemas.microsoft.com/office/drawing/2014/main" id="{256D9450-400E-3015-5DA7-2747E58E822F}"/>
              </a:ext>
            </a:extLst>
          </p:cNvPr>
          <p:cNvSpPr>
            <a:spLocks noGrp="1"/>
          </p:cNvSpPr>
          <p:nvPr>
            <p:ph type="ftr" sz="quarter" idx="11"/>
          </p:nvPr>
        </p:nvSpPr>
        <p:spPr/>
        <p:txBody>
          <a:bodyPr/>
          <a:lstStyle/>
          <a:p>
            <a:endParaRPr lang="th-TH"/>
          </a:p>
        </p:txBody>
      </p:sp>
      <p:sp>
        <p:nvSpPr>
          <p:cNvPr id="7" name="Slide Number Placeholder 6">
            <a:extLst>
              <a:ext uri="{FF2B5EF4-FFF2-40B4-BE49-F238E27FC236}">
                <a16:creationId xmlns:a16="http://schemas.microsoft.com/office/drawing/2014/main" id="{847501F0-DEEA-1621-4B82-D4EA5C8773B0}"/>
              </a:ext>
            </a:extLst>
          </p:cNvPr>
          <p:cNvSpPr>
            <a:spLocks noGrp="1"/>
          </p:cNvSpPr>
          <p:nvPr>
            <p:ph type="sldNum" sz="quarter" idx="12"/>
          </p:nvPr>
        </p:nvSpPr>
        <p:spPr/>
        <p:txBody>
          <a:bodyPr/>
          <a:lstStyle/>
          <a:p>
            <a:fld id="{D4020FBE-6A66-4FE4-B069-54195849EDF6}" type="slidenum">
              <a:rPr lang="th-TH" smtClean="0"/>
              <a:t>‹#›</a:t>
            </a:fld>
            <a:endParaRPr lang="th-TH"/>
          </a:p>
        </p:txBody>
      </p:sp>
    </p:spTree>
    <p:extLst>
      <p:ext uri="{BB962C8B-B14F-4D97-AF65-F5344CB8AC3E}">
        <p14:creationId xmlns:p14="http://schemas.microsoft.com/office/powerpoint/2010/main" val="32471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587D84-C959-E3EA-C248-6B4AE0AE64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A1FED7-9351-FB30-21A5-5814303287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D39E38-E751-E6E5-88C5-EEB4A92194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44BB169-FD5D-40A2-888E-E85FC196130C}" type="datetimeFigureOut">
              <a:rPr lang="th-TH" smtClean="0"/>
              <a:t>18/02/69</a:t>
            </a:fld>
            <a:endParaRPr lang="th-TH"/>
          </a:p>
        </p:txBody>
      </p:sp>
      <p:sp>
        <p:nvSpPr>
          <p:cNvPr id="5" name="Footer Placeholder 4">
            <a:extLst>
              <a:ext uri="{FF2B5EF4-FFF2-40B4-BE49-F238E27FC236}">
                <a16:creationId xmlns:a16="http://schemas.microsoft.com/office/drawing/2014/main" id="{55C95A2D-6152-C02C-CBEC-5A0680B198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h-TH"/>
          </a:p>
        </p:txBody>
      </p:sp>
      <p:sp>
        <p:nvSpPr>
          <p:cNvPr id="6" name="Slide Number Placeholder 5">
            <a:extLst>
              <a:ext uri="{FF2B5EF4-FFF2-40B4-BE49-F238E27FC236}">
                <a16:creationId xmlns:a16="http://schemas.microsoft.com/office/drawing/2014/main" id="{EB189C98-9ED7-9650-AD97-ACA85DBE29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020FBE-6A66-4FE4-B069-54195849EDF6}" type="slidenum">
              <a:rPr lang="th-TH" smtClean="0"/>
              <a:t>‹#›</a:t>
            </a:fld>
            <a:endParaRPr lang="th-TH"/>
          </a:p>
        </p:txBody>
      </p:sp>
    </p:spTree>
    <p:extLst>
      <p:ext uri="{BB962C8B-B14F-4D97-AF65-F5344CB8AC3E}">
        <p14:creationId xmlns:p14="http://schemas.microsoft.com/office/powerpoint/2010/main" val="661095423"/>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http://cmi.dsd.go.th/sutee/ebook/KBOC_%E0%B8%9B%E0%B8%90%E0%B8%A1%E0%B8%9A%E0%B8%97_KBOC/%E0%B9%81%E0%B8%9C%E0%B8%99%E0%B8%87%E0%B8%B2%E0%B8%99%E0%B8%9B%E0%B8%B5%202548/01/documents/web_tech/images/linear.gif" TargetMode="External"/><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148596"/>
            <a:ext cx="8825658" cy="1638300"/>
          </a:xfrm>
        </p:spPr>
        <p:txBody>
          <a:bodyPr>
            <a:normAutofit fontScale="90000"/>
          </a:bodyPr>
          <a:lstStyle/>
          <a:p>
            <a:r>
              <a:rPr lang="en-US" sz="5000" dirty="0"/>
              <a:t>Principles of Website Design &amp; SEO (Website + Search Optimization)</a:t>
            </a:r>
            <a:endParaRPr lang="th-TH" sz="5000" dirty="0"/>
          </a:p>
        </p:txBody>
      </p:sp>
      <p:sp>
        <p:nvSpPr>
          <p:cNvPr id="3" name="Subtitle 2"/>
          <p:cNvSpPr>
            <a:spLocks noGrp="1"/>
          </p:cNvSpPr>
          <p:nvPr>
            <p:ph type="subTitle" idx="1"/>
          </p:nvPr>
        </p:nvSpPr>
        <p:spPr/>
        <p:txBody>
          <a:bodyPr/>
          <a:lstStyle/>
          <a:p>
            <a:endParaRPr lang="th-TH"/>
          </a:p>
        </p:txBody>
      </p:sp>
      <p:pic>
        <p:nvPicPr>
          <p:cNvPr id="11266" name="Picture 2" descr="ผลการค้นหารูปภาพสำหรับ หลักการออกแบบเว็บไซต์"/>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52" y="2941853"/>
            <a:ext cx="4777209" cy="3671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5190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Steps in creating a website</a:t>
            </a:r>
            <a:endParaRPr lang="th-TH" dirty="0"/>
          </a:p>
        </p:txBody>
      </p:sp>
      <p:sp>
        <p:nvSpPr>
          <p:cNvPr id="3" name="Content Placeholder 2"/>
          <p:cNvSpPr>
            <a:spLocks noGrp="1"/>
          </p:cNvSpPr>
          <p:nvPr>
            <p:ph idx="1"/>
          </p:nvPr>
        </p:nvSpPr>
        <p:spPr/>
        <p:txBody>
          <a:bodyPr>
            <a:normAutofit/>
          </a:bodyPr>
          <a:lstStyle/>
          <a:p>
            <a:pPr marL="0" indent="0" fontAlgn="base">
              <a:buNone/>
            </a:pPr>
            <a:r>
              <a:rPr lang="en-US" b="1" dirty="0"/>
              <a:t>Website Planning</a:t>
            </a:r>
          </a:p>
          <a:p>
            <a:pPr marL="0" indent="0" fontAlgn="base">
              <a:buNone/>
            </a:pPr>
            <a:r>
              <a:rPr lang="en-US" b="1" dirty="0"/>
              <a:t>This is the first step in web design, as it involves defining the title, content, and details of the website to create a rough overview before construction begins. Additionally, we need to categorize content in a logical order to facilitate the website's structure.</a:t>
            </a:r>
            <a:endParaRPr lang="th-TH" sz="2800" dirty="0"/>
          </a:p>
        </p:txBody>
      </p:sp>
    </p:spTree>
    <p:extLst>
      <p:ext uri="{BB962C8B-B14F-4D97-AF65-F5344CB8AC3E}">
        <p14:creationId xmlns:p14="http://schemas.microsoft.com/office/powerpoint/2010/main" val="1360199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39F9D20C-8838-4700-8E0F-3DA5E8C8B8C0}"/>
              </a:ext>
            </a:extLst>
          </p:cNvPr>
          <p:cNvSpPr>
            <a:spLocks noGrp="1" noChangeArrowheads="1"/>
          </p:cNvSpPr>
          <p:nvPr>
            <p:ph type="title"/>
          </p:nvPr>
        </p:nvSpPr>
        <p:spPr>
          <a:xfrm>
            <a:off x="862642" y="276045"/>
            <a:ext cx="9498971" cy="1568631"/>
          </a:xfrm>
        </p:spPr>
        <p:txBody>
          <a:bodyPr/>
          <a:lstStyle/>
          <a:p>
            <a:r>
              <a:rPr lang="en-US" altLang="en-US" sz="4800" dirty="0">
                <a:cs typeface="Angsana New" panose="02020603050405020304" pitchFamily="18" charset="-34"/>
              </a:rPr>
              <a:t>Web page development</a:t>
            </a:r>
            <a:endParaRPr lang="th-TH" altLang="en-US" sz="4800" dirty="0">
              <a:solidFill>
                <a:schemeClr val="tx1"/>
              </a:solidFill>
              <a:cs typeface="Angsana New" panose="02020603050405020304" pitchFamily="18" charset="-34"/>
            </a:endParaRPr>
          </a:p>
        </p:txBody>
      </p:sp>
      <p:sp>
        <p:nvSpPr>
          <p:cNvPr id="71683" name="Rectangle 3">
            <a:extLst>
              <a:ext uri="{FF2B5EF4-FFF2-40B4-BE49-F238E27FC236}">
                <a16:creationId xmlns:a16="http://schemas.microsoft.com/office/drawing/2014/main" id="{355EF88C-39BB-48D3-9F9D-18E718D4AA99}"/>
              </a:ext>
            </a:extLst>
          </p:cNvPr>
          <p:cNvSpPr>
            <a:spLocks noGrp="1" noChangeArrowheads="1"/>
          </p:cNvSpPr>
          <p:nvPr>
            <p:ph idx="1"/>
          </p:nvPr>
        </p:nvSpPr>
        <p:spPr>
          <a:xfrm>
            <a:off x="862642" y="1484312"/>
            <a:ext cx="9375146" cy="4795717"/>
          </a:xfrm>
        </p:spPr>
        <p:txBody>
          <a:bodyPr/>
          <a:lstStyle/>
          <a:p>
            <a:pPr>
              <a:buNone/>
            </a:pPr>
            <a:r>
              <a:rPr lang="en-US" altLang="en-US" sz="3600" dirty="0">
                <a:cs typeface="Angsana New" panose="02020603050405020304" pitchFamily="18" charset="-34"/>
              </a:rPr>
              <a:t>		Web page design and development is a field of study that computer scientists and those interested in creating works and projects through the internet. This can be done using various systems, depending on the nature of the data, the developer's preferences, and the target audience. Therefore, studying the principles of web page development is essential and crucial.</a:t>
            </a:r>
            <a:endParaRPr lang="th-TH" altLang="en-US" sz="3600" dirty="0">
              <a:cs typeface="Angsana New" panose="02020603050405020304" pitchFamily="18" charset="-34"/>
            </a:endParaRPr>
          </a:p>
        </p:txBody>
      </p:sp>
      <p:sp>
        <p:nvSpPr>
          <p:cNvPr id="4101" name="Rectangle 4">
            <a:extLst>
              <a:ext uri="{FF2B5EF4-FFF2-40B4-BE49-F238E27FC236}">
                <a16:creationId xmlns:a16="http://schemas.microsoft.com/office/drawing/2014/main" id="{60A20188-5470-4651-B2AE-70A98E17DB37}"/>
              </a:ext>
            </a:extLst>
          </p:cNvPr>
          <p:cNvSpPr>
            <a:spLocks noChangeArrowheads="1"/>
          </p:cNvSpPr>
          <p:nvPr/>
        </p:nvSpPr>
        <p:spPr bwMode="auto">
          <a:xfrm>
            <a:off x="2063753" y="6524628"/>
            <a:ext cx="1871663" cy="333375"/>
          </a:xfrm>
          <a:prstGeom prst="rect">
            <a:avLst/>
          </a:prstGeom>
          <a:solidFill>
            <a:schemeClr val="bg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ngsana New" panose="02020603050405020304" pitchFamily="18" charset="-34"/>
              </a:defRPr>
            </a:lvl1pPr>
            <a:lvl2pPr marL="742950" indent="-285750" eaLnBrk="0" hangingPunct="0">
              <a:defRPr>
                <a:solidFill>
                  <a:schemeClr val="tx1"/>
                </a:solidFill>
                <a:latin typeface="Arial" panose="020B0604020202020204" pitchFamily="34" charset="0"/>
                <a:cs typeface="Angsana New" panose="02020603050405020304" pitchFamily="18" charset="-34"/>
              </a:defRPr>
            </a:lvl2pPr>
            <a:lvl3pPr marL="1143000" indent="-228600" eaLnBrk="0" hangingPunct="0">
              <a:defRPr>
                <a:solidFill>
                  <a:schemeClr val="tx1"/>
                </a:solidFill>
                <a:latin typeface="Arial" panose="020B0604020202020204" pitchFamily="34" charset="0"/>
                <a:cs typeface="Angsana New" panose="02020603050405020304" pitchFamily="18" charset="-34"/>
              </a:defRPr>
            </a:lvl3pPr>
            <a:lvl4pPr marL="1600200" indent="-228600" eaLnBrk="0" hangingPunct="0">
              <a:defRPr>
                <a:solidFill>
                  <a:schemeClr val="tx1"/>
                </a:solidFill>
                <a:latin typeface="Arial" panose="020B0604020202020204" pitchFamily="34" charset="0"/>
                <a:cs typeface="Angsana New" panose="02020603050405020304" pitchFamily="18" charset="-34"/>
              </a:defRPr>
            </a:lvl4pPr>
            <a:lvl5pPr marL="2057400" indent="-228600" eaLnBrk="0" hangingPunct="0">
              <a:defRPr>
                <a:solidFill>
                  <a:schemeClr val="tx1"/>
                </a:solidFill>
                <a:latin typeface="Arial" panose="020B0604020202020204" pitchFamily="34" charset="0"/>
                <a:cs typeface="Angsana New" panose="02020603050405020304" pitchFamily="18" charset="-34"/>
              </a:defRPr>
            </a:lvl5pPr>
            <a:lvl6pPr marL="25146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6pPr>
            <a:lvl7pPr marL="29718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7pPr>
            <a:lvl8pPr marL="34290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8pPr>
            <a:lvl9pPr marL="38862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1682"/>
                                        </p:tgtEl>
                                        <p:attrNameLst>
                                          <p:attrName>style.visibility</p:attrName>
                                        </p:attrNameLst>
                                      </p:cBhvr>
                                      <p:to>
                                        <p:strVal val="visible"/>
                                      </p:to>
                                    </p:set>
                                    <p:animEffect transition="in" filter="checkerboard(across)">
                                      <p:cBhvr>
                                        <p:cTn id="7" dur="500"/>
                                        <p:tgtEl>
                                          <p:spTgt spid="716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1683">
                                            <p:txEl>
                                              <p:pRg st="0" end="0"/>
                                            </p:txEl>
                                          </p:spTgt>
                                        </p:tgtEl>
                                        <p:attrNameLst>
                                          <p:attrName>style.visibility</p:attrName>
                                        </p:attrNameLst>
                                      </p:cBhvr>
                                      <p:to>
                                        <p:strVal val="visible"/>
                                      </p:to>
                                    </p:set>
                                    <p:animEffect transition="in" filter="checkerboard(across)">
                                      <p:cBhvr>
                                        <p:cTn id="12" dur="500"/>
                                        <p:tgtEl>
                                          <p:spTgt spid="716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P spid="7168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10515600" cy="1096965"/>
          </a:xfrm>
        </p:spPr>
        <p:txBody>
          <a:bodyPr/>
          <a:lstStyle/>
          <a:p>
            <a:r>
              <a:rPr lang="en-US" b="1" dirty="0"/>
              <a:t>Website design styles</a:t>
            </a:r>
            <a:endParaRPr lang="th-TH" dirty="0"/>
          </a:p>
        </p:txBody>
      </p:sp>
      <p:sp>
        <p:nvSpPr>
          <p:cNvPr id="3" name="Content Placeholder 2"/>
          <p:cNvSpPr>
            <a:spLocks noGrp="1"/>
          </p:cNvSpPr>
          <p:nvPr>
            <p:ph idx="1"/>
          </p:nvPr>
        </p:nvSpPr>
        <p:spPr>
          <a:xfrm>
            <a:off x="590550" y="1325563"/>
            <a:ext cx="11601450" cy="4351338"/>
          </a:xfrm>
        </p:spPr>
        <p:txBody>
          <a:bodyPr>
            <a:noAutofit/>
          </a:bodyPr>
          <a:lstStyle/>
          <a:p>
            <a:pPr marL="0" indent="0" fontAlgn="base">
              <a:buNone/>
            </a:pPr>
            <a:r>
              <a:rPr lang="en-US" sz="2400" dirty="0"/>
              <a:t>Modern websites don't differ much in design. Most website designs focus on organizational elements, the organization, or the content being presented. There are three main website design styles:</a:t>
            </a:r>
          </a:p>
          <a:p>
            <a:pPr marL="0" indent="0" fontAlgn="base">
              <a:buNone/>
            </a:pPr>
            <a:r>
              <a:rPr lang="en-US" sz="2400" dirty="0"/>
              <a:t>1. Content-Focused Website Design:</a:t>
            </a:r>
          </a:p>
          <a:p>
            <a:pPr marL="0" indent="0" fontAlgn="base">
              <a:buNone/>
            </a:pPr>
            <a:r>
              <a:rPr lang="en-US" sz="2400" dirty="0"/>
              <a:t>	This design prioritizes content over images. The structure primarily uses tables, and the layout is simple, featuring a table of contents and content menus.</a:t>
            </a:r>
          </a:p>
          <a:p>
            <a:pPr marL="0" indent="0" fontAlgn="base">
              <a:buNone/>
            </a:pPr>
            <a:r>
              <a:rPr lang="en-US" sz="2400" dirty="0"/>
              <a:t>2. Graphic-Focused Website Design:</a:t>
            </a:r>
          </a:p>
          <a:p>
            <a:pPr marL="0" indent="0" fontAlgn="base">
              <a:buNone/>
            </a:pPr>
            <a:r>
              <a:rPr lang="en-US" sz="2400" dirty="0"/>
              <a:t>	This design emphasizes visually appealing graphics, often using programs like Photoshop for image editing. Advantages: Visually appealing and engaging. Disadvantages: May result in longer loading times.</a:t>
            </a:r>
          </a:p>
          <a:p>
            <a:pPr marL="0" indent="0" fontAlgn="base">
              <a:buNone/>
            </a:pPr>
            <a:r>
              <a:rPr lang="en-US" sz="2400" dirty="0"/>
              <a:t>3. Image and Text-Based Website Design:</a:t>
            </a:r>
          </a:p>
          <a:p>
            <a:pPr marL="0" indent="0" fontAlgn="base">
              <a:buNone/>
            </a:pPr>
            <a:r>
              <a:rPr lang="en-US" sz="2400" dirty="0"/>
              <a:t>	This is a popular current design style that combines text and images, strategically arranged to create an attractive website.</a:t>
            </a:r>
            <a:endParaRPr lang="th-TH" sz="2400" dirty="0"/>
          </a:p>
        </p:txBody>
      </p:sp>
    </p:spTree>
    <p:extLst>
      <p:ext uri="{BB962C8B-B14F-4D97-AF65-F5344CB8AC3E}">
        <p14:creationId xmlns:p14="http://schemas.microsoft.com/office/powerpoint/2010/main" val="3522963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327"/>
            <a:ext cx="10515600" cy="1325563"/>
          </a:xfrm>
        </p:spPr>
        <p:txBody>
          <a:bodyPr/>
          <a:lstStyle/>
          <a:p>
            <a:r>
              <a:rPr lang="en-US" b="1" dirty="0"/>
              <a:t>Website structure design</a:t>
            </a:r>
            <a:endParaRPr lang="th-TH" dirty="0"/>
          </a:p>
        </p:txBody>
      </p:sp>
      <p:sp>
        <p:nvSpPr>
          <p:cNvPr id="3" name="Content Placeholder 2"/>
          <p:cNvSpPr>
            <a:spLocks noGrp="1"/>
          </p:cNvSpPr>
          <p:nvPr>
            <p:ph idx="1"/>
          </p:nvPr>
        </p:nvSpPr>
        <p:spPr>
          <a:xfrm>
            <a:off x="838200" y="1385890"/>
            <a:ext cx="10515600" cy="5224461"/>
          </a:xfrm>
        </p:spPr>
        <p:txBody>
          <a:bodyPr>
            <a:normAutofit/>
          </a:bodyPr>
          <a:lstStyle/>
          <a:p>
            <a:pPr marL="0" indent="0" fontAlgn="base">
              <a:buNone/>
            </a:pPr>
            <a:r>
              <a:rPr lang="en-US" b="1" dirty="0"/>
              <a:t>The principles of website structure design should consider the following:</a:t>
            </a:r>
          </a:p>
          <a:p>
            <a:pPr lvl="1" fontAlgn="base"/>
            <a:r>
              <a:rPr lang="en-US" b="1" dirty="0"/>
              <a:t>Define the objective, considering what the goal of creating this website is.</a:t>
            </a:r>
          </a:p>
          <a:p>
            <a:pPr lvl="1" fontAlgn="base"/>
            <a:r>
              <a:rPr lang="en-US" b="1" dirty="0"/>
              <a:t>Study the characteristics of the users, identifying the target audience and the information they need. This step should be done concurrently with the first step.</a:t>
            </a:r>
          </a:p>
          <a:p>
            <a:pPr lvl="1" fontAlgn="base"/>
            <a:r>
              <a:rPr lang="en-US" b="1" dirty="0"/>
              <a:t>Plan the content structure. Website design requires a clear structure or organization of information.</a:t>
            </a:r>
          </a:p>
          <a:p>
            <a:pPr lvl="1" fontAlgn="base"/>
            <a:r>
              <a:rPr lang="en-US" b="1" dirty="0"/>
              <a:t>Define the details of the structure, considering the established objectives. Set criteria for use, such as what users should be able to do, the number of pages, and the amount of linking.</a:t>
            </a:r>
          </a:p>
          <a:p>
            <a:pPr lvl="1" fontAlgn="base"/>
            <a:r>
              <a:rPr lang="en-US" b="1" dirty="0"/>
              <a:t>After that, create the website and test it to find errors and make corrections and improvements. Finally, launch it online.</a:t>
            </a:r>
            <a:endParaRPr lang="th-TH" dirty="0"/>
          </a:p>
        </p:txBody>
      </p:sp>
    </p:spTree>
    <p:extLst>
      <p:ext uri="{BB962C8B-B14F-4D97-AF65-F5344CB8AC3E}">
        <p14:creationId xmlns:p14="http://schemas.microsoft.com/office/powerpoint/2010/main" val="4226716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elements of good website design.</a:t>
            </a:r>
            <a:endParaRPr lang="th-TH" dirty="0"/>
          </a:p>
        </p:txBody>
      </p:sp>
      <p:sp>
        <p:nvSpPr>
          <p:cNvPr id="3" name="Content Placeholder 2"/>
          <p:cNvSpPr>
            <a:spLocks noGrp="1"/>
          </p:cNvSpPr>
          <p:nvPr>
            <p:ph idx="1"/>
          </p:nvPr>
        </p:nvSpPr>
        <p:spPr/>
        <p:txBody>
          <a:bodyPr>
            <a:normAutofit/>
          </a:bodyPr>
          <a:lstStyle/>
          <a:p>
            <a:pPr marL="0" indent="0" fontAlgn="base">
              <a:buNone/>
            </a:pPr>
            <a:r>
              <a:rPr lang="en-US" sz="4000" b="1" dirty="0"/>
              <a:t>1. Clear structure</a:t>
            </a:r>
          </a:p>
          <a:p>
            <a:pPr marL="0" indent="0" fontAlgn="base">
              <a:buNone/>
            </a:pPr>
            <a:r>
              <a:rPr lang="en-US" sz="4000" b="1" dirty="0"/>
              <a:t>2. Easy to use</a:t>
            </a:r>
          </a:p>
          <a:p>
            <a:pPr marL="0" indent="0" fontAlgn="base">
              <a:buNone/>
            </a:pPr>
            <a:r>
              <a:rPr lang="en-US" sz="4000" b="1" dirty="0"/>
              <a:t>3. Good connectivity</a:t>
            </a:r>
          </a:p>
          <a:p>
            <a:pPr marL="0" indent="0" fontAlgn="base">
              <a:buNone/>
            </a:pPr>
            <a:r>
              <a:rPr lang="en-US" sz="4000" b="1" dirty="0"/>
              <a:t>4. Suitable screen size</a:t>
            </a:r>
          </a:p>
          <a:p>
            <a:pPr marL="0" indent="0" fontAlgn="base">
              <a:buNone/>
            </a:pPr>
            <a:r>
              <a:rPr lang="en-US" sz="4000" b="1" dirty="0"/>
              <a:t>5. Speed</a:t>
            </a:r>
            <a:endParaRPr lang="th-TH" sz="4000" dirty="0"/>
          </a:p>
        </p:txBody>
      </p:sp>
    </p:spTree>
    <p:extLst>
      <p:ext uri="{BB962C8B-B14F-4D97-AF65-F5344CB8AC3E}">
        <p14:creationId xmlns:p14="http://schemas.microsoft.com/office/powerpoint/2010/main" val="536143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4">
            <a:extLst>
              <a:ext uri="{FF2B5EF4-FFF2-40B4-BE49-F238E27FC236}">
                <a16:creationId xmlns:a16="http://schemas.microsoft.com/office/drawing/2014/main" id="{964787CB-64AB-452E-B71B-2647DE547E99}"/>
              </a:ext>
            </a:extLst>
          </p:cNvPr>
          <p:cNvSpPr>
            <a:spLocks noGrp="1" noChangeArrowheads="1"/>
          </p:cNvSpPr>
          <p:nvPr>
            <p:ph type="title"/>
          </p:nvPr>
        </p:nvSpPr>
        <p:spPr>
          <a:noFill/>
        </p:spPr>
        <p:txBody>
          <a:bodyPr>
            <a:normAutofit fontScale="90000"/>
          </a:bodyPr>
          <a:lstStyle/>
          <a:p>
            <a:pPr algn="ctr"/>
            <a:r>
              <a:rPr lang="en-US" sz="4000" b="1" dirty="0"/>
              <a:t>The elements of good website design.</a:t>
            </a:r>
            <a:endParaRPr lang="th-TH" altLang="en-US" sz="4000" dirty="0">
              <a:cs typeface="Angsana New" panose="02020603050405020304" pitchFamily="18" charset="-34"/>
            </a:endParaRPr>
          </a:p>
        </p:txBody>
      </p:sp>
      <p:sp>
        <p:nvSpPr>
          <p:cNvPr id="80899" name="Rectangle 3">
            <a:extLst>
              <a:ext uri="{FF2B5EF4-FFF2-40B4-BE49-F238E27FC236}">
                <a16:creationId xmlns:a16="http://schemas.microsoft.com/office/drawing/2014/main" id="{94D2B283-438C-43D2-9688-BA331D277393}"/>
              </a:ext>
            </a:extLst>
          </p:cNvPr>
          <p:cNvSpPr>
            <a:spLocks noGrp="1" noChangeArrowheads="1"/>
          </p:cNvSpPr>
          <p:nvPr>
            <p:ph type="body" sz="half" idx="1"/>
          </p:nvPr>
        </p:nvSpPr>
        <p:spPr>
          <a:xfrm>
            <a:off x="1143001" y="1371601"/>
            <a:ext cx="9274176" cy="5248275"/>
          </a:xfrm>
        </p:spPr>
        <p:txBody>
          <a:bodyPr/>
          <a:lstStyle/>
          <a:p>
            <a:pPr>
              <a:buNone/>
            </a:pPr>
            <a:r>
              <a:rPr lang="en-US" altLang="zh-CN" sz="3200" dirty="0">
                <a:latin typeface="Angsana New" panose="02020603050405020304" pitchFamily="18" charset="-34"/>
                <a:cs typeface="Angsana New" panose="02020603050405020304" pitchFamily="18" charset="-34"/>
              </a:rPr>
              <a:t>It can be divided into 3 types:</a:t>
            </a:r>
          </a:p>
          <a:p>
            <a:pPr>
              <a:buNone/>
            </a:pPr>
            <a:r>
              <a:rPr lang="en-US" altLang="zh-CN" sz="3200" dirty="0">
                <a:latin typeface="Angsana New" panose="02020603050405020304" pitchFamily="18" charset="-34"/>
                <a:cs typeface="Angsana New" panose="02020603050405020304" pitchFamily="18" charset="-34"/>
              </a:rPr>
              <a:t>1. Hierarchical style: This is how web pages are arranged, branching out in a continuous sequence like an inverted tree.</a:t>
            </a:r>
            <a:endParaRPr lang="th-TH" altLang="en-US" sz="3200" dirty="0">
              <a:latin typeface="Angsana New" panose="02020603050405020304" pitchFamily="18" charset="-34"/>
              <a:cs typeface="Angsana New" panose="02020603050405020304" pitchFamily="18" charset="-34"/>
            </a:endParaRPr>
          </a:p>
        </p:txBody>
      </p:sp>
      <p:pic>
        <p:nvPicPr>
          <p:cNvPr id="80901" name="Picture 5" descr="Hierarchy Structure">
            <a:extLst>
              <a:ext uri="{FF2B5EF4-FFF2-40B4-BE49-F238E27FC236}">
                <a16:creationId xmlns:a16="http://schemas.microsoft.com/office/drawing/2014/main" id="{3E09AA5A-7396-4E3D-BC9C-B8E601D36115}"/>
              </a:ext>
            </a:extLst>
          </p:cNvPr>
          <p:cNvPicPr>
            <a:picLocks noGrp="1" noChangeAspect="1" noChangeArrowheads="1"/>
          </p:cNvPicPr>
          <p:nvPr>
            <p:ph sz="half" idx="2"/>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3575050" y="3213101"/>
            <a:ext cx="4541838" cy="3254375"/>
          </a:xfrm>
          <a:solidFill>
            <a:schemeClr val="tx1"/>
          </a:solidFill>
          <a:ln w="9525">
            <a:solidFill>
              <a:schemeClr val="tx1"/>
            </a:solidFill>
            <a:miter lim="800000"/>
            <a:headEnd/>
            <a:tailEnd/>
          </a:ln>
        </p:spPr>
      </p:pic>
      <p:sp>
        <p:nvSpPr>
          <p:cNvPr id="14342" name="Rectangle 11">
            <a:extLst>
              <a:ext uri="{FF2B5EF4-FFF2-40B4-BE49-F238E27FC236}">
                <a16:creationId xmlns:a16="http://schemas.microsoft.com/office/drawing/2014/main" id="{4BA2D712-2F2A-477C-9C8D-31FC331AF7C5}"/>
              </a:ext>
            </a:extLst>
          </p:cNvPr>
          <p:cNvSpPr>
            <a:spLocks noChangeArrowheads="1"/>
          </p:cNvSpPr>
          <p:nvPr/>
        </p:nvSpPr>
        <p:spPr bwMode="auto">
          <a:xfrm>
            <a:off x="2063751" y="6453189"/>
            <a:ext cx="1871663" cy="333375"/>
          </a:xfrm>
          <a:prstGeom prst="rect">
            <a:avLst/>
          </a:prstGeom>
          <a:solidFill>
            <a:schemeClr val="bg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ngsana New" panose="02020603050405020304" pitchFamily="18" charset="-34"/>
              </a:defRPr>
            </a:lvl1pPr>
            <a:lvl2pPr marL="742950" indent="-285750" eaLnBrk="0" hangingPunct="0">
              <a:defRPr>
                <a:solidFill>
                  <a:schemeClr val="tx1"/>
                </a:solidFill>
                <a:latin typeface="Arial" panose="020B0604020202020204" pitchFamily="34" charset="0"/>
                <a:cs typeface="Angsana New" panose="02020603050405020304" pitchFamily="18" charset="-34"/>
              </a:defRPr>
            </a:lvl2pPr>
            <a:lvl3pPr marL="1143000" indent="-228600" eaLnBrk="0" hangingPunct="0">
              <a:defRPr>
                <a:solidFill>
                  <a:schemeClr val="tx1"/>
                </a:solidFill>
                <a:latin typeface="Arial" panose="020B0604020202020204" pitchFamily="34" charset="0"/>
                <a:cs typeface="Angsana New" panose="02020603050405020304" pitchFamily="18" charset="-34"/>
              </a:defRPr>
            </a:lvl3pPr>
            <a:lvl4pPr marL="1600200" indent="-228600" eaLnBrk="0" hangingPunct="0">
              <a:defRPr>
                <a:solidFill>
                  <a:schemeClr val="tx1"/>
                </a:solidFill>
                <a:latin typeface="Arial" panose="020B0604020202020204" pitchFamily="34" charset="0"/>
                <a:cs typeface="Angsana New" panose="02020603050405020304" pitchFamily="18" charset="-34"/>
              </a:defRPr>
            </a:lvl4pPr>
            <a:lvl5pPr marL="2057400" indent="-228600" eaLnBrk="0" hangingPunct="0">
              <a:defRPr>
                <a:solidFill>
                  <a:schemeClr val="tx1"/>
                </a:solidFill>
                <a:latin typeface="Arial" panose="020B0604020202020204" pitchFamily="34" charset="0"/>
                <a:cs typeface="Angsana New" panose="02020603050405020304" pitchFamily="18" charset="-34"/>
              </a:defRPr>
            </a:lvl5pPr>
            <a:lvl6pPr marL="25146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6pPr>
            <a:lvl7pPr marL="29718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7pPr>
            <a:lvl8pPr marL="34290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8pPr>
            <a:lvl9pPr marL="38862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0900"/>
                                        </p:tgtEl>
                                        <p:attrNameLst>
                                          <p:attrName>style.visibility</p:attrName>
                                        </p:attrNameLst>
                                      </p:cBhvr>
                                      <p:to>
                                        <p:strVal val="visible"/>
                                      </p:to>
                                    </p:set>
                                    <p:animEffect transition="in" filter="checkerboard(across)">
                                      <p:cBhvr>
                                        <p:cTn id="7" dur="500"/>
                                        <p:tgtEl>
                                          <p:spTgt spid="809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0899">
                                            <p:txEl>
                                              <p:pRg st="0" end="0"/>
                                            </p:txEl>
                                          </p:spTgt>
                                        </p:tgtEl>
                                        <p:attrNameLst>
                                          <p:attrName>style.visibility</p:attrName>
                                        </p:attrNameLst>
                                      </p:cBhvr>
                                      <p:to>
                                        <p:strVal val="visible"/>
                                      </p:to>
                                    </p:set>
                                    <p:animEffect transition="in" filter="checkerboard(across)">
                                      <p:cBhvr>
                                        <p:cTn id="12" dur="500"/>
                                        <p:tgtEl>
                                          <p:spTgt spid="808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0899">
                                            <p:txEl>
                                              <p:pRg st="1" end="1"/>
                                            </p:txEl>
                                          </p:spTgt>
                                        </p:tgtEl>
                                        <p:attrNameLst>
                                          <p:attrName>style.visibility</p:attrName>
                                        </p:attrNameLst>
                                      </p:cBhvr>
                                      <p:to>
                                        <p:strVal val="visible"/>
                                      </p:to>
                                    </p:set>
                                    <p:animEffect transition="in" filter="checkerboard(across)">
                                      <p:cBhvr>
                                        <p:cTn id="17" dur="500"/>
                                        <p:tgtEl>
                                          <p:spTgt spid="8089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80901"/>
                                        </p:tgtEl>
                                        <p:attrNameLst>
                                          <p:attrName>style.visibility</p:attrName>
                                        </p:attrNameLst>
                                      </p:cBhvr>
                                      <p:to>
                                        <p:strVal val="visible"/>
                                      </p:to>
                                    </p:set>
                                    <p:animEffect transition="in" filter="checkerboard(across)">
                                      <p:cBhvr>
                                        <p:cTn id="22" dur="500"/>
                                        <p:tgtEl>
                                          <p:spTgt spid="809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0" grpId="0"/>
      <p:bldP spid="8089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a:extLst>
              <a:ext uri="{FF2B5EF4-FFF2-40B4-BE49-F238E27FC236}">
                <a16:creationId xmlns:a16="http://schemas.microsoft.com/office/drawing/2014/main" id="{7190B513-95F6-497A-892D-B217DCCC0BDF}"/>
              </a:ext>
            </a:extLst>
          </p:cNvPr>
          <p:cNvSpPr>
            <a:spLocks noGrp="1" noChangeArrowheads="1"/>
          </p:cNvSpPr>
          <p:nvPr>
            <p:ph type="title"/>
          </p:nvPr>
        </p:nvSpPr>
        <p:spPr>
          <a:noFill/>
        </p:spPr>
        <p:txBody>
          <a:bodyPr>
            <a:normAutofit fontScale="90000"/>
          </a:bodyPr>
          <a:lstStyle/>
          <a:p>
            <a:pPr algn="ctr"/>
            <a:r>
              <a:rPr lang="en-US" sz="4000" b="1" dirty="0"/>
              <a:t>The elements of good website design.</a:t>
            </a:r>
            <a:endParaRPr lang="th-TH" altLang="en-US" sz="4000" dirty="0">
              <a:cs typeface="Angsana New" panose="02020603050405020304" pitchFamily="18" charset="-34"/>
            </a:endParaRPr>
          </a:p>
        </p:txBody>
      </p:sp>
      <p:sp>
        <p:nvSpPr>
          <p:cNvPr id="82947" name="Rectangle 3">
            <a:extLst>
              <a:ext uri="{FF2B5EF4-FFF2-40B4-BE49-F238E27FC236}">
                <a16:creationId xmlns:a16="http://schemas.microsoft.com/office/drawing/2014/main" id="{3D93955C-F622-45AE-85DE-159F4B89D188}"/>
              </a:ext>
            </a:extLst>
          </p:cNvPr>
          <p:cNvSpPr>
            <a:spLocks noGrp="1" noChangeArrowheads="1"/>
          </p:cNvSpPr>
          <p:nvPr>
            <p:ph type="body" sz="half" idx="1"/>
          </p:nvPr>
        </p:nvSpPr>
        <p:spPr>
          <a:xfrm>
            <a:off x="1981201" y="1371600"/>
            <a:ext cx="8435975" cy="4953000"/>
          </a:xfrm>
        </p:spPr>
        <p:txBody>
          <a:bodyPr/>
          <a:lstStyle/>
          <a:p>
            <a:pPr>
              <a:buNone/>
            </a:pPr>
            <a:r>
              <a:rPr lang="en-US" altLang="zh-CN" sz="4000" dirty="0">
                <a:latin typeface="Angsana New" panose="02020603050405020304" pitchFamily="18" charset="-34"/>
                <a:cs typeface="Angsana New" panose="02020603050405020304" pitchFamily="18" charset="-34"/>
              </a:rPr>
              <a:t>2. Linear layout: This displays web pages in a continuous sequence in a single direction.</a:t>
            </a:r>
            <a:endParaRPr lang="th-TH" altLang="en-US" sz="4000" dirty="0">
              <a:latin typeface="Angsana New" panose="02020603050405020304" pitchFamily="18" charset="-34"/>
              <a:cs typeface="Angsana New" panose="02020603050405020304" pitchFamily="18" charset="-34"/>
            </a:endParaRPr>
          </a:p>
        </p:txBody>
      </p:sp>
      <p:pic>
        <p:nvPicPr>
          <p:cNvPr id="82968" name="Picture 24" descr="Linear Structure">
            <a:extLst>
              <a:ext uri="{FF2B5EF4-FFF2-40B4-BE49-F238E27FC236}">
                <a16:creationId xmlns:a16="http://schemas.microsoft.com/office/drawing/2014/main" id="{A6D77FEC-8D04-4E83-9F10-95F696B1C867}"/>
              </a:ext>
            </a:extLst>
          </p:cNvPr>
          <p:cNvPicPr>
            <a:picLocks noGrp="1" noChangeAspect="1" noChangeArrowheads="1"/>
          </p:cNvPicPr>
          <p:nvPr>
            <p:ph sz="half" idx="2"/>
          </p:nvPr>
        </p:nvPicPr>
        <p:blipFill>
          <a:blip r:embed="rId2" r:link="rId3">
            <a:extLst>
              <a:ext uri="{28A0092B-C50C-407E-A947-70E740481C1C}">
                <a14:useLocalDpi xmlns:a14="http://schemas.microsoft.com/office/drawing/2010/main" val="0"/>
              </a:ext>
            </a:extLst>
          </a:blip>
          <a:srcRect/>
          <a:stretch>
            <a:fillRect/>
          </a:stretch>
        </p:blipFill>
        <p:spPr>
          <a:xfrm>
            <a:off x="3071814" y="3284539"/>
            <a:ext cx="6918325" cy="1393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Date Placeholder 6">
            <a:extLst>
              <a:ext uri="{FF2B5EF4-FFF2-40B4-BE49-F238E27FC236}">
                <a16:creationId xmlns:a16="http://schemas.microsoft.com/office/drawing/2014/main" id="{0E6B8D5B-D143-4F8B-A24D-216A301F6403}"/>
              </a:ext>
            </a:extLst>
          </p:cNvPr>
          <p:cNvSpPr>
            <a:spLocks noGrp="1"/>
          </p:cNvSpPr>
          <p:nvPr>
            <p:ph type="dt" sz="half" idx="12"/>
          </p:nvPr>
        </p:nvSpPr>
        <p:spPr/>
        <p:txBody>
          <a:bodyPr/>
          <a:lstStyle/>
          <a:p>
            <a:pPr>
              <a:defRPr/>
            </a:pPr>
            <a:r>
              <a:rPr lang="en-US"/>
              <a:t>www.themegallery.com</a:t>
            </a:r>
          </a:p>
        </p:txBody>
      </p:sp>
      <p:sp>
        <p:nvSpPr>
          <p:cNvPr id="15366" name="Rectangle 26">
            <a:extLst>
              <a:ext uri="{FF2B5EF4-FFF2-40B4-BE49-F238E27FC236}">
                <a16:creationId xmlns:a16="http://schemas.microsoft.com/office/drawing/2014/main" id="{58AD4EDE-FBF4-4880-AA15-3B85AC263EC2}"/>
              </a:ext>
            </a:extLst>
          </p:cNvPr>
          <p:cNvSpPr>
            <a:spLocks noChangeArrowheads="1"/>
          </p:cNvSpPr>
          <p:nvPr/>
        </p:nvSpPr>
        <p:spPr bwMode="auto">
          <a:xfrm>
            <a:off x="2063751" y="6453189"/>
            <a:ext cx="1871663" cy="333375"/>
          </a:xfrm>
          <a:prstGeom prst="rect">
            <a:avLst/>
          </a:prstGeom>
          <a:solidFill>
            <a:schemeClr val="bg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ngsana New" panose="02020603050405020304" pitchFamily="18" charset="-34"/>
              </a:defRPr>
            </a:lvl1pPr>
            <a:lvl2pPr marL="742950" indent="-285750" eaLnBrk="0" hangingPunct="0">
              <a:defRPr>
                <a:solidFill>
                  <a:schemeClr val="tx1"/>
                </a:solidFill>
                <a:latin typeface="Arial" panose="020B0604020202020204" pitchFamily="34" charset="0"/>
                <a:cs typeface="Angsana New" panose="02020603050405020304" pitchFamily="18" charset="-34"/>
              </a:defRPr>
            </a:lvl2pPr>
            <a:lvl3pPr marL="1143000" indent="-228600" eaLnBrk="0" hangingPunct="0">
              <a:defRPr>
                <a:solidFill>
                  <a:schemeClr val="tx1"/>
                </a:solidFill>
                <a:latin typeface="Arial" panose="020B0604020202020204" pitchFamily="34" charset="0"/>
                <a:cs typeface="Angsana New" panose="02020603050405020304" pitchFamily="18" charset="-34"/>
              </a:defRPr>
            </a:lvl3pPr>
            <a:lvl4pPr marL="1600200" indent="-228600" eaLnBrk="0" hangingPunct="0">
              <a:defRPr>
                <a:solidFill>
                  <a:schemeClr val="tx1"/>
                </a:solidFill>
                <a:latin typeface="Arial" panose="020B0604020202020204" pitchFamily="34" charset="0"/>
                <a:cs typeface="Angsana New" panose="02020603050405020304" pitchFamily="18" charset="-34"/>
              </a:defRPr>
            </a:lvl4pPr>
            <a:lvl5pPr marL="2057400" indent="-228600" eaLnBrk="0" hangingPunct="0">
              <a:defRPr>
                <a:solidFill>
                  <a:schemeClr val="tx1"/>
                </a:solidFill>
                <a:latin typeface="Arial" panose="020B0604020202020204" pitchFamily="34" charset="0"/>
                <a:cs typeface="Angsana New" panose="02020603050405020304" pitchFamily="18" charset="-34"/>
              </a:defRPr>
            </a:lvl5pPr>
            <a:lvl6pPr marL="25146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6pPr>
            <a:lvl7pPr marL="29718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7pPr>
            <a:lvl8pPr marL="34290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8pPr>
            <a:lvl9pPr marL="38862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Effect transition="in" filter="checkerboard(across)">
                                      <p:cBhvr>
                                        <p:cTn id="7" dur="500"/>
                                        <p:tgtEl>
                                          <p:spTgt spid="829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82968"/>
                                        </p:tgtEl>
                                        <p:attrNameLst>
                                          <p:attrName>style.visibility</p:attrName>
                                        </p:attrNameLst>
                                      </p:cBhvr>
                                      <p:to>
                                        <p:strVal val="visible"/>
                                      </p:to>
                                    </p:set>
                                    <p:animEffect transition="in" filter="checkerboard(across)">
                                      <p:cBhvr>
                                        <p:cTn id="12" dur="500"/>
                                        <p:tgtEl>
                                          <p:spTgt spid="829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a:extLst>
              <a:ext uri="{FF2B5EF4-FFF2-40B4-BE49-F238E27FC236}">
                <a16:creationId xmlns:a16="http://schemas.microsoft.com/office/drawing/2014/main" id="{14DCB388-AC41-40DB-9DEA-AF2A18BA57A2}"/>
              </a:ext>
            </a:extLst>
          </p:cNvPr>
          <p:cNvSpPr>
            <a:spLocks noGrp="1" noChangeArrowheads="1"/>
          </p:cNvSpPr>
          <p:nvPr>
            <p:ph type="title"/>
          </p:nvPr>
        </p:nvSpPr>
        <p:spPr>
          <a:noFill/>
        </p:spPr>
        <p:txBody>
          <a:bodyPr>
            <a:normAutofit fontScale="90000"/>
          </a:bodyPr>
          <a:lstStyle/>
          <a:p>
            <a:pPr algn="ctr"/>
            <a:r>
              <a:rPr lang="en-US" b="1" dirty="0"/>
              <a:t>The elements of good website design.</a:t>
            </a:r>
            <a:endParaRPr lang="th-TH" altLang="en-US" sz="4400" dirty="0">
              <a:cs typeface="Angsana New" panose="02020603050405020304" pitchFamily="18" charset="-34"/>
            </a:endParaRPr>
          </a:p>
        </p:txBody>
      </p:sp>
      <p:sp>
        <p:nvSpPr>
          <p:cNvPr id="84995" name="Rectangle 3">
            <a:extLst>
              <a:ext uri="{FF2B5EF4-FFF2-40B4-BE49-F238E27FC236}">
                <a16:creationId xmlns:a16="http://schemas.microsoft.com/office/drawing/2014/main" id="{3AAFCE45-148D-4172-B6E3-516B53283C77}"/>
              </a:ext>
            </a:extLst>
          </p:cNvPr>
          <p:cNvSpPr>
            <a:spLocks noGrp="1" noChangeArrowheads="1"/>
          </p:cNvSpPr>
          <p:nvPr>
            <p:ph type="body" sz="half" idx="1"/>
          </p:nvPr>
        </p:nvSpPr>
        <p:spPr>
          <a:xfrm>
            <a:off x="1981201" y="1371600"/>
            <a:ext cx="8435975" cy="4953000"/>
          </a:xfrm>
        </p:spPr>
        <p:txBody>
          <a:bodyPr/>
          <a:lstStyle/>
          <a:p>
            <a:r>
              <a:rPr lang="en-US" altLang="zh-CN" sz="4000" dirty="0">
                <a:latin typeface="Angsana New" panose="02020603050405020304" pitchFamily="18" charset="-34"/>
                <a:cs typeface="Angsana New" panose="02020603050405020304" pitchFamily="18" charset="-34"/>
              </a:rPr>
              <a:t>3. Combination: This is a web page layout that combines hierarchical and linear styles.</a:t>
            </a:r>
            <a:endParaRPr lang="th-TH" altLang="en-US" sz="4000" dirty="0">
              <a:latin typeface="Angsana New" panose="02020603050405020304" pitchFamily="18" charset="-34"/>
              <a:cs typeface="Angsana New" panose="02020603050405020304" pitchFamily="18" charset="-34"/>
            </a:endParaRPr>
          </a:p>
        </p:txBody>
      </p:sp>
      <p:pic>
        <p:nvPicPr>
          <p:cNvPr id="85012" name="Picture 20" descr="Combline Structure">
            <a:extLst>
              <a:ext uri="{FF2B5EF4-FFF2-40B4-BE49-F238E27FC236}">
                <a16:creationId xmlns:a16="http://schemas.microsoft.com/office/drawing/2014/main" id="{EBCD7A4E-41BF-435B-8BBD-B4EB2A915A39}"/>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143250" y="2565400"/>
            <a:ext cx="5113338" cy="36258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Date Placeholder 6">
            <a:extLst>
              <a:ext uri="{FF2B5EF4-FFF2-40B4-BE49-F238E27FC236}">
                <a16:creationId xmlns:a16="http://schemas.microsoft.com/office/drawing/2014/main" id="{FF863666-FF98-4010-8DBE-0552B7154952}"/>
              </a:ext>
            </a:extLst>
          </p:cNvPr>
          <p:cNvSpPr>
            <a:spLocks noGrp="1"/>
          </p:cNvSpPr>
          <p:nvPr>
            <p:ph type="dt" sz="half" idx="12"/>
          </p:nvPr>
        </p:nvSpPr>
        <p:spPr/>
        <p:txBody>
          <a:bodyPr/>
          <a:lstStyle/>
          <a:p>
            <a:pPr>
              <a:defRPr/>
            </a:pPr>
            <a:r>
              <a:rPr lang="en-US"/>
              <a:t>www.themegallery.com</a:t>
            </a:r>
          </a:p>
        </p:txBody>
      </p:sp>
      <p:sp>
        <p:nvSpPr>
          <p:cNvPr id="16390" name="Rectangle 22">
            <a:extLst>
              <a:ext uri="{FF2B5EF4-FFF2-40B4-BE49-F238E27FC236}">
                <a16:creationId xmlns:a16="http://schemas.microsoft.com/office/drawing/2014/main" id="{30D445DE-2390-41C9-871C-EE308D74A2AA}"/>
              </a:ext>
            </a:extLst>
          </p:cNvPr>
          <p:cNvSpPr>
            <a:spLocks noChangeArrowheads="1"/>
          </p:cNvSpPr>
          <p:nvPr/>
        </p:nvSpPr>
        <p:spPr bwMode="auto">
          <a:xfrm>
            <a:off x="2063751" y="6453189"/>
            <a:ext cx="1871663" cy="333375"/>
          </a:xfrm>
          <a:prstGeom prst="rect">
            <a:avLst/>
          </a:prstGeom>
          <a:solidFill>
            <a:schemeClr val="bg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ngsana New" panose="02020603050405020304" pitchFamily="18" charset="-34"/>
              </a:defRPr>
            </a:lvl1pPr>
            <a:lvl2pPr marL="742950" indent="-285750" eaLnBrk="0" hangingPunct="0">
              <a:defRPr>
                <a:solidFill>
                  <a:schemeClr val="tx1"/>
                </a:solidFill>
                <a:latin typeface="Arial" panose="020B0604020202020204" pitchFamily="34" charset="0"/>
                <a:cs typeface="Angsana New" panose="02020603050405020304" pitchFamily="18" charset="-34"/>
              </a:defRPr>
            </a:lvl2pPr>
            <a:lvl3pPr marL="1143000" indent="-228600" eaLnBrk="0" hangingPunct="0">
              <a:defRPr>
                <a:solidFill>
                  <a:schemeClr val="tx1"/>
                </a:solidFill>
                <a:latin typeface="Arial" panose="020B0604020202020204" pitchFamily="34" charset="0"/>
                <a:cs typeface="Angsana New" panose="02020603050405020304" pitchFamily="18" charset="-34"/>
              </a:defRPr>
            </a:lvl3pPr>
            <a:lvl4pPr marL="1600200" indent="-228600" eaLnBrk="0" hangingPunct="0">
              <a:defRPr>
                <a:solidFill>
                  <a:schemeClr val="tx1"/>
                </a:solidFill>
                <a:latin typeface="Arial" panose="020B0604020202020204" pitchFamily="34" charset="0"/>
                <a:cs typeface="Angsana New" panose="02020603050405020304" pitchFamily="18" charset="-34"/>
              </a:defRPr>
            </a:lvl4pPr>
            <a:lvl5pPr marL="2057400" indent="-228600" eaLnBrk="0" hangingPunct="0">
              <a:defRPr>
                <a:solidFill>
                  <a:schemeClr val="tx1"/>
                </a:solidFill>
                <a:latin typeface="Arial" panose="020B0604020202020204" pitchFamily="34" charset="0"/>
                <a:cs typeface="Angsana New" panose="02020603050405020304" pitchFamily="18" charset="-34"/>
              </a:defRPr>
            </a:lvl5pPr>
            <a:lvl6pPr marL="25146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6pPr>
            <a:lvl7pPr marL="29718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7pPr>
            <a:lvl8pPr marL="34290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8pPr>
            <a:lvl9pPr marL="3886200" indent="-228600" eaLnBrk="0" fontAlgn="base" hangingPunct="0">
              <a:spcBef>
                <a:spcPct val="0"/>
              </a:spcBef>
              <a:spcAft>
                <a:spcPct val="0"/>
              </a:spcAft>
              <a:defRPr>
                <a:solidFill>
                  <a:schemeClr val="tx1"/>
                </a:solidFill>
                <a:latin typeface="Arial" panose="020B0604020202020204" pitchFamily="34" charset="0"/>
                <a:cs typeface="Angsana New" panose="02020603050405020304" pitchFamily="18" charset="-34"/>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animEffect transition="in" filter="checkerboard(across)">
                                      <p:cBhvr>
                                        <p:cTn id="7" dur="500"/>
                                        <p:tgtEl>
                                          <p:spTgt spid="849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85012"/>
                                        </p:tgtEl>
                                        <p:attrNameLst>
                                          <p:attrName>style.visibility</p:attrName>
                                        </p:attrNameLst>
                                      </p:cBhvr>
                                      <p:to>
                                        <p:strVal val="visible"/>
                                      </p:to>
                                    </p:set>
                                    <p:animEffect transition="in" filter="checkerboard(across)">
                                      <p:cBhvr>
                                        <p:cTn id="12" dur="500"/>
                                        <p:tgtEl>
                                          <p:spTgt spid="850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BAE11-8104-48F7-AD88-F8DF5701FD0E}"/>
              </a:ext>
            </a:extLst>
          </p:cNvPr>
          <p:cNvSpPr>
            <a:spLocks noGrp="1"/>
          </p:cNvSpPr>
          <p:nvPr>
            <p:ph type="title"/>
          </p:nvPr>
        </p:nvSpPr>
        <p:spPr/>
        <p:txBody>
          <a:bodyPr/>
          <a:lstStyle/>
          <a:p>
            <a:r>
              <a:rPr lang="en-US" b="1" dirty="0"/>
              <a:t>Elements of a good website</a:t>
            </a:r>
            <a:endParaRPr lang="en-US" dirty="0"/>
          </a:p>
        </p:txBody>
      </p:sp>
      <p:sp>
        <p:nvSpPr>
          <p:cNvPr id="3" name="Content Placeholder 2">
            <a:extLst>
              <a:ext uri="{FF2B5EF4-FFF2-40B4-BE49-F238E27FC236}">
                <a16:creationId xmlns:a16="http://schemas.microsoft.com/office/drawing/2014/main" id="{C5877945-04EC-483D-A65F-FD8A37D2CADB}"/>
              </a:ext>
            </a:extLst>
          </p:cNvPr>
          <p:cNvSpPr>
            <a:spLocks noGrp="1"/>
          </p:cNvSpPr>
          <p:nvPr>
            <p:ph idx="1"/>
          </p:nvPr>
        </p:nvSpPr>
        <p:spPr>
          <a:xfrm>
            <a:off x="1103312" y="2052920"/>
            <a:ext cx="10536238" cy="4195481"/>
          </a:xfrm>
        </p:spPr>
        <p:txBody>
          <a:bodyPr>
            <a:normAutofit fontScale="92500" lnSpcReduction="10000"/>
          </a:bodyPr>
          <a:lstStyle/>
          <a:p>
            <a:pPr marL="0" indent="0">
              <a:buNone/>
            </a:pPr>
            <a:r>
              <a:rPr lang="en-US" dirty="0"/>
              <a:t>A website is a crucial tool for online business. Besides aesthetics, there are several elements of a good website that website owners should be aware of. These can be used to develop and improve your website in many ways. However, webmasters should consider these five key elements of a good website:</a:t>
            </a:r>
          </a:p>
          <a:p>
            <a:pPr marL="0" indent="0">
              <a:buNone/>
            </a:pPr>
            <a:r>
              <a:rPr lang="en-US" dirty="0"/>
              <a:t>1. Accessibility: The ability to easily access information.</a:t>
            </a:r>
          </a:p>
          <a:p>
            <a:pPr marL="0" indent="0">
              <a:buNone/>
            </a:pPr>
            <a:r>
              <a:rPr lang="en-US" dirty="0"/>
              <a:t>2. Speed: The speed at which information is displayed on the website.</a:t>
            </a:r>
          </a:p>
          <a:p>
            <a:pPr marL="0" indent="0">
              <a:buNone/>
            </a:pPr>
            <a:r>
              <a:rPr lang="en-US" dirty="0"/>
              <a:t>3. Attractiveness: The website must be visually appealing and attractive.</a:t>
            </a:r>
          </a:p>
          <a:p>
            <a:pPr marL="0" indent="0">
              <a:buNone/>
            </a:pPr>
            <a:r>
              <a:rPr lang="en-US" dirty="0"/>
              <a:t>4. Simplicity: Ease of use.</a:t>
            </a:r>
          </a:p>
          <a:p>
            <a:pPr marL="0" indent="0">
              <a:buNone/>
            </a:pPr>
            <a:r>
              <a:rPr lang="en-US" dirty="0"/>
              <a:t>5. Credibility: The website's credibility.</a:t>
            </a:r>
            <a:endParaRPr lang="en-US" sz="2800" dirty="0"/>
          </a:p>
        </p:txBody>
      </p:sp>
    </p:spTree>
    <p:extLst>
      <p:ext uri="{BB962C8B-B14F-4D97-AF65-F5344CB8AC3E}">
        <p14:creationId xmlns:p14="http://schemas.microsoft.com/office/powerpoint/2010/main" val="4228514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174</TotalTime>
  <Words>654</Words>
  <Application>Microsoft Office PowerPoint</Application>
  <PresentationFormat>Widescreen</PresentationFormat>
  <Paragraphs>43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Angsana New</vt:lpstr>
      <vt:lpstr>Aptos</vt:lpstr>
      <vt:lpstr>Aptos Display</vt:lpstr>
      <vt:lpstr>Arial</vt:lpstr>
      <vt:lpstr>Office Theme</vt:lpstr>
      <vt:lpstr>Principles of Website Design &amp; SEO (Website + Search Optimization)</vt:lpstr>
      <vt:lpstr>Web page development</vt:lpstr>
      <vt:lpstr>Website design styles</vt:lpstr>
      <vt:lpstr>Website structure design</vt:lpstr>
      <vt:lpstr>The elements of good website design.</vt:lpstr>
      <vt:lpstr>The elements of good website design.</vt:lpstr>
      <vt:lpstr>The elements of good website design.</vt:lpstr>
      <vt:lpstr>The elements of good website design.</vt:lpstr>
      <vt:lpstr>Elements of a good website</vt:lpstr>
      <vt:lpstr>Steps in creating a website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หลักการออกแบบเว็บไซต์</dc:title>
  <dc:creator>FMS-00</dc:creator>
  <cp:lastModifiedBy>Ladaporn  Pithuk</cp:lastModifiedBy>
  <cp:revision>25</cp:revision>
  <dcterms:created xsi:type="dcterms:W3CDTF">2017-03-01T01:38:51Z</dcterms:created>
  <dcterms:modified xsi:type="dcterms:W3CDTF">2026-02-18T02:51:47Z</dcterms:modified>
</cp:coreProperties>
</file>