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599" autoAdjust="0"/>
  </p:normalViewPr>
  <p:slideViewPr>
    <p:cSldViewPr>
      <p:cViewPr varScale="1">
        <p:scale>
          <a:sx n="74" d="100"/>
          <a:sy n="74" d="100"/>
        </p:scale>
        <p:origin x="582" y="7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2" d="100"/>
          <a:sy n="52" d="100"/>
        </p:scale>
        <p:origin x="2664" y="3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AA43A-3F76-4A13-9CD6-36134EB429E3}" type="datetimeFigureOut">
              <a:rPr lang="en-US"/>
              <a:t>7/16/2023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0423A-8BCE-448E-A97B-03A88B2B12C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74A4F-2B7A-4ECB-A400-260B2FFC03C1}" type="datetimeFigureOut">
              <a:rPr lang="en-US"/>
              <a:t>7/16/2023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2A70B-78F2-4DCF-B53B-C990D2FAFB8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256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9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Freeform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7" name="line" descr="Line graphic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3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4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5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6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7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8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277813"/>
            <a:ext cx="9144001" cy="5898573"/>
          </a:xfrm>
        </p:spPr>
        <p:txBody>
          <a:bodyPr vert="eaVert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67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5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6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7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8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9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0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41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anchor="b">
            <a:noAutofit/>
          </a:bodyPr>
          <a:lstStyle>
            <a:lvl1pPr algn="l">
              <a:defRPr sz="44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255" name="line" descr="Line graphic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Freeform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7" name="Freeform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8" name="Freeform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59" name="Freeform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0" name="Freeform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1" name="Freeform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2" name="Freeform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3" name="Freeform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4" name="Freeform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5" name="Freeform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6" name="Freeform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7" name="Freeform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8" name="Freeform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69" name="Freeform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0" name="Freeform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1" name="Freeform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2" name="Freeform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3" name="Freeform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4" name="Freeform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5" name="Freeform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6" name="Freeform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7" name="Freeform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8" name="Freeform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79" name="Freeform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0" name="Freeform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1" name="Freeform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2" name="Freeform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3" name="Freeform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4" name="Freeform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5" name="Freeform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6" name="Freeform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7" name="Freeform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8" name="Freeform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89" name="Freeform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0" name="Freeform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1" name="Freeform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2" name="Freeform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3" name="Freeform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4" name="Freeform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5" name="Freeform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6" name="Freeform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7" name="Freeform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8" name="Freeform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299" name="Freeform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0" name="Freeform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1" name="Freeform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2" name="Freeform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3" name="Freeform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4" name="Freeform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5" name="Freeform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6" name="Freeform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7" name="Freeform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8" name="Freeform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09" name="Freeform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0" name="Freeform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1" name="Freeform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2" name="Freeform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3" name="Freeform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4" name="Freeform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5" name="Freeform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6" name="Freeform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7" name="Freeform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8" name="Freeform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19" name="Freeform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0" name="Freeform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1" name="Freeform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2" name="Freeform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3" name="Freeform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4" name="Freeform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5" name="Freeform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6" name="Freeform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7" name="Freeform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8" name="Freeform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29" name="Freeform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0" name="Freeform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1" name="Freeform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2" name="Freeform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3" name="Freeform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4" name="Freeform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5" name="Freeform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6" name="Freeform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7" name="Freeform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8" name="Freeform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39" name="Freeform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0" name="Freeform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1" name="Freeform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2" name="Freeform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3" name="Freeform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4" name="Freeform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5" name="Freeform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6" name="Freeform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7" name="Freeform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8" name="Freeform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49" name="Freeform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0" name="Freeform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1" name="Freeform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2" name="Freeform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3" name="Freeform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4" name="Freeform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5" name="Freeform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6" name="Freeform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7" name="Freeform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8" name="Freeform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59" name="Freeform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0" name="Freeform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1" name="Freeform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2" name="Freeform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3" name="Freeform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4" name="Freeform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5" name="Freeform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6" name="Freeform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7" name="Freeform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8" name="Freeform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69" name="Freeform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0" name="Freeform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1" name="Freeform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2" name="Freeform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3" name="Freeform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4" name="Freeform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5" name="Freeform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6" name="Freeform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7" name="Freeform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  <p:sp>
          <p:nvSpPr>
            <p:cNvPr id="378" name="Freeform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58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60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Freeform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1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2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3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4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0" y="2819399"/>
            <a:ext cx="4416552" cy="33528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 marL="1956816"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/>
            </a:lvl8pPr>
            <a:lvl9pPr marL="1956816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56" name="line" descr="Line graphic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Freeform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8" name="Freeform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59" name="Freeform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0" name="Freeform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1" name="Freeform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2" name="Freeform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3" name="Freeform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4" name="Freeform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5" name="Freeform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6" name="Freeform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7" name="Freeform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8" name="Freeform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69" name="Freeform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0" name="Freeform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1" name="Freeform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2" name="Freeform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3" name="Freeform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4" name="Freeform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5" name="Freeform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6" name="Freeform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7" name="Freeform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8" name="Freeform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79" name="Freeform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0" name="Freeform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1" name="Freeform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2" name="Freeform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3" name="Freeform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4" name="Freeform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5" name="Freeform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6" name="Freeform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7" name="Freeform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8" name="Freeform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89" name="Freeform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0" name="Freeform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1" name="Freeform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2" name="Freeform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3" name="Freeform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4" name="Freeform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5" name="Freeform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6" name="Freeform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7" name="Freeform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8" name="Freeform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199" name="Freeform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0" name="Freeform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1" name="Freeform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2" name="Freeform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3" name="Freeform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4" name="Freeform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5" name="Freeform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6" name="Freeform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7" name="Freeform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8" name="Freeform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09" name="Freeform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0" name="Freeform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1" name="Freeform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2" name="Freeform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3" name="Freeform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4" name="Freeform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5" name="Freeform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6" name="Freeform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7" name="Freeform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8" name="Freeform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19" name="Freeform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0" name="Freeform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1" name="Freeform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2" name="Freeform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3" name="Freeform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4" name="Freeform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5" name="Freeform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6" name="Freeform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7" name="Freeform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8" name="Freeform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29" name="Freeform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  <p:sp>
          <p:nvSpPr>
            <p:cNvPr id="230" name="Freeform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>
                <a:ln>
                  <a:noFill/>
                </a:ln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grpSp>
        <p:nvGrpSpPr>
          <p:cNvPr id="615" name="frame" descr="Box graphic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Group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Group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Group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Group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Group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7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Group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3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614" name="frame" descr="Box graphic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Group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Group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Freeform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4" name="Freeform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5" name="Freeform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5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6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7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8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9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0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91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Group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Freeform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0" name="Freeform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1" name="Freeform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2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3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4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5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6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7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8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79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0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1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2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3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4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5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6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7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8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89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0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1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2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3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4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5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6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7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8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99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0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1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2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3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4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5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6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7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8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09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0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1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2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3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4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5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6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7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8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19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0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1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2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3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4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5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6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7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8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29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0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1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2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3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4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5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6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7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8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39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0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1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842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Group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Group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Freeform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4" name="Freeform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5" name="Freeform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6" name="Freeform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7" name="Freeform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8" name="Freeform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9" name="Freeform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0" name="Freeform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1" name="Freeform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2" name="Freeform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3" name="Freeform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4" name="Freeform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5" name="Freeform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6" name="Freeform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7" name="Freeform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8" name="Freeform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09" name="Freeform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0" name="Freeform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1" name="Freeform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2" name="Freeform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3" name="Freeform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4" name="Freeform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5" name="Freeform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6" name="Freeform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7" name="Freeform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8" name="Freeform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19" name="Freeform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0" name="Freeform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1" name="Freeform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2" name="Freeform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3" name="Freeform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4" name="Freeform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5" name="Freeform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6" name="Freeform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7" name="Freeform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8" name="Freeform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29" name="Freeform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0" name="Freeform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1" name="Freeform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2" name="Freeform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3" name="Freeform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4" name="Freeform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5" name="Freeform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6" name="Freeform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7" name="Freeform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8" name="Freeform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39" name="Freeform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0" name="Freeform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1" name="Freeform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2" name="Freeform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3" name="Freeform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4" name="Freeform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5" name="Freeform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6" name="Freeform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7" name="Freeform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8" name="Freeform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49" name="Freeform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0" name="Freeform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1" name="Freeform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2" name="Freeform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3" name="Freeform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4" name="Freeform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5" name="Freeform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6" name="Freeform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7" name="Freeform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8" name="Freeform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59" name="Freeform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0" name="Freeform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1" name="Freeform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2" name="Freeform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3" name="Freeform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4" name="Freeform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5" name="Freeform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766" name="Freeform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Group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Freeform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0" name="Freeform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1" name="Freeform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2" name="Freeform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3" name="Freeform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4" name="Freeform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5" name="Freeform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6" name="Freeform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7" name="Freeform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8" name="Freeform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29" name="Freeform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0" name="Freeform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1" name="Freeform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2" name="Freeform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3" name="Freeform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4" name="Freeform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5" name="Freeform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6" name="Freeform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7" name="Freeform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8" name="Freeform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39" name="Freeform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0" name="Freeform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1" name="Freeform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2" name="Freeform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3" name="Freeform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4" name="Freeform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5" name="Freeform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6" name="Freeform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7" name="Freeform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8" name="Freeform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49" name="Freeform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0" name="Freeform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1" name="Freeform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2" name="Freeform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3" name="Freeform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4" name="Freeform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5" name="Freeform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6" name="Freeform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7" name="Freeform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8" name="Freeform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59" name="Freeform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0" name="Freeform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1" name="Freeform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2" name="Freeform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3" name="Freeform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4" name="Freeform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5" name="Freeform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6" name="Freeform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7" name="Freeform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8" name="Freeform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69" name="Freeform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0" name="Freeform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1" name="Freeform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2" name="Freeform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3" name="Freeform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4" name="Freeform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5" name="Freeform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6" name="Freeform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7" name="Freeform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8" name="Freeform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79" name="Freeform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0" name="Freeform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1" name="Freeform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2" name="Freeform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3" name="Freeform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4" name="Freeform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5" name="Freeform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6" name="Freeform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7" name="Freeform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8" name="Freeform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89" name="Freeform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0" name="Freeform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1" name="Freeform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  <p:sp>
              <p:nvSpPr>
                <p:cNvPr id="692" name="Freeform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E8FB1-0A7A-443E-AAF7-31D4FA1AA312}" type="datetimeFigureOut">
              <a:rPr lang="en-US"/>
              <a:t>7/16/2023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A54BD-C84D-46CE-8B72-31BFB26ABA43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E8FB1-0A7A-443E-AAF7-31D4FA1AA312}" type="datetimeFigureOut">
              <a:rPr lang="en-US" smtClean="0"/>
              <a:pPr/>
              <a:t>7/16/2023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A54BD-C84D-46CE-8B72-31BFB26ABA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h-TH" sz="11500" b="1" dirty="0" smtClean="0"/>
              <a:t>หีบห่อและตราสินค้า</a:t>
            </a:r>
            <a:endParaRPr lang="en-US" sz="115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th-TH" dirty="0" smtClean="0"/>
              <a:t>ดร</a:t>
            </a:r>
            <a:r>
              <a:rPr lang="en-US" dirty="0" smtClean="0"/>
              <a:t>.</a:t>
            </a:r>
            <a:r>
              <a:rPr lang="th-TH" dirty="0" smtClean="0"/>
              <a:t> </a:t>
            </a:r>
            <a:r>
              <a:rPr lang="th-TH" dirty="0" err="1" smtClean="0"/>
              <a:t>นธา</a:t>
            </a:r>
            <a:r>
              <a:rPr lang="th-TH" dirty="0" smtClean="0"/>
              <a:t>ยุ </a:t>
            </a:r>
            <a:r>
              <a:rPr lang="th-TH" dirty="0" err="1" smtClean="0"/>
              <a:t>วันท</a:t>
            </a:r>
            <a:r>
              <a:rPr lang="th-TH" dirty="0" smtClean="0"/>
              <a:t>ยะกุล</a:t>
            </a:r>
          </a:p>
          <a:p>
            <a:pPr algn="r"/>
            <a:r>
              <a:rPr lang="th-TH" dirty="0" smtClean="0"/>
              <a:t>วิทยาลัยนวัตกรรมและการจัดการ ม</a:t>
            </a:r>
            <a:r>
              <a:rPr lang="en-US" dirty="0" smtClean="0"/>
              <a:t>.</a:t>
            </a:r>
            <a:r>
              <a:rPr lang="th-TH" dirty="0" smtClean="0"/>
              <a:t>ราช</a:t>
            </a:r>
            <a:r>
              <a:rPr lang="th-TH" dirty="0" err="1" smtClean="0"/>
              <a:t>ภัฏ</a:t>
            </a:r>
            <a:r>
              <a:rPr lang="th-TH" dirty="0" smtClean="0"/>
              <a:t>สวน</a:t>
            </a:r>
            <a:r>
              <a:rPr lang="th-TH" dirty="0" err="1" smtClean="0"/>
              <a:t>สุนัน</a:t>
            </a:r>
            <a:r>
              <a:rPr lang="th-TH" dirty="0" smtClean="0"/>
              <a:t>ทา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4000" dirty="0" smtClean="0"/>
              <a:t>ข</a:t>
            </a:r>
            <a:r>
              <a:rPr lang="en-US" sz="4000" dirty="0" smtClean="0"/>
              <a:t>. </a:t>
            </a:r>
            <a:r>
              <a:rPr lang="th-TH" sz="4000" dirty="0" smtClean="0"/>
              <a:t>อัตรา</a:t>
            </a:r>
            <a:r>
              <a:rPr lang="th-TH" sz="4000" dirty="0"/>
              <a:t>ของการบริโภค</a:t>
            </a:r>
          </a:p>
          <a:p>
            <a:pPr marL="0" indent="0" algn="thaiDist">
              <a:buNone/>
            </a:pPr>
            <a:r>
              <a:rPr lang="th-TH" sz="4000" dirty="0" smtClean="0"/>
              <a:t>	อัตรา</a:t>
            </a:r>
            <a:r>
              <a:rPr lang="th-TH" sz="4000" dirty="0"/>
              <a:t>ของการบริโภคเป็นสิ่งที่ช่วยกำหนดขนาดของสินค้า ว่าควรจะมี ขนาดเท่าไรจึงจะสอดคล้องกับการบริโภค เพราะถ้าไม่สอดคล้องกันแล้ว จะทำให้ สินค้านั้นเหลือได้ หรือทำให้ผู้ซื้อต้องเสียเวลาซื้อหลาย ๆ ครั้งเพื่อให้เพียงพอ ๆ จากขนาดต่าง ๆ ของการหีบห่อนี้จะช่วยให้การกำหนดราคามีความเหมาะสม นี้จะขายส่ง กับขนาดดังกล่าว สินค้าที่มีขนาดใหญ่ก็ควรที่จะมีราคาสูง สินค้าที่มีขนาดเล็กก็ควร ที่จะมีราคาต่ำ ซึ่งการกำหนดราคาในลักษณะนี้จะช่วยให้ผู้ซื้อตัดสินใจซื้อสินค้าตาม ขนาดที่ตัวต้องการ </a:t>
            </a:r>
          </a:p>
        </p:txBody>
      </p:sp>
    </p:spTree>
    <p:extLst>
      <p:ext uri="{BB962C8B-B14F-4D97-AF65-F5344CB8AC3E}">
        <p14:creationId xmlns:p14="http://schemas.microsoft.com/office/powerpoint/2010/main" val="129887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5 </a:t>
            </a:r>
            <a:r>
              <a:rPr lang="th-TH" sz="3600" dirty="0"/>
              <a:t>ต้นทุนของการหีบห่อ ต้นทุนของการหีบห่อนั้นขึ้นอยู่กับหลายปัจจัย ดังนี้ </a:t>
            </a:r>
            <a:endParaRPr lang="th-TH" sz="3600" dirty="0" smtClean="0"/>
          </a:p>
          <a:p>
            <a:pPr algn="thaiDist"/>
            <a:r>
              <a:rPr lang="th-TH" sz="3600" dirty="0" smtClean="0"/>
              <a:t>วัตถุดิบ</a:t>
            </a:r>
            <a:r>
              <a:rPr lang="th-TH" sz="3600" dirty="0"/>
              <a:t>ที่ใช้ </a:t>
            </a:r>
            <a:endParaRPr lang="th-TH" sz="3600" dirty="0" smtClean="0"/>
          </a:p>
          <a:p>
            <a:pPr algn="thaiDist"/>
            <a:r>
              <a:rPr lang="th-TH" sz="3600" dirty="0" smtClean="0"/>
              <a:t>กระบวนการ</a:t>
            </a:r>
            <a:r>
              <a:rPr lang="th-TH" sz="3600" dirty="0"/>
              <a:t>ผลิตหีบห่อ ตัวอย่างเช่น หีบห่อที่ใช้แล้วสามารถนำไป ใช้ประโยชน์อย่างอื่น ย่อมจะมีต้อนทุนสูงกว่าหีบห่อที่ใช้แล้วทิ้งไปเลย </a:t>
            </a:r>
            <a:endParaRPr lang="en-US" sz="3600" dirty="0" smtClean="0"/>
          </a:p>
          <a:p>
            <a:pPr algn="thaiDist"/>
            <a:r>
              <a:rPr lang="th-TH" sz="3600" dirty="0" smtClean="0"/>
              <a:t>ความ</a:t>
            </a:r>
            <a:r>
              <a:rPr lang="th-TH" sz="3600" dirty="0"/>
              <a:t>ต้องการรักษาคุณภาพของสินค้าหรือป้องกันสินค้า</a:t>
            </a:r>
          </a:p>
        </p:txBody>
      </p:sp>
    </p:spTree>
    <p:extLst>
      <p:ext uri="{BB962C8B-B14F-4D97-AF65-F5344CB8AC3E}">
        <p14:creationId xmlns:p14="http://schemas.microsoft.com/office/powerpoint/2010/main" val="2061663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thaiDist">
              <a:buNone/>
            </a:pPr>
            <a:r>
              <a:rPr lang="th-TH" dirty="0"/>
              <a:t>	</a:t>
            </a:r>
            <a:r>
              <a:rPr lang="th-TH" sz="3200" dirty="0" smtClean="0"/>
              <a:t>6 </a:t>
            </a:r>
            <a:r>
              <a:rPr lang="th-TH" sz="3200" dirty="0"/>
              <a:t>แนวโน้มของการหีบห่อ การหีบห่อในปัจจุบันนับว่าได้มีการพัฒนา รุดหน้าไปอย่างไม่หยุดยั้ง นับตั้งแต่กรรมวิธีในการผลิตอย่างรวดเร็ว ต้นทุนการผลิต ที่ลดลง การหีบห่อบางอย่างสามารถนำไปใช้ประโยชน์อย่างอื่นได้หลังจากที่ใช้สินค้า ในหีบห่อหมด เช่น ภาชนะบรรจุกาแฟบางยี่ห้อสามารถนำไปใส่สินค้าอย่างอื่น อาทิ อาหารแห้ง เครื่องเทศ เป็นต้น </a:t>
            </a:r>
            <a:endParaRPr lang="th-TH" sz="3200" dirty="0" smtClean="0"/>
          </a:p>
          <a:p>
            <a:pPr marL="0" indent="0" algn="thaiDist">
              <a:buNone/>
            </a:pPr>
            <a:r>
              <a:rPr lang="th-TH" sz="3200" dirty="0"/>
              <a:t>	</a:t>
            </a:r>
            <a:r>
              <a:rPr lang="th-TH" sz="3200" dirty="0" smtClean="0"/>
              <a:t>นอกจากนี้</a:t>
            </a:r>
            <a:r>
              <a:rPr lang="th-TH" sz="3200" dirty="0"/>
              <a:t>สินค้าบางอย่างที่ไม่เคยมีการหีบห่อในอดีต แต่ในปัจจุบันเรา เห็นว่าได้มีการหีบห่อเพิ่มขึ้น เช่น เนื้อสัตว์ ผักสด ทั้งนี้ก็เนื่องจากการพัฒนาตัวเอง ให้ทันกับความต้องการของผู้ซื้อที่ต้องการความสะดวกสบายเวลาจับต้องสินค้า ตัวอย่าง ที่เห็นได้ชัดอีกอย่างก็คือ การหีบห่อสินค้าที่เป็นของเหลว เช่น น้ำนม, น้ำผลไม้ ที่ใช้กล่องกระดาษบรรจุซึ่งสะดวกต่อการบริโภค</a:t>
            </a:r>
          </a:p>
        </p:txBody>
      </p:sp>
    </p:spTree>
    <p:extLst>
      <p:ext uri="{BB962C8B-B14F-4D97-AF65-F5344CB8AC3E}">
        <p14:creationId xmlns:p14="http://schemas.microsoft.com/office/powerpoint/2010/main" val="2617140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000" b="1" dirty="0" smtClean="0"/>
              <a:t>ตราสินค้า</a:t>
            </a:r>
            <a:endParaRPr lang="th-TH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200" dirty="0" smtClean="0"/>
              <a:t>ตรา</a:t>
            </a:r>
            <a:r>
              <a:rPr lang="th-TH" sz="3200" dirty="0"/>
              <a:t>สินค้าหรือที่เรียกกันว่า “ยี่ห้อ” เป็นสิ่งสำคัญอย่างหนึ่งสำหรับ</a:t>
            </a:r>
            <a:r>
              <a:rPr lang="th-TH" sz="3200" dirty="0" smtClean="0"/>
              <a:t>นักการตลาด </a:t>
            </a:r>
            <a:r>
              <a:rPr lang="th-TH" sz="3200" dirty="0"/>
              <a:t>เพราะการที่สินค้าเป็นที่รู้จักของตลาดได้จำเป็นจะต้องมีตราสินค้าเป็นสัญลักษณ์ ของ</a:t>
            </a:r>
            <a:r>
              <a:rPr lang="th-TH" sz="3200" dirty="0" smtClean="0"/>
              <a:t>สินค้า</a:t>
            </a:r>
          </a:p>
          <a:p>
            <a:pPr marL="0" indent="0" algn="thaiDist">
              <a:buNone/>
            </a:pPr>
            <a:r>
              <a:rPr lang="th-TH" sz="3200" dirty="0" smtClean="0"/>
              <a:t>	2.1 </a:t>
            </a:r>
            <a:r>
              <a:rPr lang="th-TH" sz="3200" dirty="0"/>
              <a:t>ความหมายตราสินค้า ความหมายของตราสินค้า หมายถึง ชื่อ, ถ้อยคำ, สัญลักษณ์หรือแผนแบบ (</a:t>
            </a:r>
            <a:r>
              <a:rPr lang="en-US" sz="3200" dirty="0"/>
              <a:t>Design) </a:t>
            </a:r>
            <a:r>
              <a:rPr lang="th-TH" sz="3200" dirty="0"/>
              <a:t>อย่างใดอย่างหนึ่งหรือทั้งหมดรวมกัน</a:t>
            </a:r>
            <a:r>
              <a:rPr lang="th-TH" sz="3200" dirty="0" smtClean="0"/>
              <a:t>เพื่อที่จะซื้อให้</a:t>
            </a:r>
            <a:r>
              <a:rPr lang="th-TH" sz="3200" dirty="0"/>
              <a:t>เห็นถึงสินค้าหรือบริการของผู้ขายรายใดรายหนึ่ง หรือกลุ่มของผู้ขายเพื่อที่จะเป็น ลักษณะแสดงถึงความแตกต่างจากคู่แข่งขันรายอื่น ๆ </a:t>
            </a:r>
            <a:endParaRPr lang="th-TH" sz="3200" dirty="0" smtClean="0"/>
          </a:p>
          <a:p>
            <a:pPr marL="0" indent="0" algn="thaiDist">
              <a:buNone/>
            </a:pPr>
            <a:r>
              <a:rPr lang="th-TH" sz="3200" dirty="0"/>
              <a:t>	</a:t>
            </a:r>
            <a:r>
              <a:rPr lang="th-TH" sz="3200" dirty="0" smtClean="0"/>
              <a:t>ส่วน</a:t>
            </a:r>
            <a:r>
              <a:rPr lang="th-TH" sz="3200" dirty="0"/>
              <a:t>คำว่า ชื่อของตราสินค้า (</a:t>
            </a:r>
            <a:r>
              <a:rPr lang="en-US" sz="3200" dirty="0"/>
              <a:t>Brand Name) </a:t>
            </a:r>
            <a:r>
              <a:rPr lang="th-TH" sz="3200" dirty="0"/>
              <a:t>เป็นคำที่มีความหมายแคบ ลงมาเมื่อเทียบกับคำว่าตราสินค้า ทั้งนี้เพราะชื่อของตราสินค้าหมายถึงคำ ตัวอักษร พยัญชนะหรือคำหลาย ๆ คำหรือตัวอักษรพยัญชนะหลาย ๆ ตัวรวมกัน ซึ่งสามารถ อ่านออกเสียงได้ เช่น โคคาโคล่า </a:t>
            </a:r>
            <a:r>
              <a:rPr lang="th-TH" sz="3200" dirty="0" err="1"/>
              <a:t>บรีส</a:t>
            </a:r>
            <a:r>
              <a:rPr lang="th-TH" sz="3200" dirty="0"/>
              <a:t> เป็นต้น</a:t>
            </a:r>
          </a:p>
        </p:txBody>
      </p:sp>
    </p:spTree>
    <p:extLst>
      <p:ext uri="{BB962C8B-B14F-4D97-AF65-F5344CB8AC3E}">
        <p14:creationId xmlns:p14="http://schemas.microsoft.com/office/powerpoint/2010/main" val="432935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2.2 </a:t>
            </a:r>
            <a:r>
              <a:rPr lang="th-TH" sz="3600" dirty="0"/>
              <a:t>เครื่องหมายการค้า (</a:t>
            </a:r>
            <a:r>
              <a:rPr lang="en-US" sz="3600" dirty="0"/>
              <a:t>Trademark) </a:t>
            </a:r>
            <a:r>
              <a:rPr lang="th-TH" sz="3600" dirty="0"/>
              <a:t>มีความหมายเหมือนกับตราสินค้า จะผิดกันตรงที่ว่า เครื่องหมายการค้าเกี่ยวข้องกับตัวบทกฎหมาย กล่าวคือเจ้าของธุรกิจ จะนำตราสินค้าของตนไปจดทะเบียนไว้อย่างถูกต้องตามกฎหมายเพื่อป้องกันการ ลอกเลียนแบบตราสินค้าซึ่งจดทะเบียนแล้ว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/>
              <a:t>	</a:t>
            </a:r>
            <a:r>
              <a:rPr lang="th-TH" sz="3600" dirty="0" smtClean="0"/>
              <a:t>สิ่ง</a:t>
            </a:r>
            <a:r>
              <a:rPr lang="th-TH" sz="3600" dirty="0"/>
              <a:t>ที่จะเป็นเครื่องหมายการค้าได้จะมีคุณลักษณะดังนี้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/>
              <a:t>	</a:t>
            </a:r>
            <a:r>
              <a:rPr lang="th-TH" sz="3600" dirty="0" smtClean="0"/>
              <a:t>ก. </a:t>
            </a:r>
            <a:r>
              <a:rPr lang="th-TH" sz="3600" dirty="0"/>
              <a:t>ต้องเป็นเครื่องหมายเท่านั้น สิ่งที่ไม่เป็นเครื่องหมาย เช่น แผนแบบ จะเป็นเครื่องหมายการค้าไม่ได้</a:t>
            </a:r>
          </a:p>
        </p:txBody>
      </p:sp>
    </p:spTree>
    <p:extLst>
      <p:ext uri="{BB962C8B-B14F-4D97-AF65-F5344CB8AC3E}">
        <p14:creationId xmlns:p14="http://schemas.microsoft.com/office/powerpoint/2010/main" val="2077703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ข. </a:t>
            </a:r>
            <a:r>
              <a:rPr lang="th-TH" sz="3600" dirty="0"/>
              <a:t>จะต้องเป็นเครื่องหมายซึ่งใช้หรือจะใช้เป็นที่หมายหรือเกี่ยวข้องกับสินค้า เครื่องหมายซึ่งใช้หรือจะใช้กับทรัพย์สินนั้นอาจจะเป็นเครื่องหมายการค้าหรือไม่ก็ได้ หากทรัพย์นั้นเป็นสินค้า เครื่องหมายนั้นอาจจะเป็นเครื่องหมายการค้าได้ แต่ถ้าทรัพย์สิน นั้นไม่ใช่สินค้าเครื่องหมายนั้นก็ไม่อาจจะถือเป็นเครื่องหมายการค้าได้ เช่น คำว่า </a:t>
            </a:r>
            <a:r>
              <a:rPr lang="th-TH" sz="3600" dirty="0" smtClean="0"/>
              <a:t>“</a:t>
            </a:r>
            <a:r>
              <a:rPr lang="th-TH" sz="3600" dirty="0" err="1" smtClean="0"/>
              <a:t>มรภ</a:t>
            </a:r>
            <a:r>
              <a:rPr lang="en-US" sz="3600" dirty="0" smtClean="0"/>
              <a:t>.</a:t>
            </a:r>
            <a:r>
              <a:rPr lang="th-TH" sz="3600" dirty="0" smtClean="0"/>
              <a:t> สวน</a:t>
            </a:r>
            <a:r>
              <a:rPr lang="th-TH" sz="3600" dirty="0" err="1" smtClean="0"/>
              <a:t>สุนัน</a:t>
            </a:r>
            <a:r>
              <a:rPr lang="th-TH" sz="3600" dirty="0" smtClean="0"/>
              <a:t>ทา” </a:t>
            </a:r>
            <a:r>
              <a:rPr lang="th-TH" sz="3600" dirty="0"/>
              <a:t>ที่ติดอยู่ข้างรถยนต์ก็ดี เครื่องหมาย</a:t>
            </a:r>
            <a:r>
              <a:rPr lang="th-TH" sz="3600" dirty="0" smtClean="0"/>
              <a:t>ของมหาวิทยาลัยราช</a:t>
            </a:r>
            <a:r>
              <a:rPr lang="th-TH" sz="3600" dirty="0" err="1" smtClean="0"/>
              <a:t>ภัฏ</a:t>
            </a:r>
            <a:r>
              <a:rPr lang="th-TH" sz="3600" dirty="0" smtClean="0"/>
              <a:t>สวน</a:t>
            </a:r>
            <a:r>
              <a:rPr lang="th-TH" sz="3600" dirty="0" err="1" smtClean="0"/>
              <a:t>สุนัทา</a:t>
            </a:r>
            <a:r>
              <a:rPr lang="th-TH" sz="3600" dirty="0" smtClean="0"/>
              <a:t>ที่</a:t>
            </a:r>
            <a:r>
              <a:rPr lang="th-TH" sz="3600" dirty="0"/>
              <a:t>ติดข้างรถ หรือติดตามเอกสารต่าง ๆ ก็ดีหาใช่เป็นเครื่องหมายการค้าไม่ยกเว้นเครื่องหมาย</a:t>
            </a:r>
            <a:r>
              <a:rPr lang="th-TH" sz="3600" dirty="0" smtClean="0"/>
              <a:t>รถยนต์ที่ขาย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1190716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4000" dirty="0" smtClean="0"/>
              <a:t>ค. </a:t>
            </a:r>
            <a:r>
              <a:rPr lang="th-TH" sz="4000" dirty="0"/>
              <a:t>เพื่อแสดงว่าสินค้านั้น ๆ เป็นสินค้าของเจ้าของเครื่องหมายการค้า </a:t>
            </a:r>
            <a:r>
              <a:rPr lang="th-TH" sz="4000" dirty="0" smtClean="0"/>
              <a:t>โดยทำ</a:t>
            </a:r>
            <a:r>
              <a:rPr lang="th-TH" sz="4000" dirty="0"/>
              <a:t>ขึ้น โดยการเลือก, โดยให้คำรับรอง, โดยทำการค้าขายสินค้านั้น หรือโดยเป็นผู้ เสนอขายหรือกล่าวอีกนัยหนึ่งให้ชัดเจนได้ว่า เครื่องหมายการค้าต้องเป็นเครื่องหมาย ซึ่งใช้หรือใช้เกี่ยวกับสินค้าเพื่อกำหนดสินค้าและเพื่อแสดงว่าสินค้านั้น ๆ แตกต่าง ๆ กับสินค้าที่ผลิตหรือขายโดยบุคคลอื่น</a:t>
            </a:r>
          </a:p>
        </p:txBody>
      </p:sp>
    </p:spTree>
    <p:extLst>
      <p:ext uri="{BB962C8B-B14F-4D97-AF65-F5344CB8AC3E}">
        <p14:creationId xmlns:p14="http://schemas.microsoft.com/office/powerpoint/2010/main" val="2156243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thaiDist">
              <a:buNone/>
            </a:pPr>
            <a:r>
              <a:rPr lang="th-TH" dirty="0"/>
              <a:t>	</a:t>
            </a:r>
            <a:r>
              <a:rPr lang="th-TH" sz="3600" dirty="0"/>
              <a:t>3 ประโยชน์และความสำคัญของตราสินค้า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/>
              <a:t>	</a:t>
            </a:r>
            <a:r>
              <a:rPr lang="th-TH" sz="3600" dirty="0" smtClean="0"/>
              <a:t>2.3.1 </a:t>
            </a:r>
            <a:r>
              <a:rPr lang="th-TH" sz="3600" dirty="0"/>
              <a:t>ประโยชน์ของตราสินค้า ประโยชน์ของตราสินค้าที่จะกล่าวต่อไปนี้ เกี่ยวข้องกับตัวผู้ผลิต, ผู้ขายและคนกลาง ซึ่งเราสามารถจะแยกได้ดังนี้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 smtClean="0"/>
              <a:t>	ก. </a:t>
            </a:r>
            <a:r>
              <a:rPr lang="th-TH" sz="3600" dirty="0"/>
              <a:t>ช่วยให้เกิดการซื้อสินค้าซ้ำ ทั้งนี้เพราะผู้ซื้อสินค้าแล้วเป็นที่พอใจ ก็จะจำตราสินค้าเพื่อที่จะซื้อซ้ำ มีผู้ซื้อเป็นจำนวนมากที่ซื้อสินค้าเพราะต้องการ ตราสินค้านั้นเท่านั้น โดยไม่คำนึงถึงสินค้านั้นจะมีราคาแพงเท่าใด และก็จะไม่เปลี่ยนใจ ไปซื้อสินค้าอื่น ลักษณะดังกล่าวเรียกว่า ความจงรักภักดีต่อตราสินค้า (</a:t>
            </a:r>
            <a:r>
              <a:rPr lang="en-US" sz="3600" dirty="0"/>
              <a:t>Brand Loyalty) </a:t>
            </a:r>
            <a:r>
              <a:rPr lang="th-TH" sz="3600" dirty="0"/>
              <a:t>ซึ่งเป็นเรื่องที่นักการตลาดต้องการให้ผู้ซื้อมีความจงรักภักดีเป็นอย่าง</a:t>
            </a:r>
            <a:r>
              <a:rPr lang="th-TH" sz="3600" dirty="0" smtClean="0"/>
              <a:t>ยิ่ง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139239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thaiDist">
              <a:buNone/>
            </a:pPr>
            <a:r>
              <a:rPr lang="th-TH" sz="3200" dirty="0" smtClean="0"/>
              <a:t>ข. </a:t>
            </a:r>
            <a:r>
              <a:rPr lang="th-TH" sz="3200" dirty="0"/>
              <a:t>มีประโยชน์ในด้านการโฆษณา การส่งเสริมการขาย เพราะสามารถที่ จะนำเอาตราสินค้านั้นไปใช้เป็นสื่อในการโฆษณา เพื่อสร้างความเป็นที่รู้จักแก่ผู้บริโภค </a:t>
            </a:r>
            <a:endParaRPr lang="th-TH" sz="3200" dirty="0" smtClean="0"/>
          </a:p>
          <a:p>
            <a:pPr marL="0" indent="0" algn="thaiDist">
              <a:buNone/>
            </a:pPr>
            <a:r>
              <a:rPr lang="th-TH" sz="3200" dirty="0" smtClean="0"/>
              <a:t>ค. </a:t>
            </a:r>
            <a:r>
              <a:rPr lang="th-TH" sz="3200" dirty="0"/>
              <a:t>ใช้เป็นตัวแบ่งสัดส่วนของตลาดได้ เพราะผู้ผลิตอาจจะใช้ตราสินค้า อย่างหนึ่งกับกลุ่มของลูกค้าระดับหนึ่ง เช่นระดับมีรายได้สูง และระดับมีรายได้</a:t>
            </a:r>
            <a:r>
              <a:rPr lang="th-TH" sz="3200" dirty="0" smtClean="0"/>
              <a:t>ต่ำ</a:t>
            </a:r>
          </a:p>
          <a:p>
            <a:pPr marL="0" indent="0" algn="thaiDist">
              <a:buNone/>
            </a:pPr>
            <a:r>
              <a:rPr lang="th-TH" sz="3200" dirty="0" smtClean="0"/>
              <a:t>ง. </a:t>
            </a:r>
            <a:r>
              <a:rPr lang="th-TH" sz="3200" dirty="0"/>
              <a:t>ช่วยลดการเปรียบเทียบในเรื่องราคา เพราะตราสินค้าเป็นตัวบ่งบอก ถึงความแตกต่างในตัวสินค้าแต่ละชนิด ดังนั้นจึงทำให้ผู้ซื้อลดการเปรียบเทียบราคา ลงได้ </a:t>
            </a:r>
            <a:endParaRPr lang="th-TH" sz="3200" dirty="0" smtClean="0"/>
          </a:p>
          <a:p>
            <a:pPr marL="0" indent="0" algn="thaiDist">
              <a:buNone/>
            </a:pPr>
            <a:r>
              <a:rPr lang="th-TH" sz="3200" dirty="0" smtClean="0"/>
              <a:t>จ. </a:t>
            </a:r>
            <a:r>
              <a:rPr lang="th-TH" sz="3200" dirty="0"/>
              <a:t>ช่วยขยายสายผลิตภัณฑ์ ผู้ผลิตที่ออกสินค้ามาหลายตราย่อมจะขยาย ผลิตภัณฑ์ของตัวเองมากกว่าผู้ผลิตที่ผลิตสินค้าไม่มีตรา </a:t>
            </a:r>
          </a:p>
        </p:txBody>
      </p:sp>
    </p:spTree>
    <p:extLst>
      <p:ext uri="{BB962C8B-B14F-4D97-AF65-F5344CB8AC3E}">
        <p14:creationId xmlns:p14="http://schemas.microsoft.com/office/powerpoint/2010/main" val="1274826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thaiDist">
              <a:buNone/>
            </a:pPr>
            <a:r>
              <a:rPr lang="en-US" dirty="0" smtClean="0"/>
              <a:t>	</a:t>
            </a:r>
            <a:r>
              <a:rPr lang="en-US" sz="3200" dirty="0" smtClean="0"/>
              <a:t>2.2.3</a:t>
            </a:r>
            <a:r>
              <a:rPr lang="th-TH" sz="3200" dirty="0" smtClean="0"/>
              <a:t> </a:t>
            </a:r>
            <a:r>
              <a:rPr lang="th-TH" sz="3200" dirty="0"/>
              <a:t>ความสำคัญของตราสินค้า ความสำคัญของตราสินค้า เราสามารถ จะแยกได้ดังนี้ </a:t>
            </a:r>
            <a:endParaRPr lang="th-TH" sz="3200" dirty="0" smtClean="0"/>
          </a:p>
          <a:p>
            <a:pPr marL="457200" indent="-457200" algn="thaiDist">
              <a:buAutoNum type="thaiAlphaPeriod"/>
            </a:pPr>
            <a:r>
              <a:rPr lang="th-TH" sz="3200" dirty="0" smtClean="0"/>
              <a:t>ช่วย</a:t>
            </a:r>
            <a:r>
              <a:rPr lang="th-TH" sz="3200" dirty="0"/>
              <a:t>ให้ผู้ซื้อสามารถเลือกซื้อสินค้าได้อย่างถูกต้องกับที่ต้องการ เพราะ สินค้าในท้องตลาดมีอยู่มากมาย ตราสินค้าเท่านั้นที่จะช่วยได้ (ยกเว้นกรณีของตรา สินค้าปลอม) และยังเป็นการประหยัดเวลาในการซื้อด้วย </a:t>
            </a:r>
            <a:endParaRPr lang="th-TH" sz="3200" dirty="0" smtClean="0"/>
          </a:p>
          <a:p>
            <a:pPr marL="457200" indent="-457200" algn="thaiDist">
              <a:buAutoNum type="thaiAlphaPeriod"/>
            </a:pPr>
            <a:r>
              <a:rPr lang="th-TH" sz="3200" dirty="0" smtClean="0"/>
              <a:t>ช่วย</a:t>
            </a:r>
            <a:r>
              <a:rPr lang="th-TH" sz="3200" dirty="0"/>
              <a:t>ให้ผู้ซื้อสามารถนำสินค้าที่มีตราต่าง ๆ มาเปรียบเทียบคุณภาพ ของสินค้าได้โดยเฉพาะสินค้าประเภทอุตสาหกรรมด้วยแล้ว ความสำคัญในเรื่อง คุณภาพก็ยิ่งมีมากขึ้นไปด้วย ตัวที่จะช่วยได้ก็ต้องอาศัยตราสินค้าเป็นตัวนำไปในการ หาซื้อ สำหรับสินค้าอุปโภคบริโภคก็มีส่วนช่วยให้ผู้ซื้อมีความอุ่นใจและปลอดภัย จากการใช้สินค้า </a:t>
            </a:r>
            <a:endParaRPr lang="th-TH" sz="3200" dirty="0" smtClean="0"/>
          </a:p>
          <a:p>
            <a:pPr marL="457200" indent="-457200" algn="thaiDist">
              <a:buAutoNum type="thaiAlphaPeriod"/>
            </a:pPr>
            <a:r>
              <a:rPr lang="th-TH" sz="3200" dirty="0" smtClean="0"/>
              <a:t>ช่วย</a:t>
            </a:r>
            <a:r>
              <a:rPr lang="th-TH" sz="3200" dirty="0"/>
              <a:t>แสดงออกถึงฐานะของผู้บริโภคได้เช่นกัน กล่าวคือ ตราสินค้าที่มี </a:t>
            </a:r>
            <a:r>
              <a:rPr lang="th-TH" sz="3200" dirty="0" err="1"/>
              <a:t>จินต</a:t>
            </a:r>
            <a:r>
              <a:rPr lang="th-TH" sz="3200" dirty="0"/>
              <a:t>ภาพในเรื่องของรสนิยมมีราคาสูงย่อมจะเป็นที่ดึงดูดใจผู้ซื้อที่ต้องการจะยกฐานะ ของตัวเอง</a:t>
            </a:r>
          </a:p>
        </p:txBody>
      </p:sp>
    </p:spTree>
    <p:extLst>
      <p:ext uri="{BB962C8B-B14F-4D97-AF65-F5344CB8AC3E}">
        <p14:creationId xmlns:p14="http://schemas.microsoft.com/office/powerpoint/2010/main" val="2857817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ผลิตภัณฑ์</a:t>
            </a:r>
            <a:r>
              <a:rPr lang="th-TH" sz="3600" dirty="0"/>
              <a:t>ที่วางขายในท้องตลาดทั้งหมดจะมีลักษณะที่มากไปกว่าตัวของ ผลิตภัณฑ์ทางกายภาพ กล่าวคือ ผลิตภัณฑ์จะประกอบไปด้วยตัวผลิตภัณฑ์การหีบห่อ และตราสินค้าที่จะช่วยสร้างความเด่นชัดให้กับผลิตภัณฑ์ โดยเฉพาะตราสินค้าแล้ว นับว่ามีความหมายอย่างมากต่อลูกค้าหรือผู้ซื้อของกิจการมีอยู่บางกรณีที่การซื้อสินค้า ของผู้บริโภคขึ้นอยู่กับการหีบห่อและตราสินค้ามากกว่าลักษณะกายภาพของผลิตภัณฑ์ และยังสามารถที่จะสร้างความแตกต่างให้กับลักษณะทางกายภาพของผลิตภัณฑ์หรือ บริการ และยังช่วยในด้านการแข่งขันอีกด้วย</a:t>
            </a:r>
          </a:p>
        </p:txBody>
      </p:sp>
    </p:spTree>
    <p:extLst>
      <p:ext uri="{BB962C8B-B14F-4D97-AF65-F5344CB8AC3E}">
        <p14:creationId xmlns:p14="http://schemas.microsoft.com/office/powerpoint/2010/main" val="3722659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2414" y="1700808"/>
            <a:ext cx="9144000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dirty="0" smtClean="0"/>
              <a:t>	4 </a:t>
            </a:r>
            <a:r>
              <a:rPr lang="th-TH" dirty="0"/>
              <a:t>สภาพที่เหมะกับการกำหนดตราสินค้า ผู้จัดการฝ่ายการตลาดโดยส่วน มากจะยอมรับตราสินค้าเมื่อแน่ใจว่าชื่อตราสินค้าจะได้รับความสำเร็จ สภาพที่เหมาะ กับการกำหนดตราสินค้าและได้รับความสำเร็จดังนี้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ความ</a:t>
            </a:r>
            <a:r>
              <a:rPr lang="th-TH" dirty="0"/>
              <a:t>ต้องการผลิตภัณฑ์หรือเป้าหมายการตลาดมีปริมาณมากเพียงพอ ที่จะได้กำไร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ความ</a:t>
            </a:r>
            <a:r>
              <a:rPr lang="th-TH" dirty="0"/>
              <a:t>ต้องการควรจะมีลักษณะที่เข้มข้นเพื่อที่ว่าจะได้เสนอราคาให้ เพียงพอกับกำไรขั้นต้นที่ใช้ไปในต้นทุนส่งเสริมการตลาด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เหมาะ</a:t>
            </a:r>
            <a:r>
              <a:rPr lang="th-TH" dirty="0"/>
              <a:t>กับการผลิตลักษณะขนานใหญ่ (</a:t>
            </a:r>
            <a:r>
              <a:rPr lang="en-US" dirty="0"/>
              <a:t>mass production) 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th-TH" dirty="0" smtClean="0"/>
              <a:t>ผลิตภัณฑ์</a:t>
            </a:r>
            <a:r>
              <a:rPr lang="th-TH" dirty="0"/>
              <a:t>ควรจะมีคุณภาพที่ดีและแน่นอน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ผลิตภัณฑ์</a:t>
            </a:r>
            <a:r>
              <a:rPr lang="th-TH" dirty="0"/>
              <a:t>ควรจะมีตราสินค้าหรือเครื่องหมายการค้าที่ง่ายต่อการจำ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มี</a:t>
            </a:r>
            <a:r>
              <a:rPr lang="th-TH" dirty="0"/>
              <a:t>ปริมาณผลิตภัณฑ์ที่เพียงพอกับความต้องการและมีปริมาณที่คงที่ </a:t>
            </a:r>
            <a:endParaRPr lang="th-TH" dirty="0" smtClean="0"/>
          </a:p>
          <a:p>
            <a:pPr marL="457200" indent="-457200">
              <a:buAutoNum type="arabicPeriod"/>
            </a:pPr>
            <a:r>
              <a:rPr lang="th-TH" dirty="0" smtClean="0"/>
              <a:t>สามารถ</a:t>
            </a:r>
            <a:r>
              <a:rPr lang="th-TH" dirty="0"/>
              <a:t>จะวางตัวผลิตภัณฑ์ตามร้านค้าได้ เมื่อมีการส่งเสริมตราสินค้านั้น</a:t>
            </a:r>
          </a:p>
        </p:txBody>
      </p:sp>
    </p:spTree>
    <p:extLst>
      <p:ext uri="{BB962C8B-B14F-4D97-AF65-F5344CB8AC3E}">
        <p14:creationId xmlns:p14="http://schemas.microsoft.com/office/powerpoint/2010/main" val="3902687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5 </a:t>
            </a:r>
            <a:r>
              <a:rPr lang="th-TH" sz="3600" dirty="0"/>
              <a:t>การทำให้ผู้บริโภคเกิดความคุ้นเคยตราสินค้า เห็นได้ชัดว่าการที่ผู้บริโภค ตระหนักและยอมรับตราสินค้าจะต้องอาศัยตัวผลิตภัณฑ์ที่ดีและการส่งเสริมการตลาด ที่มีอยู่ตลอดเวลา มีตราสินค้าเป็นจำนวนมากที่ไม่ได้รับผลสำเร็จเพราะไม่มี</a:t>
            </a:r>
            <a:r>
              <a:rPr lang="th-TH" sz="3600" dirty="0" smtClean="0"/>
              <a:t>เป้าหมายการตลาด</a:t>
            </a:r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3647099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/>
              <a:t> </a:t>
            </a:r>
            <a:r>
              <a:rPr lang="th-TH" dirty="0" smtClean="0"/>
              <a:t>	</a:t>
            </a:r>
            <a:r>
              <a:rPr lang="th-TH" sz="4000" dirty="0" smtClean="0"/>
              <a:t>การ</a:t>
            </a:r>
            <a:r>
              <a:rPr lang="th-TH" sz="4000" dirty="0"/>
              <a:t>หีบห่อมีประโยชน์ต่อนักการตลาดที่จะช่วยป้องกัน ช่วยรักษาสภาพ ผลิตภัณฑ์และยังเป็นการให้รายละเอียดเกี่ยวกับผลิตภัณฑ์ เป็นพนักงานขายไปในตัว การออกแบบหีบห่อนับว่ามีความสำคัญที่จะสร้างจุดสนใจ การออกแบบจะต้องคำนึง ถึงต้นทุนที่จะเกิดขึ้นและขนาดที่จะหีบห่อด้วย การหีบห่อนับว่ามีความก้าวหน้าไปไกล ทั้งในด้านวัสดุที่ใช้, กรรมวิธีในการหีบห่อ, ต้นทุนการผลิตที่ลดลง </a:t>
            </a:r>
          </a:p>
        </p:txBody>
      </p:sp>
    </p:spTree>
    <p:extLst>
      <p:ext uri="{BB962C8B-B14F-4D97-AF65-F5344CB8AC3E}">
        <p14:creationId xmlns:p14="http://schemas.microsoft.com/office/powerpoint/2010/main" val="2209880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thaiDist">
              <a:buNone/>
            </a:pPr>
            <a:r>
              <a:rPr lang="th-TH" dirty="0"/>
              <a:t>	</a:t>
            </a:r>
            <a:r>
              <a:rPr lang="th-TH" sz="3600" dirty="0"/>
              <a:t>ตราสินค้าก็มีความสำคัญต่อนักการตลาดเช่นกัน ช่วยให้ผู้บริโภคสามารถ ที่จะจำจำตราสินค้าเพื่อใช้ในการหาซื้ออย่างถูกต้อง ช่วยให้เปรียบเทียบกับตราสินค้า อื่น ๆ และช่วยแสดงออกถึงฐานะของผู้บริโภค การจะกำหนดตราสินค้านั้นต้องคำนึง ถึงความเหมาะสมต่าง ๆ เช่น มีความต้องการผลิตภัณฑ์มากและเข้มข้น และอื่น ๆ การที่จะให้ผู้บริโภคคุ้นเคยกับตราสินค้านั้นได้ ต้องเข้าใจขั้นตอน 4 ระดับของผู้บริโภค คือ การไม่ตระหนัก การตระหนัก ความชอบพอ และการเร่งเร้า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/>
              <a:t>	</a:t>
            </a:r>
            <a:r>
              <a:rPr lang="th-TH" sz="3600" dirty="0" smtClean="0"/>
              <a:t>การ</a:t>
            </a:r>
            <a:r>
              <a:rPr lang="th-TH" sz="3600" dirty="0"/>
              <a:t>จะกำหนดตราสินค้าก็ควรคำนึงถึงลักษณะที่ดีต่าง ๆ เช่น ง่ายต่อการ ออกเสียง, ง่ายต่อการจำ, ให้</a:t>
            </a:r>
            <a:r>
              <a:rPr lang="th-TH" sz="3600" dirty="0" err="1"/>
              <a:t>จินต</a:t>
            </a:r>
            <a:r>
              <a:rPr lang="th-TH" sz="3600" dirty="0"/>
              <a:t>ภาพได้ถูกต้อง และต้องไม่เป็นคำนามเชิงสามัญ</a:t>
            </a:r>
          </a:p>
        </p:txBody>
      </p:sp>
    </p:spTree>
    <p:extLst>
      <p:ext uri="{BB962C8B-B14F-4D97-AF65-F5344CB8AC3E}">
        <p14:creationId xmlns:p14="http://schemas.microsoft.com/office/powerpoint/2010/main" val="1279076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000" b="1" dirty="0" smtClean="0"/>
              <a:t>การหีบห่อ</a:t>
            </a:r>
            <a:endParaRPr lang="th-TH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ด้วย</a:t>
            </a:r>
            <a:r>
              <a:rPr lang="th-TH" sz="3600" dirty="0"/>
              <a:t>ผลิตภัณฑ์จำเป็นต้องมีการหีบห่อ การหีบห่อเปรียบเสมือนพนักงาน ขายเงียบตัวหีบห่อจะต้องมีอักษรที่อธิบายถึงคุณสมบัติของตัวผลิตภัณฑ์ ในกรณี ที่สินค้าถูกวางขายตามขั้นวางของต่าง ๆ เช่น ตามร้านที่ให้ผู้ซื้อบริการตัวเอง คำอธิบาย บนตัวหีบห่อก็ยังมีความสำคัญอย่างยิ่ง </a:t>
            </a:r>
            <a:endParaRPr lang="th-TH" sz="3600" dirty="0" smtClean="0"/>
          </a:p>
          <a:p>
            <a:pPr marL="0" indent="0" algn="thaiDist">
              <a:buNone/>
            </a:pPr>
            <a:r>
              <a:rPr lang="th-TH" sz="3600" dirty="0"/>
              <a:t>	</a:t>
            </a:r>
            <a:r>
              <a:rPr lang="th-TH" sz="3600" dirty="0" smtClean="0"/>
              <a:t>1 </a:t>
            </a:r>
            <a:r>
              <a:rPr lang="th-TH" sz="3600" dirty="0"/>
              <a:t>ประโยชน์ของการหีบห่อ การหีบห่อนับว่ามีความสำคัญต่อตัวผลิตภัณฑ์, ผู้ซื้อ, ผู้ผลิต ตัวผลิตภัณฑ์จะได้รับการป้องกันความเสียหาย ผู้ซื้อได้รับข้อมูลจาก คำอธิบาย ผู้ผลิตหรือผู้ขายจะขายสินค้าได้มากขึ้นเนื่องจากความสวยงามของตัวหีบห่อ ประโยชน์ของการหีบห่อเราพอจำแนกได้ดังนี้ </a:t>
            </a:r>
          </a:p>
        </p:txBody>
      </p:sp>
    </p:spTree>
    <p:extLst>
      <p:ext uri="{BB962C8B-B14F-4D97-AF65-F5344CB8AC3E}">
        <p14:creationId xmlns:p14="http://schemas.microsoft.com/office/powerpoint/2010/main" val="3443754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thaiDist"/>
            <a:r>
              <a:rPr lang="th-TH" sz="3600" dirty="0" smtClean="0"/>
              <a:t>เป็น</a:t>
            </a:r>
            <a:r>
              <a:rPr lang="th-TH" sz="3600" dirty="0"/>
              <a:t>พนักงานขายเงียบที่ดี </a:t>
            </a:r>
            <a:endParaRPr lang="th-TH" sz="3600" dirty="0" smtClean="0"/>
          </a:p>
          <a:p>
            <a:pPr algn="thaiDist"/>
            <a:r>
              <a:rPr lang="th-TH" sz="3600" dirty="0" smtClean="0"/>
              <a:t>ให้</a:t>
            </a:r>
            <a:r>
              <a:rPr lang="th-TH" sz="3600" dirty="0"/>
              <a:t>รายละเอียดต่าง ๆ ที่เกี่ยวข้องกับสินค้า เช่น ส่วนผสมต่าง ๆ, วิธี การใช้, ใครเป็นผู้ผลิต, ราคาเท่าไร </a:t>
            </a:r>
            <a:endParaRPr lang="th-TH" sz="3600" dirty="0" smtClean="0"/>
          </a:p>
          <a:p>
            <a:pPr algn="thaiDist"/>
            <a:r>
              <a:rPr lang="th-TH" sz="3600" dirty="0" smtClean="0"/>
              <a:t>ช่วย</a:t>
            </a:r>
            <a:r>
              <a:rPr lang="th-TH" sz="3600" dirty="0"/>
              <a:t>ป้องกันสินค้าให้ปลอดภัยจากกระแทกกระเทือน ความชื้น เป็นต้น </a:t>
            </a:r>
            <a:endParaRPr lang="th-TH" sz="3600" dirty="0" smtClean="0"/>
          </a:p>
          <a:p>
            <a:pPr algn="thaiDist"/>
            <a:r>
              <a:rPr lang="th-TH" sz="3600" dirty="0" smtClean="0"/>
              <a:t>ช่วย</a:t>
            </a:r>
            <a:r>
              <a:rPr lang="th-TH" sz="3600" dirty="0"/>
              <a:t>รักษาสภาพของสินค้าให้คงเดิม</a:t>
            </a:r>
          </a:p>
        </p:txBody>
      </p:sp>
    </p:spTree>
    <p:extLst>
      <p:ext uri="{BB962C8B-B14F-4D97-AF65-F5344CB8AC3E}">
        <p14:creationId xmlns:p14="http://schemas.microsoft.com/office/powerpoint/2010/main" val="358393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thaiDist">
              <a:buNone/>
            </a:pPr>
            <a:r>
              <a:rPr lang="th-TH" dirty="0"/>
              <a:t>	</a:t>
            </a:r>
            <a:r>
              <a:rPr lang="th-TH" sz="3600" dirty="0"/>
              <a:t> </a:t>
            </a:r>
            <a:r>
              <a:rPr lang="th-TH" sz="3600" dirty="0" smtClean="0"/>
              <a:t>2 </a:t>
            </a:r>
            <a:r>
              <a:rPr lang="th-TH" sz="3600" dirty="0"/>
              <a:t>การออกแบบหีบห่อ จุดประสงค์ของการออกแบบหีบห่อนั้นโดยทั่วไป ต้องการให้เป็นที่ดึงดูดความสนใจแก่ลูกค้าหรือผู้ที่พบเห็นและรักษาสินค้าให้คงสภาพ เดิม แต่ก็ควรที่จะต้องคำนึงถึงค่าใช้จ่ายในการหีบห่อด้วย นอกจากนี้ยังต้องคำนึงถึง ความสะดวกในการหยิบถือและเก็บรักษาของผู้บริโภคและพ่อค้าคนกลาง ทั้งนี้เพราะว่า แนวโน้มในการค้าปลีกกำลังพัฒนานำไปสู่การให้ผู้ซื้อช่วยเหลือตนเอง ดังนั้นการ ออกแบบหีบห่อจึงต้องสะดวกในการที่จะนำพาไปได้สะดวก ตัวอย่างที่เห็นได้ เช่น กล่องที่บรรจุนมสดพาส</a:t>
            </a:r>
            <a:r>
              <a:rPr lang="th-TH" sz="3600" dirty="0" err="1"/>
              <a:t>เจอร์ไลท์</a:t>
            </a:r>
            <a:r>
              <a:rPr lang="th-TH" sz="3600" dirty="0"/>
              <a:t>ขนาด 12 กล่อง </a:t>
            </a:r>
          </a:p>
        </p:txBody>
      </p:sp>
    </p:spTree>
    <p:extLst>
      <p:ext uri="{BB962C8B-B14F-4D97-AF65-F5344CB8AC3E}">
        <p14:creationId xmlns:p14="http://schemas.microsoft.com/office/powerpoint/2010/main" val="3813552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thaiDist">
              <a:buNone/>
            </a:pPr>
            <a:r>
              <a:rPr lang="th-TH" dirty="0" smtClean="0"/>
              <a:t>	</a:t>
            </a:r>
            <a:r>
              <a:rPr lang="th-TH" sz="3600" dirty="0" smtClean="0"/>
              <a:t>3 </a:t>
            </a:r>
            <a:r>
              <a:rPr lang="th-TH" sz="3600" dirty="0"/>
              <a:t>ชนิดของการหีบห่อ การหีบห่อเราสามารถจะแบ่งออกให้เป็น 2 ชนิด ใหญ่ ๆ ด้วยกัน</a:t>
            </a:r>
            <a:r>
              <a:rPr lang="th-TH" sz="3600" dirty="0" smtClean="0"/>
              <a:t>ดังนี้</a:t>
            </a:r>
          </a:p>
          <a:p>
            <a:pPr algn="thaiDist"/>
            <a:r>
              <a:rPr lang="th-TH" sz="3600" dirty="0" smtClean="0"/>
              <a:t>การ</a:t>
            </a:r>
            <a:r>
              <a:rPr lang="th-TH" sz="3600" dirty="0"/>
              <a:t>หีบห่อผู้บริโภคหรือภายใน การหีบห่อประเภทนี้เป็นการหีบห่อ ที่ตัวสินค้า มีลักษณะที่จะดึงดูดใจผู้ซื้อ มีรายละเอียดต่าง ๆ ที่เกี่ยวข้องกับตัวสินค้า มี</a:t>
            </a:r>
            <a:r>
              <a:rPr lang="th-TH" sz="3600" dirty="0" smtClean="0"/>
              <a:t>สีสันสวยงาม </a:t>
            </a:r>
            <a:r>
              <a:rPr lang="th-TH" sz="3600" dirty="0"/>
              <a:t>รูปร่างของหีบห่อสวยงาม ทำหน้าที่เป็นเสมือนพนักงานขายไปในตัว </a:t>
            </a:r>
            <a:endParaRPr lang="th-TH" sz="3600" dirty="0" smtClean="0"/>
          </a:p>
          <a:p>
            <a:pPr algn="thaiDist"/>
            <a:r>
              <a:rPr lang="th-TH" sz="3600" dirty="0" smtClean="0"/>
              <a:t>การ</a:t>
            </a:r>
            <a:r>
              <a:rPr lang="th-TH" sz="3600" dirty="0"/>
              <a:t>หีบห่ออุตสาหกรรมหรือภายนอก การหีบห่อประเภทนี้แตกต่างไป จากประเภทแรก กล่าวคือการหีบห่อประเภทนี้จะเน้นถึงความสะดวกในการขนส่ง มากกว่าเน้นที่ความดึงดูดใจผู้ซื้อ การหีบห่อประเภทนี้จะใช้หีบห่อการหีบห่อประเภท แรกอีกทีหนึ่ง โดยจะบรรจุเป็นปริมาณที่มาก ๆ เพื่อสะดวกในการขนส่ง </a:t>
            </a:r>
          </a:p>
        </p:txBody>
      </p:sp>
    </p:spTree>
    <p:extLst>
      <p:ext uri="{BB962C8B-B14F-4D97-AF65-F5344CB8AC3E}">
        <p14:creationId xmlns:p14="http://schemas.microsoft.com/office/powerpoint/2010/main" val="672789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h-TH" dirty="0" smtClean="0"/>
              <a:t>	</a:t>
            </a:r>
            <a:r>
              <a:rPr lang="th-TH" sz="3600" dirty="0" smtClean="0"/>
              <a:t>4 </a:t>
            </a:r>
            <a:r>
              <a:rPr lang="th-TH" sz="3600" dirty="0"/>
              <a:t>ขนาดของการหีบห่อ การที่จะกำหนดขนาดของการหีบห่อว่าควรจะ เป็นเท่าใดนั้น ก็ขึ้นอยู่กับปัจจัยบางประการดังนี้ </a:t>
            </a:r>
            <a:endParaRPr lang="th-TH" sz="3600" dirty="0" smtClean="0"/>
          </a:p>
          <a:p>
            <a:pPr marL="0" indent="0">
              <a:buNone/>
            </a:pPr>
            <a:r>
              <a:rPr lang="th-TH" sz="3600" dirty="0" smtClean="0"/>
              <a:t>	ก. </a:t>
            </a:r>
            <a:r>
              <a:rPr lang="th-TH" sz="3600" dirty="0"/>
              <a:t>ขนาดของหน่วยที่ใช้</a:t>
            </a:r>
            <a:r>
              <a:rPr lang="th-TH" sz="3600" dirty="0" smtClean="0"/>
              <a:t>บริโภค</a:t>
            </a:r>
          </a:p>
          <a:p>
            <a:pPr marL="0" indent="0">
              <a:buNone/>
            </a:pPr>
            <a:r>
              <a:rPr lang="th-TH" sz="3600" dirty="0"/>
              <a:t>	ขนาดของหน่วยที่ใช้บริโภคจะแตกต่างไปตามความต้องการบริโภคของผู้ซื้อ กล่าวคือ ถ้าผู้ซื้อมีความต้องการที่จะซื้อไปเพื่อบริโภคเพียงคนเดียว ขนาดของการ หีบห่อย่อมจะแตกต่างไปจากการที่ผู้ซื้อซื้อไปเพื่อการบริโภคหลายคน เช่น บุหรี่ หมากฝรั่ง จะมีขนาดหีบห่อสำหรับการบริโภคเพียงคนเดียว ส่วนสินค้าบางอย่างก็ จะมีขนาด</a:t>
            </a:r>
            <a:r>
              <a:rPr lang="th-TH" sz="3600" dirty="0" err="1"/>
              <a:t>สําหรับ</a:t>
            </a:r>
            <a:r>
              <a:rPr lang="th-TH" sz="3600" dirty="0"/>
              <a:t>การใช้ของคนหลายคน เช่น ผงซักฟอกขนาดครอบครัว</a:t>
            </a:r>
          </a:p>
        </p:txBody>
      </p:sp>
    </p:spTree>
    <p:extLst>
      <p:ext uri="{BB962C8B-B14F-4D97-AF65-F5344CB8AC3E}">
        <p14:creationId xmlns:p14="http://schemas.microsoft.com/office/powerpoint/2010/main" val="137795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alkboard 16x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TF00001018.potx" id="{D19C2884-2C55-4C1A-A5C2-5D03FF1F35A4}" vid="{5F7A9C6A-558C-4654-B762-2F22BC904FAE}"/>
    </a:ext>
  </a:extLst>
</a:theme>
</file>

<file path=ppt/theme/theme2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Chalkboard education presentation (widescreen)</Template>
  <TotalTime>35</TotalTime>
  <Words>206</Words>
  <Application>Microsoft Office PowerPoint</Application>
  <PresentationFormat>Custom</PresentationFormat>
  <Paragraphs>58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Consolas</vt:lpstr>
      <vt:lpstr>Corbel</vt:lpstr>
      <vt:lpstr>DilleniaUPC</vt:lpstr>
      <vt:lpstr>Chalkboard 16x9</vt:lpstr>
      <vt:lpstr>หีบห่อและตราสินค้า</vt:lpstr>
      <vt:lpstr>PowerPoint Presentation</vt:lpstr>
      <vt:lpstr>PowerPoint Presentation</vt:lpstr>
      <vt:lpstr>PowerPoint Presentation</vt:lpstr>
      <vt:lpstr>การหีบห่อ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ตราสินค้า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หีบห่อและตราสินค้า</dc:title>
  <dc:creator>User</dc:creator>
  <cp:lastModifiedBy>User</cp:lastModifiedBy>
  <cp:revision>36</cp:revision>
  <dcterms:created xsi:type="dcterms:W3CDTF">2023-07-16T00:57:56Z</dcterms:created>
  <dcterms:modified xsi:type="dcterms:W3CDTF">2023-07-16T01:32:59Z</dcterms:modified>
</cp:coreProperties>
</file>