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89" r:id="rId3"/>
    <p:sldId id="258" r:id="rId4"/>
    <p:sldId id="277" r:id="rId5"/>
    <p:sldId id="261" r:id="rId6"/>
    <p:sldId id="266" r:id="rId7"/>
    <p:sldId id="271" r:id="rId8"/>
    <p:sldId id="282" r:id="rId9"/>
    <p:sldId id="286" r:id="rId10"/>
    <p:sldId id="288" r:id="rId11"/>
    <p:sldId id="285" r:id="rId12"/>
    <p:sldId id="28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18" autoAdjust="0"/>
    <p:restoredTop sz="92405" autoAdjust="0"/>
  </p:normalViewPr>
  <p:slideViewPr>
    <p:cSldViewPr>
      <p:cViewPr varScale="1">
        <p:scale>
          <a:sx n="77" d="100"/>
          <a:sy n="77" d="100"/>
        </p:scale>
        <p:origin x="102" y="396"/>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5A358-F7F8-B053-0469-786A12E5BD94}"/>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165D4D60-BD14-B86A-146D-0BB19AEF4C36}"/>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66F8B7EA-B596-3F84-CF8A-A2754F60E727}"/>
              </a:ext>
            </a:extLst>
          </p:cNvPr>
          <p:cNvSpPr>
            <a:spLocks noGrp="1"/>
          </p:cNvSpPr>
          <p:nvPr>
            <p:ph type="dt" sz="half" idx="10"/>
          </p:nvPr>
        </p:nvSpPr>
        <p:spPr/>
        <p:txBody>
          <a:bodyPr/>
          <a:lstStyle/>
          <a:p>
            <a:fld id="{8F9C283C-1E8E-4179-B6EB-4F7ADF2F0883}" type="datetimeFigureOut">
              <a:rPr lang="th-TH" smtClean="0"/>
              <a:t>18/02/69</a:t>
            </a:fld>
            <a:endParaRPr lang="th-TH"/>
          </a:p>
        </p:txBody>
      </p:sp>
      <p:sp>
        <p:nvSpPr>
          <p:cNvPr id="5" name="Footer Placeholder 4">
            <a:extLst>
              <a:ext uri="{FF2B5EF4-FFF2-40B4-BE49-F238E27FC236}">
                <a16:creationId xmlns:a16="http://schemas.microsoft.com/office/drawing/2014/main" id="{E4FB73FD-A747-13A4-3975-C4B2E8E07805}"/>
              </a:ext>
            </a:extLst>
          </p:cNvPr>
          <p:cNvSpPr>
            <a:spLocks noGrp="1"/>
          </p:cNvSpPr>
          <p:nvPr>
            <p:ph type="ftr" sz="quarter" idx="11"/>
          </p:nvPr>
        </p:nvSpPr>
        <p:spPr/>
        <p:txBody>
          <a:bodyPr/>
          <a:lstStyle/>
          <a:p>
            <a:endParaRPr lang="th-TH"/>
          </a:p>
        </p:txBody>
      </p:sp>
      <p:sp>
        <p:nvSpPr>
          <p:cNvPr id="6" name="Slide Number Placeholder 5">
            <a:extLst>
              <a:ext uri="{FF2B5EF4-FFF2-40B4-BE49-F238E27FC236}">
                <a16:creationId xmlns:a16="http://schemas.microsoft.com/office/drawing/2014/main" id="{CFD217AB-96F1-12F3-009D-96D8C01F695B}"/>
              </a:ext>
            </a:extLst>
          </p:cNvPr>
          <p:cNvSpPr>
            <a:spLocks noGrp="1"/>
          </p:cNvSpPr>
          <p:nvPr>
            <p:ph type="sldNum" sz="quarter" idx="12"/>
          </p:nvPr>
        </p:nvSpPr>
        <p:spPr/>
        <p:txBody>
          <a:bodyPr/>
          <a:lstStyle/>
          <a:p>
            <a:fld id="{985A0F40-5284-4F55-8A12-73226A73B457}" type="slidenum">
              <a:rPr lang="th-TH" smtClean="0"/>
              <a:t>‹#›</a:t>
            </a:fld>
            <a:endParaRPr lang="th-TH"/>
          </a:p>
        </p:txBody>
      </p:sp>
    </p:spTree>
    <p:extLst>
      <p:ext uri="{BB962C8B-B14F-4D97-AF65-F5344CB8AC3E}">
        <p14:creationId xmlns:p14="http://schemas.microsoft.com/office/powerpoint/2010/main" val="3292881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7D165-ED3F-89D3-68BA-D2AB934062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B7F40D8-12FE-260C-A976-3E3F16F05F4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56B926-35C9-CB80-6FF9-18E5B4997FFF}"/>
              </a:ext>
            </a:extLst>
          </p:cNvPr>
          <p:cNvSpPr>
            <a:spLocks noGrp="1"/>
          </p:cNvSpPr>
          <p:nvPr>
            <p:ph type="dt" sz="half" idx="10"/>
          </p:nvPr>
        </p:nvSpPr>
        <p:spPr/>
        <p:txBody>
          <a:bodyPr/>
          <a:lstStyle/>
          <a:p>
            <a:fld id="{8F9C283C-1E8E-4179-B6EB-4F7ADF2F0883}" type="datetimeFigureOut">
              <a:rPr lang="th-TH" smtClean="0"/>
              <a:t>18/02/69</a:t>
            </a:fld>
            <a:endParaRPr lang="th-TH"/>
          </a:p>
        </p:txBody>
      </p:sp>
      <p:sp>
        <p:nvSpPr>
          <p:cNvPr id="5" name="Footer Placeholder 4">
            <a:extLst>
              <a:ext uri="{FF2B5EF4-FFF2-40B4-BE49-F238E27FC236}">
                <a16:creationId xmlns:a16="http://schemas.microsoft.com/office/drawing/2014/main" id="{50C8A157-152A-BC7F-5B69-C5BB8B3A5D7D}"/>
              </a:ext>
            </a:extLst>
          </p:cNvPr>
          <p:cNvSpPr>
            <a:spLocks noGrp="1"/>
          </p:cNvSpPr>
          <p:nvPr>
            <p:ph type="ftr" sz="quarter" idx="11"/>
          </p:nvPr>
        </p:nvSpPr>
        <p:spPr/>
        <p:txBody>
          <a:bodyPr/>
          <a:lstStyle/>
          <a:p>
            <a:endParaRPr lang="th-TH"/>
          </a:p>
        </p:txBody>
      </p:sp>
      <p:sp>
        <p:nvSpPr>
          <p:cNvPr id="6" name="Slide Number Placeholder 5">
            <a:extLst>
              <a:ext uri="{FF2B5EF4-FFF2-40B4-BE49-F238E27FC236}">
                <a16:creationId xmlns:a16="http://schemas.microsoft.com/office/drawing/2014/main" id="{D04F72FF-06FA-AFA9-7ED3-5EB1D8379A39}"/>
              </a:ext>
            </a:extLst>
          </p:cNvPr>
          <p:cNvSpPr>
            <a:spLocks noGrp="1"/>
          </p:cNvSpPr>
          <p:nvPr>
            <p:ph type="sldNum" sz="quarter" idx="12"/>
          </p:nvPr>
        </p:nvSpPr>
        <p:spPr/>
        <p:txBody>
          <a:bodyPr/>
          <a:lstStyle/>
          <a:p>
            <a:fld id="{985A0F40-5284-4F55-8A12-73226A73B457}" type="slidenum">
              <a:rPr lang="th-TH" smtClean="0"/>
              <a:t>‹#›</a:t>
            </a:fld>
            <a:endParaRPr lang="th-TH"/>
          </a:p>
        </p:txBody>
      </p:sp>
    </p:spTree>
    <p:extLst>
      <p:ext uri="{BB962C8B-B14F-4D97-AF65-F5344CB8AC3E}">
        <p14:creationId xmlns:p14="http://schemas.microsoft.com/office/powerpoint/2010/main" val="3054522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BA03A6-83B9-0DB3-1EB0-98E0B935A126}"/>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49F5E3C-7DE5-D45B-CEBB-356EA0FD6DDA}"/>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DEAB6B-6C83-35C9-DB82-A1776C3BB102}"/>
              </a:ext>
            </a:extLst>
          </p:cNvPr>
          <p:cNvSpPr>
            <a:spLocks noGrp="1"/>
          </p:cNvSpPr>
          <p:nvPr>
            <p:ph type="dt" sz="half" idx="10"/>
          </p:nvPr>
        </p:nvSpPr>
        <p:spPr/>
        <p:txBody>
          <a:bodyPr/>
          <a:lstStyle/>
          <a:p>
            <a:fld id="{8F9C283C-1E8E-4179-B6EB-4F7ADF2F0883}" type="datetimeFigureOut">
              <a:rPr lang="th-TH" smtClean="0"/>
              <a:t>18/02/69</a:t>
            </a:fld>
            <a:endParaRPr lang="th-TH"/>
          </a:p>
        </p:txBody>
      </p:sp>
      <p:sp>
        <p:nvSpPr>
          <p:cNvPr id="5" name="Footer Placeholder 4">
            <a:extLst>
              <a:ext uri="{FF2B5EF4-FFF2-40B4-BE49-F238E27FC236}">
                <a16:creationId xmlns:a16="http://schemas.microsoft.com/office/drawing/2014/main" id="{566B9C43-E45D-AFD3-7F5A-33E6704F8B8B}"/>
              </a:ext>
            </a:extLst>
          </p:cNvPr>
          <p:cNvSpPr>
            <a:spLocks noGrp="1"/>
          </p:cNvSpPr>
          <p:nvPr>
            <p:ph type="ftr" sz="quarter" idx="11"/>
          </p:nvPr>
        </p:nvSpPr>
        <p:spPr/>
        <p:txBody>
          <a:bodyPr/>
          <a:lstStyle/>
          <a:p>
            <a:endParaRPr lang="th-TH"/>
          </a:p>
        </p:txBody>
      </p:sp>
      <p:sp>
        <p:nvSpPr>
          <p:cNvPr id="6" name="Slide Number Placeholder 5">
            <a:extLst>
              <a:ext uri="{FF2B5EF4-FFF2-40B4-BE49-F238E27FC236}">
                <a16:creationId xmlns:a16="http://schemas.microsoft.com/office/drawing/2014/main" id="{9E0B74A5-773F-6E1B-0B92-07B153B0CA51}"/>
              </a:ext>
            </a:extLst>
          </p:cNvPr>
          <p:cNvSpPr>
            <a:spLocks noGrp="1"/>
          </p:cNvSpPr>
          <p:nvPr>
            <p:ph type="sldNum" sz="quarter" idx="12"/>
          </p:nvPr>
        </p:nvSpPr>
        <p:spPr/>
        <p:txBody>
          <a:bodyPr/>
          <a:lstStyle/>
          <a:p>
            <a:fld id="{985A0F40-5284-4F55-8A12-73226A73B457}" type="slidenum">
              <a:rPr lang="th-TH" smtClean="0"/>
              <a:t>‹#›</a:t>
            </a:fld>
            <a:endParaRPr lang="th-TH"/>
          </a:p>
        </p:txBody>
      </p:sp>
    </p:spTree>
    <p:extLst>
      <p:ext uri="{BB962C8B-B14F-4D97-AF65-F5344CB8AC3E}">
        <p14:creationId xmlns:p14="http://schemas.microsoft.com/office/powerpoint/2010/main" val="866098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0C2C9-0C6F-BC31-7926-6D96FB12DE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F89274-8B0D-5AC3-F0A9-F65DCCC692C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86D087-9A81-C097-B8A7-6BAC69D75D8A}"/>
              </a:ext>
            </a:extLst>
          </p:cNvPr>
          <p:cNvSpPr>
            <a:spLocks noGrp="1"/>
          </p:cNvSpPr>
          <p:nvPr>
            <p:ph type="dt" sz="half" idx="10"/>
          </p:nvPr>
        </p:nvSpPr>
        <p:spPr/>
        <p:txBody>
          <a:bodyPr/>
          <a:lstStyle/>
          <a:p>
            <a:fld id="{8F9C283C-1E8E-4179-B6EB-4F7ADF2F0883}" type="datetimeFigureOut">
              <a:rPr lang="th-TH" smtClean="0"/>
              <a:t>18/02/69</a:t>
            </a:fld>
            <a:endParaRPr lang="th-TH"/>
          </a:p>
        </p:txBody>
      </p:sp>
      <p:sp>
        <p:nvSpPr>
          <p:cNvPr id="5" name="Footer Placeholder 4">
            <a:extLst>
              <a:ext uri="{FF2B5EF4-FFF2-40B4-BE49-F238E27FC236}">
                <a16:creationId xmlns:a16="http://schemas.microsoft.com/office/drawing/2014/main" id="{35349A58-8899-5FDE-B4F4-DA1299F7AB52}"/>
              </a:ext>
            </a:extLst>
          </p:cNvPr>
          <p:cNvSpPr>
            <a:spLocks noGrp="1"/>
          </p:cNvSpPr>
          <p:nvPr>
            <p:ph type="ftr" sz="quarter" idx="11"/>
          </p:nvPr>
        </p:nvSpPr>
        <p:spPr/>
        <p:txBody>
          <a:bodyPr/>
          <a:lstStyle/>
          <a:p>
            <a:endParaRPr lang="th-TH"/>
          </a:p>
        </p:txBody>
      </p:sp>
      <p:sp>
        <p:nvSpPr>
          <p:cNvPr id="6" name="Slide Number Placeholder 5">
            <a:extLst>
              <a:ext uri="{FF2B5EF4-FFF2-40B4-BE49-F238E27FC236}">
                <a16:creationId xmlns:a16="http://schemas.microsoft.com/office/drawing/2014/main" id="{03E9AD20-BE21-7A3F-179A-CFEF113B07C0}"/>
              </a:ext>
            </a:extLst>
          </p:cNvPr>
          <p:cNvSpPr>
            <a:spLocks noGrp="1"/>
          </p:cNvSpPr>
          <p:nvPr>
            <p:ph type="sldNum" sz="quarter" idx="12"/>
          </p:nvPr>
        </p:nvSpPr>
        <p:spPr/>
        <p:txBody>
          <a:bodyPr/>
          <a:lstStyle/>
          <a:p>
            <a:fld id="{985A0F40-5284-4F55-8A12-73226A73B457}" type="slidenum">
              <a:rPr lang="th-TH" smtClean="0"/>
              <a:t>‹#›</a:t>
            </a:fld>
            <a:endParaRPr lang="th-TH"/>
          </a:p>
        </p:txBody>
      </p:sp>
    </p:spTree>
    <p:extLst>
      <p:ext uri="{BB962C8B-B14F-4D97-AF65-F5344CB8AC3E}">
        <p14:creationId xmlns:p14="http://schemas.microsoft.com/office/powerpoint/2010/main" val="1525286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16596-0139-8546-3B75-E14F75E181F5}"/>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0D2806A7-5A4A-56BD-C6D6-5354451CEAFA}"/>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075D253-E7A9-77BC-952C-E66FAD3EDA79}"/>
              </a:ext>
            </a:extLst>
          </p:cNvPr>
          <p:cNvSpPr>
            <a:spLocks noGrp="1"/>
          </p:cNvSpPr>
          <p:nvPr>
            <p:ph type="dt" sz="half" idx="10"/>
          </p:nvPr>
        </p:nvSpPr>
        <p:spPr/>
        <p:txBody>
          <a:bodyPr/>
          <a:lstStyle/>
          <a:p>
            <a:fld id="{8F9C283C-1E8E-4179-B6EB-4F7ADF2F0883}" type="datetimeFigureOut">
              <a:rPr lang="th-TH" smtClean="0"/>
              <a:t>18/02/69</a:t>
            </a:fld>
            <a:endParaRPr lang="th-TH"/>
          </a:p>
        </p:txBody>
      </p:sp>
      <p:sp>
        <p:nvSpPr>
          <p:cNvPr id="5" name="Footer Placeholder 4">
            <a:extLst>
              <a:ext uri="{FF2B5EF4-FFF2-40B4-BE49-F238E27FC236}">
                <a16:creationId xmlns:a16="http://schemas.microsoft.com/office/drawing/2014/main" id="{B4020785-630A-9B53-040B-0CBB3C9D4186}"/>
              </a:ext>
            </a:extLst>
          </p:cNvPr>
          <p:cNvSpPr>
            <a:spLocks noGrp="1"/>
          </p:cNvSpPr>
          <p:nvPr>
            <p:ph type="ftr" sz="quarter" idx="11"/>
          </p:nvPr>
        </p:nvSpPr>
        <p:spPr/>
        <p:txBody>
          <a:bodyPr/>
          <a:lstStyle/>
          <a:p>
            <a:endParaRPr lang="th-TH"/>
          </a:p>
        </p:txBody>
      </p:sp>
      <p:sp>
        <p:nvSpPr>
          <p:cNvPr id="6" name="Slide Number Placeholder 5">
            <a:extLst>
              <a:ext uri="{FF2B5EF4-FFF2-40B4-BE49-F238E27FC236}">
                <a16:creationId xmlns:a16="http://schemas.microsoft.com/office/drawing/2014/main" id="{0B25155C-07D8-08C7-D182-713384DA1E8B}"/>
              </a:ext>
            </a:extLst>
          </p:cNvPr>
          <p:cNvSpPr>
            <a:spLocks noGrp="1"/>
          </p:cNvSpPr>
          <p:nvPr>
            <p:ph type="sldNum" sz="quarter" idx="12"/>
          </p:nvPr>
        </p:nvSpPr>
        <p:spPr/>
        <p:txBody>
          <a:bodyPr/>
          <a:lstStyle/>
          <a:p>
            <a:fld id="{985A0F40-5284-4F55-8A12-73226A73B457}" type="slidenum">
              <a:rPr lang="th-TH" smtClean="0"/>
              <a:t>‹#›</a:t>
            </a:fld>
            <a:endParaRPr lang="th-TH"/>
          </a:p>
        </p:txBody>
      </p:sp>
    </p:spTree>
    <p:extLst>
      <p:ext uri="{BB962C8B-B14F-4D97-AF65-F5344CB8AC3E}">
        <p14:creationId xmlns:p14="http://schemas.microsoft.com/office/powerpoint/2010/main" val="3434568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F9A80-3597-A4E1-6B49-4D8BD14E28F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8494A6-5DF9-16EB-285F-6BD7F7A4256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4840CA2-042F-019B-1C6C-F0E33EFF7FF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911BBF-2890-1A8F-D36F-2AA15CD16F61}"/>
              </a:ext>
            </a:extLst>
          </p:cNvPr>
          <p:cNvSpPr>
            <a:spLocks noGrp="1"/>
          </p:cNvSpPr>
          <p:nvPr>
            <p:ph type="dt" sz="half" idx="10"/>
          </p:nvPr>
        </p:nvSpPr>
        <p:spPr/>
        <p:txBody>
          <a:bodyPr/>
          <a:lstStyle/>
          <a:p>
            <a:fld id="{8F9C283C-1E8E-4179-B6EB-4F7ADF2F0883}" type="datetimeFigureOut">
              <a:rPr lang="th-TH" smtClean="0"/>
              <a:t>18/02/69</a:t>
            </a:fld>
            <a:endParaRPr lang="th-TH"/>
          </a:p>
        </p:txBody>
      </p:sp>
      <p:sp>
        <p:nvSpPr>
          <p:cNvPr id="6" name="Footer Placeholder 5">
            <a:extLst>
              <a:ext uri="{FF2B5EF4-FFF2-40B4-BE49-F238E27FC236}">
                <a16:creationId xmlns:a16="http://schemas.microsoft.com/office/drawing/2014/main" id="{7D6388B6-5F28-1EB7-79FF-1FB0A89917C0}"/>
              </a:ext>
            </a:extLst>
          </p:cNvPr>
          <p:cNvSpPr>
            <a:spLocks noGrp="1"/>
          </p:cNvSpPr>
          <p:nvPr>
            <p:ph type="ftr" sz="quarter" idx="11"/>
          </p:nvPr>
        </p:nvSpPr>
        <p:spPr/>
        <p:txBody>
          <a:bodyPr/>
          <a:lstStyle/>
          <a:p>
            <a:endParaRPr lang="th-TH"/>
          </a:p>
        </p:txBody>
      </p:sp>
      <p:sp>
        <p:nvSpPr>
          <p:cNvPr id="7" name="Slide Number Placeholder 6">
            <a:extLst>
              <a:ext uri="{FF2B5EF4-FFF2-40B4-BE49-F238E27FC236}">
                <a16:creationId xmlns:a16="http://schemas.microsoft.com/office/drawing/2014/main" id="{3E795BEA-2512-C30C-BC85-EC19A9961E47}"/>
              </a:ext>
            </a:extLst>
          </p:cNvPr>
          <p:cNvSpPr>
            <a:spLocks noGrp="1"/>
          </p:cNvSpPr>
          <p:nvPr>
            <p:ph type="sldNum" sz="quarter" idx="12"/>
          </p:nvPr>
        </p:nvSpPr>
        <p:spPr/>
        <p:txBody>
          <a:bodyPr/>
          <a:lstStyle/>
          <a:p>
            <a:fld id="{985A0F40-5284-4F55-8A12-73226A73B457}" type="slidenum">
              <a:rPr lang="th-TH" smtClean="0"/>
              <a:t>‹#›</a:t>
            </a:fld>
            <a:endParaRPr lang="th-TH"/>
          </a:p>
        </p:txBody>
      </p:sp>
    </p:spTree>
    <p:extLst>
      <p:ext uri="{BB962C8B-B14F-4D97-AF65-F5344CB8AC3E}">
        <p14:creationId xmlns:p14="http://schemas.microsoft.com/office/powerpoint/2010/main" val="3335685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3872A-3914-837F-8CD8-EDFC0FF85E2B}"/>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929AEEC-D863-4FA7-C395-AFF0E67606C9}"/>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CEB2046-647C-9B18-7F06-493F58E73893}"/>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D04FF38-7A3E-BAFA-8724-708BB96CDC4F}"/>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7D29C13-5E04-07F7-B513-C2845FD9CDA8}"/>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00302C2-D09B-D5A8-092B-C22987ECC093}"/>
              </a:ext>
            </a:extLst>
          </p:cNvPr>
          <p:cNvSpPr>
            <a:spLocks noGrp="1"/>
          </p:cNvSpPr>
          <p:nvPr>
            <p:ph type="dt" sz="half" idx="10"/>
          </p:nvPr>
        </p:nvSpPr>
        <p:spPr/>
        <p:txBody>
          <a:bodyPr/>
          <a:lstStyle/>
          <a:p>
            <a:fld id="{8F9C283C-1E8E-4179-B6EB-4F7ADF2F0883}" type="datetimeFigureOut">
              <a:rPr lang="th-TH" smtClean="0"/>
              <a:t>18/02/69</a:t>
            </a:fld>
            <a:endParaRPr lang="th-TH"/>
          </a:p>
        </p:txBody>
      </p:sp>
      <p:sp>
        <p:nvSpPr>
          <p:cNvPr id="8" name="Footer Placeholder 7">
            <a:extLst>
              <a:ext uri="{FF2B5EF4-FFF2-40B4-BE49-F238E27FC236}">
                <a16:creationId xmlns:a16="http://schemas.microsoft.com/office/drawing/2014/main" id="{8BB7030E-125B-EB30-90B2-3CF67F9DADB2}"/>
              </a:ext>
            </a:extLst>
          </p:cNvPr>
          <p:cNvSpPr>
            <a:spLocks noGrp="1"/>
          </p:cNvSpPr>
          <p:nvPr>
            <p:ph type="ftr" sz="quarter" idx="11"/>
          </p:nvPr>
        </p:nvSpPr>
        <p:spPr/>
        <p:txBody>
          <a:bodyPr/>
          <a:lstStyle/>
          <a:p>
            <a:endParaRPr lang="th-TH"/>
          </a:p>
        </p:txBody>
      </p:sp>
      <p:sp>
        <p:nvSpPr>
          <p:cNvPr id="9" name="Slide Number Placeholder 8">
            <a:extLst>
              <a:ext uri="{FF2B5EF4-FFF2-40B4-BE49-F238E27FC236}">
                <a16:creationId xmlns:a16="http://schemas.microsoft.com/office/drawing/2014/main" id="{CF88E890-B75A-F527-EB84-B6581A6F4B22}"/>
              </a:ext>
            </a:extLst>
          </p:cNvPr>
          <p:cNvSpPr>
            <a:spLocks noGrp="1"/>
          </p:cNvSpPr>
          <p:nvPr>
            <p:ph type="sldNum" sz="quarter" idx="12"/>
          </p:nvPr>
        </p:nvSpPr>
        <p:spPr/>
        <p:txBody>
          <a:bodyPr/>
          <a:lstStyle/>
          <a:p>
            <a:fld id="{985A0F40-5284-4F55-8A12-73226A73B457}" type="slidenum">
              <a:rPr lang="th-TH" smtClean="0"/>
              <a:t>‹#›</a:t>
            </a:fld>
            <a:endParaRPr lang="th-TH"/>
          </a:p>
        </p:txBody>
      </p:sp>
    </p:spTree>
    <p:extLst>
      <p:ext uri="{BB962C8B-B14F-4D97-AF65-F5344CB8AC3E}">
        <p14:creationId xmlns:p14="http://schemas.microsoft.com/office/powerpoint/2010/main" val="4045048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EA7B0-1345-99C4-DD1F-CC3B6427A9E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C80132F-67F6-B5DD-9312-19E8B17D26F8}"/>
              </a:ext>
            </a:extLst>
          </p:cNvPr>
          <p:cNvSpPr>
            <a:spLocks noGrp="1"/>
          </p:cNvSpPr>
          <p:nvPr>
            <p:ph type="dt" sz="half" idx="10"/>
          </p:nvPr>
        </p:nvSpPr>
        <p:spPr/>
        <p:txBody>
          <a:bodyPr/>
          <a:lstStyle/>
          <a:p>
            <a:fld id="{8F9C283C-1E8E-4179-B6EB-4F7ADF2F0883}" type="datetimeFigureOut">
              <a:rPr lang="th-TH" smtClean="0"/>
              <a:t>18/02/69</a:t>
            </a:fld>
            <a:endParaRPr lang="th-TH"/>
          </a:p>
        </p:txBody>
      </p:sp>
      <p:sp>
        <p:nvSpPr>
          <p:cNvPr id="4" name="Footer Placeholder 3">
            <a:extLst>
              <a:ext uri="{FF2B5EF4-FFF2-40B4-BE49-F238E27FC236}">
                <a16:creationId xmlns:a16="http://schemas.microsoft.com/office/drawing/2014/main" id="{1A52121C-6F80-9894-DF5F-346EFABBA202}"/>
              </a:ext>
            </a:extLst>
          </p:cNvPr>
          <p:cNvSpPr>
            <a:spLocks noGrp="1"/>
          </p:cNvSpPr>
          <p:nvPr>
            <p:ph type="ftr" sz="quarter" idx="11"/>
          </p:nvPr>
        </p:nvSpPr>
        <p:spPr/>
        <p:txBody>
          <a:bodyPr/>
          <a:lstStyle/>
          <a:p>
            <a:endParaRPr lang="th-TH"/>
          </a:p>
        </p:txBody>
      </p:sp>
      <p:sp>
        <p:nvSpPr>
          <p:cNvPr id="5" name="Slide Number Placeholder 4">
            <a:extLst>
              <a:ext uri="{FF2B5EF4-FFF2-40B4-BE49-F238E27FC236}">
                <a16:creationId xmlns:a16="http://schemas.microsoft.com/office/drawing/2014/main" id="{A73BE7E6-9411-A963-5834-EC896DDBC15B}"/>
              </a:ext>
            </a:extLst>
          </p:cNvPr>
          <p:cNvSpPr>
            <a:spLocks noGrp="1"/>
          </p:cNvSpPr>
          <p:nvPr>
            <p:ph type="sldNum" sz="quarter" idx="12"/>
          </p:nvPr>
        </p:nvSpPr>
        <p:spPr/>
        <p:txBody>
          <a:bodyPr/>
          <a:lstStyle/>
          <a:p>
            <a:fld id="{985A0F40-5284-4F55-8A12-73226A73B457}" type="slidenum">
              <a:rPr lang="th-TH" smtClean="0"/>
              <a:t>‹#›</a:t>
            </a:fld>
            <a:endParaRPr lang="th-TH"/>
          </a:p>
        </p:txBody>
      </p:sp>
    </p:spTree>
    <p:extLst>
      <p:ext uri="{BB962C8B-B14F-4D97-AF65-F5344CB8AC3E}">
        <p14:creationId xmlns:p14="http://schemas.microsoft.com/office/powerpoint/2010/main" val="895355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75AF7D-88FC-0E58-FC22-7C6ACFFC4727}"/>
              </a:ext>
            </a:extLst>
          </p:cNvPr>
          <p:cNvSpPr>
            <a:spLocks noGrp="1"/>
          </p:cNvSpPr>
          <p:nvPr>
            <p:ph type="dt" sz="half" idx="10"/>
          </p:nvPr>
        </p:nvSpPr>
        <p:spPr/>
        <p:txBody>
          <a:bodyPr/>
          <a:lstStyle/>
          <a:p>
            <a:fld id="{8F9C283C-1E8E-4179-B6EB-4F7ADF2F0883}" type="datetimeFigureOut">
              <a:rPr lang="th-TH" smtClean="0"/>
              <a:t>18/02/69</a:t>
            </a:fld>
            <a:endParaRPr lang="th-TH"/>
          </a:p>
        </p:txBody>
      </p:sp>
      <p:sp>
        <p:nvSpPr>
          <p:cNvPr id="3" name="Footer Placeholder 2">
            <a:extLst>
              <a:ext uri="{FF2B5EF4-FFF2-40B4-BE49-F238E27FC236}">
                <a16:creationId xmlns:a16="http://schemas.microsoft.com/office/drawing/2014/main" id="{BD109829-35DA-112A-8C96-1C00B8F57114}"/>
              </a:ext>
            </a:extLst>
          </p:cNvPr>
          <p:cNvSpPr>
            <a:spLocks noGrp="1"/>
          </p:cNvSpPr>
          <p:nvPr>
            <p:ph type="ftr" sz="quarter" idx="11"/>
          </p:nvPr>
        </p:nvSpPr>
        <p:spPr/>
        <p:txBody>
          <a:bodyPr/>
          <a:lstStyle/>
          <a:p>
            <a:endParaRPr lang="th-TH"/>
          </a:p>
        </p:txBody>
      </p:sp>
      <p:sp>
        <p:nvSpPr>
          <p:cNvPr id="4" name="Slide Number Placeholder 3">
            <a:extLst>
              <a:ext uri="{FF2B5EF4-FFF2-40B4-BE49-F238E27FC236}">
                <a16:creationId xmlns:a16="http://schemas.microsoft.com/office/drawing/2014/main" id="{D8B7B317-8BFF-513E-B13C-B667DD2CC7CC}"/>
              </a:ext>
            </a:extLst>
          </p:cNvPr>
          <p:cNvSpPr>
            <a:spLocks noGrp="1"/>
          </p:cNvSpPr>
          <p:nvPr>
            <p:ph type="sldNum" sz="quarter" idx="12"/>
          </p:nvPr>
        </p:nvSpPr>
        <p:spPr/>
        <p:txBody>
          <a:bodyPr/>
          <a:lstStyle/>
          <a:p>
            <a:fld id="{985A0F40-5284-4F55-8A12-73226A73B457}" type="slidenum">
              <a:rPr lang="th-TH" smtClean="0"/>
              <a:t>‹#›</a:t>
            </a:fld>
            <a:endParaRPr lang="th-TH"/>
          </a:p>
        </p:txBody>
      </p:sp>
    </p:spTree>
    <p:extLst>
      <p:ext uri="{BB962C8B-B14F-4D97-AF65-F5344CB8AC3E}">
        <p14:creationId xmlns:p14="http://schemas.microsoft.com/office/powerpoint/2010/main" val="3317014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A3494-10C9-56FE-29F3-A3827CEA7EB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CACBC7D6-F7D9-3267-8E82-BBD87D36ABB3}"/>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AFE337E-488C-B4DF-4EE8-A4E79819C788}"/>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ED34978-A86D-9CF5-4F8C-4ED385441F96}"/>
              </a:ext>
            </a:extLst>
          </p:cNvPr>
          <p:cNvSpPr>
            <a:spLocks noGrp="1"/>
          </p:cNvSpPr>
          <p:nvPr>
            <p:ph type="dt" sz="half" idx="10"/>
          </p:nvPr>
        </p:nvSpPr>
        <p:spPr/>
        <p:txBody>
          <a:bodyPr/>
          <a:lstStyle/>
          <a:p>
            <a:fld id="{8F9C283C-1E8E-4179-B6EB-4F7ADF2F0883}" type="datetimeFigureOut">
              <a:rPr lang="th-TH" smtClean="0"/>
              <a:t>18/02/69</a:t>
            </a:fld>
            <a:endParaRPr lang="th-TH"/>
          </a:p>
        </p:txBody>
      </p:sp>
      <p:sp>
        <p:nvSpPr>
          <p:cNvPr id="6" name="Footer Placeholder 5">
            <a:extLst>
              <a:ext uri="{FF2B5EF4-FFF2-40B4-BE49-F238E27FC236}">
                <a16:creationId xmlns:a16="http://schemas.microsoft.com/office/drawing/2014/main" id="{72B042B5-D287-A6EC-0D30-EDEC06E4DF3D}"/>
              </a:ext>
            </a:extLst>
          </p:cNvPr>
          <p:cNvSpPr>
            <a:spLocks noGrp="1"/>
          </p:cNvSpPr>
          <p:nvPr>
            <p:ph type="ftr" sz="quarter" idx="11"/>
          </p:nvPr>
        </p:nvSpPr>
        <p:spPr/>
        <p:txBody>
          <a:bodyPr/>
          <a:lstStyle/>
          <a:p>
            <a:endParaRPr lang="th-TH"/>
          </a:p>
        </p:txBody>
      </p:sp>
      <p:sp>
        <p:nvSpPr>
          <p:cNvPr id="7" name="Slide Number Placeholder 6">
            <a:extLst>
              <a:ext uri="{FF2B5EF4-FFF2-40B4-BE49-F238E27FC236}">
                <a16:creationId xmlns:a16="http://schemas.microsoft.com/office/drawing/2014/main" id="{03270FF2-8D3B-1E97-1DC4-6FE3E8C53004}"/>
              </a:ext>
            </a:extLst>
          </p:cNvPr>
          <p:cNvSpPr>
            <a:spLocks noGrp="1"/>
          </p:cNvSpPr>
          <p:nvPr>
            <p:ph type="sldNum" sz="quarter" idx="12"/>
          </p:nvPr>
        </p:nvSpPr>
        <p:spPr/>
        <p:txBody>
          <a:bodyPr/>
          <a:lstStyle/>
          <a:p>
            <a:fld id="{985A0F40-5284-4F55-8A12-73226A73B457}" type="slidenum">
              <a:rPr lang="th-TH" smtClean="0"/>
              <a:t>‹#›</a:t>
            </a:fld>
            <a:endParaRPr lang="th-TH"/>
          </a:p>
        </p:txBody>
      </p:sp>
    </p:spTree>
    <p:extLst>
      <p:ext uri="{BB962C8B-B14F-4D97-AF65-F5344CB8AC3E}">
        <p14:creationId xmlns:p14="http://schemas.microsoft.com/office/powerpoint/2010/main" val="2078240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0B3F9-6FE9-B3A1-D597-4974FBA05754}"/>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9C608EC4-D236-5AFB-0E65-413CA0CF4BD1}"/>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D1F43C71-F462-B237-5FAE-EA3DD01D290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567EF86E-4575-E271-51F3-506593074F02}"/>
              </a:ext>
            </a:extLst>
          </p:cNvPr>
          <p:cNvSpPr>
            <a:spLocks noGrp="1"/>
          </p:cNvSpPr>
          <p:nvPr>
            <p:ph type="dt" sz="half" idx="10"/>
          </p:nvPr>
        </p:nvSpPr>
        <p:spPr/>
        <p:txBody>
          <a:bodyPr/>
          <a:lstStyle/>
          <a:p>
            <a:fld id="{8F9C283C-1E8E-4179-B6EB-4F7ADF2F0883}" type="datetimeFigureOut">
              <a:rPr lang="th-TH" smtClean="0"/>
              <a:t>18/02/69</a:t>
            </a:fld>
            <a:endParaRPr lang="th-TH"/>
          </a:p>
        </p:txBody>
      </p:sp>
      <p:sp>
        <p:nvSpPr>
          <p:cNvPr id="6" name="Footer Placeholder 5">
            <a:extLst>
              <a:ext uri="{FF2B5EF4-FFF2-40B4-BE49-F238E27FC236}">
                <a16:creationId xmlns:a16="http://schemas.microsoft.com/office/drawing/2014/main" id="{72148FA4-BB56-E624-A9CA-2D6E46F47C30}"/>
              </a:ext>
            </a:extLst>
          </p:cNvPr>
          <p:cNvSpPr>
            <a:spLocks noGrp="1"/>
          </p:cNvSpPr>
          <p:nvPr>
            <p:ph type="ftr" sz="quarter" idx="11"/>
          </p:nvPr>
        </p:nvSpPr>
        <p:spPr/>
        <p:txBody>
          <a:bodyPr/>
          <a:lstStyle/>
          <a:p>
            <a:endParaRPr lang="th-TH"/>
          </a:p>
        </p:txBody>
      </p:sp>
      <p:sp>
        <p:nvSpPr>
          <p:cNvPr id="7" name="Slide Number Placeholder 6">
            <a:extLst>
              <a:ext uri="{FF2B5EF4-FFF2-40B4-BE49-F238E27FC236}">
                <a16:creationId xmlns:a16="http://schemas.microsoft.com/office/drawing/2014/main" id="{ECD46DAD-A1C1-3C34-FDB3-10507A951F21}"/>
              </a:ext>
            </a:extLst>
          </p:cNvPr>
          <p:cNvSpPr>
            <a:spLocks noGrp="1"/>
          </p:cNvSpPr>
          <p:nvPr>
            <p:ph type="sldNum" sz="quarter" idx="12"/>
          </p:nvPr>
        </p:nvSpPr>
        <p:spPr/>
        <p:txBody>
          <a:bodyPr/>
          <a:lstStyle/>
          <a:p>
            <a:fld id="{985A0F40-5284-4F55-8A12-73226A73B457}" type="slidenum">
              <a:rPr lang="th-TH" smtClean="0"/>
              <a:t>‹#›</a:t>
            </a:fld>
            <a:endParaRPr lang="th-TH"/>
          </a:p>
        </p:txBody>
      </p:sp>
    </p:spTree>
    <p:extLst>
      <p:ext uri="{BB962C8B-B14F-4D97-AF65-F5344CB8AC3E}">
        <p14:creationId xmlns:p14="http://schemas.microsoft.com/office/powerpoint/2010/main" val="2183022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0442C9-CE3F-0C68-7A2C-12A9CA978027}"/>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AFE383D-B07A-326A-F072-876E73F4E0D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917A9A-5E1F-C619-01A3-5205BCB002D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8F9C283C-1E8E-4179-B6EB-4F7ADF2F0883}" type="datetimeFigureOut">
              <a:rPr lang="th-TH" smtClean="0"/>
              <a:t>18/02/69</a:t>
            </a:fld>
            <a:endParaRPr lang="th-TH"/>
          </a:p>
        </p:txBody>
      </p:sp>
      <p:sp>
        <p:nvSpPr>
          <p:cNvPr id="5" name="Footer Placeholder 4">
            <a:extLst>
              <a:ext uri="{FF2B5EF4-FFF2-40B4-BE49-F238E27FC236}">
                <a16:creationId xmlns:a16="http://schemas.microsoft.com/office/drawing/2014/main" id="{B6682BA4-3B47-CDEF-7DEC-C81B5AD4F91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th-TH"/>
          </a:p>
        </p:txBody>
      </p:sp>
      <p:sp>
        <p:nvSpPr>
          <p:cNvPr id="6" name="Slide Number Placeholder 5">
            <a:extLst>
              <a:ext uri="{FF2B5EF4-FFF2-40B4-BE49-F238E27FC236}">
                <a16:creationId xmlns:a16="http://schemas.microsoft.com/office/drawing/2014/main" id="{6BA730B3-958E-EEF8-2E0C-9ADB2DFFC94B}"/>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985A0F40-5284-4F55-8A12-73226A73B457}" type="slidenum">
              <a:rPr lang="th-TH" smtClean="0"/>
              <a:t>‹#›</a:t>
            </a:fld>
            <a:endParaRPr lang="th-TH"/>
          </a:p>
        </p:txBody>
      </p:sp>
    </p:spTree>
    <p:extLst>
      <p:ext uri="{BB962C8B-B14F-4D97-AF65-F5344CB8AC3E}">
        <p14:creationId xmlns:p14="http://schemas.microsoft.com/office/powerpoint/2010/main" val="3149231151"/>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Online Consumer Behavior</a:t>
            </a:r>
          </a:p>
        </p:txBody>
      </p:sp>
      <p:sp>
        <p:nvSpPr>
          <p:cNvPr id="3" name="Subtitle 2"/>
          <p:cNvSpPr>
            <a:spLocks noGrp="1"/>
          </p:cNvSpPr>
          <p:nvPr>
            <p:ph type="subTitle" idx="1"/>
          </p:nvPr>
        </p:nvSpPr>
        <p:spPr/>
        <p:txBody>
          <a:bodyPr/>
          <a:lstStyle/>
          <a:p>
            <a:endParaRPr lang="th-TH"/>
          </a:p>
        </p:txBody>
      </p:sp>
      <p:pic>
        <p:nvPicPr>
          <p:cNvPr id="1026" name="Picture 2" descr="https://blog.readyplanet.com/images/editor/Digital_Marketing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7944" y="4535833"/>
            <a:ext cx="4667672" cy="23221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8813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Techniques for creating content based on consumer behavior in digital marketing.</a:t>
            </a:r>
            <a:endParaRPr lang="th-TH" sz="3200" dirty="0"/>
          </a:p>
        </p:txBody>
      </p:sp>
      <p:sp>
        <p:nvSpPr>
          <p:cNvPr id="3" name="Content Placeholder 2"/>
          <p:cNvSpPr>
            <a:spLocks noGrp="1"/>
          </p:cNvSpPr>
          <p:nvPr>
            <p:ph idx="1"/>
          </p:nvPr>
        </p:nvSpPr>
        <p:spPr>
          <a:xfrm>
            <a:off x="827700" y="2052925"/>
            <a:ext cx="8136788" cy="4616435"/>
          </a:xfrm>
        </p:spPr>
        <p:txBody>
          <a:bodyPr>
            <a:normAutofit fontScale="77500" lnSpcReduction="20000"/>
          </a:bodyPr>
          <a:lstStyle/>
          <a:p>
            <a:pPr marL="0" indent="0">
              <a:buNone/>
            </a:pPr>
            <a:r>
              <a:rPr lang="en-US" dirty="0"/>
              <a:t>Personalization: Predict and offer the products customers want most.</a:t>
            </a:r>
          </a:p>
          <a:p>
            <a:pPr marL="0" indent="0">
              <a:buNone/>
            </a:pPr>
            <a:r>
              <a:rPr lang="en-US" dirty="0"/>
              <a:t>	The technique of penetrating consumer trends through personalization involves creating content that provides the best user experience for different customer groups. This strategy comes from brands analyzing consumer purchase history, services, and usage data to create content that quickly and effectively targets a wide range of audiences.</a:t>
            </a:r>
          </a:p>
          <a:p>
            <a:r>
              <a:rPr lang="en-US" dirty="0"/>
              <a:t>Gather data to understand your customers: To communicate effectively with customers, you need to understand their characteristics, such as gender, location, age, name, and email address. This is crucial data for creating the most effective content.</a:t>
            </a:r>
          </a:p>
          <a:p>
            <a:r>
              <a:rPr lang="en-US" dirty="0"/>
              <a:t>Browsing behavior: Create interaction with users. Consumers who search for products and visit your brand will have different experiences. Some are first-time visitors, while others are repeat customers. Offer products and services tailored to each customer type to guide them to what they need and ultimately close the sale.</a:t>
            </a:r>
          </a:p>
          <a:p>
            <a:r>
              <a:rPr lang="en-US" dirty="0"/>
              <a:t>Offer multiple content formats: Each customer has a different experience with a brand. Create content to present in two formats: A and B, or separate content for existing and new customers. For new customers, format A might present a webpage explaining who your brand is or what it does, followed by a tutorial on how to use the product. </a:t>
            </a:r>
          </a:p>
          <a:p>
            <a:pPr marL="0" indent="0">
              <a:buNone/>
            </a:pPr>
            <a:r>
              <a:rPr lang="en-US" dirty="0"/>
              <a:t>	And to close the sale, for existing customers (Type B), the website will automatically present the products and services the customer is looking for, without the customer having to search for products manually, similar to e-commerce websites like Shopee and Lazada which display the same types of products the customer has previously purchased on the first page.</a:t>
            </a:r>
            <a:endParaRPr lang="th-TH" dirty="0"/>
          </a:p>
        </p:txBody>
      </p:sp>
    </p:spTree>
    <p:extLst>
      <p:ext uri="{BB962C8B-B14F-4D97-AF65-F5344CB8AC3E}">
        <p14:creationId xmlns:p14="http://schemas.microsoft.com/office/powerpoint/2010/main" val="6306297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Techniques for creating content based on consumer behavior in digital marketing.</a:t>
            </a:r>
            <a:endParaRPr lang="th-TH" sz="3200" dirty="0"/>
          </a:p>
        </p:txBody>
      </p:sp>
      <p:sp>
        <p:nvSpPr>
          <p:cNvPr id="3" name="Content Placeholder 2"/>
          <p:cNvSpPr>
            <a:spLocks noGrp="1"/>
          </p:cNvSpPr>
          <p:nvPr>
            <p:ph idx="1"/>
          </p:nvPr>
        </p:nvSpPr>
        <p:spPr>
          <a:xfrm>
            <a:off x="827700" y="2052925"/>
            <a:ext cx="8064780" cy="4352357"/>
          </a:xfrm>
        </p:spPr>
        <p:txBody>
          <a:bodyPr>
            <a:normAutofit fontScale="92500" lnSpcReduction="20000"/>
          </a:bodyPr>
          <a:lstStyle/>
          <a:p>
            <a:pPr marL="0" indent="0">
              <a:buNone/>
            </a:pPr>
            <a:r>
              <a:rPr lang="en-US" sz="2400" dirty="0"/>
              <a:t>Visual Content: Content That's More Than Just Text</a:t>
            </a:r>
          </a:p>
          <a:p>
            <a:pPr marL="0" indent="0">
              <a:buNone/>
            </a:pPr>
            <a:r>
              <a:rPr lang="en-US" sz="2400" dirty="0"/>
              <a:t>	The strategy of creating visual content using beautiful images, also known as infographics, aims to attract attention and provide easy-to-understand information in a short time. This suits consumer behavior that emphasizes fast-paced media consumption. This type of content helps attract customers to stop scrolling past product images and encourages responses in the form of comments, likes, and shares.</a:t>
            </a:r>
          </a:p>
          <a:p>
            <a:pPr marL="0" indent="0">
              <a:buNone/>
            </a:pPr>
            <a:r>
              <a:rPr lang="en-US" sz="2400" dirty="0"/>
              <a:t>	91.2% of Thais use the internet for social media such as Facebook, Instagram, and Twitter, followed by watching movies and listening to music at 71.2%. This shows the trend of consumers increasingly favoring video consumption. In current content marketing, besides infographics, creating video content to advertise brands is also a key strategy to attract the target audience. The video content must be edited to capture the consumer's attention within the first 3 seconds before viewers are willing to watch the rest of the content.</a:t>
            </a:r>
            <a:endParaRPr lang="th-TH" sz="2400" dirty="0"/>
          </a:p>
        </p:txBody>
      </p:sp>
    </p:spTree>
    <p:extLst>
      <p:ext uri="{BB962C8B-B14F-4D97-AF65-F5344CB8AC3E}">
        <p14:creationId xmlns:p14="http://schemas.microsoft.com/office/powerpoint/2010/main" val="2194114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Techniques for creating content based on consumer behavior in digital marketing.</a:t>
            </a:r>
            <a:endParaRPr lang="th-TH" sz="3200" dirty="0"/>
          </a:p>
        </p:txBody>
      </p:sp>
      <p:sp>
        <p:nvSpPr>
          <p:cNvPr id="3" name="Content Placeholder 2"/>
          <p:cNvSpPr>
            <a:spLocks noGrp="1"/>
          </p:cNvSpPr>
          <p:nvPr>
            <p:ph idx="1"/>
          </p:nvPr>
        </p:nvSpPr>
        <p:spPr>
          <a:xfrm>
            <a:off x="827700" y="2052925"/>
            <a:ext cx="7992772" cy="4352357"/>
          </a:xfrm>
        </p:spPr>
        <p:txBody>
          <a:bodyPr>
            <a:normAutofit lnSpcReduction="10000"/>
          </a:bodyPr>
          <a:lstStyle/>
          <a:p>
            <a:pPr marL="0" indent="0">
              <a:buNone/>
            </a:pPr>
            <a:r>
              <a:rPr lang="en-US" sz="2800" dirty="0"/>
              <a:t>Mobile Friendly: Mobile phones are important.</a:t>
            </a:r>
          </a:p>
          <a:p>
            <a:pPr marL="0" indent="0">
              <a:buNone/>
            </a:pPr>
            <a:r>
              <a:rPr lang="en-US" sz="2800" dirty="0"/>
              <a:t>	Currently, 50% of Thais use the internet via mobile phones, and they are increasingly prioritizing speed. When they need information, they immediately pick up their phone to search for it. Brands should design their social media channels to be compatible with all devices, including tablets and computers, especially on mobile phones (Mobile Friendly). This will best align with consumer internet usage behavior when searching for information; your brand should appear on the screen whenever they search.</a:t>
            </a:r>
            <a:endParaRPr lang="th-TH" sz="2800" b="1" dirty="0"/>
          </a:p>
        </p:txBody>
      </p:sp>
    </p:spTree>
    <p:extLst>
      <p:ext uri="{BB962C8B-B14F-4D97-AF65-F5344CB8AC3E}">
        <p14:creationId xmlns:p14="http://schemas.microsoft.com/office/powerpoint/2010/main" val="3257259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2CA47-2A6D-169F-C278-B4F07E3C547C}"/>
              </a:ext>
            </a:extLst>
          </p:cNvPr>
          <p:cNvSpPr>
            <a:spLocks noGrp="1"/>
          </p:cNvSpPr>
          <p:nvPr>
            <p:ph type="title"/>
          </p:nvPr>
        </p:nvSpPr>
        <p:spPr/>
        <p:txBody>
          <a:bodyPr/>
          <a:lstStyle/>
          <a:p>
            <a:r>
              <a:rPr lang="en-US" b="1" dirty="0"/>
              <a:t>SEO + Search Behavior</a:t>
            </a:r>
            <a:endParaRPr lang="en-US" dirty="0"/>
          </a:p>
        </p:txBody>
      </p:sp>
      <p:sp>
        <p:nvSpPr>
          <p:cNvPr id="3" name="Content Placeholder 2">
            <a:extLst>
              <a:ext uri="{FF2B5EF4-FFF2-40B4-BE49-F238E27FC236}">
                <a16:creationId xmlns:a16="http://schemas.microsoft.com/office/drawing/2014/main" id="{EEB047E2-7673-7C3D-D332-C0AC5D8C6612}"/>
              </a:ext>
            </a:extLst>
          </p:cNvPr>
          <p:cNvSpPr>
            <a:spLocks noGrp="1"/>
          </p:cNvSpPr>
          <p:nvPr>
            <p:ph idx="1"/>
          </p:nvPr>
        </p:nvSpPr>
        <p:spPr/>
        <p:txBody>
          <a:bodyPr/>
          <a:lstStyle/>
          <a:p>
            <a:pPr marL="0" indent="0">
              <a:buNone/>
            </a:pPr>
            <a:r>
              <a:rPr lang="en-US" b="1" dirty="0"/>
              <a:t>Content</a:t>
            </a:r>
          </a:p>
          <a:p>
            <a:r>
              <a:rPr lang="en-US" b="1" dirty="0"/>
              <a:t>Customer Journey in the Digital World</a:t>
            </a:r>
          </a:p>
          <a:p>
            <a:r>
              <a:rPr lang="en-US" b="1" dirty="0"/>
              <a:t>Gen Z Behavior:</a:t>
            </a:r>
          </a:p>
          <a:p>
            <a:pPr lvl="1"/>
            <a:r>
              <a:rPr lang="en-US" b="1" dirty="0"/>
              <a:t>Trusts Creator Reviews More Than Brand Reviews</a:t>
            </a:r>
          </a:p>
          <a:p>
            <a:pPr lvl="1"/>
            <a:r>
              <a:rPr lang="en-US" b="1" dirty="0"/>
              <a:t>Purchase Decision Made Within 10-20 Seconds</a:t>
            </a:r>
          </a:p>
          <a:p>
            <a:r>
              <a:rPr lang="en-US" b="1" dirty="0"/>
              <a:t>Insights from Social Listening</a:t>
            </a:r>
          </a:p>
          <a:p>
            <a:r>
              <a:rPr lang="en-US" b="1" dirty="0"/>
              <a:t>Case Study</a:t>
            </a:r>
          </a:p>
          <a:p>
            <a:pPr lvl="1"/>
            <a:r>
              <a:rPr lang="en-US" b="1" dirty="0"/>
              <a:t>Customers Buying Cosmetics: Watch TikTok Reviews → Search Google → Purchase via IG DM</a:t>
            </a:r>
          </a:p>
          <a:p>
            <a:pPr lvl="1"/>
            <a:r>
              <a:rPr lang="en-US" b="1" dirty="0"/>
              <a:t>Student Cafe: IG Story = The Fastest Channel for Closing Sales</a:t>
            </a:r>
            <a:endParaRPr lang="th-TH" dirty="0"/>
          </a:p>
        </p:txBody>
      </p:sp>
    </p:spTree>
    <p:extLst>
      <p:ext uri="{BB962C8B-B14F-4D97-AF65-F5344CB8AC3E}">
        <p14:creationId xmlns:p14="http://schemas.microsoft.com/office/powerpoint/2010/main" val="3521240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Consumer Behavior In Digital Marketing.</a:t>
            </a:r>
          </a:p>
        </p:txBody>
      </p:sp>
      <p:sp>
        <p:nvSpPr>
          <p:cNvPr id="3" name="Content Placeholder 2"/>
          <p:cNvSpPr>
            <a:spLocks noGrp="1"/>
          </p:cNvSpPr>
          <p:nvPr>
            <p:ph idx="1"/>
          </p:nvPr>
        </p:nvSpPr>
        <p:spPr>
          <a:xfrm>
            <a:off x="827700" y="2052925"/>
            <a:ext cx="7920764" cy="4195481"/>
          </a:xfrm>
        </p:spPr>
        <p:txBody>
          <a:bodyPr>
            <a:normAutofit lnSpcReduction="10000"/>
          </a:bodyPr>
          <a:lstStyle/>
          <a:p>
            <a:pPr marL="0" indent="0">
              <a:buNone/>
            </a:pPr>
            <a:r>
              <a:rPr lang="en-US" sz="2800" dirty="0"/>
              <a:t>	This refers to the actions of individuals directly related to obtaining and using economic goods or services, including the decision-making process that occurs beforehand and the determinants of various actions. This is expressed in two ways:</a:t>
            </a:r>
          </a:p>
          <a:p>
            <a:r>
              <a:rPr lang="en-US" sz="2800" dirty="0"/>
              <a:t>Internal behavior (Convert Behavior), such as feeling satisfied with the form of a product.</a:t>
            </a:r>
          </a:p>
          <a:p>
            <a:r>
              <a:rPr lang="en-US" sz="2800" dirty="0"/>
              <a:t>External behavior (Overt Behavior), such as standing and considering a product, or browsing and selecting a product.</a:t>
            </a:r>
            <a:endParaRPr lang="th-TH" sz="2800" dirty="0"/>
          </a:p>
        </p:txBody>
      </p:sp>
      <p:pic>
        <p:nvPicPr>
          <p:cNvPr id="6146" name="Picture 2" descr="เส้นทางของนักจิตวิทยาที่ควรรู้ | จิตแพทย์ นักจิตวิทยา  เรียนจิตวิทยาไขข้อสงสัยเกี่ยวกับปัญหาทางจิตโดยผู้เชี่ยวชาญสาขาจิตวิทยา"/>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04424" y="34315"/>
            <a:ext cx="1635644" cy="10904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9391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Consumer behavior in digital marketing.</a:t>
            </a:r>
            <a:endParaRPr lang="th-TH"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2800" dirty="0"/>
              <a:t>Increased online shopping behavior</a:t>
            </a:r>
          </a:p>
          <a:p>
            <a:pPr marL="514350" indent="-514350">
              <a:buFont typeface="+mj-lt"/>
              <a:buAutoNum type="arabicPeriod"/>
            </a:pPr>
            <a:r>
              <a:rPr lang="en-US" sz="2800" dirty="0"/>
              <a:t>Increased use of digital currency for payments</a:t>
            </a:r>
          </a:p>
          <a:p>
            <a:pPr marL="514350" indent="-514350">
              <a:buFont typeface="+mj-lt"/>
              <a:buAutoNum type="arabicPeriod"/>
            </a:pPr>
            <a:r>
              <a:rPr lang="en-US" sz="2800" dirty="0"/>
              <a:t>Increased tendency to provide feedback or complaints via social media</a:t>
            </a:r>
          </a:p>
          <a:p>
            <a:pPr marL="514350" indent="-514350">
              <a:buFont typeface="+mj-lt"/>
              <a:buAutoNum type="arabicPeriod"/>
            </a:pPr>
            <a:r>
              <a:rPr lang="en-US" sz="2800" dirty="0"/>
              <a:t>Increased interest in following social trends</a:t>
            </a:r>
          </a:p>
          <a:p>
            <a:pPr marL="514350" indent="-514350">
              <a:buFont typeface="+mj-lt"/>
              <a:buAutoNum type="arabicPeriod"/>
            </a:pPr>
            <a:r>
              <a:rPr lang="en-US" sz="2800" dirty="0"/>
              <a:t>Decreased brand loyalty.</a:t>
            </a:r>
            <a:endParaRPr lang="th-TH" sz="2800" dirty="0"/>
          </a:p>
        </p:txBody>
      </p:sp>
      <p:pic>
        <p:nvPicPr>
          <p:cNvPr id="7170" name="Picture 2" descr="เจาะพฤติกรรมผู้บริโภคยุค 4.0 เส้นทางความสำเร็จ ในยุค Digital Transformation"/>
          <p:cNvPicPr>
            <a:picLocks noChangeAspect="1" noChangeArrowheads="1"/>
          </p:cNvPicPr>
          <p:nvPr/>
        </p:nvPicPr>
        <p:blipFill rotWithShape="1">
          <a:blip r:embed="rId2">
            <a:extLst>
              <a:ext uri="{28A0092B-C50C-407E-A947-70E740481C1C}">
                <a14:useLocalDpi xmlns:a14="http://schemas.microsoft.com/office/drawing/2010/main" val="0"/>
              </a:ext>
            </a:extLst>
          </a:blip>
          <a:srcRect l="3241" t="27763" r="55720" b="-2397"/>
          <a:stretch/>
        </p:blipFill>
        <p:spPr bwMode="auto">
          <a:xfrm>
            <a:off x="6084168" y="4005064"/>
            <a:ext cx="2736304" cy="25165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7163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Analyzing Consumer Behavior</a:t>
            </a:r>
            <a:endParaRPr lang="th-TH" dirty="0"/>
          </a:p>
        </p:txBody>
      </p:sp>
      <p:sp>
        <p:nvSpPr>
          <p:cNvPr id="3" name="Content Placeholder 2"/>
          <p:cNvSpPr>
            <a:spLocks noGrp="1"/>
          </p:cNvSpPr>
          <p:nvPr>
            <p:ph idx="1"/>
          </p:nvPr>
        </p:nvSpPr>
        <p:spPr/>
        <p:txBody>
          <a:bodyPr/>
          <a:lstStyle/>
          <a:p>
            <a:pPr marL="0" indent="0">
              <a:buNone/>
            </a:pPr>
            <a:endParaRPr lang="th-TH" dirty="0"/>
          </a:p>
        </p:txBody>
      </p:sp>
      <p:pic>
        <p:nvPicPr>
          <p:cNvPr id="409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4424" t="36719" r="53100" b="20312"/>
          <a:stretch/>
        </p:blipFill>
        <p:spPr bwMode="auto">
          <a:xfrm>
            <a:off x="176471" y="2033464"/>
            <a:ext cx="8482819" cy="4824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3449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Digital marketing consumer behavior analysis</a:t>
            </a:r>
            <a:endParaRPr lang="th-TH" dirty="0"/>
          </a:p>
        </p:txBody>
      </p:sp>
      <p:sp>
        <p:nvSpPr>
          <p:cNvPr id="3" name="Content Placeholder 2"/>
          <p:cNvSpPr>
            <a:spLocks noGrp="1"/>
          </p:cNvSpPr>
          <p:nvPr>
            <p:ph idx="1"/>
          </p:nvPr>
        </p:nvSpPr>
        <p:spPr>
          <a:xfrm>
            <a:off x="484710" y="1781191"/>
            <a:ext cx="8291264" cy="4820758"/>
          </a:xfrm>
        </p:spPr>
        <p:txBody>
          <a:bodyPr>
            <a:normAutofit fontScale="92500" lnSpcReduction="20000"/>
          </a:bodyPr>
          <a:lstStyle/>
          <a:p>
            <a:pPr marL="0" indent="0">
              <a:buNone/>
            </a:pPr>
            <a:r>
              <a:rPr lang="en-US" sz="3200" dirty="0"/>
              <a:t>Online Behavior of Thai People</a:t>
            </a:r>
          </a:p>
          <a:p>
            <a:pPr marL="0" indent="0">
              <a:buNone/>
            </a:pPr>
            <a:r>
              <a:rPr lang="en-US" sz="3200" dirty="0"/>
              <a:t>	When considering which online channels are most popular among buyers and sellers, it was found that the channel most used by buyers to purchase goods is e-Marketplace, namely Shopee at 75.6%, followed by Lazada at 65.5%, and Social Media, including Facebook </a:t>
            </a:r>
            <a:r>
              <a:rPr lang="en-US" sz="3200" dirty="0" err="1"/>
              <a:t>Fanpage</a:t>
            </a:r>
            <a:r>
              <a:rPr lang="en-US" sz="3200" dirty="0"/>
              <a:t> at 47.5% and Line at 38.9%. In contrast, the channel most popular among sellers for online sales is Facebook </a:t>
            </a:r>
            <a:r>
              <a:rPr lang="en-US" sz="3200" dirty="0" err="1"/>
              <a:t>Fanpage</a:t>
            </a:r>
            <a:r>
              <a:rPr lang="en-US" sz="3200" dirty="0"/>
              <a:t> at 64.0%, followed by Shopee at 43.1%, and LINE at 39.5%. It was also found that Thai people prefer using LINE for communication (98.5%), followed by Facebook Messenger, FaceTime, and WhatsApp.</a:t>
            </a:r>
            <a:endParaRPr lang="th-TH" sz="2400" dirty="0"/>
          </a:p>
        </p:txBody>
      </p:sp>
      <p:pic>
        <p:nvPicPr>
          <p:cNvPr id="5122" name="Picture 2" descr="bbl-sm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2160" y="980728"/>
            <a:ext cx="2933700" cy="657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1240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marketing consumer behavior analysis</a:t>
            </a:r>
            <a:endParaRPr lang="th-TH" dirty="0"/>
          </a:p>
        </p:txBody>
      </p:sp>
      <p:sp>
        <p:nvSpPr>
          <p:cNvPr id="3" name="Content Placeholder 2"/>
          <p:cNvSpPr>
            <a:spLocks noGrp="1"/>
          </p:cNvSpPr>
          <p:nvPr>
            <p:ph idx="1"/>
          </p:nvPr>
        </p:nvSpPr>
        <p:spPr>
          <a:xfrm>
            <a:off x="683568" y="1556792"/>
            <a:ext cx="8280920" cy="4195481"/>
          </a:xfrm>
        </p:spPr>
        <p:txBody>
          <a:bodyPr>
            <a:noAutofit/>
          </a:bodyPr>
          <a:lstStyle/>
          <a:p>
            <a:pPr marL="0" indent="0" fontAlgn="base">
              <a:buNone/>
            </a:pPr>
            <a:r>
              <a:rPr lang="en-US" sz="1800" dirty="0"/>
              <a:t>1. Consumer behavior helps us understand the factors that influence purchasing decisions, leading to the entire process of buying and consuming goods and services.</a:t>
            </a:r>
          </a:p>
          <a:p>
            <a:pPr marL="0" indent="0" fontAlgn="base">
              <a:buNone/>
            </a:pPr>
            <a:r>
              <a:rPr lang="en-US" sz="1800" dirty="0"/>
              <a:t>2. Consumer purchasing behavior helps in planning strategies to modify or respond to purchasing decisions in alignment with the goals and capabilities of the business.</a:t>
            </a:r>
          </a:p>
          <a:p>
            <a:pPr marL="0" indent="0" fontAlgn="base">
              <a:buNone/>
            </a:pPr>
            <a:r>
              <a:rPr lang="en-US" sz="1800" dirty="0"/>
              <a:t>3. Studying and understanding consumers directly stimulates the development of better products, as well as the continuous development of the business organization and operational strategies.</a:t>
            </a:r>
          </a:p>
          <a:p>
            <a:pPr marL="0" indent="0" fontAlgn="base">
              <a:buNone/>
            </a:pPr>
            <a:r>
              <a:rPr lang="en-US" sz="1800" dirty="0"/>
              <a:t>4. Studying or summarizing consumer behavior helps increase market share, resulting in higher sales, because it allows for the fulfillment of the needs of a large number of consumers by understanding and studying their consumption patterns.</a:t>
            </a:r>
          </a:p>
          <a:p>
            <a:pPr marL="0" indent="0" fontAlgn="base">
              <a:buNone/>
            </a:pPr>
            <a:r>
              <a:rPr lang="en-US" sz="1800" dirty="0"/>
              <a:t>5. Developing and improving various strategies, including setting objectives for studying consumer behavior, will increase the ability to meet consumer needs and gain a competitive advantage over other competitors.</a:t>
            </a:r>
            <a:endParaRPr lang="th-TH" sz="1800" dirty="0"/>
          </a:p>
        </p:txBody>
      </p:sp>
    </p:spTree>
    <p:extLst>
      <p:ext uri="{BB962C8B-B14F-4D97-AF65-F5344CB8AC3E}">
        <p14:creationId xmlns:p14="http://schemas.microsoft.com/office/powerpoint/2010/main" val="3607143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551786" cy="1400530"/>
          </a:xfrm>
        </p:spPr>
        <p:txBody>
          <a:bodyPr>
            <a:noAutofit/>
          </a:bodyPr>
          <a:lstStyle/>
          <a:p>
            <a:r>
              <a:rPr lang="en-US" sz="3200" dirty="0"/>
              <a:t>The Business Success Tool for Digital Marketers</a:t>
            </a:r>
            <a:endParaRPr lang="th-TH" sz="3200" dirty="0"/>
          </a:p>
        </p:txBody>
      </p:sp>
      <p:sp>
        <p:nvSpPr>
          <p:cNvPr id="3" name="Content Placeholder 2"/>
          <p:cNvSpPr>
            <a:spLocks noGrp="1"/>
          </p:cNvSpPr>
          <p:nvPr>
            <p:ph idx="1"/>
          </p:nvPr>
        </p:nvSpPr>
        <p:spPr>
          <a:xfrm>
            <a:off x="711047" y="1949210"/>
            <a:ext cx="8064780" cy="4248472"/>
          </a:xfrm>
        </p:spPr>
        <p:txBody>
          <a:bodyPr>
            <a:normAutofit/>
          </a:bodyPr>
          <a:lstStyle/>
          <a:p>
            <a:pPr marL="0" indent="0">
              <a:buNone/>
            </a:pPr>
            <a:r>
              <a:rPr lang="en-US" sz="2400" dirty="0"/>
              <a:t>Techniques for Creating Content Based on Consumer Behavior in Digital Marketing</a:t>
            </a:r>
          </a:p>
          <a:p>
            <a:r>
              <a:rPr lang="en-US" sz="2400" dirty="0"/>
              <a:t>Buyer Persona: To attract customers, you must know your customers.</a:t>
            </a:r>
          </a:p>
          <a:p>
            <a:r>
              <a:rPr lang="en-US" sz="2400" dirty="0"/>
              <a:t>Personalization: Predict and offer the products customers want most.</a:t>
            </a:r>
          </a:p>
          <a:p>
            <a:r>
              <a:rPr lang="en-US" sz="2400" dirty="0"/>
              <a:t>Visual Content: Content that is more than just text.</a:t>
            </a:r>
          </a:p>
          <a:p>
            <a:r>
              <a:rPr lang="en-US" sz="2400" dirty="0"/>
              <a:t>Mobile Friendly: Mobile phones are important.</a:t>
            </a:r>
            <a:endParaRPr lang="th-TH" sz="2400" b="1" dirty="0"/>
          </a:p>
        </p:txBody>
      </p:sp>
    </p:spTree>
    <p:extLst>
      <p:ext uri="{BB962C8B-B14F-4D97-AF65-F5344CB8AC3E}">
        <p14:creationId xmlns:p14="http://schemas.microsoft.com/office/powerpoint/2010/main" val="2246535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h-TH" sz="3200" dirty="0"/>
              <a:t>เทคนิคสร้าง </a:t>
            </a:r>
            <a:r>
              <a:rPr lang="en-US" sz="3200" dirty="0"/>
              <a:t>Content </a:t>
            </a:r>
            <a:r>
              <a:rPr lang="th-TH" sz="3200" dirty="0"/>
              <a:t>สำหรับพฤติกรรมผู้บริโภคการตลาดยุคดิจิทัล </a:t>
            </a:r>
          </a:p>
        </p:txBody>
      </p:sp>
      <p:sp>
        <p:nvSpPr>
          <p:cNvPr id="3" name="Content Placeholder 2"/>
          <p:cNvSpPr>
            <a:spLocks noGrp="1"/>
          </p:cNvSpPr>
          <p:nvPr>
            <p:ph idx="1"/>
          </p:nvPr>
        </p:nvSpPr>
        <p:spPr>
          <a:xfrm>
            <a:off x="395536" y="1853248"/>
            <a:ext cx="8496944" cy="4744103"/>
          </a:xfrm>
        </p:spPr>
        <p:txBody>
          <a:bodyPr>
            <a:normAutofit fontScale="85000" lnSpcReduction="20000"/>
          </a:bodyPr>
          <a:lstStyle/>
          <a:p>
            <a:pPr marL="0" indent="0">
              <a:buNone/>
            </a:pPr>
            <a:r>
              <a:rPr lang="en-US" b="1" dirty="0"/>
              <a:t>Buyer Persona: To attract customers, you must know your customers.</a:t>
            </a:r>
          </a:p>
          <a:p>
            <a:pPr marL="0" indent="0">
              <a:buNone/>
            </a:pPr>
            <a:r>
              <a:rPr lang="en-US" dirty="0"/>
              <a:t>	Buyer Persona is a content marketing strategy that targets marketing trends by studying the behavior of consumers who are likely to become your customers. This helps brands create articles or advertisements to present services, products, and the brand more effectively and comprehensively to their target audience. Key points to consider when studying your customers include:</a:t>
            </a:r>
          </a:p>
          <a:p>
            <a:r>
              <a:rPr lang="en-US" dirty="0"/>
              <a:t>Who are your customers? Customers are not limited to a single group, so you need to study them to find your brand's clear customer base, such as gender, age range, location, and geographical location.</a:t>
            </a:r>
          </a:p>
          <a:p>
            <a:r>
              <a:rPr lang="en-US" dirty="0"/>
              <a:t>What do your customers want? Diverse customers will have different interests in products. For example, fast service, healthy food, beauty products, etc.</a:t>
            </a:r>
          </a:p>
          <a:p>
            <a:r>
              <a:rPr lang="en-US" dirty="0"/>
              <a:t>Why are your customers interested? Each customer's interests have different reasons. For example, they might be interested in healthy food because they want to lose weight, or in a brand that provides fast service because they need the product quickly.</a:t>
            </a:r>
          </a:p>
          <a:p>
            <a:r>
              <a:rPr lang="en-US" dirty="0"/>
              <a:t>How can we reach these customers? This involves analyzing how customers most likely can access your brand, such as through social media, TV advertising, radio, etc. Once you find the answers to these questions, you can develop a content marketing strategy that reaches your target audience more effectively.</a:t>
            </a:r>
            <a:endParaRPr lang="th-TH" dirty="0"/>
          </a:p>
        </p:txBody>
      </p:sp>
    </p:spTree>
    <p:extLst>
      <p:ext uri="{BB962C8B-B14F-4D97-AF65-F5344CB8AC3E}">
        <p14:creationId xmlns:p14="http://schemas.microsoft.com/office/powerpoint/2010/main" val="37991304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686</TotalTime>
  <Words>1380</Words>
  <Application>Microsoft Office PowerPoint</Application>
  <PresentationFormat>On-screen Show (4:3)</PresentationFormat>
  <Paragraphs>58</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Online Consumer Behavior</vt:lpstr>
      <vt:lpstr>SEO + Search Behavior</vt:lpstr>
      <vt:lpstr>Consumer Behavior In Digital Marketing.</vt:lpstr>
      <vt:lpstr>Consumer behavior in digital marketing.</vt:lpstr>
      <vt:lpstr>Analyzing Consumer Behavior</vt:lpstr>
      <vt:lpstr>Digital marketing consumer behavior analysis</vt:lpstr>
      <vt:lpstr>Digital marketing consumer behavior analysis</vt:lpstr>
      <vt:lpstr>The Business Success Tool for Digital Marketers</vt:lpstr>
      <vt:lpstr>เทคนิคสร้าง Content สำหรับพฤติกรรมผู้บริโภคการตลาดยุคดิจิทัล </vt:lpstr>
      <vt:lpstr>Techniques for creating content based on consumer behavior in digital marketing.</vt:lpstr>
      <vt:lpstr>Techniques for creating content based on consumer behavior in digital marketing.</vt:lpstr>
      <vt:lpstr>Techniques for creating content based on consumer behavior in digital marketing.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การวางแผนและกลยุทธ์การตลาดดิจิทัล</dc:title>
  <dc:creator>SSRU</dc:creator>
  <cp:lastModifiedBy>Ladaporn  Pithuk</cp:lastModifiedBy>
  <cp:revision>41</cp:revision>
  <dcterms:created xsi:type="dcterms:W3CDTF">2021-12-22T11:26:27Z</dcterms:created>
  <dcterms:modified xsi:type="dcterms:W3CDTF">2026-02-18T02:43:01Z</dcterms:modified>
</cp:coreProperties>
</file>