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78" r:id="rId5"/>
    <p:sldId id="277" r:id="rId6"/>
    <p:sldId id="279" r:id="rId7"/>
    <p:sldId id="259" r:id="rId8"/>
    <p:sldId id="280" r:id="rId9"/>
    <p:sldId id="281" r:id="rId10"/>
    <p:sldId id="260" r:id="rId11"/>
    <p:sldId id="285" r:id="rId12"/>
    <p:sldId id="284" r:id="rId13"/>
    <p:sldId id="286" r:id="rId14"/>
    <p:sldId id="261" r:id="rId15"/>
    <p:sldId id="264" r:id="rId16"/>
    <p:sldId id="288" r:id="rId17"/>
    <p:sldId id="268" r:id="rId18"/>
    <p:sldId id="266" r:id="rId19"/>
    <p:sldId id="289" r:id="rId20"/>
    <p:sldId id="282" r:id="rId21"/>
    <p:sldId id="283" r:id="rId22"/>
    <p:sldId id="265" r:id="rId23"/>
    <p:sldId id="267" r:id="rId24"/>
    <p:sldId id="269" r:id="rId25"/>
    <p:sldId id="270" r:id="rId26"/>
    <p:sldId id="290" r:id="rId27"/>
    <p:sldId id="291" r:id="rId28"/>
    <p:sldId id="272" r:id="rId29"/>
    <p:sldId id="292" r:id="rId30"/>
    <p:sldId id="293" r:id="rId31"/>
    <p:sldId id="294" r:id="rId32"/>
    <p:sldId id="295" r:id="rId33"/>
    <p:sldId id="273" r:id="rId34"/>
    <p:sldId id="274" r:id="rId35"/>
    <p:sldId id="296" r:id="rId36"/>
    <p:sldId id="275" r:id="rId37"/>
    <p:sldId id="297" r:id="rId38"/>
    <p:sldId id="276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183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184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FE584-A02C-4DA4-876F-2E0816CE72B2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DD290-F698-46DB-9087-3E16807B8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052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DD290-F698-46DB-9087-3E16807B888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052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DD290-F698-46DB-9087-3E16807B888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283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01D1-056B-4FA9-9150-9680C321A7BA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70545-07D4-4358-9D2B-6A8E51182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02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01D1-056B-4FA9-9150-9680C321A7BA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70545-07D4-4358-9D2B-6A8E51182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22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01D1-056B-4FA9-9150-9680C321A7BA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70545-07D4-4358-9D2B-6A8E51182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445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01D1-056B-4FA9-9150-9680C321A7BA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70545-07D4-4358-9D2B-6A8E51182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488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01D1-056B-4FA9-9150-9680C321A7BA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70545-07D4-4358-9D2B-6A8E51182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22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01D1-056B-4FA9-9150-9680C321A7BA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70545-07D4-4358-9D2B-6A8E51182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616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01D1-056B-4FA9-9150-9680C321A7BA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70545-07D4-4358-9D2B-6A8E51182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181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01D1-056B-4FA9-9150-9680C321A7BA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70545-07D4-4358-9D2B-6A8E51182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40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01D1-056B-4FA9-9150-9680C321A7BA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70545-07D4-4358-9D2B-6A8E51182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253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01D1-056B-4FA9-9150-9680C321A7BA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70545-07D4-4358-9D2B-6A8E51182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391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01D1-056B-4FA9-9150-9680C321A7BA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70545-07D4-4358-9D2B-6A8E51182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649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D01D1-056B-4FA9-9150-9680C321A7BA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70545-07D4-4358-9D2B-6A8E51182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878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emf"/><Relationship Id="rId4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emf"/><Relationship Id="rId4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1503">
            <a:off x="3215980" y="3224190"/>
            <a:ext cx="4871981" cy="69611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326" y="1654107"/>
            <a:ext cx="2029833" cy="403050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1856" y="4760714"/>
            <a:ext cx="614813" cy="61414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63099" y="2340632"/>
            <a:ext cx="7250703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4000" b="1" dirty="0">
                <a:solidFill>
                  <a:schemeClr val="accent1">
                    <a:lumMod val="75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บทที่ 3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/>
            <a:r>
              <a:rPr lang="th-TH" sz="4000" b="1" dirty="0">
                <a:solidFill>
                  <a:schemeClr val="accent1">
                    <a:lumMod val="75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การสื่อสารไร้สายและการประมวลผลเคลื่อนที่</a:t>
            </a:r>
          </a:p>
          <a:p>
            <a:pPr algn="ctr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(Wireless and Mobile Computing)</a:t>
            </a:r>
          </a:p>
        </p:txBody>
      </p:sp>
    </p:spTree>
    <p:extLst>
      <p:ext uri="{BB962C8B-B14F-4D97-AF65-F5344CB8AC3E}">
        <p14:creationId xmlns:p14="http://schemas.microsoft.com/office/powerpoint/2010/main" val="226247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485742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หลักความถี่-การนำกลับมาใช้ใหม่ (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Frequency-Reuse Principle)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16864" y="911792"/>
            <a:ext cx="10180320" cy="252376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th-TH" sz="2800" b="1" i="1" u="sng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โหลักความถี่-การนำกลับมาใช้ใหม่ (</a:t>
            </a:r>
            <a:r>
              <a:rPr lang="en-US" sz="2800" b="1" i="1" u="sng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Frequency-Reuse Principle)</a:t>
            </a:r>
          </a:p>
          <a:p>
            <a:endParaRPr lang="th-TH" sz="900" b="1" i="1" u="sng" dirty="0" smtClean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แนวคิดสำคัญของระบบโทรศัพท์เคลื่อนที่ คือการแบ่งพื้นที่ให้บริการออกเป็นหลายเซลล์ และนำความถี่เดิมกลับมาใช้ซ้ำในเซลล์ที่อยู่ห่าง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กัน</a:t>
            </a:r>
            <a:endParaRPr 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en-US" sz="9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เนื่องจากคลื่นความถี่เป็นทรัพยากรที่จำกัด ระบบเซลลูลาร์จึงต้องออกแบบให้สามารถใช้งานคลื่นความถี่ได้อย่างมีประสิทธิภาพ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สูงสุด</a:t>
            </a:r>
            <a:endParaRPr lang="th-TH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19732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485742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หลักความถี่-การนำกลับมาใช้ใหม่ (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Frequency-Reuse Principle)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57420" y="948368"/>
            <a:ext cx="6717792" cy="224676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โครงสร้างเป็นรูปห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กเหลี่ยมแต่ละรูป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แทนหนึ่ง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เซลล์ (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Cell</a:t>
            </a:r>
            <a:r>
              <a:rPr lang="en-US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th-TH" sz="28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ตัวเลข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ภายในเซลล์แทน ชุดความถี่ (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Frequency Channel Group</a:t>
            </a:r>
            <a:r>
              <a:rPr lang="en-US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th-TH" sz="28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ตัวเลขเหล่านี้แทนความถี่ต่างๆ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เซลล์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ที่อยู่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ติดกันจะ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ไม่ใช้ความถี่ซ้ำ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กันเพื่อ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หลีกเลี่ยงการ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รบกวน</a:t>
            </a:r>
            <a:endParaRPr lang="th-TH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498" y="1218855"/>
            <a:ext cx="2397574" cy="290816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88865" y="4714928"/>
            <a:ext cx="3079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dirty="0"/>
              <a:t>รูปที่ </a:t>
            </a:r>
            <a:r>
              <a:rPr lang="th-TH" sz="2400" dirty="0" smtClean="0"/>
              <a:t>3.4  </a:t>
            </a:r>
            <a:r>
              <a:rPr lang="th-TH" sz="2400" dirty="0"/>
              <a:t>รูปแบบการใช้ความถี่ซ้ำ</a:t>
            </a:r>
          </a:p>
        </p:txBody>
      </p:sp>
    </p:spTree>
    <p:extLst>
      <p:ext uri="{BB962C8B-B14F-4D97-AF65-F5344CB8AC3E}">
        <p14:creationId xmlns:p14="http://schemas.microsoft.com/office/powerpoint/2010/main" val="3047695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7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485742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หลักความถี่-การนำกลับมาใช้ใหม่ (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Frequency-Reuse Principle)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58" y="1147089"/>
            <a:ext cx="2488278" cy="356938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1125" y="4970777"/>
            <a:ext cx="34951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 smtClean="0"/>
              <a:t>รูปที่ 3.5 </a:t>
            </a:r>
            <a:r>
              <a:rPr lang="th-TH" sz="2000" dirty="0" smtClean="0">
                <a:latin typeface="TH Krub" panose="02000506040000020004" pitchFamily="2" charset="-34"/>
                <a:cs typeface="TH Krub" panose="02000506040000020004" pitchFamily="2" charset="-34"/>
              </a:rPr>
              <a:t>ก. </a:t>
            </a:r>
            <a:r>
              <a:rPr lang="th-TH" sz="2000" dirty="0">
                <a:latin typeface="TH Krub" panose="02000506040000020004" pitchFamily="2" charset="-34"/>
                <a:cs typeface="TH Krub" panose="02000506040000020004" pitchFamily="2" charset="-34"/>
              </a:rPr>
              <a:t>แฟคเตอร์การใช้ซ้ำของ 4</a:t>
            </a:r>
            <a:r>
              <a:rPr lang="en-US" sz="2000" dirty="0">
                <a:latin typeface="TH Krub" panose="02000506040000020004" pitchFamily="2" charset="-34"/>
                <a:cs typeface="TH Krub" panose="02000506040000020004" pitchFamily="2" charset="-34"/>
              </a:rPr>
              <a:t> </a:t>
            </a:r>
            <a:r>
              <a:rPr lang="th-TH" sz="2000" dirty="0" smtClean="0">
                <a:latin typeface="TH Krub" panose="02000506040000020004" pitchFamily="2" charset="-34"/>
                <a:cs typeface="TH Krub" panose="02000506040000020004" pitchFamily="2" charset="-34"/>
              </a:rPr>
              <a:t>ความถี่</a:t>
            </a:r>
            <a:endParaRPr lang="th-TH" sz="2000" dirty="0"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23104" y="551940"/>
            <a:ext cx="6754368" cy="224676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th-TH" sz="2800" b="1" i="1" u="sng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แพตเทิร์น</a:t>
            </a:r>
            <a:r>
              <a:rPr lang="th-TH" sz="2800" b="1" i="1" u="sng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การใช้ซ้ำของ 4 </a:t>
            </a:r>
            <a:r>
              <a:rPr lang="th-TH" sz="2800" b="1" i="1" u="sng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ความถี่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ใช้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ความถี่ทั้งหมด 4 ชุด (หมายเลข 1–4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หนึ่ง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กลุ่มเซลล์เรียกว่า 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Cluster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ขนาด 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 = </a:t>
            </a:r>
            <a:r>
              <a:rPr lang="en-US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4</a:t>
            </a:r>
            <a:endParaRPr lang="th-TH" sz="28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เมื่อครบ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4 เซลล์ ระบบจะเริ่มนำความถี่เดิมกลับมาใช้ซ้ำในตำแหน่งที่อยู่ห่าง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ออกไป</a:t>
            </a:r>
            <a:endParaRPr lang="th-TH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23104" y="2822506"/>
            <a:ext cx="6754368" cy="310854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th-TH" sz="2800" b="1" i="1" u="sng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ข้อดี</a:t>
            </a:r>
            <a:endParaRPr 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ใช้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คลื่นความถี่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น้อย</a:t>
            </a:r>
            <a:endParaRPr lang="en-US" sz="28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รองรับ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จำนวนผู้ใช้ได้มาก (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Capacity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สูง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en-US" sz="28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800" b="1" i="1" u="sng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ข้อจำกัด</a:t>
            </a:r>
            <a:endParaRPr 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ระยะห่าง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ระหว่างเซลล์ที่ใช้ความถี่ซ้ำ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สั้น</a:t>
            </a:r>
            <a:endParaRPr lang="en-US" sz="28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มี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โอกาส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เกิดการ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รบกวนระหว่างเซลล์ (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Co-channel Interference) 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สูง</a:t>
            </a:r>
          </a:p>
        </p:txBody>
      </p:sp>
    </p:spTree>
    <p:extLst>
      <p:ext uri="{BB962C8B-B14F-4D97-AF65-F5344CB8AC3E}">
        <p14:creationId xmlns:p14="http://schemas.microsoft.com/office/powerpoint/2010/main" val="3588133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7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75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7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7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75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75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485742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หลักความถี่-การนำกลับมาใช้ใหม่ (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Frequency-Reuse Principle)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86" y="831578"/>
            <a:ext cx="3297345" cy="329374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6287" y="4449343"/>
            <a:ext cx="35289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 smtClean="0">
                <a:latin typeface="TH Krub" panose="02000506040000020004" pitchFamily="2" charset="-34"/>
                <a:cs typeface="TH Krub" panose="02000506040000020004" pitchFamily="2" charset="-34"/>
              </a:rPr>
              <a:t> </a:t>
            </a:r>
            <a:r>
              <a:rPr lang="th-TH" sz="2000" dirty="0"/>
              <a:t>รูปที่ 3.5 </a:t>
            </a:r>
            <a:r>
              <a:rPr lang="th-TH" sz="2000" dirty="0" smtClean="0">
                <a:latin typeface="TH Krub" panose="02000506040000020004" pitchFamily="2" charset="-34"/>
                <a:cs typeface="TH Krub" panose="02000506040000020004" pitchFamily="2" charset="-34"/>
              </a:rPr>
              <a:t>ข. </a:t>
            </a:r>
            <a:r>
              <a:rPr lang="th-TH" sz="2000" dirty="0">
                <a:latin typeface="TH Krub" panose="02000506040000020004" pitchFamily="2" charset="-34"/>
                <a:cs typeface="TH Krub" panose="02000506040000020004" pitchFamily="2" charset="-34"/>
              </a:rPr>
              <a:t>แฟคเตอร์การใช้ซ้ำของ 7 ความถี่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23104" y="551940"/>
            <a:ext cx="6754368" cy="181588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th-TH" sz="2800" b="1" i="1" u="sng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แพตเทิร์นการใช้ซ้ำของ 7 </a:t>
            </a:r>
            <a:r>
              <a:rPr lang="th-TH" sz="2800" b="1" i="1" u="sng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ความถี่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ใช้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ความถี่ทั้งหมด 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7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ชุด (หมายเลข 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1–7)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หนึ่ง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กลุ่มเซลล์เรียกว่า 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Cluster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ขนาด 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 = 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7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เซลล์ที่ใช้ความถี่เดียวกันจะอยู่ห่างกันมาก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ขึ้น</a:t>
            </a:r>
            <a:endParaRPr lang="th-TH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23104" y="2822506"/>
            <a:ext cx="6754368" cy="267765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th-TH" sz="2800" b="1" i="1" u="sng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ข้อดี</a:t>
            </a:r>
            <a:endParaRPr 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ลดการรบกวนระหว่าง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เซลล์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คุณภาพ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สัญญาณดี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ขึ้น</a:t>
            </a:r>
            <a:endParaRPr lang="en-US" sz="28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800" b="1" i="1" u="sng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ข้อจำกัด</a:t>
            </a:r>
            <a:endParaRPr 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ใช้จำนวนความถี่มาก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ขึ้น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สามารถรองรับ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ผู้ใช้ได้น้อยลงเมื่อเทียบกับ 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 = </a:t>
            </a:r>
            <a:r>
              <a:rPr lang="en-US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4</a:t>
            </a:r>
            <a:endParaRPr lang="th-TH" sz="28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96429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7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75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75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75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75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75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78286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แฮนด์ออฟ (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Handoff)</a:t>
            </a:r>
          </a:p>
        </p:txBody>
      </p:sp>
      <p:sp>
        <p:nvSpPr>
          <p:cNvPr id="5" name="Rectangle 4"/>
          <p:cNvSpPr/>
          <p:nvPr/>
        </p:nvSpPr>
        <p:spPr>
          <a:xfrm>
            <a:off x="7252881" y="6232039"/>
            <a:ext cx="2621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dirty="0"/>
              <a:t>รูปที่ </a:t>
            </a:r>
            <a:r>
              <a:rPr lang="th-TH" sz="2400" dirty="0" smtClean="0"/>
              <a:t>3.6 </a:t>
            </a:r>
            <a:r>
              <a:rPr lang="th-TH" sz="2400" dirty="0"/>
              <a:t>การสื่อสารข้ามเซลล์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366" y="3501107"/>
            <a:ext cx="6732502" cy="27309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352" y="3662680"/>
            <a:ext cx="681328" cy="6805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90597">
            <a:off x="2782170" y="4210558"/>
            <a:ext cx="2505307" cy="65601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20107" y="739494"/>
            <a:ext cx="7193725" cy="181588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th-TH" sz="2800" b="1" i="1" u="sng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การส่งต่อสัญญาณ (</a:t>
            </a:r>
            <a:r>
              <a:rPr lang="en-US" sz="2800" b="1" i="1" u="sng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Handover / Handoff)</a:t>
            </a:r>
            <a:r>
              <a:rPr lang="th-TH" sz="2800" b="1" i="1" u="sng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เมื่อ</a:t>
            </a:r>
            <a:r>
              <a:rPr lang="th-TH" sz="2800" b="1" i="1" u="sng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โทรศัพท์เคลื่อนที่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เคลื่อน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ออกจากเซลล์บนไปยังเซลล์ล่างระบบจะทำการ โอนการเชื่อมต่อจากสถานีฐานเดิมไปยังสถานีฐานใหม่ผู้ใช้ยังสามารถสนทนาได้ต่อเนื่องโดยไม่รู้สึกว่าสาย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หลุด</a:t>
            </a:r>
          </a:p>
        </p:txBody>
      </p:sp>
    </p:spTree>
    <p:extLst>
      <p:ext uri="{BB962C8B-B14F-4D97-AF65-F5344CB8AC3E}">
        <p14:creationId xmlns:p14="http://schemas.microsoft.com/office/powerpoint/2010/main" val="3219862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7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78286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แฮนด์ออฟ (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Handoff)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241" y="1799265"/>
            <a:ext cx="6233516" cy="32594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7444" y="2870803"/>
            <a:ext cx="688128" cy="6873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09392">
            <a:off x="5012641" y="2743393"/>
            <a:ext cx="838772" cy="3882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27356">
            <a:off x="6313985" y="2138101"/>
            <a:ext cx="531906" cy="9691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793698">
            <a:off x="7386919" y="2200560"/>
            <a:ext cx="466106" cy="84438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785385" y="5486522"/>
            <a:ext cx="29787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dirty="0"/>
              <a:t>รูปที่ </a:t>
            </a:r>
            <a:r>
              <a:rPr lang="th-TH" sz="2400" dirty="0" smtClean="0"/>
              <a:t>3.7 </a:t>
            </a:r>
            <a:r>
              <a:rPr lang="th-TH" sz="2400" dirty="0"/>
              <a:t>การแฮนด์ออฟแบบฮาร์ด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00836" y="1151583"/>
            <a:ext cx="2901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u="sng" dirty="0"/>
              <a:t>แฮนด์ออฟแบบฮาร์ด (</a:t>
            </a:r>
            <a:r>
              <a:rPr lang="en-US" u="sng" dirty="0"/>
              <a:t>Hard Handoff)</a:t>
            </a:r>
          </a:p>
        </p:txBody>
      </p:sp>
    </p:spTree>
    <p:extLst>
      <p:ext uri="{BB962C8B-B14F-4D97-AF65-F5344CB8AC3E}">
        <p14:creationId xmlns:p14="http://schemas.microsoft.com/office/powerpoint/2010/main" val="4113273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48148E-6 L 0.04297 -0.0018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8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97 -0.00185 L 0.18021 -0.00486 " pathEditMode="relative" rAng="0" ptsTypes="AA">
                                      <p:cBhvr>
                                        <p:cTn id="25" dur="2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62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78286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แฮนด์ออฟ (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Handoff)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4629" y="3465513"/>
            <a:ext cx="29787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dirty="0"/>
              <a:t>รูปที่ </a:t>
            </a:r>
            <a:r>
              <a:rPr lang="th-TH" sz="2400" dirty="0" smtClean="0"/>
              <a:t>3.7 </a:t>
            </a:r>
            <a:r>
              <a:rPr lang="th-TH" sz="2400" dirty="0"/>
              <a:t>การแฮนด์ออฟแบบฮาร์ด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1749" y="803581"/>
            <a:ext cx="2901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u="sng" dirty="0"/>
              <a:t>แฮนด์ออฟแบบฮาร์ด (</a:t>
            </a:r>
            <a:r>
              <a:rPr lang="en-US" u="sng" dirty="0"/>
              <a:t>Hard Handoff)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29" y="1311732"/>
            <a:ext cx="3833161" cy="176536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620768" y="527556"/>
            <a:ext cx="7034784" cy="569386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th-TH" sz="2800" b="1" i="1" u="sng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ช่วง</a:t>
            </a:r>
            <a:r>
              <a:rPr lang="th-TH" sz="2800" b="1" i="1" u="sng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ต้น (อยู่ในเซลล์ที่ 1</a:t>
            </a:r>
            <a:r>
              <a:rPr lang="th-TH" sz="2800" b="1" i="1" u="sng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</a:p>
          <a:p>
            <a:pPr marL="971550" lvl="1" indent="-514350">
              <a:buFont typeface="Wingdings" panose="05000000000000000000" pitchFamily="2" charset="2"/>
              <a:buChar char="§"/>
            </a:pP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โทรศัพท์เคลื่อนที่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ของผู้ใช้เชื่อมต่อกับสถานีฐานของเซลล์ที่ 1 เพียงสถานีเดียว และรับ–ส่งสัญญาณได้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ตามปกติ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2800" b="1" i="1" u="sng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ช่วง</a:t>
            </a:r>
            <a:r>
              <a:rPr lang="th-TH" sz="2800" b="1" i="1" u="sng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รอยต่อระหว่าง</a:t>
            </a:r>
            <a:r>
              <a:rPr lang="th-TH" sz="2800" b="1" i="1" u="sng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เซลล์ </a:t>
            </a:r>
          </a:p>
          <a:p>
            <a:pPr marL="971550" lvl="1" indent="-514350">
              <a:buFont typeface="Wingdings" panose="05000000000000000000" pitchFamily="2" charset="2"/>
              <a:buChar char="§"/>
            </a:pP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เมื่อ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ผู้ใช้เคลื่อนที่เข้าใกล้ขอบเขตของเซลล์ที่ 1ความแรงของสัญญาณจากเซลล์ที่ 1 จะ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ลดลง</a:t>
            </a:r>
          </a:p>
          <a:p>
            <a:pPr marL="971550" lvl="1" indent="-514350">
              <a:buFont typeface="Wingdings" panose="05000000000000000000" pitchFamily="2" charset="2"/>
              <a:buChar char="§"/>
            </a:pP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ระบบ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ตรวจพบว่าสัญญาณจากเซลล์ที่ 2 เริ่มแรง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กว่า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2800" b="1" i="1" u="sng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กระบวนการ </a:t>
            </a:r>
            <a:r>
              <a:rPr lang="en-US" sz="2800" b="1" i="1" u="sng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Hard </a:t>
            </a:r>
            <a:r>
              <a:rPr lang="en-US" sz="2800" b="1" i="1" u="sng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Handoff</a:t>
            </a:r>
            <a:r>
              <a:rPr lang="en-US" sz="2800" b="1" i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ระบบ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จะดำเนินการตามลำดับ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ดังนี้</a:t>
            </a:r>
          </a:p>
          <a:p>
            <a:pPr marL="971550" lvl="1" indent="-514350">
              <a:buFont typeface="Wingdings" panose="05000000000000000000" pitchFamily="2" charset="2"/>
              <a:buChar char="§"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ตัดการเชื่อมต่อกับสถานีฐานของเซลล์ที่ 1 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ก่อน</a:t>
            </a:r>
          </a:p>
          <a:p>
            <a:pPr marL="971550" lvl="1" indent="-514350">
              <a:buFont typeface="Wingdings" panose="05000000000000000000" pitchFamily="2" charset="2"/>
              <a:buChar char="§"/>
            </a:pP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จากนั้น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จึง เชื่อมต่อกับสถานีฐานของเซลล์ที่ 2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2800" b="1" i="1" u="sng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ช่วงหลังการแฮนด์</a:t>
            </a:r>
            <a:r>
              <a:rPr lang="th-TH" sz="2800" b="1" i="1" u="sng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ออฟ</a:t>
            </a:r>
          </a:p>
          <a:p>
            <a:pPr marL="971550" lvl="1" indent="-514350">
              <a:buFont typeface="Wingdings" panose="05000000000000000000" pitchFamily="2" charset="2"/>
              <a:buChar char="§"/>
            </a:pP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โทรศัพท์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เชื่อมต่อกับเซลล์ที่ 2 เรียบร้อย และสามารถใช้งานต่อได้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ตามปกติ</a:t>
            </a:r>
            <a:endParaRPr lang="th-TH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56157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75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75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75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78286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แฮนด์ออฟ (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Handoff)</a:t>
            </a:r>
          </a:p>
        </p:txBody>
      </p:sp>
      <p:sp>
        <p:nvSpPr>
          <p:cNvPr id="5" name="Rectangle 4"/>
          <p:cNvSpPr/>
          <p:nvPr/>
        </p:nvSpPr>
        <p:spPr>
          <a:xfrm>
            <a:off x="4785385" y="5486522"/>
            <a:ext cx="30428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dirty="0"/>
              <a:t>รูปที่ </a:t>
            </a:r>
            <a:r>
              <a:rPr lang="th-TH" sz="2400" dirty="0" smtClean="0"/>
              <a:t>3.8 </a:t>
            </a:r>
            <a:r>
              <a:rPr lang="th-TH" sz="2400" dirty="0"/>
              <a:t>การแฮนด์ออฟแบบซอฟต์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0836" y="1151583"/>
            <a:ext cx="3114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u="sng" dirty="0"/>
              <a:t>การแฮนด์ออฟแบบซอฟต์ (</a:t>
            </a:r>
            <a:r>
              <a:rPr lang="en-US" u="sng" dirty="0"/>
              <a:t>Soft Handoff)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241" y="1799265"/>
            <a:ext cx="6233516" cy="32594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7444" y="2870803"/>
            <a:ext cx="688128" cy="6873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09392">
            <a:off x="5012641" y="2743393"/>
            <a:ext cx="838772" cy="3882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27356">
            <a:off x="6313985" y="2138101"/>
            <a:ext cx="531906" cy="9691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793698">
            <a:off x="7386919" y="2200560"/>
            <a:ext cx="466106" cy="84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50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48148E-6 L 0.04297 -0.0018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8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97 -0.00185 L 0.18021 -0.00486 " pathEditMode="relative" rAng="0" ptsTypes="AA">
                                      <p:cBhvr>
                                        <p:cTn id="25" dur="2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62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513556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โรมมิ่ง (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Roaming)</a:t>
            </a:r>
          </a:p>
        </p:txBody>
      </p:sp>
      <p:sp>
        <p:nvSpPr>
          <p:cNvPr id="5" name="Rectangle 4"/>
          <p:cNvSpPr/>
          <p:nvPr/>
        </p:nvSpPr>
        <p:spPr>
          <a:xfrm>
            <a:off x="4783861" y="5833151"/>
            <a:ext cx="17940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dirty="0"/>
              <a:t>รูปที่ </a:t>
            </a:r>
            <a:r>
              <a:rPr lang="th-TH" sz="2400" dirty="0" smtClean="0"/>
              <a:t>3.9 </a:t>
            </a:r>
            <a:r>
              <a:rPr lang="th-TH" sz="2400" dirty="0"/>
              <a:t>การโรมมิ่ง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4373" y="2489591"/>
            <a:ext cx="5498536" cy="299131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13556" y="752353"/>
            <a:ext cx="9863094" cy="138499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thaiDist"/>
            <a:r>
              <a:rPr lang="th-TH" sz="2800" b="1" i="1" u="sng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โรมมิ่ง (</a:t>
            </a:r>
            <a:r>
              <a:rPr lang="en-US" sz="2800" b="1" i="1" u="sng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Roaming</a:t>
            </a:r>
            <a:r>
              <a:rPr lang="en-US" sz="2800" b="1" i="1" u="sng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</a:p>
          <a:p>
            <a:pPr algn="thaiDist"/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โรมมิ่ง (</a:t>
            </a:r>
            <a:r>
              <a:rPr lang="en-US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Roaming)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หมายถึง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การที่ผู้ใช้โทรศัพท์เคลื่อนที่สามารถใช้งานเครือข่ายได้ต่อเนื่อง แม้จะเคลื่อนที่ออกนอกพื้นที่ให้บริการของผู้ให้บริการ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เดิม</a:t>
            </a:r>
          </a:p>
        </p:txBody>
      </p:sp>
    </p:spTree>
    <p:extLst>
      <p:ext uri="{BB962C8B-B14F-4D97-AF65-F5344CB8AC3E}">
        <p14:creationId xmlns:p14="http://schemas.microsoft.com/office/powerpoint/2010/main" val="658175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513556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โรมมิ่ง (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Roaming)</a:t>
            </a:r>
          </a:p>
        </p:txBody>
      </p:sp>
      <p:sp>
        <p:nvSpPr>
          <p:cNvPr id="5" name="Rectangle 4"/>
          <p:cNvSpPr/>
          <p:nvPr/>
        </p:nvSpPr>
        <p:spPr>
          <a:xfrm>
            <a:off x="931189" y="3465513"/>
            <a:ext cx="17940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dirty="0"/>
              <a:t>รูปที่ </a:t>
            </a:r>
            <a:r>
              <a:rPr lang="th-TH" sz="2400" dirty="0" smtClean="0"/>
              <a:t>3.9 </a:t>
            </a:r>
            <a:r>
              <a:rPr lang="th-TH" sz="2400" dirty="0"/>
              <a:t>การโรมมิ่ง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007" y="1041716"/>
            <a:ext cx="3799937" cy="20672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57344" y="400110"/>
            <a:ext cx="7034784" cy="612475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thaiDist"/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ลำดับ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เหตุการณ์</a:t>
            </a:r>
          </a:p>
          <a:p>
            <a:pPr marL="514350" indent="-514350" algn="thaiDist">
              <a:buFont typeface="+mj-lt"/>
              <a:buAutoNum type="arabicPeriod"/>
            </a:pPr>
            <a:r>
              <a:rPr lang="th-TH" sz="2800" b="1" i="1" u="sng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ช่วงเริ่มต้น</a:t>
            </a:r>
          </a:p>
          <a:p>
            <a:pPr marL="971550" lvl="1" indent="-514350" algn="thaiDist">
              <a:buFont typeface="Arial" panose="020B0604020202020204" pitchFamily="34" charset="0"/>
              <a:buChar char="•"/>
            </a:pP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ผู้ใช้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เริ่มต้นอยู่ในพื้นที่ให้บริการของผู้ให้บริการที่ 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</a:p>
          <a:p>
            <a:pPr marL="971550" lvl="1" indent="-514350" algn="thaiDist">
              <a:buFont typeface="Arial" panose="020B0604020202020204" pitchFamily="34" charset="0"/>
              <a:buChar char="•"/>
            </a:pP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โทรศัพท์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เชื่อมต่อกับเครือข่ายของผู้ให้บริการที่ 2 ได้ตามปกติ</a:t>
            </a:r>
          </a:p>
          <a:p>
            <a:pPr marL="514350" indent="-514350" algn="thaiDist">
              <a:buFont typeface="+mj-lt"/>
              <a:buAutoNum type="arabicPeriod"/>
            </a:pPr>
            <a:r>
              <a:rPr lang="th-TH" sz="2800" b="1" i="1" u="sng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การเคลื่อนที่ข้ามเขต</a:t>
            </a:r>
            <a:r>
              <a:rPr lang="th-TH" sz="2800" b="1" i="1" u="sng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พื้นที่</a:t>
            </a:r>
          </a:p>
          <a:p>
            <a:pPr marL="971550" lvl="1" indent="-514350" algn="thaiDist">
              <a:buFont typeface="Arial" panose="020B0604020202020204" pitchFamily="34" charset="0"/>
              <a:buChar char="•"/>
            </a:pP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เมื่อ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ผู้ใช้ขับรถเคลื่อนที่ไปตาม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เส้นประ</a:t>
            </a:r>
          </a:p>
          <a:p>
            <a:pPr marL="971550" lvl="1" indent="-514350" algn="thaiDist">
              <a:buFont typeface="Arial" panose="020B0604020202020204" pitchFamily="34" charset="0"/>
              <a:buChar char="•"/>
            </a:pP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โทรศัพท์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จะค่อย ๆ เคลื่อนเข้าใกล้เส้นแบ่งเขตพื้นที่ (เส้นสีแดง)</a:t>
            </a:r>
            <a:endParaRPr lang="th-TH" sz="28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514350" indent="-514350" algn="thaiDist">
              <a:buFont typeface="+mj-lt"/>
              <a:buAutoNum type="arabicPeriod"/>
            </a:pPr>
            <a:r>
              <a:rPr lang="th-TH" sz="2800" b="1" i="1" u="sng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การเข้าสู่โหมด </a:t>
            </a:r>
            <a:r>
              <a:rPr lang="en-US" sz="2800" b="1" i="1" u="sng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Roaming</a:t>
            </a:r>
            <a:r>
              <a:rPr lang="th-TH" sz="2800" b="1" i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</a:p>
          <a:p>
            <a:pPr algn="thaiDist"/>
            <a:r>
              <a:rPr lang="th-TH" sz="2800" b="1" i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เมื่อ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ผู้ใช้เคลื่อนที่ข้ามเขตพื้นที่ของผู้ให้บริการเดิม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โทรศัพท์แล้ว</a:t>
            </a:r>
          </a:p>
          <a:p>
            <a:pPr marL="971550" lvl="1" indent="-514350" algn="thaiDist">
              <a:buFont typeface="Arial" panose="020B0604020202020204" pitchFamily="34" charset="0"/>
              <a:buChar char="•"/>
            </a:pP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ยังคง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ใช้งานหมายเลข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เดิม</a:t>
            </a:r>
          </a:p>
          <a:p>
            <a:pPr marL="971550" lvl="1" indent="-514350" algn="thaiDist">
              <a:buFont typeface="Arial" panose="020B0604020202020204" pitchFamily="34" charset="0"/>
              <a:buChar char="•"/>
            </a:pP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แต่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เปลี่ยนไปเชื่อมต่อกับเครือข่ายของ ผู้ให้บริการที่ 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1</a:t>
            </a:r>
            <a:endParaRPr lang="th-TH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514350" indent="-514350" algn="thaiDist">
              <a:buFont typeface="+mj-lt"/>
              <a:buAutoNum type="arabicPeriod" startAt="4"/>
            </a:pPr>
            <a:r>
              <a:rPr lang="th-TH" sz="2800" b="1" i="1" u="sng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หลังการโรม</a:t>
            </a:r>
            <a:r>
              <a:rPr lang="th-TH" sz="2800" b="1" i="1" u="sng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มิ่ง</a:t>
            </a:r>
          </a:p>
          <a:p>
            <a:pPr marL="971550" lvl="1" indent="-514350" algn="thaiDist">
              <a:buFont typeface="Arial" panose="020B0604020202020204" pitchFamily="34" charset="0"/>
              <a:buChar char="•"/>
            </a:pP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ผู้ใช้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ยังสามารถ</a:t>
            </a:r>
            <a:r>
              <a:rPr lang="th-TH" sz="2800" b="1" i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โทร</a:t>
            </a:r>
            <a:r>
              <a:rPr lang="th-TH" sz="2800" b="1" i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ออก-รับสาย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ใช้งานข้อมูลได้อย่างต่อเนื่อง แม้จะอยู่ในพื้นที่ของผู้ให้บริการราย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อื่น</a:t>
            </a:r>
          </a:p>
        </p:txBody>
      </p:sp>
    </p:spTree>
    <p:extLst>
      <p:ext uri="{BB962C8B-B14F-4D97-AF65-F5344CB8AC3E}">
        <p14:creationId xmlns:p14="http://schemas.microsoft.com/office/powerpoint/2010/main" val="223406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75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93" y="321133"/>
            <a:ext cx="9601013" cy="621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0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78286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แฮนด์ออฟ (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Handoff)</a:t>
            </a:r>
          </a:p>
        </p:txBody>
      </p:sp>
      <p:sp>
        <p:nvSpPr>
          <p:cNvPr id="8" name="Rectangle 7"/>
          <p:cNvSpPr/>
          <p:nvPr/>
        </p:nvSpPr>
        <p:spPr>
          <a:xfrm>
            <a:off x="5535168" y="1093062"/>
            <a:ext cx="6046504" cy="310854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th-TH" sz="2800" b="1" i="1" u="sng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ศูนย์สวิตชิ่งเคลื่อนที่ (</a:t>
            </a:r>
            <a:r>
              <a:rPr lang="en-US" sz="2800" b="1" i="1" u="sng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Mobile Switching Center: </a:t>
            </a:r>
            <a:r>
              <a:rPr lang="en-US" sz="2800" b="1" i="1" u="sng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MSC)</a:t>
            </a:r>
            <a:endParaRPr 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หน้าที่หลัก</a:t>
            </a:r>
            <a:endParaRPr lang="en-US" sz="28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ควบคุม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การเชื่อมต่อระหว่าง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เซลล์</a:t>
            </a:r>
            <a:endParaRPr lang="en-US" sz="28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จัดการ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 </a:t>
            </a:r>
            <a:r>
              <a:rPr lang="en-US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Handover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ตรวจสอบ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ตำแหน่ง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ผู้ใช้</a:t>
            </a:r>
            <a:endParaRPr lang="en-US" sz="28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เชื่อม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ต่อไปยังเครือข่ายภายนอก</a:t>
            </a:r>
            <a:endParaRPr lang="th-TH" sz="28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4" y="1262936"/>
            <a:ext cx="4137279" cy="276879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52981" y="4753097"/>
            <a:ext cx="28216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dirty="0"/>
              <a:t>รูปที่ </a:t>
            </a:r>
            <a:r>
              <a:rPr lang="th-TH" sz="2400" dirty="0" smtClean="0"/>
              <a:t>3.10  </a:t>
            </a:r>
            <a:r>
              <a:rPr lang="th-TH" sz="2400" dirty="0"/>
              <a:t>ศูนย์สวิตชิ่งเคลื่อนที่ </a:t>
            </a:r>
          </a:p>
        </p:txBody>
      </p:sp>
    </p:spTree>
    <p:extLst>
      <p:ext uri="{BB962C8B-B14F-4D97-AF65-F5344CB8AC3E}">
        <p14:creationId xmlns:p14="http://schemas.microsoft.com/office/powerpoint/2010/main" val="1879737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75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78286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แฮนด์ออฟ (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Handoff)</a:t>
            </a:r>
          </a:p>
        </p:txBody>
      </p:sp>
      <p:sp>
        <p:nvSpPr>
          <p:cNvPr id="8" name="Rectangle 7"/>
          <p:cNvSpPr/>
          <p:nvPr/>
        </p:nvSpPr>
        <p:spPr>
          <a:xfrm>
            <a:off x="633984" y="654150"/>
            <a:ext cx="10752616" cy="181588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th-TH" sz="2800" b="1" i="1" u="sng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เครือข่ายโทรศัพท์สาธารณะ (</a:t>
            </a:r>
            <a:r>
              <a:rPr lang="en-US" sz="2800" b="1" i="1" u="sng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Public Switched Telephone Network: </a:t>
            </a:r>
            <a:r>
              <a:rPr lang="en-US" sz="2800" b="1" i="1" u="sng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PSTN)</a:t>
            </a:r>
            <a:endParaRPr 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แสดงถึงเครือข่าย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โทรศัพท์แบบอยู่กับ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 ตัวอย่าง เช่น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โทรศัพท์บ้าน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ระบบ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โทรศัพท์แบบ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ดั้งเดิม</a:t>
            </a:r>
            <a:endParaRPr lang="en-US" sz="28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026" name="Picture 2" descr="https://www.researchgate.net/profile/Innocent-Onwuegbuzie/publication/280805558/figure/fig1/AS:391616062869504@1470379953021/A-Typical-Public-Switching-Telephone-Network-System_W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84" y="2967912"/>
            <a:ext cx="4169664" cy="2544079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researchgate.net/profile/Innocent-Onwuegbuzie/publication/280805558/figure/fig2/AS:391616062869505@1470379953065/A-Typical-VoIP-Telephony-PSTN-Architecture-Source-Dantu-R-et-al-2009_W6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633" y="2967912"/>
            <a:ext cx="5979381" cy="2578608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65173" y="5779038"/>
            <a:ext cx="22413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รูปที่ </a:t>
            </a:r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3.11ก โทรศัพท์บ้าน</a:t>
            </a:r>
            <a:endParaRPr lang="th-TH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57265" y="5691881"/>
            <a:ext cx="52777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รูปที่ </a:t>
            </a:r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3.11ข ระบบ</a:t>
            </a:r>
            <a:r>
              <a:rPr lang="en-US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VoIP </a:t>
            </a:r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บน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เครือข่ายโทรศัพท์สาธารณะ (</a:t>
            </a:r>
            <a:r>
              <a:rPr lang="en-US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PSTN)</a:t>
            </a:r>
            <a:endParaRPr lang="th-TH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22051" y="6153546"/>
            <a:ext cx="1611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รูปที่ </a:t>
            </a:r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3.11  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PSTN</a:t>
            </a:r>
            <a:endParaRPr lang="th-TH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59212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459452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3.2.1 ยุคของระบบเซลลูลาร์ (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generation cellular systems)</a:t>
            </a:r>
          </a:p>
        </p:txBody>
      </p:sp>
      <p:sp>
        <p:nvSpPr>
          <p:cNvPr id="4" name="Rectangle 3"/>
          <p:cNvSpPr/>
          <p:nvPr/>
        </p:nvSpPr>
        <p:spPr>
          <a:xfrm>
            <a:off x="2157876" y="1253043"/>
            <a:ext cx="8205323" cy="4585871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th-TH" sz="3200" b="1" dirty="0">
                <a:latin typeface="TH Krub" panose="02000506040000020004" pitchFamily="2" charset="-34"/>
                <a:cs typeface="TH Krub" panose="02000506040000020004" pitchFamily="2" charset="-34"/>
              </a:rPr>
              <a:t>ยุคของระบบเซลลูลาร์ (</a:t>
            </a:r>
            <a:r>
              <a:rPr lang="en-US" sz="3200" b="1" dirty="0">
                <a:latin typeface="TH Krub" panose="02000506040000020004" pitchFamily="2" charset="-34"/>
                <a:cs typeface="TH Krub" panose="02000506040000020004" pitchFamily="2" charset="-34"/>
              </a:rPr>
              <a:t>generation cellular systems)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800" b="1" dirty="0">
              <a:latin typeface="TH Krub" panose="02000506040000020004" pitchFamily="2" charset="-34"/>
              <a:cs typeface="TH Krub" panose="02000506040000020004" pitchFamily="2" charset="-34"/>
            </a:endParaRP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h-TH" sz="2800" dirty="0">
                <a:latin typeface="TH Krub" panose="02000506040000020004" pitchFamily="2" charset="-34"/>
                <a:cs typeface="TH Krub" panose="02000506040000020004" pitchFamily="2" charset="-34"/>
              </a:rPr>
              <a:t>รุ่นแรก (</a:t>
            </a:r>
            <a:r>
              <a:rPr lang="en-US" sz="2800" dirty="0">
                <a:latin typeface="TH Krub" panose="02000506040000020004" pitchFamily="2" charset="-34"/>
                <a:cs typeface="TH Krub" panose="02000506040000020004" pitchFamily="2" charset="-34"/>
              </a:rPr>
              <a:t>First Generation: 1G)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h-TH" sz="2800" dirty="0">
                <a:latin typeface="TH Krub" panose="02000506040000020004" pitchFamily="2" charset="-34"/>
                <a:cs typeface="TH Krub" panose="02000506040000020004" pitchFamily="2" charset="-34"/>
              </a:rPr>
              <a:t>ยุคที่ 2 (</a:t>
            </a:r>
            <a:r>
              <a:rPr lang="en-US" sz="2800" dirty="0">
                <a:latin typeface="TH Krub" panose="02000506040000020004" pitchFamily="2" charset="-34"/>
                <a:cs typeface="TH Krub" panose="02000506040000020004" pitchFamily="2" charset="-34"/>
              </a:rPr>
              <a:t>Second Generation: 2G)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h-TH" sz="2800" dirty="0">
                <a:latin typeface="TH Krub" panose="02000506040000020004" pitchFamily="2" charset="-34"/>
                <a:cs typeface="TH Krub" panose="02000506040000020004" pitchFamily="2" charset="-34"/>
              </a:rPr>
              <a:t>ยุค</a:t>
            </a:r>
            <a:r>
              <a:rPr lang="th-TH" sz="2800" dirty="0" smtClean="0">
                <a:latin typeface="TH Krub" panose="02000506040000020004" pitchFamily="2" charset="-34"/>
                <a:cs typeface="TH Krub" panose="02000506040000020004" pitchFamily="2" charset="-34"/>
              </a:rPr>
              <a:t>ที่ 3 </a:t>
            </a:r>
            <a:r>
              <a:rPr lang="th-TH" sz="2800" dirty="0">
                <a:latin typeface="TH Krub" panose="02000506040000020004" pitchFamily="2" charset="-34"/>
                <a:cs typeface="TH Krub" panose="02000506040000020004" pitchFamily="2" charset="-34"/>
              </a:rPr>
              <a:t>(</a:t>
            </a:r>
            <a:r>
              <a:rPr lang="en-US" sz="2800" dirty="0">
                <a:latin typeface="TH Krub" panose="02000506040000020004" pitchFamily="2" charset="-34"/>
                <a:cs typeface="TH Krub" panose="02000506040000020004" pitchFamily="2" charset="-34"/>
              </a:rPr>
              <a:t>Third Generation: 3G)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h-TH" sz="2800" dirty="0">
                <a:latin typeface="TH Krub" panose="02000506040000020004" pitchFamily="2" charset="-34"/>
                <a:cs typeface="TH Krub" panose="02000506040000020004" pitchFamily="2" charset="-34"/>
              </a:rPr>
              <a:t>รุ่น</a:t>
            </a:r>
            <a:r>
              <a:rPr lang="th-TH" sz="2800" dirty="0" smtClean="0">
                <a:latin typeface="TH Krub" panose="02000506040000020004" pitchFamily="2" charset="-34"/>
                <a:cs typeface="TH Krub" panose="02000506040000020004" pitchFamily="2" charset="-34"/>
              </a:rPr>
              <a:t>ที่ 4 </a:t>
            </a:r>
            <a:r>
              <a:rPr lang="th-TH" sz="2800" dirty="0">
                <a:latin typeface="TH Krub" panose="02000506040000020004" pitchFamily="2" charset="-34"/>
                <a:cs typeface="TH Krub" panose="02000506040000020004" pitchFamily="2" charset="-34"/>
              </a:rPr>
              <a:t>(</a:t>
            </a:r>
            <a:r>
              <a:rPr lang="en-US" sz="2800" dirty="0">
                <a:latin typeface="TH Krub" panose="02000506040000020004" pitchFamily="2" charset="-34"/>
                <a:cs typeface="TH Krub" panose="02000506040000020004" pitchFamily="2" charset="-34"/>
              </a:rPr>
              <a:t>Fourth Generation: 4G)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h-TH" sz="2800" dirty="0">
                <a:latin typeface="TH Krub" panose="02000506040000020004" pitchFamily="2" charset="-34"/>
                <a:cs typeface="TH Krub" panose="02000506040000020004" pitchFamily="2" charset="-34"/>
              </a:rPr>
              <a:t>รุ่น</a:t>
            </a:r>
            <a:r>
              <a:rPr lang="th-TH" sz="2800" dirty="0" smtClean="0">
                <a:latin typeface="TH Krub" panose="02000506040000020004" pitchFamily="2" charset="-34"/>
                <a:cs typeface="TH Krub" panose="02000506040000020004" pitchFamily="2" charset="-34"/>
              </a:rPr>
              <a:t>ที่ 5 </a:t>
            </a:r>
            <a:r>
              <a:rPr lang="th-TH" sz="2800" dirty="0">
                <a:latin typeface="TH Krub" panose="02000506040000020004" pitchFamily="2" charset="-34"/>
                <a:cs typeface="TH Krub" panose="02000506040000020004" pitchFamily="2" charset="-34"/>
              </a:rPr>
              <a:t>(</a:t>
            </a:r>
            <a:r>
              <a:rPr lang="en-US" sz="2800" dirty="0">
                <a:latin typeface="TH Krub" panose="02000506040000020004" pitchFamily="2" charset="-34"/>
                <a:cs typeface="TH Krub" panose="02000506040000020004" pitchFamily="2" charset="-34"/>
              </a:rPr>
              <a:t>Fifth Generation: 5G</a:t>
            </a:r>
            <a:r>
              <a:rPr lang="en-US" sz="2800" dirty="0" smtClean="0">
                <a:latin typeface="TH Krub" panose="02000506040000020004" pitchFamily="2" charset="-34"/>
                <a:cs typeface="TH Krub" panose="02000506040000020004" pitchFamily="2" charset="-34"/>
              </a:rPr>
              <a:t>)</a:t>
            </a:r>
            <a:r>
              <a:rPr lang="th-TH" sz="2800" dirty="0">
                <a:latin typeface="TH Krub" panose="02000506040000020004" pitchFamily="2" charset="-34"/>
                <a:cs typeface="TH Krub" panose="02000506040000020004" pitchFamily="2" charset="-34"/>
              </a:rPr>
              <a:t> </a:t>
            </a:r>
            <a:endParaRPr lang="th-TH" sz="2800" dirty="0" smtClean="0">
              <a:latin typeface="TH Krub" panose="02000506040000020004" pitchFamily="2" charset="-34"/>
              <a:cs typeface="TH Krub" panose="02000506040000020004" pitchFamily="2" charset="-34"/>
            </a:endParaRP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h-TH" sz="2800" dirty="0" smtClean="0">
                <a:latin typeface="TH Krub" panose="02000506040000020004" pitchFamily="2" charset="-34"/>
                <a:cs typeface="TH Krub" panose="02000506040000020004" pitchFamily="2" charset="-34"/>
              </a:rPr>
              <a:t>รุ่นที่ 6 </a:t>
            </a:r>
            <a:r>
              <a:rPr lang="th-TH" sz="2800" dirty="0">
                <a:latin typeface="TH Krub" panose="02000506040000020004" pitchFamily="2" charset="-34"/>
                <a:cs typeface="TH Krub" panose="02000506040000020004" pitchFamily="2" charset="-34"/>
              </a:rPr>
              <a:t>(</a:t>
            </a:r>
            <a:r>
              <a:rPr lang="en-US" sz="2800" dirty="0">
                <a:latin typeface="TH Krub" panose="02000506040000020004" pitchFamily="2" charset="-34"/>
                <a:cs typeface="TH Krub" panose="02000506040000020004" pitchFamily="2" charset="-34"/>
              </a:rPr>
              <a:t>Fifth Generation: </a:t>
            </a:r>
            <a:r>
              <a:rPr lang="th-TH" sz="2800" dirty="0" smtClean="0">
                <a:latin typeface="TH Krub" panose="02000506040000020004" pitchFamily="2" charset="-34"/>
                <a:cs typeface="TH Krub" panose="02000506040000020004" pitchFamily="2" charset="-34"/>
              </a:rPr>
              <a:t>6</a:t>
            </a:r>
            <a:r>
              <a:rPr lang="en-US" sz="2800" dirty="0" smtClean="0">
                <a:latin typeface="TH Krub" panose="02000506040000020004" pitchFamily="2" charset="-34"/>
                <a:cs typeface="TH Krub" panose="02000506040000020004" pitchFamily="2" charset="-34"/>
              </a:rPr>
              <a:t>G)</a:t>
            </a:r>
            <a:endParaRPr lang="en-US" sz="2800" dirty="0"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52456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427541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3.3 เครือข่ายดาวเทียม (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Satellite Networks)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748" y="2379844"/>
            <a:ext cx="2896223" cy="28042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323" y="2735133"/>
            <a:ext cx="2692979" cy="28042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3602" y="2379844"/>
            <a:ext cx="1981627" cy="351481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233150" y="6001784"/>
            <a:ext cx="37257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dirty="0"/>
              <a:t>รูปที่ 3.12 เป็นวงโครจรดาวเทียมแบบต่างๆ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1370374" y="718450"/>
            <a:ext cx="9639001" cy="132343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thaiDist"/>
            <a:r>
              <a:rPr lang="th-TH" sz="3200" b="1" u="sng" dirty="0">
                <a:latin typeface="TH Krub" panose="02000506040000020004" pitchFamily="2" charset="-34"/>
                <a:cs typeface="TH Krub" panose="02000506040000020004" pitchFamily="2" charset="-34"/>
              </a:rPr>
              <a:t>วงโคจร (</a:t>
            </a:r>
            <a:r>
              <a:rPr lang="en-US" sz="3200" b="1" u="sng" dirty="0">
                <a:latin typeface="TH Krub" panose="02000506040000020004" pitchFamily="2" charset="-34"/>
                <a:cs typeface="TH Krub" panose="02000506040000020004" pitchFamily="2" charset="-34"/>
              </a:rPr>
              <a:t>Orbits)</a:t>
            </a:r>
          </a:p>
          <a:p>
            <a:pPr algn="thaiDist"/>
            <a:r>
              <a:rPr lang="th-TH" sz="2400" dirty="0">
                <a:latin typeface="TH Krub" panose="02000506040000020004" pitchFamily="2" charset="-34"/>
                <a:cs typeface="TH Krub" panose="02000506040000020004" pitchFamily="2" charset="-34"/>
              </a:rPr>
              <a:t>ดาวเทียมประดิษฐ์จำเป็นต้องมีวงโคจร ซึ่งเป็นเส้นทางที่โคจรรอบโลก วงโคจรอาจเป็นเส้นศูนย์สูตร แนวเอียง หรือแนวขั้วก็ได้ ดังรูปที่ 3.12</a:t>
            </a:r>
          </a:p>
        </p:txBody>
      </p:sp>
    </p:spTree>
    <p:extLst>
      <p:ext uri="{BB962C8B-B14F-4D97-AF65-F5344CB8AC3E}">
        <p14:creationId xmlns:p14="http://schemas.microsoft.com/office/powerpoint/2010/main" val="84599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427541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3.3 เครือข่ายดาวเทียม (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Satellite Networks)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65732" y="928974"/>
            <a:ext cx="9051036" cy="4031873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h-TH" sz="2400" b="1" i="1" u="sng" dirty="0">
                <a:latin typeface="TH Krub" panose="02000506040000020004" pitchFamily="2" charset="-34"/>
                <a:cs typeface="TH Krub" panose="02000506040000020004" pitchFamily="2" charset="-34"/>
              </a:rPr>
              <a:t>แถบความถี่สำหรับการสื่อสารผ่านดาวเทียม</a:t>
            </a:r>
            <a:endParaRPr lang="en-US" sz="2400" b="1" i="1" u="sng" dirty="0">
              <a:latin typeface="TH Krub" panose="02000506040000020004" pitchFamily="2" charset="-34"/>
              <a:cs typeface="TH Krub" panose="02000506040000020004" pitchFamily="2" charset="-34"/>
            </a:endParaRPr>
          </a:p>
          <a:p>
            <a:pPr marL="285750" indent="-285750" algn="thaiDist">
              <a:buFont typeface="Wingdings" panose="05000000000000000000" pitchFamily="2" charset="2"/>
              <a:buChar char="q"/>
            </a:pPr>
            <a:r>
              <a:rPr lang="th-TH" sz="2400" dirty="0">
                <a:latin typeface="TH Krub" panose="02000506040000020004" pitchFamily="2" charset="-34"/>
                <a:cs typeface="TH Krub" panose="02000506040000020004" pitchFamily="2" charset="-34"/>
              </a:rPr>
              <a:t>ความถี่ที่สงวนไว้สำหรับการสื่อสารไมโครเวฟผ่านดาวเทียมอยู่ในช่วงกิกะเฮิรตซ์ (</a:t>
            </a:r>
            <a:r>
              <a:rPr lang="en-US" sz="2400" dirty="0">
                <a:latin typeface="TH Krub" panose="02000506040000020004" pitchFamily="2" charset="-34"/>
                <a:cs typeface="TH Krub" panose="02000506040000020004" pitchFamily="2" charset="-34"/>
              </a:rPr>
              <a:t>GHz) </a:t>
            </a:r>
            <a:r>
              <a:rPr lang="th-TH" sz="2400" dirty="0">
                <a:latin typeface="TH Krub" panose="02000506040000020004" pitchFamily="2" charset="-34"/>
                <a:cs typeface="TH Krub" panose="02000506040000020004" pitchFamily="2" charset="-34"/>
              </a:rPr>
              <a:t>ดาวเทียมแต่ละดวงจะส่งและรับผ่านสองย่านความถี่ที่แตกต่างกัน </a:t>
            </a:r>
          </a:p>
          <a:p>
            <a:pPr algn="thaiDist"/>
            <a:endParaRPr lang="th-TH" sz="800" dirty="0">
              <a:latin typeface="TH Krub" panose="02000506040000020004" pitchFamily="2" charset="-34"/>
              <a:cs typeface="TH Krub" panose="02000506040000020004" pitchFamily="2" charset="-34"/>
            </a:endParaRPr>
          </a:p>
          <a:p>
            <a:pPr marL="285750" indent="-285750" algn="thaiDist">
              <a:buFont typeface="Wingdings" panose="05000000000000000000" pitchFamily="2" charset="2"/>
              <a:buChar char="q"/>
            </a:pPr>
            <a:r>
              <a:rPr lang="th-TH" sz="2400" dirty="0">
                <a:latin typeface="TH Krub" panose="02000506040000020004" pitchFamily="2" charset="-34"/>
                <a:cs typeface="TH Krub" panose="02000506040000020004" pitchFamily="2" charset="-34"/>
              </a:rPr>
              <a:t>การส่งจากโลกไปยังดาวเทียมเรียกว่าอัปลิงค์อยู่ในช่วง 1.6 </a:t>
            </a:r>
            <a:r>
              <a:rPr lang="en-US" sz="2400" dirty="0">
                <a:latin typeface="TH Krub" panose="02000506040000020004" pitchFamily="2" charset="-34"/>
                <a:cs typeface="TH Krub" panose="02000506040000020004" pitchFamily="2" charset="-34"/>
              </a:rPr>
              <a:t>GHz – 30 GHz </a:t>
            </a:r>
            <a:endParaRPr lang="th-TH" sz="2400" dirty="0">
              <a:latin typeface="TH Krub" panose="02000506040000020004" pitchFamily="2" charset="-34"/>
              <a:cs typeface="TH Krub" panose="02000506040000020004" pitchFamily="2" charset="-34"/>
            </a:endParaRPr>
          </a:p>
          <a:p>
            <a:pPr algn="thaiDist"/>
            <a:endParaRPr lang="th-TH" sz="800" dirty="0">
              <a:latin typeface="TH Krub" panose="02000506040000020004" pitchFamily="2" charset="-34"/>
              <a:cs typeface="TH Krub" panose="02000506040000020004" pitchFamily="2" charset="-34"/>
            </a:endParaRPr>
          </a:p>
          <a:p>
            <a:pPr marL="285750" indent="-285750" algn="thaiDist">
              <a:buFont typeface="Wingdings" panose="05000000000000000000" pitchFamily="2" charset="2"/>
              <a:buChar char="q"/>
            </a:pPr>
            <a:r>
              <a:rPr lang="th-TH" sz="2400" dirty="0">
                <a:latin typeface="TH Krub" panose="02000506040000020004" pitchFamily="2" charset="-34"/>
                <a:cs typeface="TH Krub" panose="02000506040000020004" pitchFamily="2" charset="-34"/>
              </a:rPr>
              <a:t>การส่งจากดาวเทียมมายังโลกเรียกว่าดาวน์ลิงค์ อยู่ในช่วง 1.5 </a:t>
            </a:r>
            <a:r>
              <a:rPr lang="en-US" sz="2400" dirty="0">
                <a:latin typeface="TH Krub" panose="02000506040000020004" pitchFamily="2" charset="-34"/>
                <a:cs typeface="TH Krub" panose="02000506040000020004" pitchFamily="2" charset="-34"/>
              </a:rPr>
              <a:t>GHz – 20 GHz </a:t>
            </a:r>
            <a:r>
              <a:rPr lang="th-TH" sz="2400" dirty="0">
                <a:latin typeface="TH Krub" panose="02000506040000020004" pitchFamily="2" charset="-34"/>
                <a:cs typeface="TH Krub" panose="02000506040000020004" pitchFamily="2" charset="-34"/>
              </a:rPr>
              <a:t>ประกอบด้วย</a:t>
            </a:r>
          </a:p>
          <a:p>
            <a:pPr marL="800100" lvl="1" indent="-342900" algn="thaiDist">
              <a:buFont typeface="Wingdings" panose="05000000000000000000" pitchFamily="2" charset="2"/>
              <a:buChar char="§"/>
            </a:pPr>
            <a:r>
              <a:rPr lang="th-TH" sz="2400" dirty="0">
                <a:latin typeface="TH Krub" panose="02000506040000020004" pitchFamily="2" charset="-34"/>
                <a:cs typeface="TH Krub" panose="02000506040000020004" pitchFamily="2" charset="-34"/>
              </a:rPr>
              <a:t>แถบ </a:t>
            </a:r>
            <a:r>
              <a:rPr lang="en-US" sz="2400" dirty="0">
                <a:latin typeface="TH Krub" panose="02000506040000020004" pitchFamily="2" charset="-34"/>
                <a:cs typeface="TH Krub" panose="02000506040000020004" pitchFamily="2" charset="-34"/>
              </a:rPr>
              <a:t>L </a:t>
            </a:r>
            <a:endParaRPr lang="th-TH" sz="2400" dirty="0">
              <a:latin typeface="TH Krub" panose="02000506040000020004" pitchFamily="2" charset="-34"/>
              <a:cs typeface="TH Krub" panose="02000506040000020004" pitchFamily="2" charset="-34"/>
            </a:endParaRPr>
          </a:p>
          <a:p>
            <a:pPr marL="800100" lvl="1" indent="-342900" algn="thaiDist">
              <a:buFont typeface="Wingdings" panose="05000000000000000000" pitchFamily="2" charset="2"/>
              <a:buChar char="§"/>
            </a:pPr>
            <a:r>
              <a:rPr lang="th-TH" sz="2400" dirty="0">
                <a:latin typeface="TH Krub" panose="02000506040000020004" pitchFamily="2" charset="-34"/>
                <a:cs typeface="TH Krub" panose="02000506040000020004" pitchFamily="2" charset="-34"/>
              </a:rPr>
              <a:t>แถบ </a:t>
            </a:r>
            <a:r>
              <a:rPr lang="en-US" sz="2400" dirty="0">
                <a:latin typeface="TH Krub" panose="02000506040000020004" pitchFamily="2" charset="-34"/>
                <a:cs typeface="TH Krub" panose="02000506040000020004" pitchFamily="2" charset="-34"/>
              </a:rPr>
              <a:t>S </a:t>
            </a:r>
            <a:endParaRPr lang="th-TH" sz="2400" dirty="0">
              <a:latin typeface="TH Krub" panose="02000506040000020004" pitchFamily="2" charset="-34"/>
              <a:cs typeface="TH Krub" panose="02000506040000020004" pitchFamily="2" charset="-34"/>
            </a:endParaRPr>
          </a:p>
          <a:p>
            <a:pPr marL="800100" lvl="1" indent="-342900" algn="thaiDist">
              <a:buFont typeface="Wingdings" panose="05000000000000000000" pitchFamily="2" charset="2"/>
              <a:buChar char="§"/>
            </a:pPr>
            <a:r>
              <a:rPr lang="th-TH" sz="2400" dirty="0">
                <a:latin typeface="TH Krub" panose="02000506040000020004" pitchFamily="2" charset="-34"/>
                <a:cs typeface="TH Krub" panose="02000506040000020004" pitchFamily="2" charset="-34"/>
              </a:rPr>
              <a:t>แถบ </a:t>
            </a:r>
            <a:r>
              <a:rPr lang="en-US" sz="2400" dirty="0">
                <a:latin typeface="TH Krub" panose="02000506040000020004" pitchFamily="2" charset="-34"/>
                <a:cs typeface="TH Krub" panose="02000506040000020004" pitchFamily="2" charset="-34"/>
              </a:rPr>
              <a:t>C </a:t>
            </a:r>
            <a:endParaRPr lang="th-TH" sz="2400" dirty="0">
              <a:latin typeface="TH Krub" panose="02000506040000020004" pitchFamily="2" charset="-34"/>
              <a:cs typeface="TH Krub" panose="02000506040000020004" pitchFamily="2" charset="-34"/>
            </a:endParaRPr>
          </a:p>
          <a:p>
            <a:pPr marL="800100" lvl="1" indent="-342900" algn="thaiDist">
              <a:buFont typeface="Wingdings" panose="05000000000000000000" pitchFamily="2" charset="2"/>
              <a:buChar char="§"/>
            </a:pPr>
            <a:r>
              <a:rPr lang="th-TH" sz="2400" dirty="0">
                <a:latin typeface="TH Krub" panose="02000506040000020004" pitchFamily="2" charset="-34"/>
                <a:cs typeface="TH Krub" panose="02000506040000020004" pitchFamily="2" charset="-34"/>
              </a:rPr>
              <a:t>แถบ </a:t>
            </a:r>
            <a:r>
              <a:rPr lang="en-US" sz="2400" dirty="0">
                <a:latin typeface="TH Krub" panose="02000506040000020004" pitchFamily="2" charset="-34"/>
                <a:cs typeface="TH Krub" panose="02000506040000020004" pitchFamily="2" charset="-34"/>
              </a:rPr>
              <a:t>Ku</a:t>
            </a:r>
            <a:r>
              <a:rPr lang="th-TH" sz="2400" dirty="0">
                <a:latin typeface="TH Krub" panose="02000506040000020004" pitchFamily="2" charset="-34"/>
                <a:cs typeface="TH Krub" panose="02000506040000020004" pitchFamily="2" charset="-34"/>
              </a:rPr>
              <a:t> </a:t>
            </a:r>
          </a:p>
          <a:p>
            <a:pPr marL="800100" lvl="1" indent="-342900" algn="thaiDist">
              <a:buFont typeface="Wingdings" panose="05000000000000000000" pitchFamily="2" charset="2"/>
              <a:buChar char="§"/>
            </a:pPr>
            <a:r>
              <a:rPr lang="th-TH" sz="2400" dirty="0">
                <a:latin typeface="TH Krub" panose="02000506040000020004" pitchFamily="2" charset="-34"/>
                <a:cs typeface="TH Krub" panose="02000506040000020004" pitchFamily="2" charset="-34"/>
              </a:rPr>
              <a:t>แถบ </a:t>
            </a:r>
            <a:r>
              <a:rPr lang="en-US" sz="2400" dirty="0" err="1">
                <a:latin typeface="TH Krub" panose="02000506040000020004" pitchFamily="2" charset="-34"/>
                <a:cs typeface="TH Krub" panose="02000506040000020004" pitchFamily="2" charset="-34"/>
              </a:rPr>
              <a:t>Ka</a:t>
            </a:r>
            <a:r>
              <a:rPr lang="en-US" sz="2400" dirty="0">
                <a:latin typeface="TH Krub" panose="02000506040000020004" pitchFamily="2" charset="-34"/>
                <a:cs typeface="TH Krub" panose="02000506040000020004" pitchFamily="2" charset="-34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18" y="3389222"/>
            <a:ext cx="714375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4131259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3.3.1 ประเภทของดาวเทียม(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Categories of Satellites)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34382" y="1697070"/>
            <a:ext cx="9639001" cy="238526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latin typeface="TH Krub" panose="02000506040000020004" pitchFamily="2" charset="-34"/>
                <a:cs typeface="TH Krub" panose="02000506040000020004" pitchFamily="2" charset="-34"/>
              </a:rPr>
              <a:t>ดาวเทียมสามารถแบ่งออกได้เป็น 3 ประเภท ได้แก่</a:t>
            </a:r>
          </a:p>
          <a:p>
            <a:pPr algn="thaiDist"/>
            <a:endParaRPr lang="th-TH" sz="900" b="1" dirty="0">
              <a:latin typeface="TH Krub" panose="02000506040000020004" pitchFamily="2" charset="-34"/>
              <a:cs typeface="TH Krub" panose="02000506040000020004" pitchFamily="2" charset="-34"/>
            </a:endParaRPr>
          </a:p>
          <a:p>
            <a:pPr marL="800100" lvl="1" indent="-342900" algn="thaiDist">
              <a:buFont typeface="Wingdings" panose="05000000000000000000" pitchFamily="2" charset="2"/>
              <a:buChar char="§"/>
            </a:pPr>
            <a:r>
              <a:rPr lang="th-TH" sz="2800" dirty="0">
                <a:latin typeface="TH Krub" panose="02000506040000020004" pitchFamily="2" charset="-34"/>
                <a:cs typeface="TH Krub" panose="02000506040000020004" pitchFamily="2" charset="-34"/>
              </a:rPr>
              <a:t>วงโคจรโลกในแนวราบ (</a:t>
            </a:r>
            <a:r>
              <a:rPr lang="en-US" sz="2800" dirty="0">
                <a:latin typeface="TH Krub" panose="02000506040000020004" pitchFamily="2" charset="-34"/>
                <a:cs typeface="TH Krub" panose="02000506040000020004" pitchFamily="2" charset="-34"/>
              </a:rPr>
              <a:t>geostationary Earth orbit: GEO)</a:t>
            </a:r>
            <a:endParaRPr lang="th-TH" sz="2800" dirty="0">
              <a:latin typeface="TH Krub" panose="02000506040000020004" pitchFamily="2" charset="-34"/>
              <a:cs typeface="TH Krub" panose="02000506040000020004" pitchFamily="2" charset="-34"/>
            </a:endParaRPr>
          </a:p>
          <a:p>
            <a:pPr marL="800100" lvl="1" indent="-342900" algn="thaiDist">
              <a:buFont typeface="Wingdings" panose="05000000000000000000" pitchFamily="2" charset="2"/>
              <a:buChar char="§"/>
            </a:pPr>
            <a:r>
              <a:rPr lang="th-TH" sz="2800" dirty="0">
                <a:latin typeface="TH Krub" panose="02000506040000020004" pitchFamily="2" charset="-34"/>
                <a:cs typeface="TH Krub" panose="02000506040000020004" pitchFamily="2" charset="-34"/>
              </a:rPr>
              <a:t>วงโคจรระดับต่ำของโลก (</a:t>
            </a:r>
            <a:r>
              <a:rPr lang="en-US" sz="2800" dirty="0">
                <a:latin typeface="TH Krub" panose="02000506040000020004" pitchFamily="2" charset="-34"/>
                <a:cs typeface="TH Krub" panose="02000506040000020004" pitchFamily="2" charset="-34"/>
              </a:rPr>
              <a:t>low-Earth-orbit: LEO)</a:t>
            </a:r>
            <a:endParaRPr lang="th-TH" sz="2800" dirty="0">
              <a:latin typeface="TH Krub" panose="02000506040000020004" pitchFamily="2" charset="-34"/>
              <a:cs typeface="TH Krub" panose="02000506040000020004" pitchFamily="2" charset="-34"/>
            </a:endParaRPr>
          </a:p>
          <a:p>
            <a:pPr marL="800100" lvl="1" indent="-342900" algn="thaiDist">
              <a:buFont typeface="Wingdings" panose="05000000000000000000" pitchFamily="2" charset="2"/>
              <a:buChar char="§"/>
            </a:pPr>
            <a:r>
              <a:rPr lang="th-TH" sz="2800" dirty="0">
                <a:latin typeface="TH Krub" panose="02000506040000020004" pitchFamily="2" charset="-34"/>
                <a:cs typeface="TH Krub" panose="02000506040000020004" pitchFamily="2" charset="-34"/>
              </a:rPr>
              <a:t>วงโคจรระดับกลางของโลก (</a:t>
            </a:r>
            <a:r>
              <a:rPr lang="en-US" sz="2800" dirty="0">
                <a:latin typeface="TH Krub" panose="02000506040000020004" pitchFamily="2" charset="-34"/>
                <a:cs typeface="TH Krub" panose="02000506040000020004" pitchFamily="2" charset="-34"/>
              </a:rPr>
              <a:t>medium-Earth-orbit: MEO) </a:t>
            </a:r>
            <a:endParaRPr lang="th-TH" sz="2800" dirty="0">
              <a:latin typeface="TH Krub" panose="02000506040000020004" pitchFamily="2" charset="-34"/>
              <a:cs typeface="TH Krub" panose="02000506040000020004" pitchFamily="2" charset="-34"/>
            </a:endParaRPr>
          </a:p>
          <a:p>
            <a:pPr algn="thaiDist"/>
            <a:endParaRPr lang="th-TH" sz="2400" dirty="0"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2351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4131259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3.3.1 ประเภทของดาวเทียม(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Categories of Satellites)</a:t>
            </a:r>
          </a:p>
        </p:txBody>
      </p:sp>
      <p:sp>
        <p:nvSpPr>
          <p:cNvPr id="3" name="Rectangle 2"/>
          <p:cNvSpPr/>
          <p:nvPr/>
        </p:nvSpPr>
        <p:spPr>
          <a:xfrm>
            <a:off x="4778477" y="870611"/>
            <a:ext cx="7256208" cy="483209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i="1" u="sng" dirty="0" smtClean="0">
                <a:solidFill>
                  <a:srgbClr val="0070C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GEO</a:t>
            </a:r>
            <a:r>
              <a:rPr lang="th-TH" sz="2800" b="1" i="1" u="sng" dirty="0" smtClean="0">
                <a:solidFill>
                  <a:srgbClr val="0070C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 (</a:t>
            </a:r>
            <a:r>
              <a:rPr lang="en-US" sz="2800" b="1" i="1" u="sng" dirty="0" smtClean="0">
                <a:solidFill>
                  <a:srgbClr val="0070C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Geostationary Orbit</a:t>
            </a:r>
            <a:r>
              <a:rPr lang="th-TH" sz="2800" b="1" i="1" u="sng" dirty="0" smtClean="0">
                <a:solidFill>
                  <a:srgbClr val="0070C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th-TH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ความ</a:t>
            </a:r>
            <a:r>
              <a:rPr lang="th-TH" sz="2800" dirty="0">
                <a:latin typeface="TH Kodchasal" panose="02000506000000020004" pitchFamily="2" charset="-34"/>
                <a:cs typeface="TH Kodchasal" panose="02000506000000020004" pitchFamily="2" charset="-34"/>
              </a:rPr>
              <a:t>สูงประมาณ: 35,786 </a:t>
            </a:r>
            <a:r>
              <a:rPr lang="en-US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km</a:t>
            </a:r>
            <a:r>
              <a:rPr lang="th-TH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 และที่</a:t>
            </a:r>
            <a:r>
              <a:rPr lang="th-TH" sz="2800" dirty="0">
                <a:latin typeface="TH Kodchasal" panose="02000506000000020004" pitchFamily="2" charset="-34"/>
                <a:cs typeface="TH Kodchasal" panose="02000506000000020004" pitchFamily="2" charset="-34"/>
              </a:rPr>
              <a:t>ระดับนี้ ดาวเทียมจะมีคาบการโคจร 24 ชั่วโมงเท่ากับการหมุนของโลก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i="1" u="sng" dirty="0" smtClean="0">
                <a:solidFill>
                  <a:srgbClr val="0070C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MEO</a:t>
            </a:r>
            <a:r>
              <a:rPr lang="th-TH" sz="2800" b="1" i="1" u="sng" dirty="0" smtClean="0">
                <a:solidFill>
                  <a:srgbClr val="0070C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 (</a:t>
            </a:r>
            <a:r>
              <a:rPr lang="en-US" sz="2800" b="1" i="1" u="sng" dirty="0" smtClean="0">
                <a:solidFill>
                  <a:srgbClr val="0070C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Medium </a:t>
            </a:r>
            <a:r>
              <a:rPr lang="en-US" sz="2800" b="1" i="1" u="sng" dirty="0">
                <a:solidFill>
                  <a:srgbClr val="0070C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Earth </a:t>
            </a:r>
            <a:r>
              <a:rPr lang="en-US" sz="2800" b="1" i="1" u="sng" dirty="0" smtClean="0">
                <a:solidFill>
                  <a:srgbClr val="0070C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Orbit</a:t>
            </a:r>
            <a:r>
              <a:rPr lang="th-TH" sz="2800" b="1" i="1" u="sng" dirty="0" smtClean="0">
                <a:solidFill>
                  <a:srgbClr val="0070C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th-TH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ความ</a:t>
            </a:r>
            <a:r>
              <a:rPr lang="th-TH" sz="2800" dirty="0">
                <a:latin typeface="TH Kodchasal" panose="02000506000000020004" pitchFamily="2" charset="-34"/>
                <a:cs typeface="TH Kodchasal" panose="02000506000000020004" pitchFamily="2" charset="-34"/>
              </a:rPr>
              <a:t>สูง</a:t>
            </a:r>
            <a:r>
              <a:rPr lang="th-TH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ประมาณ 5,000–15,000 </a:t>
            </a:r>
            <a:r>
              <a:rPr lang="en-US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km</a:t>
            </a:r>
            <a:r>
              <a:rPr lang="th-TH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 (บางข้อมูล 2,000–20,000</a:t>
            </a:r>
            <a:r>
              <a:rPr lang="th-TH" sz="2800" dirty="0">
                <a:latin typeface="TH Kodchasal" panose="02000506000000020004" pitchFamily="2" charset="-34"/>
                <a:cs typeface="TH Kodchasal" panose="02000506000000020004" pitchFamily="2" charset="-34"/>
              </a:rPr>
              <a:t>) บริเวณนี้จะอยู่ใกล้กับ </a:t>
            </a:r>
            <a:r>
              <a:rPr lang="en-US" sz="2800" dirty="0">
                <a:latin typeface="TH Kodchasal" panose="02000506000000020004" pitchFamily="2" charset="-34"/>
                <a:cs typeface="TH Kodchasal" panose="02000506000000020004" pitchFamily="2" charset="-34"/>
              </a:rPr>
              <a:t>Van Allen Radiation </a:t>
            </a:r>
            <a:r>
              <a:rPr lang="en-US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Belt</a:t>
            </a:r>
            <a:endParaRPr lang="th-TH" sz="2800" dirty="0" smtClean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i="1" u="sng" dirty="0" smtClean="0">
                <a:solidFill>
                  <a:srgbClr val="0070C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LEO</a:t>
            </a:r>
            <a:r>
              <a:rPr lang="th-TH" sz="2800" b="1" i="1" u="sng" dirty="0" smtClean="0">
                <a:solidFill>
                  <a:srgbClr val="0070C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 (</a:t>
            </a:r>
            <a:r>
              <a:rPr lang="en-US" sz="2800" b="1" i="1" u="sng" dirty="0" smtClean="0">
                <a:solidFill>
                  <a:srgbClr val="0070C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Low </a:t>
            </a:r>
            <a:r>
              <a:rPr lang="en-US" sz="2800" b="1" i="1" u="sng" dirty="0">
                <a:solidFill>
                  <a:srgbClr val="0070C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Earth </a:t>
            </a:r>
            <a:r>
              <a:rPr lang="en-US" sz="2800" b="1" i="1" u="sng" dirty="0" smtClean="0">
                <a:solidFill>
                  <a:srgbClr val="0070C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Orbit</a:t>
            </a:r>
            <a:r>
              <a:rPr lang="th-TH" sz="2800" b="1" i="1" u="sng" dirty="0" smtClean="0">
                <a:solidFill>
                  <a:srgbClr val="0070C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th-TH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ความ</a:t>
            </a:r>
            <a:r>
              <a:rPr lang="th-TH" sz="2800" dirty="0">
                <a:latin typeface="TH Kodchasal" panose="02000506000000020004" pitchFamily="2" charset="-34"/>
                <a:cs typeface="TH Kodchasal" panose="02000506000000020004" pitchFamily="2" charset="-34"/>
              </a:rPr>
              <a:t>สูงประมาณ: 160 – 2,000 </a:t>
            </a:r>
            <a:r>
              <a:rPr lang="en-US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km </a:t>
            </a:r>
            <a:r>
              <a:rPr lang="th-TH" sz="2800" dirty="0">
                <a:latin typeface="TH Kodchasal" panose="02000506000000020004" pitchFamily="2" charset="-34"/>
                <a:cs typeface="TH Kodchasal" panose="02000506000000020004" pitchFamily="2" charset="-34"/>
              </a:rPr>
              <a:t>(บางข้อมูล </a:t>
            </a:r>
            <a:r>
              <a:rPr lang="en-US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5</a:t>
            </a:r>
            <a:r>
              <a:rPr lang="th-TH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00–2,000</a:t>
            </a:r>
            <a:r>
              <a:rPr lang="th-TH" sz="2800" dirty="0">
                <a:latin typeface="TH Kodchasal" panose="02000506000000020004" pitchFamily="2" charset="-34"/>
                <a:cs typeface="TH Kodchasal" panose="02000506000000020004" pitchFamily="2" charset="-34"/>
              </a:rPr>
              <a:t>) </a:t>
            </a:r>
            <a:r>
              <a:rPr lang="en-US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 </a:t>
            </a:r>
            <a:r>
              <a:rPr lang="th-TH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ใน</a:t>
            </a:r>
            <a:r>
              <a:rPr lang="th-TH" sz="2800" dirty="0">
                <a:latin typeface="TH Kodchasal" panose="02000506000000020004" pitchFamily="2" charset="-34"/>
                <a:cs typeface="TH Kodchasal" panose="02000506000000020004" pitchFamily="2" charset="-34"/>
              </a:rPr>
              <a:t>ภาพจะอยู่ใกล้พื้นโลกมากที่สุด</a:t>
            </a:r>
            <a:endParaRPr lang="en-US" sz="2800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2442" y="6256779"/>
            <a:ext cx="56813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dirty="0"/>
              <a:t>รูปที่ 3.13 </a:t>
            </a:r>
            <a:r>
              <a:rPr lang="th-TH" sz="2400" dirty="0">
                <a:latin typeface="TH Krub" panose="02000506040000020004" pitchFamily="2" charset="-34"/>
                <a:cs typeface="TH Krub" panose="02000506040000020004" pitchFamily="2" charset="-34"/>
              </a:rPr>
              <a:t>แสดงระดับความสูงของดาวเทียมเทียบกับพื้นผิวโลก </a:t>
            </a:r>
            <a:endParaRPr lang="en-US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224724" y="545810"/>
            <a:ext cx="3848817" cy="2973489"/>
            <a:chOff x="224724" y="545810"/>
            <a:chExt cx="3848817" cy="297348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4724" y="545810"/>
              <a:ext cx="3848817" cy="2551802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157704" y="3057634"/>
              <a:ext cx="18742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400" dirty="0" smtClean="0"/>
                <a:t>รูป ก. ระดับความสูง</a:t>
              </a:r>
              <a:endParaRPr lang="en-US" sz="24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89278" y="3562691"/>
            <a:ext cx="2728993" cy="2551802"/>
            <a:chOff x="889278" y="3562691"/>
            <a:chExt cx="2728993" cy="2551802"/>
          </a:xfrm>
        </p:grpSpPr>
        <p:pic>
          <p:nvPicPr>
            <p:cNvPr id="1026" name="Picture 2" descr="ภาพตัดขวางของแถบแวนอัลเลน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278" y="3562691"/>
              <a:ext cx="2728993" cy="2046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1325984" y="5652828"/>
              <a:ext cx="199605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400" dirty="0" smtClean="0"/>
                <a:t>รูป </a:t>
              </a:r>
              <a:r>
                <a:rPr lang="th-TH" sz="2400" dirty="0"/>
                <a:t>ข. แถบแวนอัลเลน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4086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78477" y="870611"/>
            <a:ext cx="7256208" cy="455509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th-TH" sz="2800" b="1" i="1" u="sng" dirty="0">
                <a:solidFill>
                  <a:srgbClr val="0070C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แถบแวนอัลเลน (</a:t>
            </a:r>
            <a:r>
              <a:rPr lang="en-US" sz="2800" b="1" i="1" u="sng" dirty="0">
                <a:solidFill>
                  <a:srgbClr val="0070C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Van Allen Radiation </a:t>
            </a:r>
            <a:r>
              <a:rPr lang="en-US" sz="2800" b="1" i="1" u="sng" dirty="0" smtClean="0">
                <a:solidFill>
                  <a:srgbClr val="0070C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Belt)</a:t>
            </a:r>
            <a:endParaRPr lang="th-TH" sz="2800" b="1" i="1" u="sng" dirty="0" smtClean="0">
              <a:solidFill>
                <a:srgbClr val="0070C0"/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r>
              <a:rPr lang="th-TH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พิจารณาที่ 2 ระดับ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Lower </a:t>
            </a:r>
            <a:r>
              <a:rPr lang="en-US" sz="2800" dirty="0">
                <a:latin typeface="TH Kodchasal" panose="02000506000000020004" pitchFamily="2" charset="-34"/>
                <a:cs typeface="TH Kodchasal" panose="02000506000000020004" pitchFamily="2" charset="-34"/>
              </a:rPr>
              <a:t>Van Allen </a:t>
            </a:r>
            <a:r>
              <a:rPr lang="en-US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belt</a:t>
            </a:r>
            <a:endParaRPr lang="th-TH" sz="2800" dirty="0" smtClean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Upper </a:t>
            </a:r>
            <a:r>
              <a:rPr lang="en-US" sz="2800" dirty="0">
                <a:latin typeface="TH Kodchasal" panose="02000506000000020004" pitchFamily="2" charset="-34"/>
                <a:cs typeface="TH Kodchasal" panose="02000506000000020004" pitchFamily="2" charset="-34"/>
              </a:rPr>
              <a:t>Van Allen </a:t>
            </a:r>
            <a:r>
              <a:rPr lang="en-US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belt</a:t>
            </a:r>
            <a:endParaRPr lang="th-TH" sz="2800" dirty="0" smtClean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endParaRPr lang="th-TH" sz="1000" dirty="0" smtClean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r>
              <a:rPr lang="th-TH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บริเวณ</a:t>
            </a:r>
            <a:r>
              <a:rPr lang="th-TH" sz="2800" dirty="0">
                <a:latin typeface="TH Kodchasal" panose="02000506000000020004" pitchFamily="2" charset="-34"/>
                <a:cs typeface="TH Kodchasal" panose="02000506000000020004" pitchFamily="2" charset="-34"/>
              </a:rPr>
              <a:t>นี้เป็นชั้นรังสีรอบโลกซึ่งมีผลต่อการออกแบบดาวเทียม โดยเฉพาะ </a:t>
            </a:r>
            <a:r>
              <a:rPr lang="en-US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MEO</a:t>
            </a:r>
            <a:r>
              <a:rPr lang="th-TH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 เช่น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delay</a:t>
            </a:r>
            <a:endParaRPr lang="th-TH" sz="2800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Radiation</a:t>
            </a:r>
            <a:r>
              <a:rPr lang="th-TH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th-TH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อายุ</a:t>
            </a:r>
            <a:r>
              <a:rPr lang="th-TH" sz="2800" dirty="0">
                <a:latin typeface="TH Kodchasal" panose="02000506000000020004" pitchFamily="2" charset="-34"/>
                <a:cs typeface="TH Kodchasal" panose="02000506000000020004" pitchFamily="2" charset="-34"/>
              </a:rPr>
              <a:t>การใช้</a:t>
            </a:r>
            <a:r>
              <a:rPr lang="th-TH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งาน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th-TH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พลังงาน</a:t>
            </a:r>
            <a:r>
              <a:rPr lang="th-TH" sz="2800" dirty="0">
                <a:latin typeface="TH Kodchasal" panose="02000506000000020004" pitchFamily="2" charset="-34"/>
                <a:cs typeface="TH Kodchasal" panose="02000506000000020004" pitchFamily="2" charset="-34"/>
              </a:rPr>
              <a:t>ที่ต้องใช้ส่ง</a:t>
            </a:r>
            <a:r>
              <a:rPr lang="th-TH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สัญญาณ</a:t>
            </a:r>
            <a:endParaRPr lang="th-TH" sz="2800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131259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3.3.1 ประเภทของดาวเทียม(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Categories of Satellites)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24" y="545810"/>
            <a:ext cx="3848817" cy="2551802"/>
          </a:xfrm>
          <a:prstGeom prst="rect">
            <a:avLst/>
          </a:prstGeom>
        </p:spPr>
      </p:pic>
      <p:pic>
        <p:nvPicPr>
          <p:cNvPr id="7" name="Picture 2" descr="ภาพตัดขวางของแถบแวนอัลเลน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78" y="3562691"/>
            <a:ext cx="2728993" cy="204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82442" y="6256779"/>
            <a:ext cx="56813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dirty="0"/>
              <a:t>รูปที่ 3.13 </a:t>
            </a:r>
            <a:r>
              <a:rPr lang="th-TH" sz="2400" dirty="0">
                <a:latin typeface="TH Krub" panose="02000506040000020004" pitchFamily="2" charset="-34"/>
                <a:cs typeface="TH Krub" panose="02000506040000020004" pitchFamily="2" charset="-34"/>
              </a:rPr>
              <a:t>แสดงระดับความสูงของดาวเทียมเทียบกับพื้นผิวโลก 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157704" y="3057634"/>
            <a:ext cx="18742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dirty="0" smtClean="0"/>
              <a:t>รูป ก. ระดับความสูง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1325984" y="5652828"/>
            <a:ext cx="19960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dirty="0" smtClean="0"/>
              <a:t>รูป </a:t>
            </a:r>
            <a:r>
              <a:rPr lang="th-TH" sz="2400" dirty="0"/>
              <a:t>ข. แถบแวนอัลเลน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3501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00915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.3.2 ดาวเทียม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GEO (GEO Satellites)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72973" y="6153174"/>
            <a:ext cx="56813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dirty="0"/>
              <a:t>รูปที่ 3.13 </a:t>
            </a:r>
            <a:r>
              <a:rPr lang="th-TH" sz="2400" dirty="0">
                <a:latin typeface="TH Krub" panose="02000506040000020004" pitchFamily="2" charset="-34"/>
                <a:cs typeface="TH Krub" panose="02000506040000020004" pitchFamily="2" charset="-34"/>
              </a:rPr>
              <a:t>แสดงระดับความสูงของดาวเทียมเทียบกับพื้นผิวโลก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0067" y="2698725"/>
            <a:ext cx="3651865" cy="31909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3524" y="941009"/>
            <a:ext cx="9904950" cy="138499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th-TH" sz="2800" dirty="0">
                <a:latin typeface="TH Kodchasal" panose="02000506000000020004" pitchFamily="2" charset="-34"/>
                <a:cs typeface="TH Kodchasal" panose="02000506000000020004" pitchFamily="2" charset="-34"/>
              </a:rPr>
              <a:t>การแพร่กระจ่ายสัญญาณในแนวสายตากำหนดให้เสาอากาศส่งและรับถูกล็อกเข้ากับตำแหน่งของกันและกันตลอดเวลา เคลื่อนที่ด้วยความเร็วเท่ากับโลก  เรียกว่าดาวเทียมใน</a:t>
            </a:r>
            <a:r>
              <a:rPr lang="th-TH" sz="2800" b="1" i="1" u="sng" dirty="0">
                <a:solidFill>
                  <a:srgbClr val="0070C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วงโคจรค้างฟ้า (</a:t>
            </a:r>
            <a:r>
              <a:rPr lang="en-US" sz="2800" b="1" i="1" u="sng" dirty="0">
                <a:solidFill>
                  <a:srgbClr val="0070C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geostationary) </a:t>
            </a:r>
            <a:r>
              <a:rPr lang="th-TH" sz="2800" dirty="0">
                <a:latin typeface="TH Kodchasal" panose="02000506000000020004" pitchFamily="2" charset="-34"/>
                <a:cs typeface="TH Kodchasal" panose="02000506000000020004" pitchFamily="2" charset="-34"/>
              </a:rPr>
              <a:t>รูปที่ 3.13</a:t>
            </a:r>
            <a:endParaRPr lang="en-US" sz="2800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4905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00915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.3.2 ดาวเทียม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GEO (GEO Satellites)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7700" y="4151481"/>
            <a:ext cx="30901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/>
              <a:t>รูปที่ 3.13 </a:t>
            </a:r>
            <a:r>
              <a:rPr lang="th-TH" sz="2400" dirty="0">
                <a:latin typeface="TH Krub" panose="02000506040000020004" pitchFamily="2" charset="-34"/>
                <a:cs typeface="TH Krub" panose="02000506040000020004" pitchFamily="2" charset="-34"/>
              </a:rPr>
              <a:t>แสดงระดับความสูงของดาวเทียมเทียบกับพื้นผิวโลก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1" y="785836"/>
            <a:ext cx="3410396" cy="29799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98141" y="1592081"/>
            <a:ext cx="7000569" cy="310854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th-TH" sz="2800" b="1" i="1" u="sng" dirty="0" smtClean="0">
                <a:solidFill>
                  <a:srgbClr val="00B0F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เงื่อนไข</a:t>
            </a:r>
            <a:r>
              <a:rPr lang="th-TH" sz="2800" b="1" i="1" u="sng" dirty="0">
                <a:solidFill>
                  <a:srgbClr val="00B0F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ที่ทำให้เกิด </a:t>
            </a:r>
            <a:r>
              <a:rPr lang="en-US" sz="2800" b="1" i="1" u="sng" dirty="0" smtClean="0">
                <a:solidFill>
                  <a:srgbClr val="00B0F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GEO</a:t>
            </a:r>
            <a:endParaRPr lang="th-TH" sz="2800" b="1" i="1" u="sng" dirty="0" smtClean="0">
              <a:solidFill>
                <a:srgbClr val="00B0F0"/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r>
              <a:rPr lang="th-TH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เพื่อให้</a:t>
            </a:r>
            <a:r>
              <a:rPr lang="th-TH" sz="2800" dirty="0">
                <a:latin typeface="TH Kodchasal" panose="02000506000000020004" pitchFamily="2" charset="-34"/>
                <a:cs typeface="TH Kodchasal" panose="02000506000000020004" pitchFamily="2" charset="-34"/>
              </a:rPr>
              <a:t>ดาวเทียม “นิ่ง” เมื่อมองจากโลก ต้องมีเงื่อนไข</a:t>
            </a:r>
            <a:r>
              <a:rPr lang="th-TH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ดังนี้</a:t>
            </a:r>
          </a:p>
          <a:p>
            <a:pPr lvl="1"/>
            <a:r>
              <a:rPr lang="th-TH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1.️ อยู่</a:t>
            </a:r>
            <a:r>
              <a:rPr lang="th-TH" sz="2800" dirty="0">
                <a:latin typeface="TH Kodchasal" panose="02000506000000020004" pitchFamily="2" charset="-34"/>
                <a:cs typeface="TH Kodchasal" panose="02000506000000020004" pitchFamily="2" charset="-34"/>
              </a:rPr>
              <a:t>เหนือเส้นศูนย์สูตร</a:t>
            </a:r>
            <a:r>
              <a:rPr lang="th-TH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2</a:t>
            </a:r>
          </a:p>
          <a:p>
            <a:pPr lvl="1"/>
            <a:r>
              <a:rPr lang="th-TH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2. โคจร</a:t>
            </a:r>
            <a:r>
              <a:rPr lang="th-TH" sz="2800" dirty="0">
                <a:latin typeface="TH Kodchasal" panose="02000506000000020004" pitchFamily="2" charset="-34"/>
                <a:cs typeface="TH Kodchasal" panose="02000506000000020004" pitchFamily="2" charset="-34"/>
              </a:rPr>
              <a:t>เป็น</a:t>
            </a:r>
            <a:r>
              <a:rPr lang="th-TH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วงกลม</a:t>
            </a:r>
          </a:p>
          <a:p>
            <a:pPr lvl="1"/>
            <a:r>
              <a:rPr lang="th-TH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3️. </a:t>
            </a:r>
            <a:r>
              <a:rPr lang="th-TH" sz="2800" dirty="0">
                <a:latin typeface="TH Kodchasal" panose="02000506000000020004" pitchFamily="2" charset="-34"/>
                <a:cs typeface="TH Kodchasal" panose="02000506000000020004" pitchFamily="2" charset="-34"/>
              </a:rPr>
              <a:t>มีคาบการโคจร = 24 </a:t>
            </a:r>
            <a:r>
              <a:rPr lang="th-TH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ชั่วโมง</a:t>
            </a:r>
          </a:p>
          <a:p>
            <a:pPr lvl="1"/>
            <a:r>
              <a:rPr lang="th-TH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4️. อยู่</a:t>
            </a:r>
            <a:r>
              <a:rPr lang="th-TH" sz="2800" dirty="0">
                <a:latin typeface="TH Kodchasal" panose="02000506000000020004" pitchFamily="2" charset="-34"/>
                <a:cs typeface="TH Kodchasal" panose="02000506000000020004" pitchFamily="2" charset="-34"/>
              </a:rPr>
              <a:t>ที่ความสูงประมาณ 35,786 </a:t>
            </a:r>
            <a:r>
              <a:rPr lang="en-US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km</a:t>
            </a:r>
            <a:endParaRPr lang="th-TH" sz="2800" dirty="0" smtClean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r>
              <a:rPr lang="th-TH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ถ้า</a:t>
            </a:r>
            <a:r>
              <a:rPr lang="th-TH" sz="2800" dirty="0">
                <a:latin typeface="TH Kodchasal" panose="02000506000000020004" pitchFamily="2" charset="-34"/>
                <a:cs typeface="TH Kodchasal" panose="02000506000000020004" pitchFamily="2" charset="-34"/>
              </a:rPr>
              <a:t>ขาดเงื่อนไขข้อใดข้อหนึ่ง จะไม่ถือว่าเป็น </a:t>
            </a:r>
            <a:r>
              <a:rPr lang="en-US" sz="2800" dirty="0">
                <a:latin typeface="TH Kodchasal" panose="02000506000000020004" pitchFamily="2" charset="-34"/>
                <a:cs typeface="TH Kodchasal" panose="02000506000000020004" pitchFamily="2" charset="-34"/>
              </a:rPr>
              <a:t>GEO </a:t>
            </a:r>
            <a:r>
              <a:rPr lang="th-TH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จริง</a:t>
            </a:r>
            <a:endParaRPr lang="th-TH" sz="2800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8402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884397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3.1 การสื่อสารไร้สาย (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Wireless Communication)</a:t>
            </a:r>
          </a:p>
        </p:txBody>
      </p:sp>
      <p:sp>
        <p:nvSpPr>
          <p:cNvPr id="3" name="Rectangle 2"/>
          <p:cNvSpPr/>
          <p:nvPr/>
        </p:nvSpPr>
        <p:spPr>
          <a:xfrm>
            <a:off x="2809188" y="1710458"/>
            <a:ext cx="3073139" cy="58477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h-TH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การสื่อสารไร้สาย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50375" y="4229545"/>
            <a:ext cx="4017426" cy="646331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การสื่อสารไร้สายแบบเคลื่อนที่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Mobile wireless communications)</a:t>
            </a:r>
          </a:p>
        </p:txBody>
      </p:sp>
      <p:sp>
        <p:nvSpPr>
          <p:cNvPr id="5" name="Rectangle 4"/>
          <p:cNvSpPr/>
          <p:nvPr/>
        </p:nvSpPr>
        <p:spPr>
          <a:xfrm>
            <a:off x="5078140" y="2955006"/>
            <a:ext cx="3589805" cy="646331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การสื่อสารไร้สายแบบอยู่กับที่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Fixed wireless communication)</a:t>
            </a:r>
          </a:p>
        </p:txBody>
      </p:sp>
      <p:cxnSp>
        <p:nvCxnSpPr>
          <p:cNvPr id="11" name="Elbow Connector 10"/>
          <p:cNvCxnSpPr>
            <a:stCxn id="3" idx="2"/>
            <a:endCxn id="5" idx="1"/>
          </p:cNvCxnSpPr>
          <p:nvPr/>
        </p:nvCxnSpPr>
        <p:spPr>
          <a:xfrm rot="16200000" flipH="1">
            <a:off x="4220480" y="2420511"/>
            <a:ext cx="982939" cy="73238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3" idx="2"/>
            <a:endCxn id="4" idx="1"/>
          </p:cNvCxnSpPr>
          <p:nvPr/>
        </p:nvCxnSpPr>
        <p:spPr>
          <a:xfrm rot="16200000" flipH="1">
            <a:off x="3569327" y="3071663"/>
            <a:ext cx="2257478" cy="70461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629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00915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.3.2 ดาวเทียม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GEO (GEO Satellites)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7700" y="4151481"/>
            <a:ext cx="30901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/>
              <a:t>รูปที่ 3.13 </a:t>
            </a:r>
            <a:r>
              <a:rPr lang="th-TH" sz="2400" dirty="0">
                <a:latin typeface="TH Krub" panose="02000506040000020004" pitchFamily="2" charset="-34"/>
                <a:cs typeface="TH Krub" panose="02000506040000020004" pitchFamily="2" charset="-34"/>
              </a:rPr>
              <a:t>แสดงระดับความสูงของดาวเทียมเทียบกับพื้นผิวโลก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1" y="785836"/>
            <a:ext cx="3410396" cy="29799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09651" y="697346"/>
            <a:ext cx="7000569" cy="267765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th-TH" sz="2800" i="1" u="sng" dirty="0" smtClean="0"/>
              <a:t>รูป</a:t>
            </a:r>
            <a:r>
              <a:rPr lang="th-TH" sz="2800" i="1" u="sng" dirty="0"/>
              <a:t>ที่ 3.13 </a:t>
            </a:r>
            <a:r>
              <a:rPr lang="th-TH" sz="2800" i="1" u="sng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แสดง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th-TH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ดาวเทียม </a:t>
            </a:r>
            <a:r>
              <a:rPr lang="th-TH" sz="2800" dirty="0">
                <a:latin typeface="TH Kodchasal" panose="02000506000000020004" pitchFamily="2" charset="-34"/>
                <a:cs typeface="TH Kodchasal" panose="02000506000000020004" pitchFamily="2" charset="-34"/>
              </a:rPr>
              <a:t>3 ดวง วางกระจายรอบ</a:t>
            </a:r>
            <a:r>
              <a:rPr lang="th-TH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โลก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th-TH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แต่</a:t>
            </a:r>
            <a:r>
              <a:rPr lang="th-TH" sz="2800" dirty="0">
                <a:latin typeface="TH Kodchasal" panose="02000506000000020004" pitchFamily="2" charset="-34"/>
                <a:cs typeface="TH Kodchasal" panose="02000506000000020004" pitchFamily="2" charset="-34"/>
              </a:rPr>
              <a:t>ละดวงครอบคลุมพื้นที่รูปกรวยสัญญาณลงมายังพื้น</a:t>
            </a:r>
            <a:r>
              <a:rPr lang="th-TH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โลก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th-TH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สถานี</a:t>
            </a:r>
            <a:r>
              <a:rPr lang="th-TH" sz="2800" dirty="0">
                <a:latin typeface="TH Kodchasal" panose="02000506000000020004" pitchFamily="2" charset="-34"/>
                <a:cs typeface="TH Kodchasal" panose="02000506000000020004" pitchFamily="2" charset="-34"/>
              </a:rPr>
              <a:t>ภาคพื้นดินสามารถ “ล็อกจานรับสัญญาณ” ไปที่ตำแหน่งเดียว</a:t>
            </a:r>
            <a:r>
              <a:rPr lang="th-TH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ตลอดเวลา</a:t>
            </a:r>
          </a:p>
        </p:txBody>
      </p:sp>
    </p:spTree>
    <p:extLst>
      <p:ext uri="{BB962C8B-B14F-4D97-AF65-F5344CB8AC3E}">
        <p14:creationId xmlns:p14="http://schemas.microsoft.com/office/powerpoint/2010/main" val="18192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00915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.3.2 ดาวเทียม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GEO (GEO Satellites)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7700" y="4151481"/>
            <a:ext cx="30901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/>
              <a:t>รูปที่ 3.13 </a:t>
            </a:r>
            <a:r>
              <a:rPr lang="th-TH" sz="2400" dirty="0">
                <a:latin typeface="TH Krub" panose="02000506040000020004" pitchFamily="2" charset="-34"/>
                <a:cs typeface="TH Krub" panose="02000506040000020004" pitchFamily="2" charset="-34"/>
              </a:rPr>
              <a:t>แสดงระดับความสูงของดาวเทียมเทียบกับพื้นผิวโลก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1" y="785836"/>
            <a:ext cx="3410396" cy="29799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09651" y="697346"/>
            <a:ext cx="7000569" cy="397031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2800" b="1" i="1" dirty="0" smtClean="0">
                <a:solidFill>
                  <a:srgbClr val="00B0F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ข้อดี</a:t>
            </a:r>
            <a:r>
              <a:rPr lang="th-TH" sz="2800" b="1" i="1" dirty="0">
                <a:solidFill>
                  <a:srgbClr val="00B0F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ของ </a:t>
            </a:r>
            <a:r>
              <a:rPr lang="en-US" sz="2800" b="1" i="1" dirty="0" smtClean="0">
                <a:solidFill>
                  <a:srgbClr val="00B0F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GEO</a:t>
            </a:r>
            <a:endParaRPr lang="th-TH" sz="2800" b="1" i="1" dirty="0" smtClean="0">
              <a:solidFill>
                <a:srgbClr val="00B0F0"/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th-TH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ครอบคลุม</a:t>
            </a:r>
            <a:r>
              <a:rPr lang="th-TH" sz="2800" dirty="0">
                <a:latin typeface="TH Kodchasal" panose="02000506000000020004" pitchFamily="2" charset="-34"/>
                <a:cs typeface="TH Kodchasal" panose="02000506000000020004" pitchFamily="2" charset="-34"/>
              </a:rPr>
              <a:t>พื้นที่กว้างมากใช้เพียง 3 ดวง ครอบคลุมโลกเกือบ</a:t>
            </a:r>
            <a:r>
              <a:rPr lang="th-TH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ทั้งหมด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th-TH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ไม่</a:t>
            </a:r>
            <a:r>
              <a:rPr lang="th-TH" sz="2800" dirty="0">
                <a:latin typeface="TH Kodchasal" panose="02000506000000020004" pitchFamily="2" charset="-34"/>
                <a:cs typeface="TH Kodchasal" panose="02000506000000020004" pitchFamily="2" charset="-34"/>
              </a:rPr>
              <a:t>ต้อง </a:t>
            </a:r>
            <a:r>
              <a:rPr lang="en-US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handover</a:t>
            </a:r>
            <a:endParaRPr lang="th-TH" sz="2800" dirty="0" smtClean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th-TH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เหมาะ</a:t>
            </a:r>
            <a:r>
              <a:rPr lang="th-TH" sz="2800" dirty="0">
                <a:latin typeface="TH Kodchasal" panose="02000506000000020004" pitchFamily="2" charset="-34"/>
                <a:cs typeface="TH Kodchasal" panose="02000506000000020004" pitchFamily="2" charset="-34"/>
              </a:rPr>
              <a:t>กับ </a:t>
            </a:r>
            <a:r>
              <a:rPr lang="en-US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Broadcast</a:t>
            </a:r>
            <a:endParaRPr lang="th-TH" sz="2800" dirty="0" smtClean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2800" b="1" i="1" dirty="0" smtClean="0">
                <a:solidFill>
                  <a:srgbClr val="00B0F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การ</a:t>
            </a:r>
            <a:r>
              <a:rPr lang="th-TH" sz="2800" b="1" i="1" dirty="0">
                <a:solidFill>
                  <a:srgbClr val="00B0F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ใช้งาน</a:t>
            </a:r>
            <a:r>
              <a:rPr lang="th-TH" sz="2800" b="1" i="1" dirty="0" smtClean="0">
                <a:solidFill>
                  <a:srgbClr val="00B0F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หลัก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th-TH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โทรทัศน์</a:t>
            </a:r>
            <a:r>
              <a:rPr lang="th-TH" sz="2800" dirty="0">
                <a:latin typeface="TH Kodchasal" panose="02000506000000020004" pitchFamily="2" charset="-34"/>
                <a:cs typeface="TH Kodchasal" panose="02000506000000020004" pitchFamily="2" charset="-34"/>
              </a:rPr>
              <a:t>ผ่าน</a:t>
            </a:r>
            <a:r>
              <a:rPr lang="th-TH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ดาวเทียม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th-TH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การ</a:t>
            </a:r>
            <a:r>
              <a:rPr lang="th-TH" sz="2800" dirty="0">
                <a:latin typeface="TH Kodchasal" panose="02000506000000020004" pitchFamily="2" charset="-34"/>
                <a:cs typeface="TH Kodchasal" panose="02000506000000020004" pitchFamily="2" charset="-34"/>
              </a:rPr>
              <a:t>สื่อสารระหว่าง</a:t>
            </a:r>
            <a:r>
              <a:rPr lang="th-TH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ประเทศ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th-TH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ดาวเทียมอุตุนิยมวิทยา</a:t>
            </a:r>
          </a:p>
        </p:txBody>
      </p:sp>
    </p:spTree>
    <p:extLst>
      <p:ext uri="{BB962C8B-B14F-4D97-AF65-F5344CB8AC3E}">
        <p14:creationId xmlns:p14="http://schemas.microsoft.com/office/powerpoint/2010/main" val="114200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75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75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75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00915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.3.2 ดาวเทียม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GEO (GEO Satellites)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7700" y="4151481"/>
            <a:ext cx="30901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/>
              <a:t>รูปที่ 3.13 </a:t>
            </a:r>
            <a:r>
              <a:rPr lang="th-TH" sz="2400" dirty="0">
                <a:latin typeface="TH Krub" panose="02000506040000020004" pitchFamily="2" charset="-34"/>
                <a:cs typeface="TH Krub" panose="02000506040000020004" pitchFamily="2" charset="-34"/>
              </a:rPr>
              <a:t>แสดงระดับความสูงของดาวเทียมเทียบกับพื้นผิวโลก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1" y="785836"/>
            <a:ext cx="3410396" cy="29799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09651" y="697346"/>
            <a:ext cx="7000569" cy="483209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2800" b="1" i="1" u="sng" dirty="0">
                <a:solidFill>
                  <a:srgbClr val="00B0F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ข้อจำกัดของ </a:t>
            </a:r>
            <a:r>
              <a:rPr lang="en-US" sz="2800" b="1" i="1" u="sng" dirty="0" smtClean="0">
                <a:solidFill>
                  <a:srgbClr val="00B0F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GEO</a:t>
            </a:r>
            <a:endParaRPr lang="th-TH" sz="2800" b="1" i="1" u="sng" dirty="0" smtClean="0">
              <a:solidFill>
                <a:srgbClr val="00B0F0"/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TH Kodchasal" panose="02000506000000020004" pitchFamily="2" charset="-34"/>
                <a:cs typeface="TH Kodchasal" panose="02000506000000020004" pitchFamily="2" charset="-34"/>
              </a:rPr>
              <a:t>Delay </a:t>
            </a:r>
            <a:r>
              <a:rPr lang="th-TH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สูง ประมาณ </a:t>
            </a:r>
            <a:r>
              <a:rPr lang="en-US" sz="2800" dirty="0">
                <a:latin typeface="TH Kodchasal" panose="02000506000000020004" pitchFamily="2" charset="-34"/>
                <a:cs typeface="TH Kodchasal" panose="02000506000000020004" pitchFamily="2" charset="-34"/>
              </a:rPr>
              <a:t>240 </a:t>
            </a:r>
            <a:r>
              <a:rPr lang="en-US" sz="2800" dirty="0" err="1">
                <a:latin typeface="TH Kodchasal" panose="02000506000000020004" pitchFamily="2" charset="-34"/>
                <a:cs typeface="TH Kodchasal" panose="02000506000000020004" pitchFamily="2" charset="-34"/>
              </a:rPr>
              <a:t>ms</a:t>
            </a:r>
            <a:r>
              <a:rPr lang="en-US" sz="2800" dirty="0">
                <a:latin typeface="TH Kodchasal" panose="02000506000000020004" pitchFamily="2" charset="-34"/>
                <a:cs typeface="TH Kodchasal" panose="02000506000000020004" pitchFamily="2" charset="-34"/>
              </a:rPr>
              <a:t> (round trip)</a:t>
            </a:r>
            <a:endParaRPr lang="th-TH" sz="2800" dirty="0" smtClean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th-TH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ไม่</a:t>
            </a:r>
            <a:r>
              <a:rPr lang="th-TH" sz="2800" dirty="0">
                <a:latin typeface="TH Kodchasal" panose="02000506000000020004" pitchFamily="2" charset="-34"/>
                <a:cs typeface="TH Kodchasal" panose="02000506000000020004" pitchFamily="2" charset="-34"/>
              </a:rPr>
              <a:t>เหมาะ</a:t>
            </a:r>
            <a:r>
              <a:rPr lang="th-TH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กับ</a:t>
            </a:r>
          </a:p>
          <a:p>
            <a:pPr marL="1828800" lvl="3" indent="-457200">
              <a:buFont typeface="Courier New" panose="02070309020205020404" pitchFamily="49" charset="0"/>
              <a:buChar char="o"/>
            </a:pPr>
            <a:r>
              <a:rPr lang="th-TH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เกมออนไลน์</a:t>
            </a:r>
          </a:p>
          <a:p>
            <a:pPr marL="1828800" lvl="3" indent="-457200">
              <a:buFont typeface="Courier New" panose="02070309020205020404" pitchFamily="49" charset="0"/>
              <a:buChar char="o"/>
            </a:pPr>
            <a:r>
              <a:rPr lang="th-TH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ระบบ </a:t>
            </a:r>
            <a:r>
              <a:rPr lang="en-US" sz="2800" dirty="0">
                <a:latin typeface="TH Kodchasal" panose="02000506000000020004" pitchFamily="2" charset="-34"/>
                <a:cs typeface="TH Kodchasal" panose="02000506000000020004" pitchFamily="2" charset="-34"/>
              </a:rPr>
              <a:t>real-time </a:t>
            </a:r>
            <a:r>
              <a:rPr lang="th-TH" sz="2800" dirty="0">
                <a:latin typeface="TH Kodchasal" panose="02000506000000020004" pitchFamily="2" charset="-34"/>
                <a:cs typeface="TH Kodchasal" panose="02000506000000020004" pitchFamily="2" charset="-34"/>
              </a:rPr>
              <a:t>บางประเภท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th-TH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ไม่</a:t>
            </a:r>
            <a:r>
              <a:rPr lang="th-TH" sz="2800" dirty="0">
                <a:latin typeface="TH Kodchasal" panose="02000506000000020004" pitchFamily="2" charset="-34"/>
                <a:cs typeface="TH Kodchasal" panose="02000506000000020004" pitchFamily="2" charset="-34"/>
              </a:rPr>
              <a:t>ครอบคลุมบริเวณขั้ว</a:t>
            </a:r>
            <a:r>
              <a:rPr lang="th-TH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โลก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2800" b="1" i="1" u="sng" dirty="0" smtClean="0">
                <a:solidFill>
                  <a:srgbClr val="00B0F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ในเชิงเครือข่าย </a:t>
            </a:r>
            <a:r>
              <a:rPr lang="en-US" sz="2800" b="1" i="1" u="sng" dirty="0" smtClean="0">
                <a:solidFill>
                  <a:srgbClr val="00B0F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GEO </a:t>
            </a:r>
            <a:r>
              <a:rPr lang="th-TH" sz="2800" b="1" i="1" u="sng" dirty="0">
                <a:solidFill>
                  <a:srgbClr val="00B0F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เหมาะ</a:t>
            </a:r>
            <a:r>
              <a:rPr lang="th-TH" sz="2800" b="1" i="1" u="sng" dirty="0" smtClean="0">
                <a:solidFill>
                  <a:srgbClr val="00B0F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กับ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th-TH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ระบบ</a:t>
            </a:r>
            <a:r>
              <a:rPr lang="th-TH" sz="2800" dirty="0">
                <a:latin typeface="TH Kodchasal" panose="02000506000000020004" pitchFamily="2" charset="-34"/>
                <a:cs typeface="TH Kodchasal" panose="02000506000000020004" pitchFamily="2" charset="-34"/>
              </a:rPr>
              <a:t>ที่ต้องการ “ความนิ่ง</a:t>
            </a:r>
            <a:r>
              <a:rPr lang="th-TH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”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th-TH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ระบบ </a:t>
            </a:r>
            <a:r>
              <a:rPr lang="en-US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broadcast</a:t>
            </a:r>
            <a:endParaRPr lang="th-TH" sz="2800" dirty="0" smtClean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th-TH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ระบบ </a:t>
            </a:r>
            <a:r>
              <a:rPr lang="en-US" sz="2800" dirty="0">
                <a:latin typeface="TH Kodchasal" panose="02000506000000020004" pitchFamily="2" charset="-34"/>
                <a:cs typeface="TH Kodchasal" panose="02000506000000020004" pitchFamily="2" charset="-34"/>
              </a:rPr>
              <a:t>backbone </a:t>
            </a:r>
            <a:r>
              <a:rPr lang="th-TH" sz="2800" dirty="0">
                <a:latin typeface="TH Kodchasal" panose="02000506000000020004" pitchFamily="2" charset="-34"/>
                <a:cs typeface="TH Kodchasal" panose="02000506000000020004" pitchFamily="2" charset="-34"/>
              </a:rPr>
              <a:t>ข้าม</a:t>
            </a:r>
            <a:r>
              <a:rPr lang="th-TH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ทวีป</a:t>
            </a:r>
          </a:p>
          <a:p>
            <a:r>
              <a:rPr lang="th-TH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แต่</a:t>
            </a:r>
            <a:r>
              <a:rPr lang="th-TH" sz="2800" dirty="0">
                <a:latin typeface="TH Kodchasal" panose="02000506000000020004" pitchFamily="2" charset="-34"/>
                <a:cs typeface="TH Kodchasal" panose="02000506000000020004" pitchFamily="2" charset="-34"/>
              </a:rPr>
              <a:t>ในยุคปัจจุบันอินเทอร์เน็ตความหน่วงต่ำมักใช้ </a:t>
            </a:r>
            <a:r>
              <a:rPr lang="en-US" sz="2800" dirty="0">
                <a:latin typeface="TH Kodchasal" panose="02000506000000020004" pitchFamily="2" charset="-34"/>
                <a:cs typeface="TH Kodchasal" panose="02000506000000020004" pitchFamily="2" charset="-34"/>
              </a:rPr>
              <a:t>LEO </a:t>
            </a:r>
            <a:r>
              <a:rPr lang="th-TH" sz="2800" dirty="0">
                <a:latin typeface="TH Kodchasal" panose="02000506000000020004" pitchFamily="2" charset="-34"/>
                <a:cs typeface="TH Kodchasal" panose="02000506000000020004" pitchFamily="2" charset="-34"/>
              </a:rPr>
              <a:t>แทน</a:t>
            </a:r>
            <a:endParaRPr lang="th-TH" sz="2800" dirty="0" smtClean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7647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7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75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75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75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75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75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75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352" y="1465779"/>
            <a:ext cx="4092428" cy="329740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300915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.3.2 ดาวเทียม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GEO (GEO Satellites)</a:t>
            </a:r>
          </a:p>
        </p:txBody>
      </p:sp>
      <p:sp>
        <p:nvSpPr>
          <p:cNvPr id="6" name="Rectangle 5"/>
          <p:cNvSpPr/>
          <p:nvPr/>
        </p:nvSpPr>
        <p:spPr>
          <a:xfrm>
            <a:off x="815979" y="591334"/>
            <a:ext cx="7172989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th-TH" sz="2800" u="sng" dirty="0">
                <a:latin typeface="TH Kodchasal" panose="02000506000000020004" pitchFamily="2" charset="-34"/>
                <a:cs typeface="TH Kodchasal" panose="02000506000000020004" pitchFamily="2" charset="-34"/>
              </a:rPr>
              <a:t>พื้นที่ครอบคลุมการแพร่กระจายสัญญาณในแนวสายตา</a:t>
            </a:r>
            <a:endParaRPr lang="en-US" sz="2800" u="sng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81841" y="1465779"/>
            <a:ext cx="7000569" cy="224676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2800" b="1" i="1" u="sng" dirty="0">
                <a:solidFill>
                  <a:srgbClr val="00B0F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หลักการ </a:t>
            </a:r>
            <a:r>
              <a:rPr lang="en-US" sz="2800" b="1" i="1" u="sng" dirty="0">
                <a:solidFill>
                  <a:srgbClr val="00B0F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Line-of-Sight (</a:t>
            </a:r>
            <a:r>
              <a:rPr lang="en-US" sz="2800" b="1" i="1" u="sng" dirty="0" smtClean="0">
                <a:solidFill>
                  <a:srgbClr val="00B0F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LOS)</a:t>
            </a:r>
            <a:endParaRPr lang="th-TH" sz="2800" b="1" i="1" u="sng" dirty="0" smtClean="0">
              <a:solidFill>
                <a:srgbClr val="00B0F0"/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r>
              <a:rPr lang="th-TH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การ</a:t>
            </a:r>
            <a:r>
              <a:rPr lang="th-TH" sz="2800" dirty="0">
                <a:latin typeface="TH Kodchasal" panose="02000506000000020004" pitchFamily="2" charset="-34"/>
                <a:cs typeface="TH Kodchasal" panose="02000506000000020004" pitchFamily="2" charset="-34"/>
              </a:rPr>
              <a:t>สื่อสาร</a:t>
            </a:r>
            <a:r>
              <a:rPr lang="th-TH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ดาวเทียมต้องการ </a:t>
            </a:r>
            <a:r>
              <a:rPr lang="th-TH" sz="2800" dirty="0">
                <a:latin typeface="TH Kodchasal" panose="02000506000000020004" pitchFamily="2" charset="-34"/>
                <a:cs typeface="TH Kodchasal" panose="02000506000000020004" pitchFamily="2" charset="-34"/>
              </a:rPr>
              <a:t>“แนวสายตา” </a:t>
            </a:r>
            <a:r>
              <a:rPr lang="th-TH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ระหว่าง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th-TH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ดาวเทียม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th-TH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สถานีภาคพื้นดิน</a:t>
            </a:r>
          </a:p>
          <a:p>
            <a:r>
              <a:rPr lang="th-TH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ถ้า</a:t>
            </a:r>
            <a:r>
              <a:rPr lang="th-TH" sz="2800" dirty="0">
                <a:latin typeface="TH Kodchasal" panose="02000506000000020004" pitchFamily="2" charset="-34"/>
                <a:cs typeface="TH Kodchasal" panose="02000506000000020004" pitchFamily="2" charset="-34"/>
              </a:rPr>
              <a:t>มีโลก</a:t>
            </a:r>
            <a:r>
              <a:rPr lang="th-TH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บังทำให้สัญญาณ</a:t>
            </a:r>
            <a:r>
              <a:rPr lang="th-TH" sz="2800" dirty="0">
                <a:latin typeface="TH Kodchasal" panose="02000506000000020004" pitchFamily="2" charset="-34"/>
                <a:cs typeface="TH Kodchasal" panose="02000506000000020004" pitchFamily="2" charset="-34"/>
              </a:rPr>
              <a:t>จะไปไม่</a:t>
            </a:r>
            <a:r>
              <a:rPr lang="th-TH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ถึง</a:t>
            </a:r>
          </a:p>
        </p:txBody>
      </p:sp>
    </p:spTree>
    <p:extLst>
      <p:ext uri="{BB962C8B-B14F-4D97-AF65-F5344CB8AC3E}">
        <p14:creationId xmlns:p14="http://schemas.microsoft.com/office/powerpoint/2010/main" val="18985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7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75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3915" y="685830"/>
            <a:ext cx="11104170" cy="5016758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thaiDist"/>
            <a:r>
              <a:rPr lang="th-TH" sz="3200" i="1" u="sng" dirty="0">
                <a:solidFill>
                  <a:srgbClr val="0070C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ดาวเทียม </a:t>
            </a:r>
            <a:r>
              <a:rPr lang="en-US" sz="3200" i="1" u="sng" dirty="0">
                <a:solidFill>
                  <a:srgbClr val="0070C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MEO (Medium Earth Orbit</a:t>
            </a:r>
            <a:r>
              <a:rPr lang="en-US" sz="3200" i="1" u="sng" dirty="0" smtClean="0">
                <a:solidFill>
                  <a:srgbClr val="0070C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)</a:t>
            </a:r>
            <a:endParaRPr lang="th-TH" sz="3200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32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ช่วงความสูง</a:t>
            </a:r>
            <a:r>
              <a:rPr lang="th-TH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ของ </a:t>
            </a:r>
            <a:r>
              <a:rPr lang="en-US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MEO</a:t>
            </a:r>
            <a:r>
              <a:rPr lang="th-TH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โดยทั่วไปอยู่</a:t>
            </a:r>
            <a:r>
              <a:rPr lang="th-TH" sz="32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ที่ 2,000 </a:t>
            </a:r>
            <a:r>
              <a:rPr lang="en-US" sz="32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km</a:t>
            </a:r>
            <a:r>
              <a:rPr lang="th-TH" sz="32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 - </a:t>
            </a:r>
            <a:r>
              <a:rPr lang="en-US" sz="32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20,000 km</a:t>
            </a:r>
            <a:endParaRPr lang="th-TH" sz="3200" dirty="0" smtClean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32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พิจารณาทาง</a:t>
            </a:r>
            <a:r>
              <a:rPr lang="th-TH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เรขาคณิต (สำหรับ </a:t>
            </a:r>
            <a:r>
              <a:rPr lang="en-US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Navigation</a:t>
            </a:r>
            <a:r>
              <a:rPr lang="en-US" sz="32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)</a:t>
            </a:r>
            <a:r>
              <a:rPr lang="th-TH" sz="32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  </a:t>
            </a:r>
            <a:r>
              <a:rPr lang="en-US" sz="32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MEO</a:t>
            </a:r>
            <a:r>
              <a:rPr lang="th-TH" sz="32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 เหมาะ</a:t>
            </a:r>
            <a:r>
              <a:rPr lang="th-TH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กับระบบกำหนดตำแหน่ง</a:t>
            </a:r>
            <a:r>
              <a:rPr lang="th-TH" sz="32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เพราะ</a:t>
            </a:r>
          </a:p>
          <a:p>
            <a:pPr marL="914400" lvl="1" indent="-457200" algn="thaiDist"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ดาวเทียม</a:t>
            </a:r>
            <a:r>
              <a:rPr lang="th-TH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ไม่ค้าง</a:t>
            </a:r>
            <a:r>
              <a:rPr lang="th-TH" sz="32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ฟ้า</a:t>
            </a:r>
          </a:p>
          <a:p>
            <a:pPr marL="914400" lvl="1" indent="-457200" algn="thaiDist"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ทำ</a:t>
            </a:r>
            <a:r>
              <a:rPr lang="th-TH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ให้ </a:t>
            </a:r>
            <a:r>
              <a:rPr lang="en-US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geometry </a:t>
            </a:r>
            <a:r>
              <a:rPr lang="th-TH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เปลี่ยน</a:t>
            </a:r>
            <a:r>
              <a:rPr lang="th-TH" sz="32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ตลอดเวลา</a:t>
            </a:r>
          </a:p>
          <a:p>
            <a:pPr marL="914400" lvl="1" indent="-457200" algn="thaiDist">
              <a:buFont typeface="Wingdings" panose="05000000000000000000" pitchFamily="2" charset="2"/>
              <a:buChar char="§"/>
            </a:pPr>
            <a:r>
              <a:rPr lang="th-TH" sz="32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ลด</a:t>
            </a:r>
            <a:r>
              <a:rPr lang="th-TH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ปัญหา </a:t>
            </a:r>
            <a:r>
              <a:rPr lang="en-US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dilution of precision (DOP</a:t>
            </a:r>
            <a:r>
              <a:rPr lang="en-US" sz="32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) </a:t>
            </a:r>
            <a:r>
              <a:rPr lang="th-TH" sz="32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ก็คือค่าที่</a:t>
            </a:r>
            <a:r>
              <a:rPr lang="th-TH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ชี้วัดความคลาดเคลื่อนในการระบุตำแหน่ง </a:t>
            </a:r>
            <a:r>
              <a:rPr lang="en-US" sz="32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GPS</a:t>
            </a:r>
            <a:r>
              <a:rPr lang="th-TH" sz="32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 ซึ่ง</a:t>
            </a:r>
            <a:r>
              <a:rPr lang="th-TH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เกิด</a:t>
            </a:r>
            <a:r>
              <a:rPr lang="th-TH" sz="32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จากตำแหน่ง</a:t>
            </a:r>
            <a:r>
              <a:rPr lang="th-TH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ดาวเทียมที่รับ</a:t>
            </a:r>
            <a:r>
              <a:rPr lang="th-TH" sz="32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สัญญาณนั้น หาก</a:t>
            </a:r>
            <a:r>
              <a:rPr lang="th-TH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ดาวเทียมกระจายตัวไม่</a:t>
            </a:r>
            <a:r>
              <a:rPr lang="th-TH" sz="32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ดี (อยู่ใกล้กันเกินไป) ค่า </a:t>
            </a:r>
            <a:r>
              <a:rPr lang="en-US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DOP </a:t>
            </a:r>
            <a:r>
              <a:rPr lang="th-TH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จะ</a:t>
            </a:r>
            <a:r>
              <a:rPr lang="th-TH" sz="32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สูง</a:t>
            </a:r>
          </a:p>
          <a:p>
            <a:pPr algn="thaiDist"/>
            <a:r>
              <a:rPr lang="th-TH" sz="32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ถ้า</a:t>
            </a:r>
            <a:r>
              <a:rPr lang="th-TH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ใช้ </a:t>
            </a:r>
            <a:r>
              <a:rPr lang="en-US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GEO </a:t>
            </a:r>
            <a:r>
              <a:rPr lang="th-TH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สำหรับ </a:t>
            </a:r>
            <a:r>
              <a:rPr lang="en-US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GPS </a:t>
            </a:r>
            <a:r>
              <a:rPr lang="th-TH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จะคำนวณตำแหน่งได้ไม่แม่น</a:t>
            </a:r>
            <a:endParaRPr lang="th-TH" sz="3200" dirty="0" smtClean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3070071" cy="400110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3.3.3 ดาวเทียม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MEO (MEO Satellites)</a:t>
            </a:r>
          </a:p>
        </p:txBody>
      </p:sp>
    </p:spTree>
    <p:extLst>
      <p:ext uri="{BB962C8B-B14F-4D97-AF65-F5344CB8AC3E}">
        <p14:creationId xmlns:p14="http://schemas.microsoft.com/office/powerpoint/2010/main" val="97612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3915" y="685830"/>
            <a:ext cx="11104170" cy="156966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thaiDist"/>
            <a:r>
              <a:rPr lang="th-TH" sz="3200" i="1" u="sng" dirty="0">
                <a:solidFill>
                  <a:srgbClr val="0070C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ตัวอย่างเช่น</a:t>
            </a:r>
            <a:r>
              <a:rPr lang="th-TH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 ระบบกำหนดตำแหน่งบนพื้นโลก (</a:t>
            </a:r>
            <a:r>
              <a:rPr lang="en-US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GPS)</a:t>
            </a:r>
            <a:r>
              <a:rPr lang="th-TH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 ของหน่วยงานหนึ่ง ซึ่งโคจรอยู่ที่ระดับความสูงประมาณ 18,000 กม. เหนือพื้นโลก ระบบประกอบด้วยดาวเทียม 24 ดวงและใช้สำหรับการเดินเรือทางบก ทางทะเล และทางอากาศ ดังรูปที่ 3.14</a:t>
            </a:r>
            <a:endParaRPr lang="en-US" sz="3200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3070071" cy="400110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3.3.3 ดาวเทียม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MEO (MEO Satellites)</a:t>
            </a:r>
          </a:p>
        </p:txBody>
      </p:sp>
      <p:sp>
        <p:nvSpPr>
          <p:cNvPr id="4" name="Rectangle 3"/>
          <p:cNvSpPr/>
          <p:nvPr/>
        </p:nvSpPr>
        <p:spPr>
          <a:xfrm>
            <a:off x="1908796" y="6015242"/>
            <a:ext cx="8374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dirty="0">
                <a:latin typeface="TH Kodchasal" panose="02000506000000020004" pitchFamily="2" charset="-34"/>
                <a:cs typeface="TH Kodchasal" panose="02000506000000020004" pitchFamily="2" charset="-34"/>
              </a:rPr>
              <a:t>รูปที่ 3.14 วงโคจรของดาวเทียมระบบกำหนดตำแหน่งบนพื้นโลก (</a:t>
            </a:r>
            <a:r>
              <a:rPr lang="en-US" sz="2800" dirty="0">
                <a:latin typeface="TH Kodchasal" panose="02000506000000020004" pitchFamily="2" charset="-34"/>
                <a:cs typeface="TH Kodchasal" panose="02000506000000020004" pitchFamily="2" charset="-34"/>
              </a:rPr>
              <a:t>GPS)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664" y="2708649"/>
            <a:ext cx="4156538" cy="28534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93217" y="2858093"/>
            <a:ext cx="6623177" cy="2554545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thaiDist"/>
            <a:r>
              <a:rPr lang="th-TH" sz="3200" i="1" u="sng" dirty="0">
                <a:solidFill>
                  <a:srgbClr val="0070C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ทำไมระบบ </a:t>
            </a:r>
            <a:r>
              <a:rPr lang="en-US" sz="3200" i="1" u="sng" dirty="0">
                <a:solidFill>
                  <a:srgbClr val="0070C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GPS </a:t>
            </a:r>
            <a:r>
              <a:rPr lang="th-TH" sz="3200" i="1" u="sng" dirty="0">
                <a:solidFill>
                  <a:srgbClr val="0070C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เลือก </a:t>
            </a:r>
            <a:r>
              <a:rPr lang="en-US" sz="3200" i="1" u="sng" dirty="0" smtClean="0">
                <a:solidFill>
                  <a:srgbClr val="0070C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MEO</a:t>
            </a:r>
            <a:r>
              <a:rPr lang="th-TH" sz="32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 </a:t>
            </a:r>
            <a:endParaRPr lang="en-US" sz="3200" dirty="0" smtClean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marL="457200" indent="-457200" algn="thaiDist">
              <a:buFont typeface="Wingdings" panose="05000000000000000000" pitchFamily="2" charset="2"/>
              <a:buChar char="Ø"/>
            </a:pPr>
            <a:r>
              <a:rPr lang="th-TH" sz="32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ความ</a:t>
            </a:r>
            <a:r>
              <a:rPr lang="th-TH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สมดุลระหว่าง </a:t>
            </a:r>
            <a:r>
              <a:rPr lang="en-US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Coverage </a:t>
            </a:r>
            <a:r>
              <a:rPr lang="th-TH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กับ </a:t>
            </a:r>
            <a:r>
              <a:rPr lang="en-US" sz="32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Delay</a:t>
            </a:r>
          </a:p>
          <a:p>
            <a:pPr marL="457200" indent="-457200" algn="thaiDist">
              <a:buFont typeface="Wingdings" panose="05000000000000000000" pitchFamily="2" charset="2"/>
              <a:buChar char="Ø"/>
            </a:pPr>
            <a:r>
              <a:rPr lang="th-TH" sz="32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ถ้า</a:t>
            </a:r>
            <a:r>
              <a:rPr lang="th-TH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ใช้ </a:t>
            </a:r>
            <a:r>
              <a:rPr lang="en-US" sz="32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LEO </a:t>
            </a:r>
            <a:r>
              <a:rPr lang="th-TH" sz="32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ทำให้ต้อง</a:t>
            </a:r>
            <a:r>
              <a:rPr lang="th-TH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ใช้ดาวเทียมจำนวน</a:t>
            </a:r>
            <a:r>
              <a:rPr lang="th-TH" sz="32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มาก</a:t>
            </a:r>
          </a:p>
          <a:p>
            <a:pPr marL="457200" indent="-457200" algn="thaiDist">
              <a:buFont typeface="Wingdings" panose="05000000000000000000" pitchFamily="2" charset="2"/>
              <a:buChar char="Ø"/>
            </a:pPr>
            <a:r>
              <a:rPr lang="th-TH" sz="32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ถ้า</a:t>
            </a:r>
            <a:r>
              <a:rPr lang="th-TH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ใช้ </a:t>
            </a:r>
            <a:r>
              <a:rPr lang="en-US" sz="32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GEO</a:t>
            </a:r>
            <a:r>
              <a:rPr lang="th-TH" sz="32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 ซึ่งตำแหน่ง</a:t>
            </a:r>
            <a:r>
              <a:rPr lang="th-TH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ไม่</a:t>
            </a:r>
            <a:r>
              <a:rPr lang="th-TH" sz="32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เปลี่ยนทำ</a:t>
            </a:r>
            <a:r>
              <a:rPr lang="th-TH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ให้ </a:t>
            </a:r>
            <a:r>
              <a:rPr lang="en-US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geometry </a:t>
            </a:r>
            <a:r>
              <a:rPr lang="th-TH" sz="3200" dirty="0">
                <a:latin typeface="TH Kodchasal" panose="02000506000000020004" pitchFamily="2" charset="-34"/>
                <a:cs typeface="TH Kodchasal" panose="02000506000000020004" pitchFamily="2" charset="-34"/>
              </a:rPr>
              <a:t>ไม่ดีสำหรับคำนวณ</a:t>
            </a:r>
            <a:r>
              <a:rPr lang="th-TH" sz="32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ตำแหน่ง</a:t>
            </a:r>
            <a:endParaRPr lang="en-US" sz="3200" dirty="0" smtClean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8310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3915" y="685830"/>
            <a:ext cx="11104170" cy="5324535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thaiDist"/>
            <a:r>
              <a:rPr lang="th-TH" sz="3200" b="1" i="1" u="sng" dirty="0">
                <a:solidFill>
                  <a:srgbClr val="00B0F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ดาวเทียม </a:t>
            </a:r>
            <a:r>
              <a:rPr lang="en-US" sz="3200" b="1" i="1" u="sng" dirty="0">
                <a:solidFill>
                  <a:srgbClr val="00B0F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LEO (Low Earth Orbit </a:t>
            </a:r>
            <a:r>
              <a:rPr lang="en-US" sz="3200" b="1" i="1" u="sng" dirty="0" smtClean="0">
                <a:solidFill>
                  <a:srgbClr val="00B0F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Satellites)</a:t>
            </a:r>
            <a:r>
              <a:rPr lang="en-US" sz="3200" b="1" i="1" dirty="0" smtClean="0">
                <a:solidFill>
                  <a:srgbClr val="00B0F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 </a:t>
            </a:r>
            <a:r>
              <a:rPr lang="th-TH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ซึ่งอยู่</a:t>
            </a:r>
            <a:r>
              <a:rPr lang="th-TH" sz="2800" dirty="0">
                <a:latin typeface="TH Kodchasal" panose="02000506000000020004" pitchFamily="2" charset="-34"/>
                <a:cs typeface="TH Kodchasal" panose="02000506000000020004" pitchFamily="2" charset="-34"/>
              </a:rPr>
              <a:t>ใกล้โลกมากที่สุดเมื่อเทียบกับ </a:t>
            </a:r>
            <a:r>
              <a:rPr lang="en-US" sz="2800" dirty="0">
                <a:latin typeface="TH Kodchasal" panose="02000506000000020004" pitchFamily="2" charset="-34"/>
                <a:cs typeface="TH Kodchasal" panose="02000506000000020004" pitchFamily="2" charset="-34"/>
              </a:rPr>
              <a:t>MEO </a:t>
            </a:r>
            <a:r>
              <a:rPr lang="th-TH" sz="2800" dirty="0">
                <a:latin typeface="TH Kodchasal" panose="02000506000000020004" pitchFamily="2" charset="-34"/>
                <a:cs typeface="TH Kodchasal" panose="02000506000000020004" pitchFamily="2" charset="-34"/>
              </a:rPr>
              <a:t>และ </a:t>
            </a:r>
            <a:r>
              <a:rPr lang="en-US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GEO </a:t>
            </a:r>
            <a:r>
              <a:rPr lang="th-TH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มีลักษณะ</a:t>
            </a:r>
            <a:r>
              <a:rPr lang="th-TH" sz="2800" dirty="0">
                <a:latin typeface="TH Kodchasal" panose="02000506000000020004" pitchFamily="2" charset="-34"/>
                <a:cs typeface="TH Kodchasal" panose="02000506000000020004" pitchFamily="2" charset="-34"/>
              </a:rPr>
              <a:t>สำคัญของ </a:t>
            </a:r>
            <a:r>
              <a:rPr lang="en-US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LEO</a:t>
            </a:r>
            <a:r>
              <a:rPr lang="th-TH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 คือ</a:t>
            </a:r>
            <a:endParaRPr lang="en-US" sz="2800" dirty="0" smtClean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โคจร</a:t>
            </a:r>
            <a:r>
              <a:rPr lang="th-TH" sz="2800" dirty="0">
                <a:latin typeface="TH Kodchasal" panose="02000506000000020004" pitchFamily="2" charset="-34"/>
                <a:cs typeface="TH Kodchasal" panose="02000506000000020004" pitchFamily="2" charset="-34"/>
              </a:rPr>
              <a:t>เร็ว</a:t>
            </a:r>
            <a:r>
              <a:rPr lang="th-TH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มาก</a:t>
            </a:r>
            <a:r>
              <a:rPr lang="en-US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 </a:t>
            </a:r>
            <a:r>
              <a:rPr lang="th-TH" sz="2800" dirty="0">
                <a:latin typeface="TH Kodchasal" panose="02000506000000020004" pitchFamily="2" charset="-34"/>
                <a:cs typeface="TH Kodchasal" panose="02000506000000020004" pitchFamily="2" charset="-34"/>
              </a:rPr>
              <a:t>คาบการโคจร</a:t>
            </a:r>
            <a:r>
              <a:rPr lang="th-TH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ประมาณ</a:t>
            </a:r>
            <a:r>
              <a:rPr lang="en-US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 </a:t>
            </a:r>
            <a:r>
              <a:rPr lang="th-TH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90–120 นาที</a:t>
            </a:r>
            <a:r>
              <a:rPr lang="en-US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 </a:t>
            </a:r>
            <a:r>
              <a:rPr lang="th-TH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หมายความ</a:t>
            </a:r>
            <a:r>
              <a:rPr lang="th-TH" sz="2800" dirty="0">
                <a:latin typeface="TH Kodchasal" panose="02000506000000020004" pitchFamily="2" charset="-34"/>
                <a:cs typeface="TH Kodchasal" panose="02000506000000020004" pitchFamily="2" charset="-34"/>
              </a:rPr>
              <a:t>ว่าดาวเทียมจะโคจรรอบโลกวันละหลายรอบ</a:t>
            </a:r>
            <a:endParaRPr lang="en-US" sz="2800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2800" dirty="0">
                <a:latin typeface="TH Kodchasal" panose="02000506000000020004" pitchFamily="2" charset="-34"/>
                <a:cs typeface="TH Kodchasal" panose="02000506000000020004" pitchFamily="2" charset="-34"/>
              </a:rPr>
              <a:t>ความหน่วงต่ำ (</a:t>
            </a:r>
            <a:r>
              <a:rPr lang="en-US" sz="2800" dirty="0">
                <a:latin typeface="TH Kodchasal" panose="02000506000000020004" pitchFamily="2" charset="-34"/>
                <a:cs typeface="TH Kodchasal" panose="02000506000000020004" pitchFamily="2" charset="-34"/>
              </a:rPr>
              <a:t>Low Latency</a:t>
            </a:r>
            <a:r>
              <a:rPr lang="en-US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)</a:t>
            </a:r>
            <a:r>
              <a:rPr lang="th-TH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 </a:t>
            </a:r>
            <a:endParaRPr lang="en-US" sz="2800" dirty="0" smtClean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marL="914400" lvl="1" indent="-457200" algn="thaiDist">
              <a:buFont typeface="Wingdings" panose="05000000000000000000" pitchFamily="2" charset="2"/>
              <a:buChar char="§"/>
            </a:pPr>
            <a:r>
              <a:rPr lang="th-TH" sz="2800" dirty="0">
                <a:latin typeface="TH Kodchasal" panose="02000506000000020004" pitchFamily="2" charset="-34"/>
                <a:cs typeface="TH Kodchasal" panose="02000506000000020004" pitchFamily="2" charset="-34"/>
              </a:rPr>
              <a:t>ถ้าความสูงประมาณ 1,000 </a:t>
            </a:r>
            <a:r>
              <a:rPr lang="en-US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km</a:t>
            </a:r>
            <a:r>
              <a:rPr lang="th-TH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 มี ความหน่วงที่ </a:t>
            </a:r>
            <a:r>
              <a:rPr lang="en-US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3−4 </a:t>
            </a:r>
            <a:r>
              <a:rPr lang="en-US" sz="2800" dirty="0" err="1" smtClean="0">
                <a:latin typeface="TH Kodchasal" panose="02000506000000020004" pitchFamily="2" charset="-34"/>
                <a:cs typeface="TH Kodchasal" panose="02000506000000020004" pitchFamily="2" charset="-34"/>
              </a:rPr>
              <a:t>ms</a:t>
            </a:r>
            <a:endParaRPr lang="th-TH" sz="2800" dirty="0" smtClean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marL="914400" lvl="1" indent="-457200" algn="thaiDist">
              <a:buFont typeface="Wingdings" panose="05000000000000000000" pitchFamily="2" charset="2"/>
              <a:buChar char="§"/>
            </a:pPr>
            <a:r>
              <a:rPr lang="th-TH" sz="2800" dirty="0">
                <a:latin typeface="TH Kodchasal" panose="02000506000000020004" pitchFamily="2" charset="-34"/>
                <a:cs typeface="TH Kodchasal" panose="02000506000000020004" pitchFamily="2" charset="-34"/>
              </a:rPr>
              <a:t>ถ้า </a:t>
            </a:r>
            <a:r>
              <a:rPr lang="en-US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Round-trip </a:t>
            </a:r>
            <a:r>
              <a:rPr lang="en-US" sz="2800" dirty="0">
                <a:latin typeface="TH Kodchasal" panose="02000506000000020004" pitchFamily="2" charset="-34"/>
                <a:cs typeface="TH Kodchasal" panose="02000506000000020004" pitchFamily="2" charset="-34"/>
              </a:rPr>
              <a:t>delay </a:t>
            </a:r>
            <a:r>
              <a:rPr lang="th-TH" sz="2800" dirty="0">
                <a:latin typeface="TH Kodchasal" panose="02000506000000020004" pitchFamily="2" charset="-34"/>
                <a:cs typeface="TH Kodchasal" panose="02000506000000020004" pitchFamily="2" charset="-34"/>
              </a:rPr>
              <a:t>มักต่ำกว่า 20–40 </a:t>
            </a:r>
            <a:r>
              <a:rPr lang="en-US" sz="2800" dirty="0" err="1" smtClean="0">
                <a:latin typeface="TH Kodchasal" panose="02000506000000020004" pitchFamily="2" charset="-34"/>
                <a:cs typeface="TH Kodchasal" panose="02000506000000020004" pitchFamily="2" charset="-34"/>
              </a:rPr>
              <a:t>ms</a:t>
            </a:r>
            <a:endParaRPr lang="th-TH" sz="2800" dirty="0" smtClean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เหมาะกับ</a:t>
            </a:r>
          </a:p>
          <a:p>
            <a:pPr marL="914400" lvl="1" indent="-457200" algn="thaiDist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VoIP</a:t>
            </a:r>
            <a:endParaRPr lang="th-TH" sz="2800" dirty="0" smtClean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marL="914400" lvl="1" indent="-457200" algn="thaiDist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Video conference</a:t>
            </a:r>
            <a:endParaRPr lang="th-TH" sz="2800" dirty="0" smtClean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marL="914400" lvl="1" indent="-457200" algn="thaiDist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Online gaming</a:t>
            </a:r>
            <a:endParaRPr lang="th-TH" sz="2800" dirty="0" smtClean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marL="914400" lvl="1" indent="-457200" algn="thaiDist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Cloud services</a:t>
            </a:r>
            <a:endParaRPr lang="en-US" sz="2800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957861" cy="400110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3.3.4 ดาวเทียม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LEO (LEO Satellites)</a:t>
            </a:r>
          </a:p>
        </p:txBody>
      </p:sp>
    </p:spTree>
    <p:extLst>
      <p:ext uri="{BB962C8B-B14F-4D97-AF65-F5344CB8AC3E}">
        <p14:creationId xmlns:p14="http://schemas.microsoft.com/office/powerpoint/2010/main" val="182045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25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25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25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25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7403" y="468859"/>
            <a:ext cx="11104170" cy="1384995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thaiDist"/>
            <a:r>
              <a:rPr lang="th-TH" sz="2800" dirty="0">
                <a:latin typeface="TH Kodchasal" panose="02000506000000020004" pitchFamily="2" charset="-34"/>
                <a:cs typeface="TH Kodchasal" panose="02000506000000020004" pitchFamily="2" charset="-34"/>
              </a:rPr>
              <a:t>โคจรระดับความสูงอยู่ระหว่าง </a:t>
            </a:r>
            <a:r>
              <a:rPr lang="en-US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160</a:t>
            </a:r>
            <a:r>
              <a:rPr lang="th-TH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 - </a:t>
            </a:r>
            <a:r>
              <a:rPr lang="en-US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2,000</a:t>
            </a:r>
            <a:r>
              <a:rPr lang="th-TH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 </a:t>
            </a:r>
            <a:r>
              <a:rPr lang="en-US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km</a:t>
            </a:r>
            <a:r>
              <a:rPr lang="th-TH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 </a:t>
            </a:r>
            <a:r>
              <a:rPr lang="en-US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(</a:t>
            </a:r>
            <a:r>
              <a:rPr lang="th-TH" sz="2800" dirty="0">
                <a:latin typeface="TH Kodchasal" panose="02000506000000020004" pitchFamily="2" charset="-34"/>
                <a:cs typeface="TH Kodchasal" panose="02000506000000020004" pitchFamily="2" charset="-34"/>
              </a:rPr>
              <a:t>บางข้อมูล </a:t>
            </a:r>
            <a:r>
              <a:rPr lang="th-TH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500 - 2,000</a:t>
            </a:r>
            <a:r>
              <a:rPr lang="th-TH" sz="2800" dirty="0">
                <a:latin typeface="TH Kodchasal" panose="02000506000000020004" pitchFamily="2" charset="-34"/>
                <a:cs typeface="TH Kodchasal" panose="02000506000000020004" pitchFamily="2" charset="-34"/>
              </a:rPr>
              <a:t>) มีการเข้าถึงแบบเซลลูลาร์  ความล่าช้าในการแพร่กระจายของเวลาไป-กลับจะน้อยกว่า 20 มิลลิวินาที เหมาะสมกับการสื่อสารด้วยเสียง และทำงานร่วมกันเป็นเครือข่าย </a:t>
            </a:r>
            <a:endParaRPr lang="en-US" sz="2800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957861" cy="400110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3.3.4 ดาวเทียม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LEO (LEO Satellites)</a:t>
            </a:r>
          </a:p>
        </p:txBody>
      </p:sp>
      <p:sp>
        <p:nvSpPr>
          <p:cNvPr id="4" name="Rectangle 3"/>
          <p:cNvSpPr/>
          <p:nvPr/>
        </p:nvSpPr>
        <p:spPr>
          <a:xfrm>
            <a:off x="455992" y="5729120"/>
            <a:ext cx="38186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dirty="0">
                <a:latin typeface="TH Kodchasal" panose="02000506000000020004" pitchFamily="2" charset="-34"/>
                <a:cs typeface="TH Kodchasal" panose="02000506000000020004" pitchFamily="2" charset="-34"/>
              </a:rPr>
              <a:t>รูปที่ 3.15 ระบบดาวเทียม </a:t>
            </a:r>
            <a:r>
              <a:rPr lang="en-US" sz="2800" dirty="0">
                <a:latin typeface="TH Kodchasal" panose="02000506000000020004" pitchFamily="2" charset="-34"/>
                <a:cs typeface="TH Kodchasal" panose="02000506000000020004" pitchFamily="2" charset="-34"/>
              </a:rPr>
              <a:t>LEO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00" y="2150669"/>
            <a:ext cx="5136631" cy="33956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36931" y="2071538"/>
            <a:ext cx="6402008" cy="4401205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thaiDist"/>
            <a:r>
              <a:rPr lang="th-TH" sz="2800" b="1" i="1" u="sng" dirty="0">
                <a:solidFill>
                  <a:srgbClr val="00B0F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องค์ประกอบ</a:t>
            </a:r>
            <a:r>
              <a:rPr lang="th-TH" sz="2800" b="1" i="1" u="sng" dirty="0" smtClean="0">
                <a:solidFill>
                  <a:srgbClr val="00B0F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มีดังนี้</a:t>
            </a:r>
          </a:p>
          <a:p>
            <a:pPr marL="514350" indent="-514350" algn="thaiDist">
              <a:buFont typeface="+mj-lt"/>
              <a:buAutoNum type="arabicPeriod"/>
            </a:pPr>
            <a:r>
              <a:rPr lang="th-TH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ผู้ใช้</a:t>
            </a:r>
            <a:r>
              <a:rPr lang="th-TH" sz="2800" dirty="0">
                <a:latin typeface="TH Kodchasal" panose="02000506000000020004" pitchFamily="2" charset="-34"/>
                <a:cs typeface="TH Kodchasal" panose="02000506000000020004" pitchFamily="2" charset="-34"/>
              </a:rPr>
              <a:t>เคลื่อนที่ (รถยนต์</a:t>
            </a:r>
            <a:r>
              <a:rPr lang="th-TH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)</a:t>
            </a:r>
          </a:p>
          <a:p>
            <a:pPr marL="514350" indent="-514350" algn="thaiDist">
              <a:buFont typeface="+mj-lt"/>
              <a:buAutoNum type="arabicPeriod"/>
            </a:pPr>
            <a:r>
              <a:rPr lang="th-TH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สถานี</a:t>
            </a:r>
            <a:r>
              <a:rPr lang="th-TH" sz="2800" dirty="0">
                <a:latin typeface="TH Kodchasal" panose="02000506000000020004" pitchFamily="2" charset="-34"/>
                <a:cs typeface="TH Kodchasal" panose="02000506000000020004" pitchFamily="2" charset="-34"/>
              </a:rPr>
              <a:t>ภาคพื้น (</a:t>
            </a:r>
            <a:r>
              <a:rPr lang="en-US" sz="2800" dirty="0">
                <a:latin typeface="TH Kodchasal" panose="02000506000000020004" pitchFamily="2" charset="-34"/>
                <a:cs typeface="TH Kodchasal" panose="02000506000000020004" pitchFamily="2" charset="-34"/>
              </a:rPr>
              <a:t>Gateway</a:t>
            </a:r>
            <a:r>
              <a:rPr lang="en-US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)</a:t>
            </a:r>
            <a:endParaRPr lang="th-TH" sz="2800" dirty="0" smtClean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marL="514350" indent="-514350" algn="thaiDist">
              <a:buFont typeface="+mj-lt"/>
              <a:buAutoNum type="arabicPeriod"/>
            </a:pPr>
            <a:r>
              <a:rPr lang="th-TH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ดาวเทียม</a:t>
            </a:r>
            <a:r>
              <a:rPr lang="th-TH" sz="2800" dirty="0">
                <a:latin typeface="TH Kodchasal" panose="02000506000000020004" pitchFamily="2" charset="-34"/>
                <a:cs typeface="TH Kodchasal" panose="02000506000000020004" pitchFamily="2" charset="-34"/>
              </a:rPr>
              <a:t>หลาย</a:t>
            </a:r>
            <a:r>
              <a:rPr lang="th-TH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ดวง</a:t>
            </a:r>
          </a:p>
          <a:p>
            <a:pPr marL="514350" indent="-514350" algn="thaiDist">
              <a:buFont typeface="+mj-lt"/>
              <a:buAutoNum type="arabicPeriod"/>
            </a:pPr>
            <a:r>
              <a:rPr lang="th-TH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การ</a:t>
            </a:r>
            <a:r>
              <a:rPr lang="th-TH" sz="2800" dirty="0">
                <a:latin typeface="TH Kodchasal" panose="02000506000000020004" pitchFamily="2" charset="-34"/>
                <a:cs typeface="TH Kodchasal" panose="02000506000000020004" pitchFamily="2" charset="-34"/>
              </a:rPr>
              <a:t>เชื่อมโยงระหว่างดาวเทียม (</a:t>
            </a:r>
            <a:r>
              <a:rPr lang="en-US" sz="2800" dirty="0">
                <a:latin typeface="TH Kodchasal" panose="02000506000000020004" pitchFamily="2" charset="-34"/>
                <a:cs typeface="TH Kodchasal" panose="02000506000000020004" pitchFamily="2" charset="-34"/>
              </a:rPr>
              <a:t>Inter-satellite link</a:t>
            </a:r>
            <a:r>
              <a:rPr lang="en-US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)</a:t>
            </a:r>
            <a:endParaRPr lang="th-TH" sz="2800" dirty="0" smtClean="0"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2800" b="1" i="1" u="sng" dirty="0">
                <a:solidFill>
                  <a:srgbClr val="00B0F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ลักษณะสำคัญ</a:t>
            </a:r>
            <a:r>
              <a:rPr lang="th-TH" sz="2800" b="1" i="1" u="sng" dirty="0" smtClean="0">
                <a:solidFill>
                  <a:srgbClr val="00B0F0"/>
                </a:solidFill>
                <a:latin typeface="TH Kodchasal" panose="02000506000000020004" pitchFamily="2" charset="-34"/>
                <a:cs typeface="TH Kodchasal" panose="02000506000000020004" pitchFamily="2" charset="-34"/>
              </a:rPr>
              <a:t>คือ</a:t>
            </a:r>
            <a:endParaRPr lang="th-TH" sz="2800" b="1" i="1" u="sng" dirty="0">
              <a:solidFill>
                <a:srgbClr val="00B0F0"/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marL="457200" indent="-457200" algn="thaiDist">
              <a:buFont typeface="Wingdings" panose="05000000000000000000" pitchFamily="2" charset="2"/>
              <a:buChar char="§"/>
            </a:pPr>
            <a:r>
              <a:rPr lang="th-TH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ดาวเทียม</a:t>
            </a:r>
            <a:r>
              <a:rPr lang="th-TH" sz="2800" dirty="0">
                <a:latin typeface="TH Kodchasal" panose="02000506000000020004" pitchFamily="2" charset="-34"/>
                <a:cs typeface="TH Kodchasal" panose="02000506000000020004" pitchFamily="2" charset="-34"/>
              </a:rPr>
              <a:t>เคลื่อนที่ผ่าน</a:t>
            </a:r>
            <a:r>
              <a:rPr lang="th-TH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ผู้ใช้</a:t>
            </a:r>
          </a:p>
          <a:p>
            <a:pPr marL="457200" indent="-457200" algn="thaiDist">
              <a:buFont typeface="Wingdings" panose="05000000000000000000" pitchFamily="2" charset="2"/>
              <a:buChar char="§"/>
            </a:pPr>
            <a:r>
              <a:rPr lang="th-TH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เมื่อ</a:t>
            </a:r>
            <a:r>
              <a:rPr lang="th-TH" sz="2800" dirty="0">
                <a:latin typeface="TH Kodchasal" panose="02000506000000020004" pitchFamily="2" charset="-34"/>
                <a:cs typeface="TH Kodchasal" panose="02000506000000020004" pitchFamily="2" charset="-34"/>
              </a:rPr>
              <a:t>ดวงหนึ่งพ้นระยะ จะมีอีกดวงเข้ามา</a:t>
            </a:r>
            <a:r>
              <a:rPr lang="th-TH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แทน</a:t>
            </a:r>
          </a:p>
          <a:p>
            <a:pPr marL="457200" indent="-457200" algn="thaiDist">
              <a:buFont typeface="Wingdings" panose="05000000000000000000" pitchFamily="2" charset="2"/>
              <a:buChar char="§"/>
            </a:pPr>
            <a:r>
              <a:rPr lang="th-TH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เกิด</a:t>
            </a:r>
            <a:r>
              <a:rPr lang="th-TH" sz="2800" dirty="0">
                <a:latin typeface="TH Kodchasal" panose="02000506000000020004" pitchFamily="2" charset="-34"/>
                <a:cs typeface="TH Kodchasal" panose="02000506000000020004" pitchFamily="2" charset="-34"/>
              </a:rPr>
              <a:t>กระบวนการ </a:t>
            </a:r>
            <a:r>
              <a:rPr lang="en-US" sz="2800" dirty="0">
                <a:latin typeface="TH Kodchasal" panose="02000506000000020004" pitchFamily="2" charset="-34"/>
                <a:cs typeface="TH Kodchasal" panose="02000506000000020004" pitchFamily="2" charset="-34"/>
              </a:rPr>
              <a:t>handover </a:t>
            </a:r>
            <a:r>
              <a:rPr lang="th-TH" sz="2800" dirty="0">
                <a:latin typeface="TH Kodchasal" panose="02000506000000020004" pitchFamily="2" charset="-34"/>
                <a:cs typeface="TH Kodchasal" panose="02000506000000020004" pitchFamily="2" charset="-34"/>
              </a:rPr>
              <a:t>คล้ายเครือข่ายมือ</a:t>
            </a:r>
            <a:r>
              <a:rPr lang="th-TH" sz="2800" dirty="0" smtClean="0">
                <a:latin typeface="TH Kodchasal" panose="02000506000000020004" pitchFamily="2" charset="-34"/>
                <a:cs typeface="TH Kodchasal" panose="02000506000000020004" pitchFamily="2" charset="-34"/>
              </a:rPr>
              <a:t>ถือ</a:t>
            </a:r>
            <a:endParaRPr lang="en-US" sz="2800" dirty="0"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7530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75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75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75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625478" y="2441448"/>
            <a:ext cx="9674352" cy="2221992"/>
          </a:xfrm>
          <a:prstGeom prst="ellipse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23673" y="3003848"/>
            <a:ext cx="847796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5400" dirty="0">
                <a:latin typeface="TH Charm of AU" panose="020B0500040200020003" pitchFamily="34" charset="-34"/>
                <a:cs typeface="TH Charm of AU" panose="020B0500040200020003" pitchFamily="34" charset="-34"/>
              </a:rPr>
              <a:t>3.4 การประมวลผลเคลื่อนที่ (</a:t>
            </a:r>
            <a:r>
              <a:rPr lang="en-US" sz="5400" dirty="0">
                <a:latin typeface="TH Charm of AU" panose="020B0500040200020003" pitchFamily="34" charset="-34"/>
                <a:cs typeface="TH Charm of AU" panose="020B0500040200020003" pitchFamily="34" charset="-34"/>
              </a:rPr>
              <a:t>Mobile Computing)</a:t>
            </a:r>
          </a:p>
        </p:txBody>
      </p:sp>
    </p:spTree>
    <p:extLst>
      <p:ext uri="{BB962C8B-B14F-4D97-AF65-F5344CB8AC3E}">
        <p14:creationId xmlns:p14="http://schemas.microsoft.com/office/powerpoint/2010/main" val="3845283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884397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3.1 การสื่อสารไร้สาย (</a:t>
            </a:r>
            <a:r>
              <a:rPr lang="en-US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Wireless Communication)</a:t>
            </a:r>
          </a:p>
        </p:txBody>
      </p:sp>
      <p:sp>
        <p:nvSpPr>
          <p:cNvPr id="8" name="Rectangle 7"/>
          <p:cNvSpPr/>
          <p:nvPr/>
        </p:nvSpPr>
        <p:spPr>
          <a:xfrm>
            <a:off x="870439" y="1268337"/>
            <a:ext cx="9829799" cy="238526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ในปัจจุบัน </a:t>
            </a:r>
            <a:r>
              <a:rPr lang="th-TH" sz="2800" i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เทคโนโลยี</a:t>
            </a:r>
            <a:r>
              <a:rPr lang="th-TH" sz="2800" i="1" u="sng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การสื่อสาร</a:t>
            </a:r>
            <a:r>
              <a:rPr lang="th-TH" sz="2800" i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</a:t>
            </a:r>
            <a:r>
              <a:rPr lang="th-TH" sz="2800" i="1" u="sng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</a:t>
            </a:r>
            <a:r>
              <a:rPr lang="th-TH" sz="2800" i="1" u="sng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ประมวลผล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มีอุปกรณ์หลากหลาย เช่น </a:t>
            </a:r>
            <a:endParaRPr lang="en-US" sz="28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914400" lvl="1" indent="-457200" algn="thaiDist">
              <a:buFont typeface="Wingdings" panose="05000000000000000000" pitchFamily="2" charset="2"/>
              <a:buChar char="§"/>
            </a:pPr>
            <a:r>
              <a:rPr lang="th-TH" sz="2800" i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สมาร์ต</a:t>
            </a:r>
            <a:r>
              <a:rPr lang="th-TH" sz="2800" i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โฟน แท็บเล็ต อุปกรณ์สวมใส่ รวมถึงอุปกรณ์ </a:t>
            </a:r>
            <a:r>
              <a:rPr lang="en-US" sz="2800" i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IoT</a:t>
            </a:r>
            <a:r>
              <a:rPr lang="en-US" sz="2800" i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i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ได้กลายเป็นส่วนหนึ่งของชีวิตประจำวัน และสามารถใช้งานได้อย่างต่อเนื่องแม้ในขณะเคลื่อนที่ </a:t>
            </a:r>
            <a:endParaRPr lang="th-TH" sz="2800" i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1" algn="thaiDist"/>
            <a:endParaRPr lang="en-US" sz="900" i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457200" indent="-457200" algn="thaiDist">
              <a:buFont typeface="Wingdings" panose="05000000000000000000" pitchFamily="2" charset="2"/>
              <a:buChar char="q"/>
            </a:pP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มีการ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ผสานกันระหว่าง </a:t>
            </a:r>
            <a:r>
              <a:rPr lang="th-TH" sz="2800" i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การสื่อสารไร้สาย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Wireless Communication)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 </a:t>
            </a:r>
            <a:r>
              <a:rPr lang="th-TH" sz="2800" i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การประมวลผลเคลื่อนที่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(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Mobile Computing)</a:t>
            </a:r>
          </a:p>
        </p:txBody>
      </p:sp>
    </p:spTree>
    <p:extLst>
      <p:ext uri="{BB962C8B-B14F-4D97-AF65-F5344CB8AC3E}">
        <p14:creationId xmlns:p14="http://schemas.microsoft.com/office/powerpoint/2010/main" val="236742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884397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3.1 การสื่อสารไร้สาย (</a:t>
            </a:r>
            <a:r>
              <a:rPr lang="en-US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Wireless Communication)</a:t>
            </a:r>
          </a:p>
        </p:txBody>
      </p:sp>
      <p:sp>
        <p:nvSpPr>
          <p:cNvPr id="8" name="Rectangle 7"/>
          <p:cNvSpPr/>
          <p:nvPr/>
        </p:nvSpPr>
        <p:spPr>
          <a:xfrm>
            <a:off x="1477107" y="1532106"/>
            <a:ext cx="9618785" cy="224676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2800" i="1" u="sng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การสื่อสารไร้สาย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ทำให้อุปกรณ์สามารถเชื่อมต่อและแลกเปลี่ยนข้อมูลได้โดยไม่ต้องพึ่งพาสายสัญญาณ ในขณะที่</a:t>
            </a:r>
            <a:r>
              <a:rPr lang="th-TH" sz="2800" i="1" u="sng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การประมวลผลเคลื่อนที่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มุ่งเน้นการออกแบบระบบที่สามารถทำงานได้อย่างมีประสิทธิภาพภายใต้ข้อจำกัดของอุปกรณ์เคลื่อนที่ </a:t>
            </a:r>
            <a:endParaRPr lang="en-US" sz="28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เช่น </a:t>
            </a:r>
            <a:r>
              <a:rPr lang="th-TH" sz="2800" i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พลังงานแบตเตอรี่ ความเร็วในการประมวลผล แบนด์วิดท์ของเครือข่าย และความไม่แน่นอนของสัญญาณไร้สาย</a:t>
            </a:r>
            <a:endParaRPr lang="en-US" sz="2800" i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9011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884397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3.1 การสื่อสารไร้สาย (</a:t>
            </a:r>
            <a:r>
              <a:rPr lang="en-US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Wireless Communication)</a:t>
            </a:r>
          </a:p>
        </p:txBody>
      </p:sp>
      <p:sp>
        <p:nvSpPr>
          <p:cNvPr id="8" name="Rectangle 7"/>
          <p:cNvSpPr/>
          <p:nvPr/>
        </p:nvSpPr>
        <p:spPr>
          <a:xfrm>
            <a:off x="1477107" y="1532106"/>
            <a:ext cx="9618785" cy="181588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เทคโนโลยีที่กล่าวมานี้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ถือเป็นพื้นฐานสำคัญสำหรับการศึกษาเทคโนโลยีขั้นสูง </a:t>
            </a:r>
            <a:endParaRPr lang="th-TH" sz="28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เช่น </a:t>
            </a:r>
            <a:r>
              <a:rPr lang="th-TH" sz="2800" i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ระบบเครือข่ายเคลื่อนที่ยุคใหม่ การประมวลผลแบบ </a:t>
            </a:r>
            <a:r>
              <a:rPr lang="en-US" sz="2800" i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Edge </a:t>
            </a:r>
            <a:r>
              <a:rPr lang="th-TH" sz="2800" i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 </a:t>
            </a:r>
            <a:r>
              <a:rPr lang="en-US" sz="2800" i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Cloud </a:t>
            </a:r>
            <a:r>
              <a:rPr lang="th-TH" sz="2800" i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รวมถึงการประยุกต์ใช้งานในระบบอัจฉริยะและอินเทอร์เน็ตของสรรพสิ่ง (</a:t>
            </a:r>
            <a:r>
              <a:rPr lang="en-US" sz="2800" i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IoT</a:t>
            </a:r>
            <a:r>
              <a:rPr lang="en-US" sz="2800" i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 </a:t>
            </a:r>
            <a:r>
              <a:rPr lang="th-TH" sz="2800" i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ซึ่งล้วนเป็นหัวใจสำคัญของระบบสารสนเทศและวิศวกรรมสมัยใหม่</a:t>
            </a:r>
            <a:endParaRPr lang="en-US" sz="2800" i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1900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424655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3.2 โทรศัพท์เคลื่อนที่ (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Cellular Telephony)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056" y="1449671"/>
            <a:ext cx="4196475" cy="184103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72713" y="3717426"/>
            <a:ext cx="21739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dirty="0"/>
              <a:t>รูปที่ 3.1 ระบบเซลลูล่าร์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765432" y="1113177"/>
            <a:ext cx="7258348" cy="35394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โครงสร้าง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พื้นฐานของระบบโทรศัพท์เคลื่อนที่ (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Cellular Telephony)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ซึ่งประกอบด้วยองค์ประกอบหลัก 4 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ส่วน</a:t>
            </a:r>
            <a:endParaRPr lang="th-TH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สถานีฐาน (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Base Station / Base Transceiver Station)</a:t>
            </a:r>
            <a:endParaRPr lang="th-TH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โทรศัพท์เคลื่อนที่ (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Mobile Station)</a:t>
            </a:r>
            <a:endParaRPr lang="th-TH" sz="28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การส่งต่อสัญญาณ (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Handover / Handoff</a:t>
            </a:r>
            <a:r>
              <a:rPr lang="en-US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th-TH" sz="28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ศูนย์สวิตชิ่งเคลื่อนที่ (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Mobile Switching Center: MSC</a:t>
            </a:r>
            <a:r>
              <a:rPr lang="en-US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th-TH" sz="28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เครือข่ายโทรศัพท์สาธารณะ (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Public Switched Telephone Network: PSTN</a:t>
            </a:r>
            <a:r>
              <a:rPr lang="en-US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th-TH" sz="28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97810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424655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3.2 โทรศัพท์เคลื่อนที่ (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Cellular Telephony)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20107" y="739494"/>
            <a:ext cx="7193725" cy="310854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th-TH" sz="2800" b="1" i="1" u="sng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สถานี</a:t>
            </a:r>
            <a:r>
              <a:rPr lang="th-TH" sz="2800" b="1" i="1" u="sng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ฐาน (</a:t>
            </a:r>
            <a:r>
              <a:rPr lang="en-US" sz="2800" b="1" i="1" u="sng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Base Station / Base Transceiver Station</a:t>
            </a:r>
            <a:r>
              <a:rPr lang="en-US" sz="2800" b="1" i="1" u="sng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th-TH" sz="2800" b="1" i="1" u="sng" dirty="0" smtClean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พื้นที่หกเหลี่ยมแทนเซลล์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Cell</a:t>
            </a:r>
            <a:r>
              <a:rPr lang="en-US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ภายในเซลล์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มี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เสาส่งสัญญาณ (สถานีฐาน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โทรศัพท์เคลื่อนที่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ของ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ผู้ใช้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หน้าที่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ของสถานีฐาน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คือ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รับ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–ส่งสัญญาณไร้สายกับ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โทรศัพท์มือถือ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ควบคุม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การใช้คลื่นความถี่ภายในเซลล์ของ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ตนเอง</a:t>
            </a:r>
            <a:endParaRPr lang="th-TH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867" y="4212596"/>
            <a:ext cx="4021509" cy="22673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0114" y="5422830"/>
            <a:ext cx="352259" cy="66152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098955" flipV="1">
            <a:off x="4589307" y="4876406"/>
            <a:ext cx="727420" cy="30169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250662" y="5853520"/>
            <a:ext cx="17828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dirty="0"/>
              <a:t>รูปที่ </a:t>
            </a:r>
            <a:r>
              <a:rPr lang="th-TH" sz="2400" dirty="0" smtClean="0"/>
              <a:t>3.2 สถานีฐาน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09942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7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7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75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75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424655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3.2 โทรศัพท์เคลื่อนที่ (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Cellular Telephony)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20107" y="739494"/>
            <a:ext cx="7193725" cy="224676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th-TH" sz="2800" b="1" i="1" u="sng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โทรศัพท์เคลื่อนที่ (</a:t>
            </a:r>
            <a:r>
              <a:rPr lang="en-US" sz="2800" b="1" i="1" u="sng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Mobile </a:t>
            </a:r>
            <a:r>
              <a:rPr lang="en-US" sz="2800" b="1" i="1" u="sng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Station)</a:t>
            </a:r>
            <a:endParaRPr lang="th-TH" sz="2800" b="1" i="1" u="sng" dirty="0" smtClean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คุณสมบัติ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สำคัญ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เคลื่อนที่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ได้อย่าง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อิสระ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เชื่อมต่อ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กับสถานีฐานที่ใกล้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ที่สุด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เปลี่ยน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สถานีฐานเมื่อเคลื่อนที่ข้าม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เซลล์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867" y="4212596"/>
            <a:ext cx="4021509" cy="22673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561" y="5346262"/>
            <a:ext cx="563081" cy="5624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0114" y="5422830"/>
            <a:ext cx="352259" cy="66152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62238">
            <a:off x="5879009" y="4757681"/>
            <a:ext cx="841431" cy="38950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098955" flipV="1">
            <a:off x="4589307" y="4876406"/>
            <a:ext cx="727420" cy="30169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250662" y="5853520"/>
            <a:ext cx="23423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dirty="0"/>
              <a:t>รูปที่ </a:t>
            </a:r>
            <a:r>
              <a:rPr lang="th-TH" sz="2400" dirty="0" smtClean="0"/>
              <a:t>3.3 โทรศัพท์เคลื่อนที่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8944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7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2292</TotalTime>
  <Words>2508</Words>
  <Application>Microsoft Office PowerPoint</Application>
  <PresentationFormat>Widescreen</PresentationFormat>
  <Paragraphs>282</Paragraphs>
  <Slides>38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2" baseType="lpstr">
      <vt:lpstr>Arial</vt:lpstr>
      <vt:lpstr>Calibri</vt:lpstr>
      <vt:lpstr>Calibri Light</vt:lpstr>
      <vt:lpstr>Cordia New</vt:lpstr>
      <vt:lpstr>Courier New</vt:lpstr>
      <vt:lpstr>Tahoma</vt:lpstr>
      <vt:lpstr>TH Charm of AU</vt:lpstr>
      <vt:lpstr>TH Kodchasal</vt:lpstr>
      <vt:lpstr>TH Krub</vt:lpstr>
      <vt:lpstr>TH Niramit AS</vt:lpstr>
      <vt:lpstr>TH Sarabun New</vt:lpstr>
      <vt:lpstr>TH SarabunPSK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81</cp:revision>
  <dcterms:created xsi:type="dcterms:W3CDTF">2024-01-05T00:34:15Z</dcterms:created>
  <dcterms:modified xsi:type="dcterms:W3CDTF">2026-03-14T04:28:55Z</dcterms:modified>
</cp:coreProperties>
</file>