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4"/>
  </p:sldMasterIdLst>
  <p:notesMasterIdLst>
    <p:notesMasterId r:id="rId57"/>
  </p:notesMasterIdLst>
  <p:handoutMasterIdLst>
    <p:handoutMasterId r:id="rId58"/>
  </p:handoutMasterIdLst>
  <p:sldIdLst>
    <p:sldId id="264" r:id="rId5"/>
    <p:sldId id="281" r:id="rId6"/>
    <p:sldId id="282" r:id="rId7"/>
    <p:sldId id="280" r:id="rId8"/>
    <p:sldId id="275" r:id="rId9"/>
    <p:sldId id="283" r:id="rId10"/>
    <p:sldId id="284" r:id="rId11"/>
    <p:sldId id="285" r:id="rId12"/>
    <p:sldId id="276" r:id="rId13"/>
    <p:sldId id="287" r:id="rId14"/>
    <p:sldId id="286" r:id="rId15"/>
    <p:sldId id="277" r:id="rId16"/>
    <p:sldId id="288" r:id="rId17"/>
    <p:sldId id="292" r:id="rId18"/>
    <p:sldId id="293" r:id="rId19"/>
    <p:sldId id="294" r:id="rId20"/>
    <p:sldId id="296" r:id="rId21"/>
    <p:sldId id="297" r:id="rId22"/>
    <p:sldId id="298" r:id="rId23"/>
    <p:sldId id="299" r:id="rId24"/>
    <p:sldId id="300" r:id="rId25"/>
    <p:sldId id="303" r:id="rId26"/>
    <p:sldId id="307" r:id="rId27"/>
    <p:sldId id="310" r:id="rId28"/>
    <p:sldId id="314" r:id="rId29"/>
    <p:sldId id="315" r:id="rId30"/>
    <p:sldId id="318" r:id="rId31"/>
    <p:sldId id="319" r:id="rId32"/>
    <p:sldId id="320" r:id="rId33"/>
    <p:sldId id="321" r:id="rId34"/>
    <p:sldId id="322" r:id="rId35"/>
    <p:sldId id="323" r:id="rId36"/>
    <p:sldId id="324" r:id="rId37"/>
    <p:sldId id="325" r:id="rId38"/>
    <p:sldId id="326" r:id="rId39"/>
    <p:sldId id="327" r:id="rId40"/>
    <p:sldId id="328" r:id="rId41"/>
    <p:sldId id="330" r:id="rId42"/>
    <p:sldId id="331" r:id="rId43"/>
    <p:sldId id="332" r:id="rId44"/>
    <p:sldId id="336" r:id="rId45"/>
    <p:sldId id="337" r:id="rId46"/>
    <p:sldId id="338" r:id="rId47"/>
    <p:sldId id="339" r:id="rId48"/>
    <p:sldId id="340" r:id="rId49"/>
    <p:sldId id="341" r:id="rId50"/>
    <p:sldId id="342" r:id="rId51"/>
    <p:sldId id="343" r:id="rId52"/>
    <p:sldId id="344" r:id="rId53"/>
    <p:sldId id="345" r:id="rId54"/>
    <p:sldId id="346" r:id="rId55"/>
    <p:sldId id="348" r:id="rId5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howGuides="1">
      <p:cViewPr>
        <p:scale>
          <a:sx n="81" d="100"/>
          <a:sy n="81" d="100"/>
        </p:scale>
        <p:origin x="-300" y="-36"/>
      </p:cViewPr>
      <p:guideLst>
        <p:guide orient="horz" pos="2160"/>
        <p:guide pos="3839"/>
      </p:guideLst>
    </p:cSldViewPr>
  </p:slideViewPr>
  <p:notesTextViewPr>
    <p:cViewPr>
      <p:scale>
        <a:sx n="1" d="1"/>
        <a:sy n="1" d="1"/>
      </p:scale>
      <p:origin x="0" y="0"/>
    </p:cViewPr>
  </p:notesTextViewPr>
  <p:sorterViewPr>
    <p:cViewPr varScale="1">
      <p:scale>
        <a:sx n="100" d="100"/>
        <a:sy n="100" d="100"/>
      </p:scale>
      <p:origin x="0" y="2604"/>
    </p:cViewPr>
  </p:sorter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1/15/2025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1/15/2025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560" y="1371600"/>
            <a:ext cx="10969943"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923F103-BC34-4FE4-A40E-EDDEECFDA5D0}" type="datetimeFigureOut">
              <a:rPr lang="en-US" smtClean="0"/>
              <a:pPr/>
              <a:t>1/15/2025</a:t>
            </a:fld>
            <a:endParaRPr lang="en-US" dirty="0"/>
          </a:p>
        </p:txBody>
      </p:sp>
      <p:sp>
        <p:nvSpPr>
          <p:cNvPr id="17" name="Footer Placeholder 16"/>
          <p:cNvSpPr>
            <a:spLocks noGrp="1"/>
          </p:cNvSpPr>
          <p:nvPr>
            <p:ph type="ftr" sz="quarter" idx="11"/>
          </p:nvPr>
        </p:nvSpPr>
        <p:spPr/>
        <p:txBody>
          <a:bodyPr/>
          <a:lstStyle/>
          <a:p>
            <a:r>
              <a:rPr lang="en-US" smtClean="0"/>
              <a:t>
              </a:t>
            </a:r>
            <a:endParaRPr lang="en-US" dirty="0"/>
          </a:p>
        </p:txBody>
      </p:sp>
      <p:sp>
        <p:nvSpPr>
          <p:cNvPr id="29" name="Slide Number Placeholder 28"/>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Subtitle 8"/>
          <p:cNvSpPr>
            <a:spLocks noGrp="1"/>
          </p:cNvSpPr>
          <p:nvPr>
            <p:ph type="subTitle" idx="1"/>
          </p:nvPr>
        </p:nvSpPr>
        <p:spPr>
          <a:xfrm>
            <a:off x="1828324" y="3331698"/>
            <a:ext cx="8532178"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ECB6C2-1084-4AED-A74A-DF028B0094EA}"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591C5AD9-787D-40FA-8A4D-16A055B9AF81}" type="slidenum">
              <a:rPr lang="th-TH" smtClean="0"/>
              <a:pPr/>
              <a:t>‹#›</a:t>
            </a:fld>
            <a:endParaRPr lang="th-TH"/>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ECB6C2-1084-4AED-A74A-DF028B0094EA}"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591C5AD9-787D-40FA-8A4D-16A055B9AF81}" type="slidenum">
              <a:rPr lang="th-TH" smtClean="0"/>
              <a:pPr/>
              <a:t>‹#›</a:t>
            </a:fld>
            <a:endParaRPr lang="th-TH"/>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5A30F4-0B4E-4E4B-BC36-C30CD13F4E17}"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A60BA0E-20D0-4E7C-B286-26C960A6788F}" type="slidenum">
              <a:rPr lang="th-TH" smtClean="0"/>
              <a:pPr/>
              <a:t>‹#›</a:t>
            </a:fld>
            <a:endParaRPr lang="th-TH"/>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045" y="609600"/>
            <a:ext cx="9446339"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045" y="2507786"/>
            <a:ext cx="9446339"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pPr/>
              <a:t>1/15/2025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a:xfrm>
            <a:off x="10563649" y="6416676"/>
            <a:ext cx="1015735" cy="365125"/>
          </a:xfrm>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441" y="1600201"/>
            <a:ext cx="5383398"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5986" y="1600201"/>
            <a:ext cx="5383398"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D204D1-F9BD-4643-8480-6EA41EB484F1}"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EB37DED6-D4C7-42EE-AB49-D2E39E64FDE4}" type="slidenum">
              <a:rPr lang="th-TH" smtClean="0"/>
              <a:pPr/>
              <a:t>‹#›</a:t>
            </a:fld>
            <a:endParaRPr lang="th-TH"/>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3050"/>
            <a:ext cx="10969943"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441" y="1535113"/>
            <a:ext cx="5385514"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1754" y="1535113"/>
            <a:ext cx="538763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441" y="2362201"/>
            <a:ext cx="5385514"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1754" y="2362201"/>
            <a:ext cx="538763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D204D1-F9BD-4643-8480-6EA41EB484F1}"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EB37DED6-D4C7-42EE-AB49-D2E39E64FDE4}" type="slidenum">
              <a:rPr lang="th-TH" smtClean="0"/>
              <a:pPr/>
              <a:t>‹#›</a:t>
            </a:fld>
            <a:endParaRPr lang="th-TH"/>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D204D1-F9BD-4643-8480-6EA41EB484F1}"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EB37DED6-D4C7-42EE-AB49-D2E39E64FDE4}" type="slidenum">
              <a:rPr lang="th-TH" smtClean="0"/>
              <a:pPr/>
              <a:t>‹#›</a:t>
            </a:fld>
            <a:endParaRPr lang="th-TH"/>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EB37DED6-D4C7-42EE-AB49-D2E39E64FDE4}" type="slidenum">
              <a:rPr lang="th-TH" smtClean="0"/>
              <a:pPr/>
              <a:t>‹#›</a:t>
            </a:fld>
            <a:endParaRPr lang="th-TH"/>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442" y="1524001"/>
            <a:ext cx="4010039"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5492" y="273051"/>
            <a:ext cx="6813892"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6BF754-515F-40B9-8D24-D54D5825B3D0}"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2DFBB78A-01B4-41F2-96B0-677A4A282832}" type="slidenum">
              <a:rPr lang="th-TH" smtClean="0"/>
              <a:pPr/>
              <a:t>‹#›</a:t>
            </a:fld>
            <a:endParaRPr lang="th-TH"/>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765" y="609600"/>
            <a:ext cx="7313295"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7765" y="1831975"/>
            <a:ext cx="7313295"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7765" y="1166787"/>
            <a:ext cx="7313295"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2DFBB78A-01B4-41F2-96B0-677A4A282832}" type="slidenum">
              <a:rPr lang="th-TH" smtClean="0"/>
              <a:pPr/>
              <a:t>‹#›</a:t>
            </a:fld>
            <a:endParaRPr lang="th-TH"/>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1" y="274638"/>
            <a:ext cx="10969943"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441" y="1600200"/>
            <a:ext cx="10969943"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441" y="6416676"/>
            <a:ext cx="2844059"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DD204D1-F9BD-4643-8480-6EA41EB484F1}" type="datetimeFigureOut">
              <a:rPr lang="en-US" smtClean="0"/>
              <a:pPr/>
              <a:t>1/15/2025</a:t>
            </a:fld>
            <a:endParaRPr lang="en-US"/>
          </a:p>
        </p:txBody>
      </p:sp>
      <p:sp>
        <p:nvSpPr>
          <p:cNvPr id="3" name="Footer Placeholder 2"/>
          <p:cNvSpPr>
            <a:spLocks noGrp="1"/>
          </p:cNvSpPr>
          <p:nvPr>
            <p:ph type="ftr" sz="quarter" idx="3"/>
          </p:nvPr>
        </p:nvSpPr>
        <p:spPr>
          <a:xfrm>
            <a:off x="4164515" y="6416676"/>
            <a:ext cx="3859795"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3649" y="6416676"/>
            <a:ext cx="1015735"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B37DED6-D4C7-42EE-AB49-D2E39E64FDE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spd="med">
    <p:fad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 name="TextBox 6"/>
          <p:cNvSpPr txBox="1"/>
          <p:nvPr/>
        </p:nvSpPr>
        <p:spPr>
          <a:xfrm>
            <a:off x="227012" y="3810000"/>
            <a:ext cx="11658600" cy="2585323"/>
          </a:xfrm>
          <a:prstGeom prst="rect">
            <a:avLst/>
          </a:prstGeom>
        </p:spPr>
        <p:txBody>
          <a:bodyPr wrap="square" rtlCol="0">
            <a:spAutoFit/>
          </a:bodyPr>
          <a:lstStyle/>
          <a:p>
            <a:pPr algn="ctr" defTabSz="342900"/>
            <a:r>
              <a:rPr lang="en-US" sz="4050" b="1" dirty="0">
                <a:solidFill>
                  <a:srgbClr val="002060"/>
                </a:solidFill>
                <a:effectLst>
                  <a:outerShdw blurRad="38100" dist="38100" dir="2700000" algn="tl">
                    <a:srgbClr val="000000">
                      <a:alpha val="43137"/>
                    </a:srgbClr>
                  </a:outerShdw>
                </a:effectLst>
                <a:latin typeface="Georgia" panose="02040502050405020303" pitchFamily="18" charset="0"/>
              </a:rPr>
              <a:t>      By</a:t>
            </a:r>
          </a:p>
          <a:p>
            <a:pPr algn="ctr" defTabSz="342900"/>
            <a:r>
              <a:rPr lang="en-US" sz="4050" b="1" dirty="0">
                <a:solidFill>
                  <a:srgbClr val="002060"/>
                </a:solidFill>
                <a:effectLst>
                  <a:outerShdw blurRad="38100" dist="38100" dir="2700000" algn="tl">
                    <a:srgbClr val="000000">
                      <a:alpha val="43137"/>
                    </a:srgbClr>
                  </a:outerShdw>
                </a:effectLst>
                <a:latin typeface="Georgia" panose="02040502050405020303" pitchFamily="18" charset="0"/>
              </a:rPr>
              <a:t>           </a:t>
            </a:r>
            <a:r>
              <a:rPr lang="en-US" sz="4050" b="1" dirty="0" err="1" smtClean="0">
                <a:solidFill>
                  <a:srgbClr val="002060"/>
                </a:solidFill>
                <a:effectLst>
                  <a:outerShdw blurRad="38100" dist="38100" dir="2700000" algn="tl">
                    <a:srgbClr val="000000">
                      <a:alpha val="43137"/>
                    </a:srgbClr>
                  </a:outerShdw>
                </a:effectLst>
                <a:latin typeface="Georgia" panose="02040502050405020303" pitchFamily="18" charset="0"/>
              </a:rPr>
              <a:t>Wipada</a:t>
            </a:r>
            <a:r>
              <a:rPr lang="en-US" sz="4050" b="1" dirty="0" smtClean="0">
                <a:solidFill>
                  <a:srgbClr val="002060"/>
                </a:solidFill>
                <a:effectLst>
                  <a:outerShdw blurRad="38100" dist="38100" dir="2700000" algn="tl">
                    <a:srgbClr val="000000">
                      <a:alpha val="43137"/>
                    </a:srgbClr>
                  </a:outerShdw>
                </a:effectLst>
                <a:latin typeface="Georgia" panose="02040502050405020303" pitchFamily="18" charset="0"/>
              </a:rPr>
              <a:t> </a:t>
            </a:r>
            <a:r>
              <a:rPr lang="en-US" sz="4050" b="1" dirty="0" err="1" smtClean="0">
                <a:solidFill>
                  <a:srgbClr val="002060"/>
                </a:solidFill>
                <a:effectLst>
                  <a:outerShdw blurRad="38100" dist="38100" dir="2700000" algn="tl">
                    <a:srgbClr val="000000">
                      <a:alpha val="43137"/>
                    </a:srgbClr>
                  </a:outerShdw>
                </a:effectLst>
                <a:latin typeface="Georgia" panose="02040502050405020303" pitchFamily="18" charset="0"/>
              </a:rPr>
              <a:t>Prasansaph</a:t>
            </a:r>
            <a:r>
              <a:rPr lang="en-US" sz="4050" b="1" dirty="0" smtClean="0">
                <a:solidFill>
                  <a:srgbClr val="002060"/>
                </a:solidFill>
                <a:effectLst>
                  <a:outerShdw blurRad="38100" dist="38100" dir="2700000" algn="tl">
                    <a:srgbClr val="000000">
                      <a:alpha val="43137"/>
                    </a:srgbClr>
                  </a:outerShdw>
                </a:effectLst>
                <a:latin typeface="Georgia" panose="02040502050405020303" pitchFamily="18" charset="0"/>
              </a:rPr>
              <a:t> (D.Ed. – TESOL)</a:t>
            </a:r>
            <a:endParaRPr lang="en-US" sz="4050" b="1" dirty="0">
              <a:solidFill>
                <a:srgbClr val="002060"/>
              </a:solidFill>
              <a:effectLst>
                <a:outerShdw blurRad="38100" dist="38100" dir="2700000" algn="tl">
                  <a:srgbClr val="000000">
                    <a:alpha val="43137"/>
                  </a:srgbClr>
                </a:outerShdw>
              </a:effectLst>
              <a:latin typeface="Georgia" panose="02040502050405020303" pitchFamily="18" charset="0"/>
            </a:endParaRPr>
          </a:p>
          <a:p>
            <a:pPr algn="ctr" defTabSz="342900"/>
            <a:r>
              <a:rPr lang="en-US" sz="4050" b="1" dirty="0">
                <a:effectLst>
                  <a:outerShdw blurRad="38100" dist="38100" dir="2700000" algn="tl">
                    <a:srgbClr val="000000">
                      <a:alpha val="43137"/>
                    </a:srgbClr>
                  </a:outerShdw>
                </a:effectLst>
                <a:latin typeface="Georgia" panose="02040502050405020303" pitchFamily="18" charset="0"/>
              </a:rPr>
              <a:t>          Faculty of Education</a:t>
            </a:r>
          </a:p>
          <a:p>
            <a:pPr algn="ctr" defTabSz="342900"/>
            <a:r>
              <a:rPr lang="en-US" sz="4050" b="1" dirty="0">
                <a:effectLst>
                  <a:outerShdw blurRad="38100" dist="38100" dir="2700000" algn="tl">
                    <a:srgbClr val="000000">
                      <a:alpha val="43137"/>
                    </a:srgbClr>
                  </a:outerShdw>
                </a:effectLst>
                <a:latin typeface="Georgia" panose="02040502050405020303" pitchFamily="18" charset="0"/>
              </a:rPr>
              <a:t>          </a:t>
            </a:r>
            <a:r>
              <a:rPr lang="en-US" sz="4050" b="1" dirty="0" err="1" smtClean="0">
                <a:effectLst>
                  <a:outerShdw blurRad="38100" dist="38100" dir="2700000" algn="tl">
                    <a:srgbClr val="000000">
                      <a:alpha val="43137"/>
                    </a:srgbClr>
                  </a:outerShdw>
                </a:effectLst>
                <a:latin typeface="Georgia" panose="02040502050405020303" pitchFamily="18" charset="0"/>
              </a:rPr>
              <a:t>Suan</a:t>
            </a:r>
            <a:r>
              <a:rPr lang="en-US" sz="4050" b="1" dirty="0" smtClean="0">
                <a:effectLst>
                  <a:outerShdw blurRad="38100" dist="38100" dir="2700000" algn="tl">
                    <a:srgbClr val="000000">
                      <a:alpha val="43137"/>
                    </a:srgbClr>
                  </a:outerShdw>
                </a:effectLst>
                <a:latin typeface="Georgia" panose="02040502050405020303" pitchFamily="18" charset="0"/>
              </a:rPr>
              <a:t> </a:t>
            </a:r>
            <a:r>
              <a:rPr lang="en-US" sz="4050" b="1" dirty="0" err="1" smtClean="0">
                <a:effectLst>
                  <a:outerShdw blurRad="38100" dist="38100" dir="2700000" algn="tl">
                    <a:srgbClr val="000000">
                      <a:alpha val="43137"/>
                    </a:srgbClr>
                  </a:outerShdw>
                </a:effectLst>
                <a:latin typeface="Georgia" panose="02040502050405020303" pitchFamily="18" charset="0"/>
              </a:rPr>
              <a:t>Sunandha</a:t>
            </a:r>
            <a:r>
              <a:rPr lang="en-US" sz="4050" b="1" dirty="0" smtClean="0">
                <a:effectLst>
                  <a:outerShdw blurRad="38100" dist="38100" dir="2700000" algn="tl">
                    <a:srgbClr val="000000">
                      <a:alpha val="43137"/>
                    </a:srgbClr>
                  </a:outerShdw>
                </a:effectLst>
                <a:latin typeface="Georgia" panose="02040502050405020303" pitchFamily="18" charset="0"/>
              </a:rPr>
              <a:t> </a:t>
            </a:r>
            <a:r>
              <a:rPr lang="en-US" sz="4050" b="1" dirty="0" err="1" smtClean="0">
                <a:effectLst>
                  <a:outerShdw blurRad="38100" dist="38100" dir="2700000" algn="tl">
                    <a:srgbClr val="000000">
                      <a:alpha val="43137"/>
                    </a:srgbClr>
                  </a:outerShdw>
                </a:effectLst>
                <a:latin typeface="Georgia" panose="02040502050405020303" pitchFamily="18" charset="0"/>
              </a:rPr>
              <a:t>Rajabhat</a:t>
            </a:r>
            <a:r>
              <a:rPr lang="en-US" sz="4050" b="1" dirty="0" smtClean="0">
                <a:effectLst>
                  <a:outerShdw blurRad="38100" dist="38100" dir="2700000" algn="tl">
                    <a:srgbClr val="000000">
                      <a:alpha val="43137"/>
                    </a:srgbClr>
                  </a:outerShdw>
                </a:effectLst>
                <a:latin typeface="Georgia" panose="02040502050405020303" pitchFamily="18" charset="0"/>
              </a:rPr>
              <a:t> </a:t>
            </a:r>
            <a:r>
              <a:rPr lang="en-US" sz="4050" b="1" dirty="0">
                <a:effectLst>
                  <a:outerShdw blurRad="38100" dist="38100" dir="2700000" algn="tl">
                    <a:srgbClr val="000000">
                      <a:alpha val="43137"/>
                    </a:srgbClr>
                  </a:outerShdw>
                </a:effectLst>
                <a:latin typeface="Georgia" panose="02040502050405020303" pitchFamily="18" charset="0"/>
              </a:rPr>
              <a:t>University</a:t>
            </a:r>
            <a:endParaRPr lang="th-TH" sz="4050" b="1" dirty="0">
              <a:effectLst>
                <a:outerShdw blurRad="38100" dist="38100" dir="2700000" algn="tl">
                  <a:srgbClr val="000000">
                    <a:alpha val="43137"/>
                  </a:srgbClr>
                </a:outerShdw>
              </a:effectLst>
              <a:latin typeface="Georgia" panose="02040502050405020303" pitchFamily="18" charset="0"/>
            </a:endParaRPr>
          </a:p>
        </p:txBody>
      </p:sp>
      <p:sp>
        <p:nvSpPr>
          <p:cNvPr id="9" name="TextBox 8"/>
          <p:cNvSpPr txBox="1"/>
          <p:nvPr/>
        </p:nvSpPr>
        <p:spPr>
          <a:xfrm>
            <a:off x="227012" y="2432981"/>
            <a:ext cx="11658600" cy="769441"/>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defTabSz="342900"/>
            <a:r>
              <a:rPr lang="en-US" sz="4400" b="1" dirty="0" smtClean="0">
                <a:solidFill>
                  <a:schemeClr val="bg1"/>
                </a:solidFill>
                <a:effectLst>
                  <a:outerShdw blurRad="38100" dist="38100" dir="2700000" algn="tl">
                    <a:srgbClr val="000000">
                      <a:alpha val="43137"/>
                    </a:srgbClr>
                  </a:outerShdw>
                </a:effectLst>
                <a:latin typeface="Georgia" panose="02040502050405020303" pitchFamily="18" charset="0"/>
              </a:rPr>
              <a:t>Teaching Reading </a:t>
            </a:r>
            <a:endParaRPr lang="th-TH" sz="4400" b="1"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65034032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34" presetClass="emph" presetSubtype="0" fill="hold" grpId="0" nodeType="withEffect">
                                  <p:stCondLst>
                                    <p:cond delay="0"/>
                                  </p:stCondLst>
                                  <p:iterate type="lt">
                                    <p:tmPct val="10000"/>
                                  </p:iterate>
                                  <p:childTnLst>
                                    <p:animMotion origin="layout" path="M -3.33333E-6 3.33333E-6 L -3.33333E-6 -0.07223 " pathEditMode="relative" rAng="0" ptsTypes="AA">
                                      <p:cBhvr>
                                        <p:cTn id="9" dur="250" accel="50000" decel="50000" autoRev="1" fill="hold">
                                          <p:stCondLst>
                                            <p:cond delay="0"/>
                                          </p:stCondLst>
                                        </p:cTn>
                                        <p:tgtEl>
                                          <p:spTgt spid="9"/>
                                        </p:tgtEl>
                                        <p:attrNameLst>
                                          <p:attrName>ppt_x</p:attrName>
                                          <p:attrName>ppt_y</p:attrName>
                                        </p:attrNameLst>
                                      </p:cBhvr>
                                      <p:rCtr x="0" y="-3611"/>
                                    </p:animMotion>
                                    <p:animRot by="1500000">
                                      <p:cBhvr>
                                        <p:cTn id="10" dur="125" fill="hold">
                                          <p:stCondLst>
                                            <p:cond delay="0"/>
                                          </p:stCondLst>
                                        </p:cTn>
                                        <p:tgtEl>
                                          <p:spTgt spid="9"/>
                                        </p:tgtEl>
                                        <p:attrNameLst>
                                          <p:attrName>r</p:attrName>
                                        </p:attrNameLst>
                                      </p:cBhvr>
                                    </p:animRot>
                                    <p:animRot by="-1500000">
                                      <p:cBhvr>
                                        <p:cTn id="11" dur="125" fill="hold">
                                          <p:stCondLst>
                                            <p:cond delay="125"/>
                                          </p:stCondLst>
                                        </p:cTn>
                                        <p:tgtEl>
                                          <p:spTgt spid="9"/>
                                        </p:tgtEl>
                                        <p:attrNameLst>
                                          <p:attrName>r</p:attrName>
                                        </p:attrNameLst>
                                      </p:cBhvr>
                                    </p:animRot>
                                    <p:animRot by="-1500000">
                                      <p:cBhvr>
                                        <p:cTn id="12" dur="125" fill="hold">
                                          <p:stCondLst>
                                            <p:cond delay="250"/>
                                          </p:stCondLst>
                                        </p:cTn>
                                        <p:tgtEl>
                                          <p:spTgt spid="9"/>
                                        </p:tgtEl>
                                        <p:attrNameLst>
                                          <p:attrName>r</p:attrName>
                                        </p:attrNameLst>
                                      </p:cBhvr>
                                    </p:animRot>
                                    <p:animRot by="1500000">
                                      <p:cBhvr>
                                        <p:cTn id="13"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4212" y="1219200"/>
            <a:ext cx="9873216" cy="954107"/>
          </a:xfrm>
          <a:prstGeom prst="rect">
            <a:avLst/>
          </a:prstGeom>
          <a:noFill/>
        </p:spPr>
        <p:txBody>
          <a:bodyPr wrap="none" rtlCol="0">
            <a:spAutoFit/>
          </a:bodyPr>
          <a:lstStyle/>
          <a:p>
            <a:r>
              <a:rPr lang="en-US" sz="28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Principle 9</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students needs to see why reading is </a:t>
            </a:r>
          </a:p>
          <a:p>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important.</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50812" y="381000"/>
            <a:ext cx="11658600"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solidFill>
                  <a:srgbClr val="00B0F0"/>
                </a:solidFill>
                <a:effectLst>
                  <a:outerShdw blurRad="38100" dist="38100" dir="2700000" algn="tl">
                    <a:srgbClr val="000000">
                      <a:alpha val="43137"/>
                    </a:srgbClr>
                  </a:outerShdw>
                </a:effectLst>
                <a:latin typeface="Georgia" panose="02040502050405020303" pitchFamily="18" charset="0"/>
              </a:rPr>
              <a:t>Principles of Teaching English Reading </a:t>
            </a:r>
            <a:r>
              <a:rPr lang="en-US" sz="2000" b="1" dirty="0">
                <a:solidFill>
                  <a:srgbClr val="00B0F0"/>
                </a:solidFill>
                <a:effectLst>
                  <a:outerShdw blurRad="38100" dist="38100" dir="2700000" algn="tl">
                    <a:srgbClr val="000000">
                      <a:alpha val="43137"/>
                    </a:srgbClr>
                  </a:outerShdw>
                </a:effectLst>
                <a:latin typeface="Georgia" panose="02040502050405020303" pitchFamily="18" charset="0"/>
              </a:rPr>
              <a:t>(By Burns, Roe, Ross) </a:t>
            </a:r>
            <a:endParaRPr lang="th-TH" sz="2000" b="1" dirty="0">
              <a:solidFill>
                <a:srgbClr val="00B0F0"/>
              </a:solidFill>
              <a:effectLst>
                <a:outerShdw blurRad="38100" dist="38100" dir="2700000" algn="tl">
                  <a:srgbClr val="000000">
                    <a:alpha val="43137"/>
                  </a:srgbClr>
                </a:outerShdw>
              </a:effectLst>
              <a:latin typeface="Georgia" panose="02040502050405020303" pitchFamily="18" charset="0"/>
            </a:endParaRPr>
          </a:p>
        </p:txBody>
      </p:sp>
      <p:sp>
        <p:nvSpPr>
          <p:cNvPr id="7" name="Rectangle 6"/>
          <p:cNvSpPr/>
          <p:nvPr/>
        </p:nvSpPr>
        <p:spPr>
          <a:xfrm>
            <a:off x="1903412" y="2667000"/>
            <a:ext cx="9405139" cy="830997"/>
          </a:xfrm>
          <a:prstGeom prst="rect">
            <a:avLst/>
          </a:prstGeom>
        </p:spPr>
        <p:txBody>
          <a:bodyPr wrap="none">
            <a:spAutoFit/>
          </a:bodyPr>
          <a:lstStyle/>
          <a:p>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Teachers should attempt to show the children immediate,</a:t>
            </a:r>
          </a:p>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personal values of reading. </a:t>
            </a:r>
            <a:endParaRPr lang="th-TH" dirty="0"/>
          </a:p>
        </p:txBody>
      </p:sp>
    </p:spTree>
    <p:extLst>
      <p:ext uri="{BB962C8B-B14F-4D97-AF65-F5344CB8AC3E}">
        <p14:creationId xmlns:p14="http://schemas.microsoft.com/office/powerpoint/2010/main" val="386369782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50812" y="381000"/>
            <a:ext cx="11658600"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solidFill>
                  <a:srgbClr val="00B0F0"/>
                </a:solidFill>
                <a:effectLst>
                  <a:outerShdw blurRad="38100" dist="38100" dir="2700000" algn="tl">
                    <a:srgbClr val="000000">
                      <a:alpha val="43137"/>
                    </a:srgbClr>
                  </a:outerShdw>
                </a:effectLst>
                <a:latin typeface="Georgia" panose="02040502050405020303" pitchFamily="18" charset="0"/>
              </a:rPr>
              <a:t>Principles of Teaching English Reading </a:t>
            </a:r>
            <a:r>
              <a:rPr lang="en-US" sz="2000" b="1" dirty="0">
                <a:solidFill>
                  <a:srgbClr val="00B0F0"/>
                </a:solidFill>
                <a:effectLst>
                  <a:outerShdw blurRad="38100" dist="38100" dir="2700000" algn="tl">
                    <a:srgbClr val="000000">
                      <a:alpha val="43137"/>
                    </a:srgbClr>
                  </a:outerShdw>
                </a:effectLst>
                <a:latin typeface="Georgia" panose="02040502050405020303" pitchFamily="18" charset="0"/>
              </a:rPr>
              <a:t>(By Burns, Roe, Ross) </a:t>
            </a:r>
            <a:endParaRPr lang="th-TH" sz="2000" b="1" dirty="0">
              <a:solidFill>
                <a:srgbClr val="00B0F0"/>
              </a:solidFill>
              <a:effectLst>
                <a:outerShdw blurRad="38100" dist="38100" dir="2700000" algn="tl">
                  <a:srgbClr val="000000">
                    <a:alpha val="43137"/>
                  </a:srgbClr>
                </a:outerShdw>
              </a:effectLst>
              <a:latin typeface="Georgia" panose="02040502050405020303" pitchFamily="18" charset="0"/>
            </a:endParaRPr>
          </a:p>
        </p:txBody>
      </p:sp>
      <p:sp>
        <p:nvSpPr>
          <p:cNvPr id="4" name="TextBox 3"/>
          <p:cNvSpPr txBox="1"/>
          <p:nvPr/>
        </p:nvSpPr>
        <p:spPr>
          <a:xfrm>
            <a:off x="684212" y="1295400"/>
            <a:ext cx="10942419" cy="954107"/>
          </a:xfrm>
          <a:prstGeom prst="rect">
            <a:avLst/>
          </a:prstGeom>
          <a:noFill/>
        </p:spPr>
        <p:txBody>
          <a:bodyPr wrap="none" rtlCol="0">
            <a:spAutoFit/>
          </a:bodyPr>
          <a:lstStyle/>
          <a:p>
            <a:r>
              <a:rPr lang="en-US" sz="28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Principle 10</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Enjoyment of reading should be considered of </a:t>
            </a:r>
          </a:p>
          <a:p>
            <a:r>
              <a:rPr lang="en-US"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prime importance</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436812" y="2819400"/>
            <a:ext cx="8613255" cy="1200329"/>
          </a:xfrm>
          <a:prstGeom prst="rect">
            <a:avLst/>
          </a:prstGeom>
        </p:spPr>
        <p:txBody>
          <a:bodyPr wrap="none">
            <a:spAutoFit/>
          </a:bodyPr>
          <a:lstStyle/>
          <a:p>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Teachers can help children to realize this by reading </a:t>
            </a:r>
          </a:p>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interesting materials and by making good books of </a:t>
            </a:r>
          </a:p>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appropriate difficulty for them.</a:t>
            </a:r>
            <a:endParaRPr lang="th-TH" dirty="0"/>
          </a:p>
        </p:txBody>
      </p:sp>
    </p:spTree>
    <p:extLst>
      <p:ext uri="{BB962C8B-B14F-4D97-AF65-F5344CB8AC3E}">
        <p14:creationId xmlns:p14="http://schemas.microsoft.com/office/powerpoint/2010/main" val="214870443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50812" y="381000"/>
            <a:ext cx="11658600"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solidFill>
                  <a:srgbClr val="00B0F0"/>
                </a:solidFill>
                <a:effectLst>
                  <a:outerShdw blurRad="38100" dist="38100" dir="2700000" algn="tl">
                    <a:srgbClr val="000000">
                      <a:alpha val="43137"/>
                    </a:srgbClr>
                  </a:outerShdw>
                </a:effectLst>
                <a:latin typeface="Georgia" panose="02040502050405020303" pitchFamily="18" charset="0"/>
              </a:rPr>
              <a:t>Principles of Teaching English Reading </a:t>
            </a:r>
            <a:r>
              <a:rPr lang="en-US" sz="2000" b="1" dirty="0">
                <a:solidFill>
                  <a:srgbClr val="00B0F0"/>
                </a:solidFill>
                <a:effectLst>
                  <a:outerShdw blurRad="38100" dist="38100" dir="2700000" algn="tl">
                    <a:srgbClr val="000000">
                      <a:alpha val="43137"/>
                    </a:srgbClr>
                  </a:outerShdw>
                </a:effectLst>
                <a:latin typeface="Georgia" panose="02040502050405020303" pitchFamily="18" charset="0"/>
              </a:rPr>
              <a:t>(By Burns, Roe, Ross) </a:t>
            </a:r>
            <a:endParaRPr lang="th-TH" sz="2000" b="1" dirty="0">
              <a:solidFill>
                <a:srgbClr val="00B0F0"/>
              </a:solidFill>
              <a:effectLst>
                <a:outerShdw blurRad="38100" dist="38100" dir="2700000" algn="tl">
                  <a:srgbClr val="000000">
                    <a:alpha val="43137"/>
                  </a:srgbClr>
                </a:outerShdw>
              </a:effectLst>
              <a:latin typeface="Georgia" panose="02040502050405020303" pitchFamily="18" charset="0"/>
            </a:endParaRPr>
          </a:p>
        </p:txBody>
      </p:sp>
      <p:sp>
        <p:nvSpPr>
          <p:cNvPr id="5" name="TextBox 4"/>
          <p:cNvSpPr txBox="1"/>
          <p:nvPr/>
        </p:nvSpPr>
        <p:spPr>
          <a:xfrm>
            <a:off x="455612" y="1524000"/>
            <a:ext cx="11428128" cy="954107"/>
          </a:xfrm>
          <a:prstGeom prst="rect">
            <a:avLst/>
          </a:prstGeom>
          <a:noFill/>
        </p:spPr>
        <p:txBody>
          <a:bodyPr wrap="none" rtlCol="0">
            <a:spAutoFit/>
          </a:bodyPr>
          <a:lstStyle/>
          <a:p>
            <a:r>
              <a:rPr lang="en-US" sz="28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Principle 11</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Readiness for reading should be considered at all</a:t>
            </a:r>
          </a:p>
          <a:p>
            <a:r>
              <a:rPr lang="en-US"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levels of instruction</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132012" y="2819400"/>
            <a:ext cx="9004388" cy="830997"/>
          </a:xfrm>
          <a:prstGeom prst="rect">
            <a:avLst/>
          </a:prstGeom>
        </p:spPr>
        <p:txBody>
          <a:bodyPr wrap="none">
            <a:spAutoFit/>
          </a:bodyPr>
          <a:lstStyle/>
          <a:p>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Teachers should consider the readiness of the child for </a:t>
            </a:r>
          </a:p>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instructional activities.</a:t>
            </a:r>
            <a:endParaRPr lang="th-TH" dirty="0"/>
          </a:p>
        </p:txBody>
      </p:sp>
    </p:spTree>
    <p:extLst>
      <p:ext uri="{BB962C8B-B14F-4D97-AF65-F5344CB8AC3E}">
        <p14:creationId xmlns:p14="http://schemas.microsoft.com/office/powerpoint/2010/main" val="321984522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50812" y="381000"/>
            <a:ext cx="11658600"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solidFill>
                  <a:srgbClr val="00B0F0"/>
                </a:solidFill>
                <a:effectLst>
                  <a:outerShdw blurRad="38100" dist="38100" dir="2700000" algn="tl">
                    <a:srgbClr val="000000">
                      <a:alpha val="43137"/>
                    </a:srgbClr>
                  </a:outerShdw>
                </a:effectLst>
                <a:latin typeface="Georgia" panose="02040502050405020303" pitchFamily="18" charset="0"/>
              </a:rPr>
              <a:t>Principles of Teaching English Reading </a:t>
            </a:r>
            <a:r>
              <a:rPr lang="en-US" sz="2000" b="1" dirty="0">
                <a:solidFill>
                  <a:srgbClr val="00B0F0"/>
                </a:solidFill>
                <a:effectLst>
                  <a:outerShdw blurRad="38100" dist="38100" dir="2700000" algn="tl">
                    <a:srgbClr val="000000">
                      <a:alpha val="43137"/>
                    </a:srgbClr>
                  </a:outerShdw>
                </a:effectLst>
                <a:latin typeface="Georgia" panose="02040502050405020303" pitchFamily="18" charset="0"/>
              </a:rPr>
              <a:t>(By Burns, Roe, Ross) </a:t>
            </a:r>
            <a:endParaRPr lang="th-TH" sz="2000" b="1" dirty="0">
              <a:solidFill>
                <a:srgbClr val="00B0F0"/>
              </a:solidFill>
              <a:effectLst>
                <a:outerShdw blurRad="38100" dist="38100" dir="2700000" algn="tl">
                  <a:srgbClr val="000000">
                    <a:alpha val="43137"/>
                  </a:srgbClr>
                </a:outerShdw>
              </a:effectLst>
              <a:latin typeface="Georgia" panose="02040502050405020303" pitchFamily="18" charset="0"/>
            </a:endParaRPr>
          </a:p>
        </p:txBody>
      </p:sp>
      <p:sp>
        <p:nvSpPr>
          <p:cNvPr id="6" name="TextBox 5"/>
          <p:cNvSpPr txBox="1"/>
          <p:nvPr/>
        </p:nvSpPr>
        <p:spPr>
          <a:xfrm>
            <a:off x="684212" y="1371600"/>
            <a:ext cx="11022569" cy="954107"/>
          </a:xfrm>
          <a:prstGeom prst="rect">
            <a:avLst/>
          </a:prstGeom>
          <a:noFill/>
        </p:spPr>
        <p:txBody>
          <a:bodyPr wrap="none" rtlCol="0">
            <a:spAutoFit/>
          </a:bodyPr>
          <a:lstStyle/>
          <a:p>
            <a:r>
              <a:rPr lang="en-US" sz="28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Principle 12</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Reading should be taught in a way that allows </a:t>
            </a:r>
          </a:p>
          <a:p>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each child to experience success..</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598612" y="2971800"/>
            <a:ext cx="9411551" cy="830997"/>
          </a:xfrm>
          <a:prstGeom prst="rect">
            <a:avLst/>
          </a:prstGeom>
        </p:spPr>
        <p:txBody>
          <a:bodyPr wrap="none">
            <a:spAutoFit/>
          </a:bodyPr>
          <a:lstStyle/>
          <a:p>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The child should read materials which are not too difficult</a:t>
            </a:r>
          </a:p>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for them.</a:t>
            </a:r>
            <a:endParaRPr lang="th-TH" dirty="0"/>
          </a:p>
        </p:txBody>
      </p:sp>
      <p:sp>
        <p:nvSpPr>
          <p:cNvPr id="8" name="Rectangle 7"/>
          <p:cNvSpPr/>
          <p:nvPr/>
        </p:nvSpPr>
        <p:spPr>
          <a:xfrm>
            <a:off x="1598612" y="3817203"/>
            <a:ext cx="10132902" cy="461665"/>
          </a:xfrm>
          <a:prstGeom prst="rect">
            <a:avLst/>
          </a:prstGeom>
        </p:spPr>
        <p:txBody>
          <a:bodyPr wrap="none">
            <a:spAutoFit/>
          </a:bodyPr>
          <a:lstStyle/>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b="1" dirty="0">
                <a:latin typeface="Tahoma" panose="020B0604030504040204" pitchFamily="34" charset="0"/>
                <a:ea typeface="Tahoma" panose="020B0604030504040204" pitchFamily="34" charset="0"/>
                <a:cs typeface="Tahoma" panose="020B0604030504040204" pitchFamily="34" charset="0"/>
              </a:rPr>
              <a:t> Give the children instruction at their own level of achievement.</a:t>
            </a:r>
            <a:endParaRPr lang="th-TH" dirty="0"/>
          </a:p>
        </p:txBody>
      </p:sp>
      <p:sp>
        <p:nvSpPr>
          <p:cNvPr id="9" name="Rectangle 8"/>
          <p:cNvSpPr/>
          <p:nvPr/>
        </p:nvSpPr>
        <p:spPr>
          <a:xfrm>
            <a:off x="1522412" y="4338935"/>
            <a:ext cx="7774885" cy="461665"/>
          </a:xfrm>
          <a:prstGeom prst="rect">
            <a:avLst/>
          </a:prstGeom>
        </p:spPr>
        <p:txBody>
          <a:bodyPr wrap="none">
            <a:spAutoFit/>
          </a:bodyPr>
          <a:lstStyle/>
          <a:p>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Help them gain the confidence to learn to read.</a:t>
            </a:r>
            <a:endParaRPr lang="th-TH" dirty="0"/>
          </a:p>
        </p:txBody>
      </p:sp>
    </p:spTree>
    <p:extLst>
      <p:ext uri="{BB962C8B-B14F-4D97-AF65-F5344CB8AC3E}">
        <p14:creationId xmlns:p14="http://schemas.microsoft.com/office/powerpoint/2010/main" val="3752148863"/>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5612" y="1219200"/>
            <a:ext cx="11353800" cy="954107"/>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Principle</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Reading development is strongly correlated with the number of words children read. (Allington, 2001/2011). </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03212" y="304800"/>
            <a:ext cx="11658600"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solidFill>
                  <a:srgbClr val="00B0F0"/>
                </a:solidFill>
                <a:effectLst>
                  <a:outerShdw blurRad="38100" dist="38100" dir="2700000" algn="tl">
                    <a:srgbClr val="000000">
                      <a:alpha val="43137"/>
                    </a:srgbClr>
                  </a:outerShdw>
                </a:effectLst>
                <a:latin typeface="Georgia" panose="02040502050405020303" pitchFamily="18" charset="0"/>
              </a:rPr>
              <a:t>Key Other Principles of Teaching English Reading</a:t>
            </a:r>
            <a:endParaRPr lang="th-TH" sz="2000" b="1" dirty="0">
              <a:solidFill>
                <a:srgbClr val="00B0F0"/>
              </a:solidFill>
              <a:effectLst>
                <a:outerShdw blurRad="38100" dist="38100" dir="2700000" algn="tl">
                  <a:srgbClr val="000000">
                    <a:alpha val="43137"/>
                  </a:srgbClr>
                </a:outerShdw>
              </a:effectLst>
              <a:latin typeface="Georgia" panose="02040502050405020303" pitchFamily="18" charset="0"/>
            </a:endParaRPr>
          </a:p>
        </p:txBody>
      </p:sp>
      <p:sp>
        <p:nvSpPr>
          <p:cNvPr id="8" name="TextBox 7">
            <a:extLst>
              <a:ext uri="{FF2B5EF4-FFF2-40B4-BE49-F238E27FC236}">
                <a16:creationId xmlns:a16="http://schemas.microsoft.com/office/drawing/2014/main" xmlns="" id="{059C0480-E68A-47DD-A01D-1835B5DF32F3}"/>
              </a:ext>
            </a:extLst>
          </p:cNvPr>
          <p:cNvSpPr txBox="1"/>
          <p:nvPr/>
        </p:nvSpPr>
        <p:spPr>
          <a:xfrm>
            <a:off x="466601" y="2885088"/>
            <a:ext cx="11353800" cy="2246769"/>
          </a:xfrm>
          <a:prstGeom prst="rect">
            <a:avLst/>
          </a:prstGeom>
          <a:solidFill>
            <a:schemeClr val="accent2">
              <a:lumMod val="40000"/>
              <a:lumOff val="60000"/>
            </a:schemeClr>
          </a:solidFill>
        </p:spPr>
        <p:txBody>
          <a:bodyPr wrap="square" rtlCol="0">
            <a:spAutoFit/>
          </a:bodyPr>
          <a:lstStyle/>
          <a:p>
            <a:pPr algn="just"/>
            <a:r>
              <a:rPr lang="en-US" sz="2800" b="1" dirty="0">
                <a:solidFill>
                  <a:schemeClr val="bg1"/>
                </a:solidFill>
                <a:latin typeface="Footlight MT Light" panose="0204060206030A020304" pitchFamily="18" charset="0"/>
                <a:ea typeface="Tahoma" panose="020B0604030504040204" pitchFamily="34" charset="0"/>
                <a:cs typeface="Tahoma" panose="020B0604030504040204" pitchFamily="34" charset="0"/>
              </a:rPr>
              <a:t>The quantity of words children read has a significant relationship with their reading development. Therefore, all readers must be immersed in a rich program of reading a wide range of accessible texts written for a range of purposes and audiences (i.e., genres) with frequent opportunities to read connected texts.</a:t>
            </a:r>
            <a:endParaRPr lang="th-TH" sz="2800" b="1" dirty="0">
              <a:solidFill>
                <a:schemeClr val="bg1"/>
              </a:solidFill>
              <a:latin typeface="Footlight MT Light" panose="0204060206030A020304"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927629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5612" y="1295400"/>
            <a:ext cx="11353800" cy="2246769"/>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Principle</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Accessible texts utilize predictable linguistic structures and familiar content that enable readers to draw on their linguistic and cultural knowledge, experiences, and interests in the process of making sense of texts. (Rhodes &amp; Dudley-Marling, 1996).</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03212" y="304800"/>
            <a:ext cx="11658600"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solidFill>
                  <a:srgbClr val="00B0F0"/>
                </a:solidFill>
                <a:effectLst>
                  <a:outerShdw blurRad="38100" dist="38100" dir="2700000" algn="tl">
                    <a:srgbClr val="000000">
                      <a:alpha val="43137"/>
                    </a:srgbClr>
                  </a:outerShdw>
                </a:effectLst>
                <a:latin typeface="Georgia" panose="02040502050405020303" pitchFamily="18" charset="0"/>
              </a:rPr>
              <a:t>Key Other Principles of Teaching English Reading</a:t>
            </a:r>
            <a:endParaRPr lang="th-TH" sz="2000" b="1" dirty="0">
              <a:solidFill>
                <a:srgbClr val="00B0F0"/>
              </a:solidFill>
              <a:effectLst>
                <a:outerShdw blurRad="38100" dist="38100" dir="2700000" algn="tl">
                  <a:srgbClr val="000000">
                    <a:alpha val="43137"/>
                  </a:srgbClr>
                </a:outerShdw>
              </a:effectLst>
              <a:latin typeface="Georgia" panose="02040502050405020303" pitchFamily="18" charset="0"/>
            </a:endParaRPr>
          </a:p>
        </p:txBody>
      </p:sp>
      <p:sp>
        <p:nvSpPr>
          <p:cNvPr id="9" name="TextBox 8">
            <a:extLst>
              <a:ext uri="{FF2B5EF4-FFF2-40B4-BE49-F238E27FC236}">
                <a16:creationId xmlns:a16="http://schemas.microsoft.com/office/drawing/2014/main" xmlns="" id="{5638EA28-5CC0-4744-A8AC-830B66B6EFCE}"/>
              </a:ext>
            </a:extLst>
          </p:cNvPr>
          <p:cNvSpPr txBox="1"/>
          <p:nvPr/>
        </p:nvSpPr>
        <p:spPr>
          <a:xfrm>
            <a:off x="1065212" y="3928408"/>
            <a:ext cx="9677400" cy="1938992"/>
          </a:xfrm>
          <a:prstGeom prst="rect">
            <a:avLst/>
          </a:prstGeom>
          <a:solidFill>
            <a:schemeClr val="accent5">
              <a:lumMod val="40000"/>
              <a:lumOff val="60000"/>
            </a:schemeClr>
          </a:solidFill>
        </p:spPr>
        <p:txBody>
          <a:bodyPr wrap="square">
            <a:spAutoFit/>
          </a:bodyPr>
          <a:lstStyle/>
          <a:p>
            <a:r>
              <a:rPr lang="en-US" b="1" dirty="0">
                <a:solidFill>
                  <a:schemeClr val="bg1"/>
                </a:solidFill>
                <a:latin typeface="Footlight MT Light" panose="0204060206030A020304" pitchFamily="18" charset="0"/>
              </a:rPr>
              <a:t>Readers can interpret the texts based on their:</a:t>
            </a:r>
          </a:p>
          <a:p>
            <a:r>
              <a:rPr lang="en-US" b="1" dirty="0">
                <a:solidFill>
                  <a:schemeClr val="bg1"/>
                </a:solidFill>
                <a:latin typeface="Footlight MT Light" panose="0204060206030A020304" pitchFamily="18" charset="0"/>
              </a:rPr>
              <a:t>	linguistic knowledge</a:t>
            </a:r>
          </a:p>
          <a:p>
            <a:r>
              <a:rPr lang="en-US" b="1" dirty="0">
                <a:solidFill>
                  <a:schemeClr val="bg1"/>
                </a:solidFill>
                <a:latin typeface="Footlight MT Light" panose="0204060206030A020304" pitchFamily="18" charset="0"/>
              </a:rPr>
              <a:t>	cultural knowledge, </a:t>
            </a:r>
          </a:p>
          <a:p>
            <a:r>
              <a:rPr lang="en-US" b="1" dirty="0">
                <a:solidFill>
                  <a:schemeClr val="bg1"/>
                </a:solidFill>
                <a:latin typeface="Footlight MT Light" panose="0204060206030A020304" pitchFamily="18" charset="0"/>
              </a:rPr>
              <a:t>	experiences, and </a:t>
            </a:r>
          </a:p>
          <a:p>
            <a:r>
              <a:rPr lang="en-US" b="1" dirty="0">
                <a:solidFill>
                  <a:schemeClr val="bg1"/>
                </a:solidFill>
                <a:latin typeface="Footlight MT Light" panose="0204060206030A020304" pitchFamily="18" charset="0"/>
              </a:rPr>
              <a:t>	interests.</a:t>
            </a:r>
          </a:p>
        </p:txBody>
      </p:sp>
    </p:spTree>
    <p:extLst>
      <p:ext uri="{BB962C8B-B14F-4D97-AF65-F5344CB8AC3E}">
        <p14:creationId xmlns:p14="http://schemas.microsoft.com/office/powerpoint/2010/main" val="240766401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3812" y="2895600"/>
            <a:ext cx="9753600" cy="769441"/>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pPr algn="ctr" defTabSz="342900"/>
            <a:r>
              <a:rPr lang="en-US" sz="4400" b="1" dirty="0">
                <a:solidFill>
                  <a:schemeClr val="bg1"/>
                </a:solidFill>
                <a:effectLst>
                  <a:outerShdw blurRad="38100" dist="38100" dir="2700000" algn="tl">
                    <a:srgbClr val="000000">
                      <a:alpha val="43137"/>
                    </a:srgbClr>
                  </a:outerShdw>
                </a:effectLst>
                <a:latin typeface="Georgia" panose="02040502050405020303" pitchFamily="18" charset="0"/>
              </a:rPr>
              <a:t>Models  of Reading Processes </a:t>
            </a:r>
            <a:endParaRPr lang="th-TH" sz="4400" b="1"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65034032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1942" y="1015425"/>
            <a:ext cx="4020870" cy="523220"/>
          </a:xfrm>
          <a:prstGeom prst="rect">
            <a:avLst/>
          </a:prstGeom>
          <a:solidFill>
            <a:srgbClr val="00B050"/>
          </a:solidFill>
        </p:spPr>
        <p:txBody>
          <a:bodyPr wrap="square" rtlCol="0">
            <a:spAutoFit/>
          </a:bodyPr>
          <a:lstStyle/>
          <a:p>
            <a:r>
              <a:rPr lang="en-US" sz="2800" b="1" dirty="0">
                <a:solidFill>
                  <a:srgbClr val="FFFF00"/>
                </a:solidFill>
              </a:rPr>
              <a:t>Underlying concepts</a:t>
            </a:r>
            <a:endParaRPr lang="th-TH" sz="2800" b="1" dirty="0">
              <a:solidFill>
                <a:srgbClr val="FFFF00"/>
              </a:solidFill>
            </a:endParaRPr>
          </a:p>
        </p:txBody>
      </p:sp>
      <p:pic>
        <p:nvPicPr>
          <p:cNvPr id="4" name="Picture 3"/>
          <p:cNvPicPr>
            <a:picLocks noChangeAspect="1"/>
          </p:cNvPicPr>
          <p:nvPr/>
        </p:nvPicPr>
        <p:blipFill>
          <a:blip r:embed="rId2" cstate="print"/>
          <a:stretch>
            <a:fillRect/>
          </a:stretch>
        </p:blipFill>
        <p:spPr>
          <a:xfrm>
            <a:off x="912812" y="1752600"/>
            <a:ext cx="9705975" cy="4800600"/>
          </a:xfrm>
          <a:prstGeom prst="rect">
            <a:avLst/>
          </a:prstGeom>
        </p:spPr>
      </p:pic>
      <p:sp>
        <p:nvSpPr>
          <p:cNvPr id="5" name="TextBox 4">
            <a:extLst>
              <a:ext uri="{FF2B5EF4-FFF2-40B4-BE49-F238E27FC236}">
                <a16:creationId xmlns="" xmlns:a16="http://schemas.microsoft.com/office/drawing/2014/main" id="{57CAE1EB-6A88-41F8-B766-15EB4304F5BB}"/>
              </a:ext>
            </a:extLst>
          </p:cNvPr>
          <p:cNvSpPr txBox="1"/>
          <p:nvPr/>
        </p:nvSpPr>
        <p:spPr>
          <a:xfrm>
            <a:off x="1255712" y="186844"/>
            <a:ext cx="9677400" cy="646331"/>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pPr algn="ctr" defTabSz="342900"/>
            <a:r>
              <a:rPr lang="en-US" sz="3600" b="1" dirty="0">
                <a:effectLst>
                  <a:outerShdw blurRad="38100" dist="38100" dir="2700000" algn="tl">
                    <a:srgbClr val="000000">
                      <a:alpha val="43137"/>
                    </a:srgbClr>
                  </a:outerShdw>
                </a:effectLst>
                <a:latin typeface="Georgia" panose="02040502050405020303" pitchFamily="18" charset="0"/>
              </a:rPr>
              <a:t>Bottom-Up Reading Model and Process </a:t>
            </a:r>
            <a:endParaRPr lang="th-TH" sz="36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74597066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1942" y="1015425"/>
            <a:ext cx="4020870" cy="523220"/>
          </a:xfrm>
          <a:prstGeom prst="rect">
            <a:avLst/>
          </a:prstGeom>
          <a:solidFill>
            <a:srgbClr val="00B050"/>
          </a:solidFill>
        </p:spPr>
        <p:txBody>
          <a:bodyPr wrap="square" rtlCol="0">
            <a:spAutoFit/>
          </a:bodyPr>
          <a:lstStyle/>
          <a:p>
            <a:r>
              <a:rPr lang="en-US" sz="2800" b="1" dirty="0">
                <a:solidFill>
                  <a:srgbClr val="FFFF00"/>
                </a:solidFill>
              </a:rPr>
              <a:t>Underlying concepts</a:t>
            </a:r>
            <a:endParaRPr lang="th-TH" sz="2800" b="1" dirty="0">
              <a:solidFill>
                <a:srgbClr val="FFFF00"/>
              </a:solidFill>
            </a:endParaRPr>
          </a:p>
        </p:txBody>
      </p:sp>
      <p:sp>
        <p:nvSpPr>
          <p:cNvPr id="6" name="TextBox 5">
            <a:extLst>
              <a:ext uri="{FF2B5EF4-FFF2-40B4-BE49-F238E27FC236}">
                <a16:creationId xmlns="" xmlns:a16="http://schemas.microsoft.com/office/drawing/2014/main" id="{A376C7B4-598C-4E18-A90B-B1C45BCC3530}"/>
              </a:ext>
            </a:extLst>
          </p:cNvPr>
          <p:cNvSpPr txBox="1"/>
          <p:nvPr/>
        </p:nvSpPr>
        <p:spPr>
          <a:xfrm>
            <a:off x="912812" y="1828800"/>
            <a:ext cx="6858000" cy="4031873"/>
          </a:xfrm>
          <a:prstGeom prst="rect">
            <a:avLst/>
          </a:prstGeom>
          <a:solidFill>
            <a:schemeClr val="bg2">
              <a:lumMod val="20000"/>
              <a:lumOff val="80000"/>
            </a:schemeClr>
          </a:solidFill>
        </p:spPr>
        <p:txBody>
          <a:bodyPr wrap="square">
            <a:spAutoFit/>
          </a:bodyPr>
          <a:lstStyle/>
          <a:p>
            <a:pPr algn="just"/>
            <a:r>
              <a:rPr lang="en-US" sz="3200" b="1" i="0" dirty="0">
                <a:solidFill>
                  <a:schemeClr val="bg1"/>
                </a:solidFill>
                <a:effectLst/>
                <a:latin typeface="Footlight MT Light" panose="0204060206030A020304" pitchFamily="18" charset="0"/>
              </a:rPr>
              <a:t>Many theorists promoted this in reading instruction in the 1970s. Philip Gough, in his book </a:t>
            </a:r>
            <a:r>
              <a:rPr lang="en-US" sz="3200" b="1" i="1" dirty="0">
                <a:solidFill>
                  <a:schemeClr val="bg1"/>
                </a:solidFill>
                <a:effectLst/>
                <a:highlight>
                  <a:srgbClr val="00FF00"/>
                </a:highlight>
                <a:latin typeface="Footlight MT Light" panose="0204060206030A020304" pitchFamily="18" charset="0"/>
              </a:rPr>
              <a:t>One Second of Reading,</a:t>
            </a:r>
            <a:r>
              <a:rPr lang="en-US" sz="3200" b="1" i="0" dirty="0">
                <a:solidFill>
                  <a:schemeClr val="bg1"/>
                </a:solidFill>
                <a:effectLst/>
                <a:latin typeface="Footlight MT Light" panose="0204060206030A020304" pitchFamily="18" charset="0"/>
              </a:rPr>
              <a:t> was one of them. He proposed that reading is a sequential process in which the reader takes letters, gathers them into sounds, and those sounds make words and phrases.</a:t>
            </a:r>
            <a:endParaRPr lang="en-US" sz="3200" b="1" dirty="0">
              <a:solidFill>
                <a:schemeClr val="bg1"/>
              </a:solidFill>
              <a:latin typeface="Footlight MT Light" panose="0204060206030A020304" pitchFamily="18" charset="0"/>
            </a:endParaRPr>
          </a:p>
        </p:txBody>
      </p:sp>
      <p:pic>
        <p:nvPicPr>
          <p:cNvPr id="1026" name="Picture 2" descr="Philip Gough - Regents Professor Emeritus - The University of Texas at  Austin | LinkedIn">
            <a:extLst>
              <a:ext uri="{FF2B5EF4-FFF2-40B4-BE49-F238E27FC236}">
                <a16:creationId xmlns="" xmlns:a16="http://schemas.microsoft.com/office/drawing/2014/main" id="{82FE8A0A-2FE0-4E95-95F4-EA112565ED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8012" y="2286000"/>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83355AF5-334A-4963-AA5F-3F2AB3637A4F}"/>
              </a:ext>
            </a:extLst>
          </p:cNvPr>
          <p:cNvSpPr txBox="1"/>
          <p:nvPr/>
        </p:nvSpPr>
        <p:spPr>
          <a:xfrm>
            <a:off x="1255712" y="186844"/>
            <a:ext cx="9677400" cy="646331"/>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pPr algn="ctr" defTabSz="342900"/>
            <a:r>
              <a:rPr lang="en-US" sz="3600" b="1" dirty="0">
                <a:effectLst>
                  <a:outerShdw blurRad="38100" dist="38100" dir="2700000" algn="tl">
                    <a:srgbClr val="000000">
                      <a:alpha val="43137"/>
                    </a:srgbClr>
                  </a:outerShdw>
                </a:effectLst>
                <a:latin typeface="Georgia" panose="02040502050405020303" pitchFamily="18" charset="0"/>
              </a:rPr>
              <a:t>Bottom-Up Reading Model and Process </a:t>
            </a:r>
            <a:endParaRPr lang="th-TH" sz="36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339319224"/>
      </p:ext>
    </p:extLst>
  </p:cSld>
  <p:clrMapOvr>
    <a:masterClrMapping/>
  </p:clrMapOvr>
  <p:transition spd="med">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55712" y="328891"/>
            <a:ext cx="9677400"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Bottom-Up Reading Model and Process </a:t>
            </a:r>
            <a:endParaRPr lang="th-TH" sz="3200" b="1" dirty="0">
              <a:effectLst>
                <a:outerShdw blurRad="38100" dist="38100" dir="2700000" algn="tl">
                  <a:srgbClr val="000000">
                    <a:alpha val="43137"/>
                  </a:srgbClr>
                </a:outerShdw>
              </a:effectLst>
              <a:latin typeface="Georgia" panose="02040502050405020303" pitchFamily="18" charset="0"/>
            </a:endParaRPr>
          </a:p>
        </p:txBody>
      </p:sp>
      <p:sp>
        <p:nvSpPr>
          <p:cNvPr id="2" name="Rectangle 1"/>
          <p:cNvSpPr/>
          <p:nvPr/>
        </p:nvSpPr>
        <p:spPr>
          <a:xfrm>
            <a:off x="688090" y="2006758"/>
            <a:ext cx="10896600" cy="2793842"/>
          </a:xfrm>
          <a:prstGeom prst="rect">
            <a:avLst/>
          </a:prstGeom>
          <a:solidFill>
            <a:srgbClr val="C00000"/>
          </a:solidFill>
        </p:spPr>
        <p:txBody>
          <a:bodyPr wrap="square">
            <a:spAutoFit/>
          </a:bodyPr>
          <a:lstStyle/>
          <a:p>
            <a:pPr algn="just">
              <a:lnSpc>
                <a:spcPct val="150000"/>
              </a:lnSpc>
              <a:spcAft>
                <a:spcPts val="800"/>
              </a:spcAft>
            </a:pPr>
            <a:r>
              <a:rPr lang="en-US" b="1"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The Bottom-Up Approach “refers to a kind of processing in which meaning is derived from the accurate, sequential processing of words. The emphasis is on the text rather than the reader’s background knowledge or language ability.” Students begin by “learning the parts of language (letters) to understanding whole text (meaning).”</a:t>
            </a:r>
          </a:p>
        </p:txBody>
      </p:sp>
      <p:sp>
        <p:nvSpPr>
          <p:cNvPr id="8" name="TextBox 7">
            <a:extLst>
              <a:ext uri="{FF2B5EF4-FFF2-40B4-BE49-F238E27FC236}">
                <a16:creationId xmlns="" xmlns:a16="http://schemas.microsoft.com/office/drawing/2014/main" id="{23392A3D-4781-44A0-9B92-886643242A26}"/>
              </a:ext>
            </a:extLst>
          </p:cNvPr>
          <p:cNvSpPr txBox="1"/>
          <p:nvPr/>
        </p:nvSpPr>
        <p:spPr>
          <a:xfrm>
            <a:off x="701942" y="1229380"/>
            <a:ext cx="4020870" cy="523220"/>
          </a:xfrm>
          <a:prstGeom prst="rect">
            <a:avLst/>
          </a:prstGeom>
          <a:solidFill>
            <a:srgbClr val="00B050"/>
          </a:solidFill>
        </p:spPr>
        <p:txBody>
          <a:bodyPr wrap="square" rtlCol="0">
            <a:spAutoFit/>
          </a:bodyPr>
          <a:lstStyle/>
          <a:p>
            <a:r>
              <a:rPr lang="en-US" sz="2800" b="1" dirty="0">
                <a:solidFill>
                  <a:srgbClr val="FFFF00"/>
                </a:solidFill>
              </a:rPr>
              <a:t>Underlying concepts</a:t>
            </a:r>
            <a:endParaRPr lang="th-TH" sz="2800" b="1" dirty="0">
              <a:solidFill>
                <a:srgbClr val="FFFF00"/>
              </a:solidFill>
            </a:endParaRPr>
          </a:p>
        </p:txBody>
      </p:sp>
      <p:sp>
        <p:nvSpPr>
          <p:cNvPr id="9" name="Rectangle 8">
            <a:extLst>
              <a:ext uri="{FF2B5EF4-FFF2-40B4-BE49-F238E27FC236}">
                <a16:creationId xmlns="" xmlns:a16="http://schemas.microsoft.com/office/drawing/2014/main" id="{22131AC5-1767-4759-8B3E-561574964786}"/>
              </a:ext>
            </a:extLst>
          </p:cNvPr>
          <p:cNvSpPr/>
          <p:nvPr/>
        </p:nvSpPr>
        <p:spPr>
          <a:xfrm>
            <a:off x="750080" y="5029200"/>
            <a:ext cx="10772619" cy="1305165"/>
          </a:xfrm>
          <a:prstGeom prst="rect">
            <a:avLst/>
          </a:prstGeom>
          <a:solidFill>
            <a:srgbClr val="0070C0"/>
          </a:solidFill>
        </p:spPr>
        <p:txBody>
          <a:bodyPr wrap="square">
            <a:spAutoFit/>
          </a:bodyPr>
          <a:lstStyle/>
          <a:p>
            <a:pPr>
              <a:lnSpc>
                <a:spcPct val="150000"/>
              </a:lnSpc>
              <a:spcAft>
                <a:spcPts val="800"/>
              </a:spcAft>
            </a:pP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2800" b="1" dirty="0">
                <a:latin typeface="Arial" panose="020B0604020202020204" pitchFamily="34" charset="0"/>
                <a:ea typeface="Calibri" panose="020F0502020204030204" pitchFamily="34" charset="0"/>
                <a:cs typeface="Arial" panose="020B0604020202020204" pitchFamily="34" charset="0"/>
              </a:rPr>
              <a:t> This model views comprehension process as text-driven/ is data-driven</a:t>
            </a:r>
          </a:p>
        </p:txBody>
      </p:sp>
    </p:spTree>
    <p:extLst>
      <p:ext uri="{BB962C8B-B14F-4D97-AF65-F5344CB8AC3E}">
        <p14:creationId xmlns:p14="http://schemas.microsoft.com/office/powerpoint/2010/main" val="173143504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4212" y="1524000"/>
            <a:ext cx="10288394" cy="954107"/>
          </a:xfrm>
          <a:prstGeom prst="rect">
            <a:avLst/>
          </a:prstGeom>
          <a:noFill/>
        </p:spPr>
        <p:txBody>
          <a:bodyPr wrap="none" rtlCol="0">
            <a:spAutoFit/>
          </a:bodyPr>
          <a:lstStyle/>
          <a:p>
            <a:r>
              <a:rPr lang="en-US" sz="28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Principle 1</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Reading is a complex act with many factors </a:t>
            </a:r>
          </a:p>
          <a:p>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that must be considered.</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50812" y="381000"/>
            <a:ext cx="11658600"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solidFill>
                  <a:srgbClr val="00B0F0"/>
                </a:solidFill>
                <a:effectLst>
                  <a:outerShdw blurRad="38100" dist="38100" dir="2700000" algn="tl">
                    <a:srgbClr val="000000">
                      <a:alpha val="43137"/>
                    </a:srgbClr>
                  </a:outerShdw>
                </a:effectLst>
                <a:latin typeface="Georgia" panose="02040502050405020303" pitchFamily="18" charset="0"/>
              </a:rPr>
              <a:t>Principles of Teaching English Reading </a:t>
            </a:r>
            <a:r>
              <a:rPr lang="en-US" sz="2000" b="1" dirty="0">
                <a:solidFill>
                  <a:srgbClr val="00B0F0"/>
                </a:solidFill>
                <a:effectLst>
                  <a:outerShdw blurRad="38100" dist="38100" dir="2700000" algn="tl">
                    <a:srgbClr val="000000">
                      <a:alpha val="43137"/>
                    </a:srgbClr>
                  </a:outerShdw>
                </a:effectLst>
                <a:latin typeface="Georgia" panose="02040502050405020303" pitchFamily="18" charset="0"/>
              </a:rPr>
              <a:t>(By Burns, Roe, Ross) </a:t>
            </a:r>
            <a:endParaRPr lang="th-TH" sz="2000" b="1" dirty="0">
              <a:solidFill>
                <a:srgbClr val="00B0F0"/>
              </a:solidFill>
              <a:effectLst>
                <a:outerShdw blurRad="38100" dist="38100" dir="2700000" algn="tl">
                  <a:srgbClr val="000000">
                    <a:alpha val="43137"/>
                  </a:srgbClr>
                </a:outerShdw>
              </a:effectLst>
              <a:latin typeface="Georgia" panose="02040502050405020303" pitchFamily="18" charset="0"/>
            </a:endParaRPr>
          </a:p>
        </p:txBody>
      </p:sp>
      <p:sp>
        <p:nvSpPr>
          <p:cNvPr id="3" name="TextBox 2"/>
          <p:cNvSpPr txBox="1"/>
          <p:nvPr/>
        </p:nvSpPr>
        <p:spPr>
          <a:xfrm>
            <a:off x="1522412" y="3036332"/>
            <a:ext cx="1659429" cy="461665"/>
          </a:xfrm>
          <a:prstGeom prst="rect">
            <a:avLst/>
          </a:prstGeom>
          <a:no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sensory</a:t>
            </a:r>
            <a:endParaRPr lang="th-TH"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522412" y="3500735"/>
            <a:ext cx="2111475" cy="461665"/>
          </a:xfrm>
          <a:prstGeom prst="rect">
            <a:avLst/>
          </a:prstGeom>
          <a:no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perceptual</a:t>
            </a:r>
            <a:endParaRPr lang="th-TH"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522412" y="3957935"/>
            <a:ext cx="2071401" cy="461665"/>
          </a:xfrm>
          <a:prstGeom prst="rect">
            <a:avLst/>
          </a:prstGeom>
          <a:no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sequential</a:t>
            </a:r>
            <a:endParaRPr lang="th-TH"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1522412" y="4415135"/>
            <a:ext cx="2310248" cy="461665"/>
          </a:xfrm>
          <a:prstGeom prst="rect">
            <a:avLst/>
          </a:prstGeom>
          <a:no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experiential</a:t>
            </a:r>
            <a:endParaRPr lang="th-TH"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6222564" y="3048000"/>
            <a:ext cx="1745991" cy="461665"/>
          </a:xfrm>
          <a:prstGeom prst="rect">
            <a:avLst/>
          </a:prstGeom>
          <a:no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thinking</a:t>
            </a:r>
            <a:endParaRPr lang="th-TH"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6222564" y="3512403"/>
            <a:ext cx="1734770" cy="461665"/>
          </a:xfrm>
          <a:prstGeom prst="rect">
            <a:avLst/>
          </a:prstGeom>
          <a:no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learning</a:t>
            </a:r>
            <a:endParaRPr lang="th-TH"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6222564" y="3962400"/>
            <a:ext cx="1805302" cy="461665"/>
          </a:xfrm>
          <a:prstGeom prst="rect">
            <a:avLst/>
          </a:prstGeom>
          <a:no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affective</a:t>
            </a:r>
            <a:endParaRPr lang="th-TH"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660266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P spid="11" grpId="0"/>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4212" y="2962035"/>
            <a:ext cx="11125200" cy="1305165"/>
          </a:xfrm>
          <a:prstGeom prst="rect">
            <a:avLst/>
          </a:prstGeom>
        </p:spPr>
        <p:txBody>
          <a:bodyPr wrap="square">
            <a:spAutoFit/>
          </a:bodyPr>
          <a:lstStyle/>
          <a:p>
            <a:pPr>
              <a:lnSpc>
                <a:spcPct val="150000"/>
              </a:lnSpc>
              <a:spcAft>
                <a:spcPts val="800"/>
              </a:spcAft>
            </a:pP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b="1" dirty="0">
                <a:latin typeface="Arial" panose="020B0604020202020204" pitchFamily="34" charset="0"/>
                <a:ea typeface="Calibri" panose="020F0502020204030204" pitchFamily="34" charset="0"/>
                <a:cs typeface="Arial" panose="020B0604020202020204" pitchFamily="34" charset="0"/>
              </a:rPr>
              <a:t>Emphasize on the decisive role of the lower-level recognition skills</a:t>
            </a:r>
          </a:p>
        </p:txBody>
      </p:sp>
      <p:sp>
        <p:nvSpPr>
          <p:cNvPr id="2" name="Rectangle 1"/>
          <p:cNvSpPr/>
          <p:nvPr/>
        </p:nvSpPr>
        <p:spPr>
          <a:xfrm>
            <a:off x="684212" y="4191000"/>
            <a:ext cx="10896600" cy="1951496"/>
          </a:xfrm>
          <a:prstGeom prst="rect">
            <a:avLst/>
          </a:prstGeom>
        </p:spPr>
        <p:txBody>
          <a:bodyPr wrap="square">
            <a:spAutoFit/>
          </a:bodyPr>
          <a:lstStyle/>
          <a:p>
            <a:pPr>
              <a:lnSpc>
                <a:spcPct val="150000"/>
              </a:lnSpc>
              <a:spcAft>
                <a:spcPts val="800"/>
              </a:spcAft>
            </a:pP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The role of the lower level recognition skills, including orthographic, semantic, syntactic and phonological processing are crucial.</a:t>
            </a:r>
          </a:p>
        </p:txBody>
      </p:sp>
      <p:sp>
        <p:nvSpPr>
          <p:cNvPr id="3" name="Rectangle 2"/>
          <p:cNvSpPr/>
          <p:nvPr/>
        </p:nvSpPr>
        <p:spPr>
          <a:xfrm>
            <a:off x="660086" y="2080736"/>
            <a:ext cx="10772619" cy="658835"/>
          </a:xfrm>
          <a:prstGeom prst="rect">
            <a:avLst/>
          </a:prstGeom>
          <a:solidFill>
            <a:srgbClr val="0070C0"/>
          </a:solidFill>
        </p:spPr>
        <p:txBody>
          <a:bodyPr wrap="square">
            <a:spAutoFit/>
          </a:bodyPr>
          <a:lstStyle/>
          <a:p>
            <a:pPr>
              <a:lnSpc>
                <a:spcPct val="150000"/>
              </a:lnSpc>
              <a:spcAft>
                <a:spcPts val="800"/>
              </a:spcAft>
            </a:pP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2800" b="1" dirty="0">
                <a:latin typeface="Arial" panose="020B0604020202020204" pitchFamily="34" charset="0"/>
                <a:ea typeface="Calibri" panose="020F0502020204030204" pitchFamily="34" charset="0"/>
                <a:cs typeface="Arial" panose="020B0604020202020204" pitchFamily="34" charset="0"/>
              </a:rPr>
              <a:t> View comprehension process as text-driven/ is data-driven</a:t>
            </a:r>
          </a:p>
        </p:txBody>
      </p:sp>
      <p:sp>
        <p:nvSpPr>
          <p:cNvPr id="8" name="TextBox 7">
            <a:extLst>
              <a:ext uri="{FF2B5EF4-FFF2-40B4-BE49-F238E27FC236}">
                <a16:creationId xmlns="" xmlns:a16="http://schemas.microsoft.com/office/drawing/2014/main" id="{23392A3D-4781-44A0-9B92-886643242A26}"/>
              </a:ext>
            </a:extLst>
          </p:cNvPr>
          <p:cNvSpPr txBox="1"/>
          <p:nvPr/>
        </p:nvSpPr>
        <p:spPr>
          <a:xfrm>
            <a:off x="701942" y="1229380"/>
            <a:ext cx="4020870" cy="523220"/>
          </a:xfrm>
          <a:prstGeom prst="rect">
            <a:avLst/>
          </a:prstGeom>
          <a:solidFill>
            <a:srgbClr val="00B050"/>
          </a:solidFill>
        </p:spPr>
        <p:txBody>
          <a:bodyPr wrap="square" rtlCol="0">
            <a:spAutoFit/>
          </a:bodyPr>
          <a:lstStyle/>
          <a:p>
            <a:r>
              <a:rPr lang="en-US" sz="2800" b="1" dirty="0">
                <a:solidFill>
                  <a:srgbClr val="FFFF00"/>
                </a:solidFill>
              </a:rPr>
              <a:t>Underlying concepts</a:t>
            </a:r>
            <a:endParaRPr lang="th-TH" sz="2800" b="1" dirty="0">
              <a:solidFill>
                <a:srgbClr val="FFFF00"/>
              </a:solidFill>
            </a:endParaRPr>
          </a:p>
        </p:txBody>
      </p:sp>
      <p:sp>
        <p:nvSpPr>
          <p:cNvPr id="11" name="TextBox 10">
            <a:extLst>
              <a:ext uri="{FF2B5EF4-FFF2-40B4-BE49-F238E27FC236}">
                <a16:creationId xmlns="" xmlns:a16="http://schemas.microsoft.com/office/drawing/2014/main" id="{8611E478-680D-4636-B4E2-3311B33D1C9D}"/>
              </a:ext>
            </a:extLst>
          </p:cNvPr>
          <p:cNvSpPr txBox="1"/>
          <p:nvPr/>
        </p:nvSpPr>
        <p:spPr>
          <a:xfrm>
            <a:off x="1255712" y="328891"/>
            <a:ext cx="9677400"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Bottom-Up Reading Model and Process </a:t>
            </a:r>
            <a:endParaRPr lang="th-TH" sz="32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6810323"/>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8012" y="2057400"/>
            <a:ext cx="11049000" cy="1951496"/>
          </a:xfrm>
          <a:prstGeom prst="rect">
            <a:avLst/>
          </a:prstGeom>
        </p:spPr>
        <p:txBody>
          <a:bodyPr wrap="square">
            <a:spAutoFit/>
          </a:bodyPr>
          <a:lstStyle/>
          <a:p>
            <a:pPr>
              <a:lnSpc>
                <a:spcPct val="150000"/>
              </a:lnSpc>
            </a:pP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A great portion of reading is the outcome of unconscious processes emerging from the text, not the strategic and conscious processing on the part of the reader.</a:t>
            </a:r>
          </a:p>
        </p:txBody>
      </p:sp>
      <p:sp>
        <p:nvSpPr>
          <p:cNvPr id="2" name="Rectangle 1"/>
          <p:cNvSpPr/>
          <p:nvPr/>
        </p:nvSpPr>
        <p:spPr>
          <a:xfrm>
            <a:off x="608012" y="4068304"/>
            <a:ext cx="10972800" cy="1951496"/>
          </a:xfrm>
          <a:prstGeom prst="rect">
            <a:avLst/>
          </a:prstGeom>
        </p:spPr>
        <p:txBody>
          <a:bodyPr wrap="square">
            <a:spAutoFit/>
          </a:bodyPr>
          <a:lstStyle/>
          <a:p>
            <a:pPr>
              <a:lnSpc>
                <a:spcPct val="150000"/>
              </a:lnSpc>
            </a:pP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Reading is a hierarchical and step by step process, starting from the perception of single phonemes to words, clauses, sentences and then the whole piece of discourse. </a:t>
            </a:r>
          </a:p>
        </p:txBody>
      </p:sp>
      <p:sp>
        <p:nvSpPr>
          <p:cNvPr id="8" name="TextBox 7">
            <a:extLst>
              <a:ext uri="{FF2B5EF4-FFF2-40B4-BE49-F238E27FC236}">
                <a16:creationId xmlns="" xmlns:a16="http://schemas.microsoft.com/office/drawing/2014/main" id="{8F5F7D27-0A2A-4CE2-B574-67C4DB194FDB}"/>
              </a:ext>
            </a:extLst>
          </p:cNvPr>
          <p:cNvSpPr txBox="1"/>
          <p:nvPr/>
        </p:nvSpPr>
        <p:spPr>
          <a:xfrm>
            <a:off x="684212" y="1275417"/>
            <a:ext cx="4020870" cy="523220"/>
          </a:xfrm>
          <a:prstGeom prst="rect">
            <a:avLst/>
          </a:prstGeom>
          <a:solidFill>
            <a:srgbClr val="00B050"/>
          </a:solidFill>
        </p:spPr>
        <p:txBody>
          <a:bodyPr wrap="square" rtlCol="0">
            <a:spAutoFit/>
          </a:bodyPr>
          <a:lstStyle/>
          <a:p>
            <a:r>
              <a:rPr lang="en-US" sz="2800" b="1" dirty="0">
                <a:solidFill>
                  <a:srgbClr val="FFFF00"/>
                </a:solidFill>
              </a:rPr>
              <a:t>Underlying concepts</a:t>
            </a:r>
            <a:endParaRPr lang="th-TH" sz="2800" b="1" dirty="0">
              <a:solidFill>
                <a:srgbClr val="FFFF00"/>
              </a:solidFill>
            </a:endParaRPr>
          </a:p>
        </p:txBody>
      </p:sp>
      <p:sp>
        <p:nvSpPr>
          <p:cNvPr id="9" name="TextBox 8">
            <a:extLst>
              <a:ext uri="{FF2B5EF4-FFF2-40B4-BE49-F238E27FC236}">
                <a16:creationId xmlns="" xmlns:a16="http://schemas.microsoft.com/office/drawing/2014/main" id="{5403DA19-CA33-4D19-AF4E-19B43506D1D7}"/>
              </a:ext>
            </a:extLst>
          </p:cNvPr>
          <p:cNvSpPr txBox="1"/>
          <p:nvPr/>
        </p:nvSpPr>
        <p:spPr>
          <a:xfrm>
            <a:off x="1255712" y="328891"/>
            <a:ext cx="9677400"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Bottom-Up Reading Model and Process </a:t>
            </a:r>
            <a:endParaRPr lang="th-TH" sz="32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78091992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8012" y="1438035"/>
            <a:ext cx="11201400" cy="1305165"/>
          </a:xfrm>
          <a:prstGeom prst="rect">
            <a:avLst/>
          </a:prstGeom>
        </p:spPr>
        <p:txBody>
          <a:bodyPr wrap="square">
            <a:spAutoFit/>
          </a:bodyPr>
          <a:lstStyle/>
          <a:p>
            <a:pPr algn="just">
              <a:lnSpc>
                <a:spcPct val="150000"/>
              </a:lnSpc>
            </a:pP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A reader constructs meaning from letters, words, phrases, clauses and sentences. </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608012" y="959212"/>
            <a:ext cx="3512500" cy="584775"/>
          </a:xfrm>
          <a:prstGeom prst="rect">
            <a:avLst/>
          </a:prstGeom>
          <a:solidFill>
            <a:schemeClr val="bg1"/>
          </a:solidFill>
        </p:spPr>
        <p:txBody>
          <a:bodyPr wrap="none" rtlCol="0">
            <a:spAutoFit/>
          </a:bodyPr>
          <a:lstStyle/>
          <a:p>
            <a:r>
              <a:rPr lang="en-US" sz="3200" b="1" dirty="0">
                <a:solidFill>
                  <a:srgbClr val="00B0F0"/>
                </a:solidFill>
              </a:rPr>
              <a:t>Reading process</a:t>
            </a:r>
            <a:endParaRPr lang="th-TH" sz="3200" b="1" dirty="0">
              <a:solidFill>
                <a:srgbClr val="00B0F0"/>
              </a:solidFill>
            </a:endParaRPr>
          </a:p>
        </p:txBody>
      </p:sp>
      <p:sp>
        <p:nvSpPr>
          <p:cNvPr id="12" name="Rectangle 11"/>
          <p:cNvSpPr/>
          <p:nvPr/>
        </p:nvSpPr>
        <p:spPr>
          <a:xfrm>
            <a:off x="531812" y="2743200"/>
            <a:ext cx="8229600" cy="658963"/>
          </a:xfrm>
          <a:prstGeom prst="rect">
            <a:avLst/>
          </a:prstGeom>
          <a:solidFill>
            <a:srgbClr val="0070C0"/>
          </a:solidFill>
        </p:spPr>
        <p:txBody>
          <a:bodyPr wrap="square">
            <a:spAutoFit/>
          </a:bodyPr>
          <a:lstStyle/>
          <a:p>
            <a:pPr algn="just">
              <a:lnSpc>
                <a:spcPct val="150000"/>
              </a:lnSpc>
            </a:pP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A reader builds meaning in a linear manner. </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2" name="Group 12"/>
          <p:cNvGrpSpPr/>
          <p:nvPr/>
        </p:nvGrpSpPr>
        <p:grpSpPr>
          <a:xfrm>
            <a:off x="549230" y="3759927"/>
            <a:ext cx="1854927" cy="1066800"/>
            <a:chOff x="912812" y="4665618"/>
            <a:chExt cx="1854927" cy="1066800"/>
          </a:xfrm>
        </p:grpSpPr>
        <p:sp>
          <p:nvSpPr>
            <p:cNvPr id="8" name="Flowchart: Multidocument 7"/>
            <p:cNvSpPr/>
            <p:nvPr/>
          </p:nvSpPr>
          <p:spPr>
            <a:xfrm>
              <a:off x="938939" y="4665618"/>
              <a:ext cx="1828800" cy="1066800"/>
            </a:xfrm>
            <a:prstGeom prst="flowChartMultidocument">
              <a:avLst/>
            </a:prstGeom>
            <a:solidFill>
              <a:schemeClr val="accent2"/>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rgbClr val="002060"/>
                </a:solidFill>
              </a:endParaRPr>
            </a:p>
          </p:txBody>
        </p:sp>
        <p:sp>
          <p:nvSpPr>
            <p:cNvPr id="9" name="TextBox 8"/>
            <p:cNvSpPr txBox="1"/>
            <p:nvPr/>
          </p:nvSpPr>
          <p:spPr>
            <a:xfrm>
              <a:off x="912812" y="4800600"/>
              <a:ext cx="1676400" cy="830997"/>
            </a:xfrm>
            <a:prstGeom prst="rect">
              <a:avLst/>
            </a:prstGeom>
            <a:noFill/>
            <a:ln>
              <a:noFill/>
            </a:ln>
          </p:spPr>
          <p:txBody>
            <a:bodyPr wrap="square" rtlCol="0">
              <a:spAutoFit/>
            </a:bodyPr>
            <a:lstStyle/>
            <a:p>
              <a:pPr algn="ctr"/>
              <a:r>
                <a:rPr lang="en-US" b="1" dirty="0">
                  <a:solidFill>
                    <a:srgbClr val="002060"/>
                  </a:solidFill>
                  <a:effectLst>
                    <a:outerShdw blurRad="38100" dist="38100" dir="2700000" algn="tl">
                      <a:srgbClr val="000000">
                        <a:alpha val="43137"/>
                      </a:srgbClr>
                    </a:outerShdw>
                  </a:effectLst>
                </a:rPr>
                <a:t>Decoding letters</a:t>
              </a:r>
            </a:p>
          </p:txBody>
        </p:sp>
      </p:grpSp>
      <p:grpSp>
        <p:nvGrpSpPr>
          <p:cNvPr id="3" name="Group 25"/>
          <p:cNvGrpSpPr/>
          <p:nvPr/>
        </p:nvGrpSpPr>
        <p:grpSpPr>
          <a:xfrm>
            <a:off x="2867885" y="3742509"/>
            <a:ext cx="1854927" cy="1066800"/>
            <a:chOff x="2732903" y="4639491"/>
            <a:chExt cx="1854927" cy="1066800"/>
          </a:xfrm>
        </p:grpSpPr>
        <p:sp>
          <p:nvSpPr>
            <p:cNvPr id="15" name="Flowchart: Multidocument 14"/>
            <p:cNvSpPr/>
            <p:nvPr/>
          </p:nvSpPr>
          <p:spPr>
            <a:xfrm>
              <a:off x="2759030" y="4639491"/>
              <a:ext cx="1828800" cy="1066800"/>
            </a:xfrm>
            <a:prstGeom prst="flowChartMultidocument">
              <a:avLst/>
            </a:prstGeom>
            <a:solidFill>
              <a:srgbClr val="00206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rgbClr val="002060"/>
                </a:solidFill>
              </a:endParaRPr>
            </a:p>
          </p:txBody>
        </p:sp>
        <p:sp>
          <p:nvSpPr>
            <p:cNvPr id="16" name="TextBox 15"/>
            <p:cNvSpPr txBox="1"/>
            <p:nvPr/>
          </p:nvSpPr>
          <p:spPr>
            <a:xfrm>
              <a:off x="2732903" y="4944291"/>
              <a:ext cx="1676400" cy="461665"/>
            </a:xfrm>
            <a:prstGeom prst="rect">
              <a:avLst/>
            </a:prstGeom>
            <a:noFill/>
            <a:ln>
              <a:noFill/>
            </a:ln>
          </p:spPr>
          <p:txBody>
            <a:bodyPr wrap="square" rtlCol="0">
              <a:spAutoFit/>
            </a:bodyPr>
            <a:lstStyle/>
            <a:p>
              <a:pPr algn="ctr"/>
              <a:r>
                <a:rPr lang="en-US" b="1" dirty="0">
                  <a:effectLst>
                    <a:outerShdw blurRad="38100" dist="38100" dir="2700000" algn="tl">
                      <a:srgbClr val="000000">
                        <a:alpha val="43137"/>
                      </a:srgbClr>
                    </a:outerShdw>
                  </a:effectLst>
                </a:rPr>
                <a:t>Words</a:t>
              </a:r>
            </a:p>
          </p:txBody>
        </p:sp>
      </p:grpSp>
      <p:grpSp>
        <p:nvGrpSpPr>
          <p:cNvPr id="4" name="Group 26"/>
          <p:cNvGrpSpPr/>
          <p:nvPr/>
        </p:nvGrpSpPr>
        <p:grpSpPr>
          <a:xfrm>
            <a:off x="5171303" y="3666309"/>
            <a:ext cx="1854927" cy="1066800"/>
            <a:chOff x="5171303" y="4563291"/>
            <a:chExt cx="1854927" cy="1066800"/>
          </a:xfrm>
        </p:grpSpPr>
        <p:sp>
          <p:nvSpPr>
            <p:cNvPr id="18" name="Flowchart: Multidocument 17"/>
            <p:cNvSpPr/>
            <p:nvPr/>
          </p:nvSpPr>
          <p:spPr>
            <a:xfrm>
              <a:off x="5197430" y="4563291"/>
              <a:ext cx="1828800" cy="1066800"/>
            </a:xfrm>
            <a:prstGeom prst="flowChartMultidocument">
              <a:avLst/>
            </a:prstGeom>
            <a:solidFill>
              <a:srgbClr val="C0000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rgbClr val="002060"/>
                </a:solidFill>
              </a:endParaRPr>
            </a:p>
          </p:txBody>
        </p:sp>
        <p:sp>
          <p:nvSpPr>
            <p:cNvPr id="19" name="TextBox 18"/>
            <p:cNvSpPr txBox="1"/>
            <p:nvPr/>
          </p:nvSpPr>
          <p:spPr>
            <a:xfrm>
              <a:off x="5171303" y="4868091"/>
              <a:ext cx="1676400" cy="461665"/>
            </a:xfrm>
            <a:prstGeom prst="rect">
              <a:avLst/>
            </a:prstGeom>
            <a:noFill/>
            <a:ln>
              <a:noFill/>
            </a:ln>
          </p:spPr>
          <p:txBody>
            <a:bodyPr wrap="square" rtlCol="0">
              <a:spAutoFit/>
            </a:bodyPr>
            <a:lstStyle/>
            <a:p>
              <a:pPr algn="ctr"/>
              <a:r>
                <a:rPr lang="en-US" b="1" dirty="0">
                  <a:effectLst>
                    <a:outerShdw blurRad="38100" dist="38100" dir="2700000" algn="tl">
                      <a:srgbClr val="000000">
                        <a:alpha val="43137"/>
                      </a:srgbClr>
                    </a:outerShdw>
                  </a:effectLst>
                </a:rPr>
                <a:t>Phrases</a:t>
              </a:r>
            </a:p>
          </p:txBody>
        </p:sp>
      </p:grpSp>
      <p:grpSp>
        <p:nvGrpSpPr>
          <p:cNvPr id="5" name="Group 28"/>
          <p:cNvGrpSpPr/>
          <p:nvPr/>
        </p:nvGrpSpPr>
        <p:grpSpPr>
          <a:xfrm>
            <a:off x="7457303" y="3590109"/>
            <a:ext cx="1854927" cy="1066800"/>
            <a:chOff x="7457303" y="4487091"/>
            <a:chExt cx="1854927" cy="1066800"/>
          </a:xfrm>
        </p:grpSpPr>
        <p:sp>
          <p:nvSpPr>
            <p:cNvPr id="21" name="Flowchart: Multidocument 20"/>
            <p:cNvSpPr/>
            <p:nvPr/>
          </p:nvSpPr>
          <p:spPr>
            <a:xfrm>
              <a:off x="7483430" y="4487091"/>
              <a:ext cx="1828800" cy="1066800"/>
            </a:xfrm>
            <a:prstGeom prst="flowChartMultidocument">
              <a:avLst/>
            </a:prstGeom>
            <a:solidFill>
              <a:srgbClr val="00B05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rgbClr val="002060"/>
                </a:solidFill>
              </a:endParaRPr>
            </a:p>
          </p:txBody>
        </p:sp>
        <p:sp>
          <p:nvSpPr>
            <p:cNvPr id="22" name="TextBox 21"/>
            <p:cNvSpPr txBox="1"/>
            <p:nvPr/>
          </p:nvSpPr>
          <p:spPr>
            <a:xfrm>
              <a:off x="7457303" y="4791891"/>
              <a:ext cx="1676400" cy="461665"/>
            </a:xfrm>
            <a:prstGeom prst="rect">
              <a:avLst/>
            </a:prstGeom>
            <a:noFill/>
            <a:ln>
              <a:noFill/>
            </a:ln>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Clauses</a:t>
              </a:r>
            </a:p>
          </p:txBody>
        </p:sp>
      </p:grpSp>
      <p:grpSp>
        <p:nvGrpSpPr>
          <p:cNvPr id="6" name="Group 29"/>
          <p:cNvGrpSpPr/>
          <p:nvPr/>
        </p:nvGrpSpPr>
        <p:grpSpPr>
          <a:xfrm>
            <a:off x="9743303" y="3590109"/>
            <a:ext cx="2133600" cy="1066800"/>
            <a:chOff x="9743303" y="4487091"/>
            <a:chExt cx="2133600" cy="1066800"/>
          </a:xfrm>
        </p:grpSpPr>
        <p:sp>
          <p:nvSpPr>
            <p:cNvPr id="24" name="Flowchart: Multidocument 23"/>
            <p:cNvSpPr/>
            <p:nvPr/>
          </p:nvSpPr>
          <p:spPr>
            <a:xfrm>
              <a:off x="9773355" y="4487091"/>
              <a:ext cx="2103548" cy="1066800"/>
            </a:xfrm>
            <a:prstGeom prst="flowChartMultidocument">
              <a:avLst/>
            </a:prstGeom>
            <a:solidFill>
              <a:srgbClr val="00B0F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rgbClr val="002060"/>
                </a:solidFill>
              </a:endParaRPr>
            </a:p>
          </p:txBody>
        </p:sp>
        <p:sp>
          <p:nvSpPr>
            <p:cNvPr id="25" name="TextBox 24"/>
            <p:cNvSpPr txBox="1"/>
            <p:nvPr/>
          </p:nvSpPr>
          <p:spPr>
            <a:xfrm>
              <a:off x="9743303" y="4791891"/>
              <a:ext cx="1928252" cy="461665"/>
            </a:xfrm>
            <a:prstGeom prst="rect">
              <a:avLst/>
            </a:prstGeom>
            <a:noFill/>
            <a:ln>
              <a:noFill/>
            </a:ln>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Sentences</a:t>
              </a:r>
            </a:p>
          </p:txBody>
        </p:sp>
      </p:grpSp>
      <p:sp>
        <p:nvSpPr>
          <p:cNvPr id="31" name="Striped Right Arrow 30"/>
          <p:cNvSpPr/>
          <p:nvPr/>
        </p:nvSpPr>
        <p:spPr>
          <a:xfrm>
            <a:off x="2436812" y="3979818"/>
            <a:ext cx="457200" cy="457200"/>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riped Right Arrow 31"/>
          <p:cNvSpPr/>
          <p:nvPr/>
        </p:nvSpPr>
        <p:spPr>
          <a:xfrm>
            <a:off x="4722812" y="3979818"/>
            <a:ext cx="457200" cy="457200"/>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riped Right Arrow 32"/>
          <p:cNvSpPr/>
          <p:nvPr/>
        </p:nvSpPr>
        <p:spPr>
          <a:xfrm>
            <a:off x="7032758" y="3979818"/>
            <a:ext cx="457200" cy="4572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riped Right Arrow 33"/>
          <p:cNvSpPr/>
          <p:nvPr/>
        </p:nvSpPr>
        <p:spPr>
          <a:xfrm>
            <a:off x="9277394" y="3979818"/>
            <a:ext cx="457200" cy="457200"/>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Image result for cartoon eyes animated gif"/>
          <p:cNvPicPr>
            <a:picLocks noChangeAspect="1" noChangeArrowheads="1" noCrop="1"/>
          </p:cNvPicPr>
          <p:nvPr/>
        </p:nvPicPr>
        <p:blipFill>
          <a:blip r:embed="rId2" cstate="print"/>
          <a:srcRect/>
          <a:stretch>
            <a:fillRect/>
          </a:stretch>
        </p:blipFill>
        <p:spPr bwMode="auto">
          <a:xfrm rot="16200000">
            <a:off x="-63503" y="4069450"/>
            <a:ext cx="758389" cy="457200"/>
          </a:xfrm>
          <a:prstGeom prst="rect">
            <a:avLst/>
          </a:prstGeom>
          <a:noFill/>
        </p:spPr>
      </p:pic>
      <p:sp>
        <p:nvSpPr>
          <p:cNvPr id="35" name="Plaque 34"/>
          <p:cNvSpPr/>
          <p:nvPr/>
        </p:nvSpPr>
        <p:spPr>
          <a:xfrm>
            <a:off x="46304" y="3429000"/>
            <a:ext cx="12038012" cy="1600200"/>
          </a:xfrm>
          <a:prstGeom prst="plaque">
            <a:avLst>
              <a:gd name="adj" fmla="val 415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 xmlns:a16="http://schemas.microsoft.com/office/drawing/2014/main" id="{9D4442FA-400A-47B1-AF85-A7E0DC1237B9}"/>
              </a:ext>
            </a:extLst>
          </p:cNvPr>
          <p:cNvSpPr txBox="1"/>
          <p:nvPr/>
        </p:nvSpPr>
        <p:spPr>
          <a:xfrm>
            <a:off x="531812" y="5334000"/>
            <a:ext cx="11112721" cy="830997"/>
          </a:xfrm>
          <a:prstGeom prst="rect">
            <a:avLst/>
          </a:prstGeom>
          <a:solidFill>
            <a:srgbClr val="FFC000"/>
          </a:solidFill>
        </p:spPr>
        <p:txBody>
          <a:bodyPr wrap="square">
            <a:spAutoFit/>
          </a:bodyPr>
          <a:lstStyle/>
          <a:p>
            <a:r>
              <a:rPr lang="en-US" b="1"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b="1" i="0" dirty="0">
                <a:solidFill>
                  <a:srgbClr val="002060"/>
                </a:solidFill>
                <a:effectLst/>
                <a:latin typeface="Open Sans" panose="020B0606030504020204" pitchFamily="34" charset="0"/>
              </a:rPr>
              <a:t>The bottom-up </a:t>
            </a:r>
            <a:r>
              <a:rPr lang="en-US" b="1" dirty="0">
                <a:solidFill>
                  <a:srgbClr val="002060"/>
                </a:solidFill>
                <a:latin typeface="Open Sans" panose="020B0606030504020204" pitchFamily="34" charset="0"/>
              </a:rPr>
              <a:t>model</a:t>
            </a:r>
            <a:r>
              <a:rPr lang="en-US" b="1" i="0" dirty="0">
                <a:solidFill>
                  <a:srgbClr val="002060"/>
                </a:solidFill>
                <a:effectLst/>
                <a:latin typeface="Open Sans" panose="020B0606030504020204" pitchFamily="34" charset="0"/>
              </a:rPr>
              <a:t> treats developing reading skills as </a:t>
            </a:r>
            <a:r>
              <a:rPr lang="en-US" b="1" i="0" dirty="0">
                <a:solidFill>
                  <a:srgbClr val="00B050"/>
                </a:solidFill>
                <a:effectLst/>
                <a:latin typeface="Open Sans" panose="020B0606030504020204" pitchFamily="34" charset="0"/>
              </a:rPr>
              <a:t>a sequential process.</a:t>
            </a:r>
            <a:endParaRPr lang="en-US" b="1" dirty="0">
              <a:solidFill>
                <a:srgbClr val="00B050"/>
              </a:solidFill>
            </a:endParaRPr>
          </a:p>
        </p:txBody>
      </p:sp>
      <p:sp>
        <p:nvSpPr>
          <p:cNvPr id="36" name="TextBox 35">
            <a:extLst>
              <a:ext uri="{FF2B5EF4-FFF2-40B4-BE49-F238E27FC236}">
                <a16:creationId xmlns="" xmlns:a16="http://schemas.microsoft.com/office/drawing/2014/main" id="{0BA2AEF6-A137-45F3-AC4D-241ABF1E89CD}"/>
              </a:ext>
            </a:extLst>
          </p:cNvPr>
          <p:cNvSpPr txBox="1"/>
          <p:nvPr/>
        </p:nvSpPr>
        <p:spPr>
          <a:xfrm>
            <a:off x="1255712" y="204599"/>
            <a:ext cx="9677400"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Bottom-Up Reading Model and Process </a:t>
            </a:r>
            <a:endParaRPr lang="th-TH" sz="32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34559517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additive="base">
                                        <p:cTn id="17" dur="500" fill="hold"/>
                                        <p:tgtEl>
                                          <p:spTgt spid="1030"/>
                                        </p:tgtEl>
                                        <p:attrNameLst>
                                          <p:attrName>ppt_x</p:attrName>
                                        </p:attrNameLst>
                                      </p:cBhvr>
                                      <p:tavLst>
                                        <p:tav tm="0">
                                          <p:val>
                                            <p:strVal val="0-#ppt_w/2"/>
                                          </p:val>
                                        </p:tav>
                                        <p:tav tm="100000">
                                          <p:val>
                                            <p:strVal val="#ppt_x"/>
                                          </p:val>
                                        </p:tav>
                                      </p:tavLst>
                                    </p:anim>
                                    <p:anim calcmode="lin" valueType="num">
                                      <p:cBhvr additive="base">
                                        <p:cTn id="18" dur="500" fill="hold"/>
                                        <p:tgtEl>
                                          <p:spTgt spid="1030"/>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8"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1000" fill="hold"/>
                                        <p:tgtEl>
                                          <p:spTgt spid="31"/>
                                        </p:tgtEl>
                                        <p:attrNameLst>
                                          <p:attrName>ppt_x</p:attrName>
                                        </p:attrNameLst>
                                      </p:cBhvr>
                                      <p:tavLst>
                                        <p:tav tm="0">
                                          <p:val>
                                            <p:strVal val="#ppt_x-.2"/>
                                          </p:val>
                                        </p:tav>
                                        <p:tav tm="100000">
                                          <p:val>
                                            <p:strVal val="#ppt_x"/>
                                          </p:val>
                                        </p:tav>
                                      </p:tavLst>
                                    </p:anim>
                                    <p:anim calcmode="lin" valueType="num">
                                      <p:cBhvr>
                                        <p:cTn id="28"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1"/>
                                        </p:tgtEl>
                                      </p:cBhvr>
                                    </p:animEffect>
                                  </p:childTnLst>
                                </p:cTn>
                              </p:par>
                            </p:childTnLst>
                          </p:cTn>
                        </p:par>
                        <p:par>
                          <p:cTn id="30" fill="hold">
                            <p:stCondLst>
                              <p:cond delay="1000"/>
                            </p:stCondLst>
                            <p:childTnLst>
                              <p:par>
                                <p:cTn id="31" presetID="29"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ppt_x</p:attrName>
                                        </p:attrNameLst>
                                      </p:cBhvr>
                                      <p:tavLst>
                                        <p:tav tm="0">
                                          <p:val>
                                            <p:strVal val="#ppt_x-.2"/>
                                          </p:val>
                                        </p:tav>
                                        <p:tav tm="100000">
                                          <p:val>
                                            <p:strVal val="#ppt_x"/>
                                          </p:val>
                                        </p:tav>
                                      </p:tavLst>
                                    </p:anim>
                                    <p:anim calcmode="lin" valueType="num">
                                      <p:cBhvr>
                                        <p:cTn id="3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1000" fill="hold"/>
                                        <p:tgtEl>
                                          <p:spTgt spid="32"/>
                                        </p:tgtEl>
                                        <p:attrNameLst>
                                          <p:attrName>ppt_x</p:attrName>
                                        </p:attrNameLst>
                                      </p:cBhvr>
                                      <p:tavLst>
                                        <p:tav tm="0">
                                          <p:val>
                                            <p:strVal val="#ppt_x-.2"/>
                                          </p:val>
                                        </p:tav>
                                        <p:tav tm="100000">
                                          <p:val>
                                            <p:strVal val="#ppt_x"/>
                                          </p:val>
                                        </p:tav>
                                      </p:tavLst>
                                    </p:anim>
                                    <p:anim calcmode="lin" valueType="num">
                                      <p:cBhvr>
                                        <p:cTn id="41"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2"/>
                                        </p:tgtEl>
                                      </p:cBhvr>
                                    </p:animEffect>
                                  </p:childTnLst>
                                </p:cTn>
                              </p:par>
                              <p:par>
                                <p:cTn id="43" presetID="29"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ppt_x</p:attrName>
                                        </p:attrNameLst>
                                      </p:cBhvr>
                                      <p:tavLst>
                                        <p:tav tm="0">
                                          <p:val>
                                            <p:strVal val="#ppt_x-.2"/>
                                          </p:val>
                                        </p:tav>
                                        <p:tav tm="100000">
                                          <p:val>
                                            <p:strVal val="#ppt_x"/>
                                          </p:val>
                                        </p:tav>
                                      </p:tavLst>
                                    </p:anim>
                                    <p:anim calcmode="lin" valueType="num">
                                      <p:cBhvr>
                                        <p:cTn id="4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7" dur="1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1000" fill="hold"/>
                                        <p:tgtEl>
                                          <p:spTgt spid="33"/>
                                        </p:tgtEl>
                                        <p:attrNameLst>
                                          <p:attrName>ppt_x</p:attrName>
                                        </p:attrNameLst>
                                      </p:cBhvr>
                                      <p:tavLst>
                                        <p:tav tm="0">
                                          <p:val>
                                            <p:strVal val="#ppt_x-.2"/>
                                          </p:val>
                                        </p:tav>
                                        <p:tav tm="100000">
                                          <p:val>
                                            <p:strVal val="#ppt_x"/>
                                          </p:val>
                                        </p:tav>
                                      </p:tavLst>
                                    </p:anim>
                                    <p:anim calcmode="lin" valueType="num">
                                      <p:cBhvr>
                                        <p:cTn id="53"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3"/>
                                        </p:tgtEl>
                                      </p:cBhvr>
                                    </p:animEffect>
                                  </p:childTnLst>
                                </p:cTn>
                              </p:par>
                              <p:par>
                                <p:cTn id="55" presetID="29"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ppt_x</p:attrName>
                                        </p:attrNameLst>
                                      </p:cBhvr>
                                      <p:tavLst>
                                        <p:tav tm="0">
                                          <p:val>
                                            <p:strVal val="#ppt_x-.2"/>
                                          </p:val>
                                        </p:tav>
                                        <p:tav tm="100000">
                                          <p:val>
                                            <p:strVal val="#ppt_x"/>
                                          </p:val>
                                        </p:tav>
                                      </p:tavLst>
                                    </p:anim>
                                    <p:anim calcmode="lin" valueType="num">
                                      <p:cBhvr>
                                        <p:cTn id="5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9" dur="10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1000" fill="hold"/>
                                        <p:tgtEl>
                                          <p:spTgt spid="34"/>
                                        </p:tgtEl>
                                        <p:attrNameLst>
                                          <p:attrName>ppt_x</p:attrName>
                                        </p:attrNameLst>
                                      </p:cBhvr>
                                      <p:tavLst>
                                        <p:tav tm="0">
                                          <p:val>
                                            <p:strVal val="#ppt_x-.2"/>
                                          </p:val>
                                        </p:tav>
                                        <p:tav tm="100000">
                                          <p:val>
                                            <p:strVal val="#ppt_x"/>
                                          </p:val>
                                        </p:tav>
                                      </p:tavLst>
                                    </p:anim>
                                    <p:anim calcmode="lin" valueType="num">
                                      <p:cBhvr>
                                        <p:cTn id="65"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66" dur="1000"/>
                                        <p:tgtEl>
                                          <p:spTgt spid="34"/>
                                        </p:tgtEl>
                                      </p:cBhvr>
                                    </p:animEffect>
                                  </p:childTnLst>
                                </p:cTn>
                              </p:par>
                              <p:par>
                                <p:cTn id="67" presetID="29" presetClass="entr" presetSubtype="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1000" fill="hold"/>
                                        <p:tgtEl>
                                          <p:spTgt spid="6"/>
                                        </p:tgtEl>
                                        <p:attrNameLst>
                                          <p:attrName>ppt_x</p:attrName>
                                        </p:attrNameLst>
                                      </p:cBhvr>
                                      <p:tavLst>
                                        <p:tav tm="0">
                                          <p:val>
                                            <p:strVal val="#ppt_x-.2"/>
                                          </p:val>
                                        </p:tav>
                                        <p:tav tm="100000">
                                          <p:val>
                                            <p:strVal val="#ppt_x"/>
                                          </p:val>
                                        </p:tav>
                                      </p:tavLst>
                                    </p:anim>
                                    <p:anim calcmode="lin" valueType="num">
                                      <p:cBhvr>
                                        <p:cTn id="7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71" dur="1000"/>
                                        <p:tgtEl>
                                          <p:spTgt spid="6"/>
                                        </p:tgtEl>
                                      </p:cBhvr>
                                    </p:animEffect>
                                  </p:childTnLst>
                                </p:cTn>
                              </p:par>
                              <p:par>
                                <p:cTn id="72" presetID="29"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1000" fill="hold"/>
                                        <p:tgtEl>
                                          <p:spTgt spid="35"/>
                                        </p:tgtEl>
                                        <p:attrNameLst>
                                          <p:attrName>ppt_x</p:attrName>
                                        </p:attrNameLst>
                                      </p:cBhvr>
                                      <p:tavLst>
                                        <p:tav tm="0">
                                          <p:val>
                                            <p:strVal val="#ppt_x-.2"/>
                                          </p:val>
                                        </p:tav>
                                        <p:tav tm="100000">
                                          <p:val>
                                            <p:strVal val="#ppt_x"/>
                                          </p:val>
                                        </p:tav>
                                      </p:tavLst>
                                    </p:anim>
                                    <p:anim calcmode="lin" valueType="num">
                                      <p:cBhvr>
                                        <p:cTn id="75"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76" dur="10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0-#ppt_w/2"/>
                                          </p:val>
                                        </p:tav>
                                        <p:tav tm="100000">
                                          <p:val>
                                            <p:strVal val="#ppt_x"/>
                                          </p:val>
                                        </p:tav>
                                      </p:tavLst>
                                    </p:anim>
                                    <p:anim calcmode="lin" valueType="num">
                                      <p:cBhvr additive="base">
                                        <p:cTn id="8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31" grpId="0" animBg="1"/>
      <p:bldP spid="32" grpId="0" animBg="1"/>
      <p:bldP spid="33" grpId="0" animBg="1"/>
      <p:bldP spid="34" grpId="0" animBg="1"/>
      <p:bldP spid="35"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36612" y="4809955"/>
            <a:ext cx="9939355" cy="658770"/>
          </a:xfrm>
          <a:prstGeom prst="rect">
            <a:avLst/>
          </a:prstGeom>
        </p:spPr>
        <p:txBody>
          <a:bodyPr wrap="square">
            <a:spAutoFit/>
          </a:bodyPr>
          <a:lstStyle/>
          <a:p>
            <a:pPr algn="just">
              <a:lnSpc>
                <a:spcPct val="150000"/>
              </a:lnSpc>
            </a:pP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Word recognition takes place prior to comprehension.</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855374" y="2069339"/>
            <a:ext cx="10363199" cy="1305165"/>
          </a:xfrm>
          <a:prstGeom prst="rect">
            <a:avLst/>
          </a:prstGeom>
        </p:spPr>
        <p:txBody>
          <a:bodyPr wrap="square">
            <a:spAutoFit/>
          </a:bodyPr>
          <a:lstStyle/>
          <a:p>
            <a:pPr algn="just">
              <a:lnSpc>
                <a:spcPct val="150000"/>
              </a:lnSpc>
            </a:pP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This process becomes more automatic over multiple experiences. </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836612" y="3429000"/>
            <a:ext cx="9939355" cy="1305165"/>
          </a:xfrm>
          <a:prstGeom prst="rect">
            <a:avLst/>
          </a:prstGeom>
          <a:solidFill>
            <a:srgbClr val="0070C0"/>
          </a:solidFill>
        </p:spPr>
        <p:txBody>
          <a:bodyPr wrap="square">
            <a:spAutoFit/>
          </a:bodyPr>
          <a:lstStyle/>
          <a:p>
            <a:pPr algn="just">
              <a:lnSpc>
                <a:spcPct val="150000"/>
              </a:lnSpc>
            </a:pP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2800" b="1" dirty="0">
                <a:latin typeface="Arial" panose="020B0604020202020204" pitchFamily="34" charset="0"/>
                <a:ea typeface="Calibri" panose="020F0502020204030204" pitchFamily="34" charset="0"/>
                <a:cs typeface="Arial" panose="020B0604020202020204" pitchFamily="34" charset="0"/>
              </a:rPr>
              <a:t> Emphasis is placed on the reader’s ability to recognize words.</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B666559C-A285-44E0-ADD6-50D0A239681D}"/>
              </a:ext>
            </a:extLst>
          </p:cNvPr>
          <p:cNvSpPr txBox="1"/>
          <p:nvPr/>
        </p:nvSpPr>
        <p:spPr>
          <a:xfrm>
            <a:off x="608012" y="1320225"/>
            <a:ext cx="3512500" cy="584775"/>
          </a:xfrm>
          <a:prstGeom prst="rect">
            <a:avLst/>
          </a:prstGeom>
          <a:solidFill>
            <a:schemeClr val="bg1"/>
          </a:solidFill>
        </p:spPr>
        <p:txBody>
          <a:bodyPr wrap="none" rtlCol="0">
            <a:spAutoFit/>
          </a:bodyPr>
          <a:lstStyle/>
          <a:p>
            <a:r>
              <a:rPr lang="en-US" sz="3200" b="1" dirty="0">
                <a:solidFill>
                  <a:srgbClr val="00B0F0"/>
                </a:solidFill>
              </a:rPr>
              <a:t>Reading process</a:t>
            </a:r>
            <a:endParaRPr lang="th-TH" sz="3200" b="1" dirty="0">
              <a:solidFill>
                <a:srgbClr val="00B0F0"/>
              </a:solidFill>
            </a:endParaRPr>
          </a:p>
        </p:txBody>
      </p:sp>
      <p:sp>
        <p:nvSpPr>
          <p:cNvPr id="8" name="TextBox 7">
            <a:extLst>
              <a:ext uri="{FF2B5EF4-FFF2-40B4-BE49-F238E27FC236}">
                <a16:creationId xmlns="" xmlns:a16="http://schemas.microsoft.com/office/drawing/2014/main" id="{E900751E-D01A-4D85-B52A-6C3B1DB355A0}"/>
              </a:ext>
            </a:extLst>
          </p:cNvPr>
          <p:cNvSpPr txBox="1"/>
          <p:nvPr/>
        </p:nvSpPr>
        <p:spPr>
          <a:xfrm>
            <a:off x="1255712" y="328891"/>
            <a:ext cx="9677400"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Bottom-Up Reading Model and Process </a:t>
            </a:r>
            <a:endParaRPr lang="th-TH" sz="32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33777533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3722C12-44FC-4932-BAF4-B94FDF46557D}"/>
              </a:ext>
            </a:extLst>
          </p:cNvPr>
          <p:cNvSpPr txBox="1"/>
          <p:nvPr/>
        </p:nvSpPr>
        <p:spPr>
          <a:xfrm>
            <a:off x="282529" y="1137483"/>
            <a:ext cx="3512500" cy="584775"/>
          </a:xfrm>
          <a:prstGeom prst="rect">
            <a:avLst/>
          </a:prstGeom>
          <a:solidFill>
            <a:schemeClr val="bg1"/>
          </a:solidFill>
        </p:spPr>
        <p:txBody>
          <a:bodyPr wrap="none" rtlCol="0">
            <a:spAutoFit/>
          </a:bodyPr>
          <a:lstStyle/>
          <a:p>
            <a:r>
              <a:rPr lang="en-US" sz="3200" b="1" dirty="0">
                <a:solidFill>
                  <a:srgbClr val="00B0F0"/>
                </a:solidFill>
              </a:rPr>
              <a:t>Reading process</a:t>
            </a:r>
            <a:endParaRPr lang="th-TH" sz="3200" b="1" dirty="0">
              <a:solidFill>
                <a:srgbClr val="00B0F0"/>
              </a:solidFill>
            </a:endParaRPr>
          </a:p>
        </p:txBody>
      </p:sp>
      <p:sp>
        <p:nvSpPr>
          <p:cNvPr id="6" name="TextBox 5">
            <a:extLst>
              <a:ext uri="{FF2B5EF4-FFF2-40B4-BE49-F238E27FC236}">
                <a16:creationId xmlns="" xmlns:a16="http://schemas.microsoft.com/office/drawing/2014/main" id="{5F8C665D-3F68-44C7-B16D-C062F23143CA}"/>
              </a:ext>
            </a:extLst>
          </p:cNvPr>
          <p:cNvSpPr txBox="1"/>
          <p:nvPr/>
        </p:nvSpPr>
        <p:spPr>
          <a:xfrm>
            <a:off x="1255712" y="328891"/>
            <a:ext cx="9677400"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Bottom-Up Reading Model and Process </a:t>
            </a:r>
            <a:endParaRPr lang="th-TH" sz="3200" b="1" dirty="0">
              <a:effectLst>
                <a:outerShdw blurRad="38100" dist="38100" dir="2700000" algn="tl">
                  <a:srgbClr val="000000">
                    <a:alpha val="43137"/>
                  </a:srgbClr>
                </a:outerShdw>
              </a:effectLst>
              <a:latin typeface="Georgia" panose="02040502050405020303" pitchFamily="18" charset="0"/>
            </a:endParaRPr>
          </a:p>
        </p:txBody>
      </p:sp>
      <p:sp>
        <p:nvSpPr>
          <p:cNvPr id="7" name="TextBox 6">
            <a:extLst>
              <a:ext uri="{FF2B5EF4-FFF2-40B4-BE49-F238E27FC236}">
                <a16:creationId xmlns="" xmlns:a16="http://schemas.microsoft.com/office/drawing/2014/main" id="{85E67249-5C1E-4F32-B92E-6952D817458D}"/>
              </a:ext>
            </a:extLst>
          </p:cNvPr>
          <p:cNvSpPr txBox="1"/>
          <p:nvPr/>
        </p:nvSpPr>
        <p:spPr>
          <a:xfrm>
            <a:off x="559570" y="2514600"/>
            <a:ext cx="11069683" cy="2677656"/>
          </a:xfrm>
          <a:prstGeom prst="rect">
            <a:avLst/>
          </a:prstGeom>
          <a:solidFill>
            <a:schemeClr val="accent5">
              <a:lumMod val="75000"/>
            </a:schemeClr>
          </a:solidFill>
        </p:spPr>
        <p:txBody>
          <a:bodyPr wrap="square">
            <a:spAutoFit/>
          </a:bodyPr>
          <a:lstStyle/>
          <a:p>
            <a:pPr algn="just"/>
            <a:r>
              <a:rPr lang="en-US" sz="2800" b="1" dirty="0">
                <a:solidFill>
                  <a:schemeClr val="bg1"/>
                </a:solidFill>
                <a:latin typeface="Footlight MT Light" panose="0204060206030A020304" pitchFamily="18" charset="0"/>
              </a:rPr>
              <a:t>This model is declared as </a:t>
            </a:r>
            <a:r>
              <a:rPr lang="en-US" sz="2800" b="1" dirty="0">
                <a:solidFill>
                  <a:schemeClr val="bg1"/>
                </a:solidFill>
                <a:highlight>
                  <a:srgbClr val="00FF00"/>
                </a:highlight>
                <a:latin typeface="Footlight MT Light" panose="0204060206030A020304" pitchFamily="18" charset="0"/>
              </a:rPr>
              <a:t>a decoding process </a:t>
            </a:r>
            <a:r>
              <a:rPr lang="en-US" sz="2800" b="1" dirty="0">
                <a:solidFill>
                  <a:schemeClr val="bg1"/>
                </a:solidFill>
                <a:latin typeface="Footlight MT Light" panose="0204060206030A020304" pitchFamily="18" charset="0"/>
              </a:rPr>
              <a:t>of constructing meaning at the </a:t>
            </a:r>
            <a:r>
              <a:rPr lang="en-US" sz="2800" b="1" dirty="0">
                <a:solidFill>
                  <a:schemeClr val="bg1"/>
                </a:solidFill>
                <a:highlight>
                  <a:srgbClr val="00FF00"/>
                </a:highlight>
                <a:latin typeface="Footlight MT Light" panose="0204060206030A020304" pitchFamily="18" charset="0"/>
              </a:rPr>
              <a:t>“bottom”, </a:t>
            </a:r>
            <a:r>
              <a:rPr lang="en-US" sz="2800" b="1" dirty="0">
                <a:solidFill>
                  <a:schemeClr val="bg1"/>
                </a:solidFill>
                <a:latin typeface="Footlight MT Light" panose="0204060206030A020304" pitchFamily="18" charset="0"/>
              </a:rPr>
              <a:t>e.g. letters or words to the larger units at </a:t>
            </a:r>
            <a:r>
              <a:rPr lang="en-US" sz="2800" b="1" dirty="0">
                <a:solidFill>
                  <a:schemeClr val="bg1"/>
                </a:solidFill>
                <a:highlight>
                  <a:srgbClr val="00FF00"/>
                </a:highlight>
                <a:latin typeface="Footlight MT Light" panose="0204060206030A020304" pitchFamily="18" charset="0"/>
              </a:rPr>
              <a:t>“the top”, </a:t>
            </a:r>
            <a:r>
              <a:rPr lang="en-US" sz="2800" b="1" dirty="0">
                <a:solidFill>
                  <a:schemeClr val="bg1"/>
                </a:solidFill>
                <a:latin typeface="Footlight MT Light" panose="0204060206030A020304" pitchFamily="18" charset="0"/>
              </a:rPr>
              <a:t>e.g. phrases, clauses, and </a:t>
            </a:r>
            <a:r>
              <a:rPr lang="en-US" sz="2800" b="1" dirty="0" err="1">
                <a:solidFill>
                  <a:schemeClr val="bg1"/>
                </a:solidFill>
                <a:latin typeface="Footlight MT Light" panose="0204060206030A020304" pitchFamily="18" charset="0"/>
              </a:rPr>
              <a:t>intersentential</a:t>
            </a:r>
            <a:r>
              <a:rPr lang="en-US" sz="2800" b="1" dirty="0">
                <a:solidFill>
                  <a:schemeClr val="bg1"/>
                </a:solidFill>
                <a:latin typeface="Footlight MT Light" panose="0204060206030A020304" pitchFamily="18" charset="0"/>
              </a:rPr>
              <a:t> linkages (Carrell &amp; </a:t>
            </a:r>
            <a:r>
              <a:rPr lang="en-US" sz="2800" b="1" dirty="0" err="1">
                <a:solidFill>
                  <a:schemeClr val="bg1"/>
                </a:solidFill>
                <a:latin typeface="Footlight MT Light" panose="0204060206030A020304" pitchFamily="18" charset="0"/>
              </a:rPr>
              <a:t>Eistenhold</a:t>
            </a:r>
            <a:r>
              <a:rPr lang="en-US" sz="2800" b="1" dirty="0">
                <a:solidFill>
                  <a:schemeClr val="bg1"/>
                </a:solidFill>
                <a:latin typeface="Footlight MT Light" panose="0204060206030A020304" pitchFamily="18" charset="0"/>
              </a:rPr>
              <a:t>, 1983). Readers </a:t>
            </a:r>
            <a:r>
              <a:rPr lang="en-US" sz="2800" b="1" dirty="0">
                <a:solidFill>
                  <a:schemeClr val="bg1"/>
                </a:solidFill>
                <a:highlight>
                  <a:srgbClr val="FFFF00"/>
                </a:highlight>
                <a:latin typeface="Footlight MT Light" panose="0204060206030A020304" pitchFamily="18" charset="0"/>
              </a:rPr>
              <a:t>begin with decoding letters, words, and syntactic features of a text</a:t>
            </a:r>
            <a:r>
              <a:rPr lang="en-US" sz="2800" b="1" dirty="0">
                <a:solidFill>
                  <a:schemeClr val="bg1"/>
                </a:solidFill>
                <a:latin typeface="Footlight MT Light" panose="0204060206030A020304" pitchFamily="18" charset="0"/>
              </a:rPr>
              <a:t>, then they build textual meaning. This model works mainly from the text but </a:t>
            </a:r>
            <a:r>
              <a:rPr lang="en-US" sz="2800" b="1" dirty="0">
                <a:solidFill>
                  <a:schemeClr val="bg1"/>
                </a:solidFill>
                <a:highlight>
                  <a:srgbClr val="FFFF00"/>
                </a:highlight>
                <a:latin typeface="Footlight MT Light" panose="0204060206030A020304" pitchFamily="18" charset="0"/>
              </a:rPr>
              <a:t>ignore reader’s prior or background knowledge</a:t>
            </a:r>
            <a:r>
              <a:rPr lang="en-US" sz="2800" b="1" dirty="0">
                <a:solidFill>
                  <a:schemeClr val="bg1"/>
                </a:solidFill>
                <a:latin typeface="Footlight MT Light" panose="0204060206030A020304" pitchFamily="18" charset="0"/>
              </a:rPr>
              <a:t>. </a:t>
            </a:r>
          </a:p>
        </p:txBody>
      </p:sp>
    </p:spTree>
    <p:extLst>
      <p:ext uri="{BB962C8B-B14F-4D97-AF65-F5344CB8AC3E}">
        <p14:creationId xmlns:p14="http://schemas.microsoft.com/office/powerpoint/2010/main" val="380592827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stretch>
            <a:fillRect/>
          </a:stretch>
        </p:blipFill>
        <p:spPr>
          <a:xfrm>
            <a:off x="2284412" y="1752600"/>
            <a:ext cx="7256035" cy="4964031"/>
          </a:xfrm>
          <a:prstGeom prst="rect">
            <a:avLst/>
          </a:prstGeom>
        </p:spPr>
      </p:pic>
      <p:sp>
        <p:nvSpPr>
          <p:cNvPr id="5" name="TextBox 4">
            <a:extLst>
              <a:ext uri="{FF2B5EF4-FFF2-40B4-BE49-F238E27FC236}">
                <a16:creationId xmlns="" xmlns:a16="http://schemas.microsoft.com/office/drawing/2014/main" id="{23722C12-44FC-4932-BAF4-B94FDF46557D}"/>
              </a:ext>
            </a:extLst>
          </p:cNvPr>
          <p:cNvSpPr txBox="1"/>
          <p:nvPr/>
        </p:nvSpPr>
        <p:spPr>
          <a:xfrm>
            <a:off x="282529" y="1137483"/>
            <a:ext cx="3512500" cy="584775"/>
          </a:xfrm>
          <a:prstGeom prst="rect">
            <a:avLst/>
          </a:prstGeom>
          <a:solidFill>
            <a:schemeClr val="bg1"/>
          </a:solidFill>
        </p:spPr>
        <p:txBody>
          <a:bodyPr wrap="none" rtlCol="0">
            <a:spAutoFit/>
          </a:bodyPr>
          <a:lstStyle/>
          <a:p>
            <a:r>
              <a:rPr lang="en-US" sz="3200" b="1" dirty="0">
                <a:solidFill>
                  <a:srgbClr val="00B0F0"/>
                </a:solidFill>
              </a:rPr>
              <a:t>Reading process</a:t>
            </a:r>
            <a:endParaRPr lang="th-TH" sz="3200" b="1" dirty="0">
              <a:solidFill>
                <a:srgbClr val="00B0F0"/>
              </a:solidFill>
            </a:endParaRPr>
          </a:p>
        </p:txBody>
      </p:sp>
      <p:sp>
        <p:nvSpPr>
          <p:cNvPr id="6" name="TextBox 5">
            <a:extLst>
              <a:ext uri="{FF2B5EF4-FFF2-40B4-BE49-F238E27FC236}">
                <a16:creationId xmlns="" xmlns:a16="http://schemas.microsoft.com/office/drawing/2014/main" id="{5F8C665D-3F68-44C7-B16D-C062F23143CA}"/>
              </a:ext>
            </a:extLst>
          </p:cNvPr>
          <p:cNvSpPr txBox="1"/>
          <p:nvPr/>
        </p:nvSpPr>
        <p:spPr>
          <a:xfrm>
            <a:off x="1255712" y="328891"/>
            <a:ext cx="9677400"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Bottom-Up Reading Model and Process </a:t>
            </a:r>
            <a:endParaRPr lang="th-TH" sz="32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76458559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4812" y="598556"/>
            <a:ext cx="8153400" cy="584775"/>
          </a:xfrm>
          <a:prstGeom prst="rect">
            <a:avLst/>
          </a:prstGeom>
          <a:solidFill>
            <a:schemeClr val="accent2"/>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Advantages of Bottom-Up Model</a:t>
            </a:r>
            <a:endParaRPr lang="th-TH" sz="3200" b="1" dirty="0">
              <a:effectLst>
                <a:outerShdw blurRad="38100" dist="38100" dir="2700000" algn="tl">
                  <a:srgbClr val="000000">
                    <a:alpha val="43137"/>
                  </a:srgbClr>
                </a:outerShdw>
              </a:effectLst>
              <a:latin typeface="Georgia" panose="02040502050405020303" pitchFamily="18" charset="0"/>
            </a:endParaRPr>
          </a:p>
        </p:txBody>
      </p:sp>
      <p:sp>
        <p:nvSpPr>
          <p:cNvPr id="6" name="Rectangle 5">
            <a:extLst>
              <a:ext uri="{FF2B5EF4-FFF2-40B4-BE49-F238E27FC236}">
                <a16:creationId xmlns="" xmlns:a16="http://schemas.microsoft.com/office/drawing/2014/main" id="{5008BAD7-1B61-46C5-B2D2-CBD94A600E08}"/>
              </a:ext>
            </a:extLst>
          </p:cNvPr>
          <p:cNvSpPr/>
          <p:nvPr/>
        </p:nvSpPr>
        <p:spPr>
          <a:xfrm>
            <a:off x="760412" y="2260518"/>
            <a:ext cx="10287000" cy="584775"/>
          </a:xfrm>
          <a:prstGeom prst="rect">
            <a:avLst/>
          </a:prstGeom>
          <a:solidFill>
            <a:schemeClr val="accent5"/>
          </a:solidFill>
        </p:spPr>
        <p:txBody>
          <a:bodyPr wrap="square">
            <a:spAutoFit/>
          </a:bodyPr>
          <a:lstStyle/>
          <a:p>
            <a:pPr>
              <a:buFont typeface="Arial" panose="020B0604020202020204" pitchFamily="34" charset="0"/>
              <a:buChar char="•"/>
            </a:pPr>
            <a:r>
              <a:rPr lang="en-US" sz="3200" b="1" i="0" dirty="0">
                <a:solidFill>
                  <a:schemeClr val="bg1"/>
                </a:solidFill>
                <a:effectLst/>
                <a:latin typeface="Footlight MT Light" panose="0204060206030A020304" pitchFamily="18" charset="0"/>
                <a:cs typeface="Arial" panose="020B0604020202020204" pitchFamily="34" charset="0"/>
              </a:rPr>
              <a:t>Better pronunciation and word recognition</a:t>
            </a:r>
          </a:p>
        </p:txBody>
      </p:sp>
      <p:sp>
        <p:nvSpPr>
          <p:cNvPr id="7" name="Rectangle 6">
            <a:extLst>
              <a:ext uri="{FF2B5EF4-FFF2-40B4-BE49-F238E27FC236}">
                <a16:creationId xmlns="" xmlns:a16="http://schemas.microsoft.com/office/drawing/2014/main" id="{8B6A0D39-FA91-4134-9B73-1CAF02144904}"/>
              </a:ext>
            </a:extLst>
          </p:cNvPr>
          <p:cNvSpPr/>
          <p:nvPr/>
        </p:nvSpPr>
        <p:spPr>
          <a:xfrm>
            <a:off x="760412" y="2946318"/>
            <a:ext cx="10287000" cy="584775"/>
          </a:xfrm>
          <a:prstGeom prst="rect">
            <a:avLst/>
          </a:prstGeom>
          <a:solidFill>
            <a:srgbClr val="00B050"/>
          </a:solidFill>
        </p:spPr>
        <p:txBody>
          <a:bodyPr wrap="square">
            <a:spAutoFit/>
          </a:bodyPr>
          <a:lstStyle/>
          <a:p>
            <a:pPr>
              <a:buFont typeface="Arial" panose="020B0604020202020204" pitchFamily="34" charset="0"/>
              <a:buChar char="•"/>
            </a:pPr>
            <a:r>
              <a:rPr lang="en-US" sz="3200" b="1" i="0" dirty="0">
                <a:solidFill>
                  <a:schemeClr val="bg1"/>
                </a:solidFill>
                <a:effectLst/>
                <a:latin typeface="Footlight MT Light" panose="0204060206030A020304" pitchFamily="18" charset="0"/>
                <a:cs typeface="Arial" panose="020B0604020202020204" pitchFamily="34" charset="0"/>
              </a:rPr>
              <a:t>Improve spelling</a:t>
            </a:r>
          </a:p>
        </p:txBody>
      </p:sp>
      <p:sp>
        <p:nvSpPr>
          <p:cNvPr id="8" name="Rectangle 7">
            <a:extLst>
              <a:ext uri="{FF2B5EF4-FFF2-40B4-BE49-F238E27FC236}">
                <a16:creationId xmlns="" xmlns:a16="http://schemas.microsoft.com/office/drawing/2014/main" id="{4C832C57-8E46-457C-BCC7-0BD3E7B5E302}"/>
              </a:ext>
            </a:extLst>
          </p:cNvPr>
          <p:cNvSpPr/>
          <p:nvPr/>
        </p:nvSpPr>
        <p:spPr>
          <a:xfrm>
            <a:off x="760412" y="3606225"/>
            <a:ext cx="10287000" cy="584775"/>
          </a:xfrm>
          <a:prstGeom prst="rect">
            <a:avLst/>
          </a:prstGeom>
          <a:solidFill>
            <a:schemeClr val="accent5"/>
          </a:solidFill>
        </p:spPr>
        <p:txBody>
          <a:bodyPr wrap="square">
            <a:spAutoFit/>
          </a:bodyPr>
          <a:lstStyle/>
          <a:p>
            <a:pPr>
              <a:buFont typeface="Arial" panose="020B0604020202020204" pitchFamily="34" charset="0"/>
              <a:buChar char="•"/>
            </a:pPr>
            <a:r>
              <a:rPr lang="en-US" sz="3200" b="1" i="0" dirty="0">
                <a:solidFill>
                  <a:schemeClr val="bg1"/>
                </a:solidFill>
                <a:effectLst/>
                <a:latin typeface="Footlight MT Light" panose="0204060206030A020304" pitchFamily="18" charset="0"/>
                <a:cs typeface="Arial" panose="020B0604020202020204" pitchFamily="34" charset="0"/>
              </a:rPr>
              <a:t>Auditory learners tend to benefit from phonics approach</a:t>
            </a:r>
          </a:p>
        </p:txBody>
      </p:sp>
    </p:spTree>
    <p:extLst>
      <p:ext uri="{BB962C8B-B14F-4D97-AF65-F5344CB8AC3E}">
        <p14:creationId xmlns:p14="http://schemas.microsoft.com/office/powerpoint/2010/main" val="370803326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212" y="1524000"/>
            <a:ext cx="5785558" cy="523220"/>
          </a:xfrm>
          <a:prstGeom prst="rect">
            <a:avLst/>
          </a:prstGeom>
          <a:solidFill>
            <a:srgbClr val="00B050"/>
          </a:solidFill>
        </p:spPr>
        <p:txBody>
          <a:bodyPr wrap="none" rtlCol="0">
            <a:spAutoFit/>
          </a:bodyPr>
          <a:lstStyle/>
          <a:p>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Proponents of top-down model</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255837" y="258154"/>
            <a:ext cx="8296275" cy="58477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Top-Down Reading Model and Process </a:t>
            </a:r>
            <a:endParaRPr lang="th-TH" sz="3200" b="1" dirty="0">
              <a:effectLst>
                <a:outerShdw blurRad="38100" dist="38100" dir="2700000" algn="tl">
                  <a:srgbClr val="000000">
                    <a:alpha val="43137"/>
                  </a:srgbClr>
                </a:outerShdw>
              </a:effectLst>
              <a:latin typeface="Georgia" panose="02040502050405020303" pitchFamily="18" charset="0"/>
            </a:endParaRPr>
          </a:p>
        </p:txBody>
      </p:sp>
      <p:sp>
        <p:nvSpPr>
          <p:cNvPr id="7" name="Rectangle 6"/>
          <p:cNvSpPr/>
          <p:nvPr/>
        </p:nvSpPr>
        <p:spPr>
          <a:xfrm>
            <a:off x="1370012" y="2438400"/>
            <a:ext cx="5562600" cy="2246769"/>
          </a:xfrm>
          <a:prstGeom prst="rect">
            <a:avLst/>
          </a:prstGeom>
        </p:spPr>
        <p:txBody>
          <a:bodyPr wrap="square">
            <a:spAutoFit/>
          </a:bodyPr>
          <a:lstStyle/>
          <a:p>
            <a:r>
              <a:rPr lang="en-US" sz="2800" b="1" dirty="0">
                <a:solidFill>
                  <a:srgbClr val="002060"/>
                </a:solidFill>
                <a:latin typeface="Arial" panose="020B0604020202020204" pitchFamily="34" charset="0"/>
                <a:ea typeface="Calibri" panose="020F0502020204030204" pitchFamily="34" charset="0"/>
              </a:rPr>
              <a:t>Kenneth Goodman (1967) </a:t>
            </a:r>
          </a:p>
          <a:p>
            <a:r>
              <a:rPr lang="en-US" sz="2800" b="1" dirty="0">
                <a:solidFill>
                  <a:srgbClr val="002060"/>
                </a:solidFill>
                <a:latin typeface="Arial" panose="020B0604020202020204" pitchFamily="34" charset="0"/>
                <a:ea typeface="Calibri" panose="020F0502020204030204" pitchFamily="34" charset="0"/>
              </a:rPr>
              <a:t>Frank Smith (1971)</a:t>
            </a:r>
          </a:p>
          <a:p>
            <a:r>
              <a:rPr lang="en-US" sz="2800" b="1" dirty="0" err="1">
                <a:solidFill>
                  <a:srgbClr val="002060"/>
                </a:solidFill>
                <a:latin typeface="Arial" panose="020B0604020202020204" pitchFamily="34" charset="0"/>
                <a:ea typeface="Calibri" panose="020F0502020204030204" pitchFamily="34" charset="0"/>
              </a:rPr>
              <a:t>Garnham</a:t>
            </a:r>
            <a:r>
              <a:rPr lang="en-US" sz="2800" b="1" dirty="0">
                <a:solidFill>
                  <a:srgbClr val="002060"/>
                </a:solidFill>
                <a:latin typeface="Arial" panose="020B0604020202020204" pitchFamily="34" charset="0"/>
                <a:ea typeface="Calibri" panose="020F0502020204030204" pitchFamily="34" charset="0"/>
              </a:rPr>
              <a:t>, (1985) </a:t>
            </a:r>
          </a:p>
          <a:p>
            <a:r>
              <a:rPr lang="en-US" sz="2800" b="1" dirty="0" err="1">
                <a:solidFill>
                  <a:srgbClr val="002060"/>
                </a:solidFill>
                <a:latin typeface="Arial" panose="020B0604020202020204" pitchFamily="34" charset="0"/>
                <a:ea typeface="Calibri" panose="020F0502020204030204" pitchFamily="34" charset="0"/>
              </a:rPr>
              <a:t>Rieben</a:t>
            </a:r>
            <a:r>
              <a:rPr lang="en-US" sz="2800" b="1" dirty="0">
                <a:solidFill>
                  <a:srgbClr val="002060"/>
                </a:solidFill>
                <a:latin typeface="Arial" panose="020B0604020202020204" pitchFamily="34" charset="0"/>
                <a:ea typeface="Calibri" panose="020F0502020204030204" pitchFamily="34" charset="0"/>
              </a:rPr>
              <a:t> &amp; </a:t>
            </a:r>
            <a:r>
              <a:rPr lang="en-US" sz="2800" b="1" dirty="0" err="1">
                <a:solidFill>
                  <a:srgbClr val="002060"/>
                </a:solidFill>
                <a:latin typeface="Arial" panose="020B0604020202020204" pitchFamily="34" charset="0"/>
                <a:ea typeface="Calibri" panose="020F0502020204030204" pitchFamily="34" charset="0"/>
              </a:rPr>
              <a:t>Perfitti</a:t>
            </a:r>
            <a:r>
              <a:rPr lang="en-US" sz="2800" b="1" dirty="0">
                <a:solidFill>
                  <a:srgbClr val="002060"/>
                </a:solidFill>
                <a:latin typeface="Arial" panose="020B0604020202020204" pitchFamily="34" charset="0"/>
                <a:ea typeface="Calibri" panose="020F0502020204030204" pitchFamily="34" charset="0"/>
              </a:rPr>
              <a:t> (1991) </a:t>
            </a:r>
          </a:p>
          <a:p>
            <a:r>
              <a:rPr lang="en-US" sz="2800" b="1" dirty="0">
                <a:solidFill>
                  <a:srgbClr val="002060"/>
                </a:solidFill>
                <a:latin typeface="Arial" panose="020B0604020202020204" pitchFamily="34" charset="0"/>
                <a:ea typeface="Calibri" panose="020F0502020204030204" pitchFamily="34" charset="0"/>
              </a:rPr>
              <a:t>(Clarke &amp; Silberstein (1977)</a:t>
            </a:r>
            <a:endParaRPr lang="th-TH" sz="2800" b="1" dirty="0">
              <a:solidFill>
                <a:srgbClr val="002060"/>
              </a:solidFill>
            </a:endParaRPr>
          </a:p>
        </p:txBody>
      </p:sp>
      <p:pic>
        <p:nvPicPr>
          <p:cNvPr id="2050" name="Picture 2" descr="https://bluehealth2020.eu/wp/wp-content/uploads/2016/06/20160701-Images-Ken-Goodman-Bio-photo-600x600-c-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4737" y="1277432"/>
            <a:ext cx="2398712" cy="23987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85012" y="3676144"/>
            <a:ext cx="2313454" cy="369332"/>
          </a:xfrm>
          <a:prstGeom prst="rect">
            <a:avLst/>
          </a:prstGeom>
        </p:spPr>
        <p:txBody>
          <a:bodyPr wrap="none">
            <a:spAutoFit/>
          </a:bodyPr>
          <a:lstStyle/>
          <a:p>
            <a:r>
              <a:rPr lang="en-US" sz="1800" b="1" dirty="0">
                <a:latin typeface="Arial" panose="020B0604020202020204" pitchFamily="34" charset="0"/>
                <a:ea typeface="Calibri" panose="020F0502020204030204" pitchFamily="34" charset="0"/>
              </a:rPr>
              <a:t>Kenneth Goodman </a:t>
            </a:r>
            <a:endParaRPr lang="th-TH" sz="1800" dirty="0"/>
          </a:p>
        </p:txBody>
      </p:sp>
      <p:pic>
        <p:nvPicPr>
          <p:cNvPr id="2052" name="Picture 4" descr="Dr Frank Smi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3412" y="2759601"/>
            <a:ext cx="2057400" cy="2571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609914" y="5374154"/>
            <a:ext cx="1736373" cy="400110"/>
          </a:xfrm>
          <a:prstGeom prst="rect">
            <a:avLst/>
          </a:prstGeom>
        </p:spPr>
        <p:txBody>
          <a:bodyPr wrap="none">
            <a:spAutoFit/>
          </a:bodyPr>
          <a:lstStyle/>
          <a:p>
            <a:r>
              <a:rPr lang="en-US" sz="2000" b="1" dirty="0">
                <a:latin typeface="Arial" panose="020B0604020202020204" pitchFamily="34" charset="0"/>
                <a:ea typeface="Calibri" panose="020F0502020204030204" pitchFamily="34" charset="0"/>
              </a:rPr>
              <a:t>Frank Smith </a:t>
            </a:r>
            <a:endParaRPr lang="th-TH" sz="2000" dirty="0"/>
          </a:p>
        </p:txBody>
      </p:sp>
      <p:pic>
        <p:nvPicPr>
          <p:cNvPr id="6" name="Picture 5"/>
          <p:cNvPicPr>
            <a:picLocks noChangeAspect="1"/>
          </p:cNvPicPr>
          <p:nvPr/>
        </p:nvPicPr>
        <p:blipFill>
          <a:blip r:embed="rId4" cstate="print"/>
          <a:stretch>
            <a:fillRect/>
          </a:stretch>
        </p:blipFill>
        <p:spPr>
          <a:xfrm>
            <a:off x="2055812" y="4969401"/>
            <a:ext cx="6391275" cy="1609725"/>
          </a:xfrm>
          <a:prstGeom prst="rect">
            <a:avLst/>
          </a:prstGeom>
        </p:spPr>
      </p:pic>
    </p:spTree>
    <p:extLst>
      <p:ext uri="{BB962C8B-B14F-4D97-AF65-F5344CB8AC3E}">
        <p14:creationId xmlns:p14="http://schemas.microsoft.com/office/powerpoint/2010/main" val="259662685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1000"/>
                                        <p:tgtEl>
                                          <p:spTgt spid="2050"/>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box(in)">
                                      <p:cBhvr>
                                        <p:cTn id="11" dur="1000"/>
                                        <p:tgtEl>
                                          <p:spTgt spid="2052"/>
                                        </p:tgtEl>
                                      </p:cBhvr>
                                    </p:animEffect>
                                  </p:child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1000"/>
                                        <p:tgtEl>
                                          <p:spTgt spid="4"/>
                                        </p:tgtEl>
                                      </p:cBhvr>
                                    </p:animEffect>
                                  </p:child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039" y="1143000"/>
            <a:ext cx="2576346" cy="584775"/>
          </a:xfrm>
          <a:prstGeom prst="rect">
            <a:avLst/>
          </a:prstGeom>
          <a:solidFill>
            <a:schemeClr val="bg2"/>
          </a:solidFill>
        </p:spPr>
        <p:txBody>
          <a:bodyPr wrap="none" rtlCol="0">
            <a:spAutoFit/>
          </a:bodyPr>
          <a:lstStyle/>
          <a:p>
            <a:r>
              <a:rPr lang="en-US" sz="3200" b="1" dirty="0">
                <a:solidFill>
                  <a:schemeClr val="bg1"/>
                </a:solidFill>
              </a:rPr>
              <a:t>Introduction</a:t>
            </a:r>
            <a:endParaRPr lang="th-TH" sz="3200" b="1" dirty="0">
              <a:solidFill>
                <a:schemeClr val="bg1"/>
              </a:solidFill>
            </a:endParaRPr>
          </a:p>
        </p:txBody>
      </p:sp>
      <p:pic>
        <p:nvPicPr>
          <p:cNvPr id="2" name="Picture 1"/>
          <p:cNvPicPr>
            <a:picLocks noChangeAspect="1"/>
          </p:cNvPicPr>
          <p:nvPr/>
        </p:nvPicPr>
        <p:blipFill>
          <a:blip r:embed="rId2" cstate="print"/>
          <a:stretch>
            <a:fillRect/>
          </a:stretch>
        </p:blipFill>
        <p:spPr>
          <a:xfrm>
            <a:off x="1827212" y="2110144"/>
            <a:ext cx="9144000" cy="4138256"/>
          </a:xfrm>
          <a:prstGeom prst="rect">
            <a:avLst/>
          </a:prstGeom>
        </p:spPr>
      </p:pic>
      <p:sp>
        <p:nvSpPr>
          <p:cNvPr id="5" name="TextBox 4">
            <a:extLst>
              <a:ext uri="{FF2B5EF4-FFF2-40B4-BE49-F238E27FC236}">
                <a16:creationId xmlns="" xmlns:a16="http://schemas.microsoft.com/office/drawing/2014/main" id="{DC7F4EF4-F108-4CC7-A8B5-6B493A25EF6B}"/>
              </a:ext>
            </a:extLst>
          </p:cNvPr>
          <p:cNvSpPr txBox="1"/>
          <p:nvPr/>
        </p:nvSpPr>
        <p:spPr>
          <a:xfrm>
            <a:off x="2255837" y="258154"/>
            <a:ext cx="8296275" cy="58477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Top-Down Reading Model and Process </a:t>
            </a:r>
            <a:endParaRPr lang="th-TH" sz="32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54363297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4212" y="2209800"/>
            <a:ext cx="11125200" cy="1131848"/>
          </a:xfrm>
          <a:prstGeom prst="rect">
            <a:avLst/>
          </a:prstGeom>
          <a:solidFill>
            <a:schemeClr val="tx1"/>
          </a:solidFill>
        </p:spPr>
        <p:txBody>
          <a:bodyPr wrap="square">
            <a:spAutoFit/>
          </a:bodyPr>
          <a:lstStyle/>
          <a:p>
            <a:pPr>
              <a:lnSpc>
                <a:spcPct val="150000"/>
              </a:lnSpc>
              <a:spcAft>
                <a:spcPts val="800"/>
              </a:spcAft>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 According to the model, the comprehension process is </a:t>
            </a:r>
            <a:r>
              <a:rPr lang="en-US" b="1" dirty="0">
                <a:solidFill>
                  <a:schemeClr val="bg1"/>
                </a:solidFill>
                <a:highlight>
                  <a:srgbClr val="00FFFF"/>
                </a:highlight>
                <a:latin typeface="Arial" panose="020B0604020202020204" pitchFamily="34" charset="0"/>
                <a:ea typeface="Calibri" panose="020F0502020204030204" pitchFamily="34" charset="0"/>
                <a:cs typeface="Arial" panose="020B0604020202020204" pitchFamily="34" charset="0"/>
              </a:rPr>
              <a:t>reader-driven/concept-driven.</a:t>
            </a:r>
          </a:p>
        </p:txBody>
      </p:sp>
      <p:sp>
        <p:nvSpPr>
          <p:cNvPr id="5" name="TextBox 4"/>
          <p:cNvSpPr txBox="1"/>
          <p:nvPr/>
        </p:nvSpPr>
        <p:spPr>
          <a:xfrm>
            <a:off x="715894" y="1348178"/>
            <a:ext cx="6140518" cy="523220"/>
          </a:xfrm>
          <a:prstGeom prst="rect">
            <a:avLst/>
          </a:prstGeom>
          <a:solidFill>
            <a:srgbClr val="00B050"/>
          </a:solidFill>
        </p:spPr>
        <p:txBody>
          <a:bodyPr wrap="square" rtlCol="0">
            <a:spAutoFit/>
          </a:bodyPr>
          <a:lstStyle/>
          <a:p>
            <a:r>
              <a:rPr lang="en-US" sz="2800" b="1" dirty="0"/>
              <a:t>Concepts of reading process</a:t>
            </a:r>
            <a:endParaRPr lang="th-TH" sz="2800" b="1" dirty="0"/>
          </a:p>
        </p:txBody>
      </p:sp>
      <p:sp>
        <p:nvSpPr>
          <p:cNvPr id="6" name="Rectangle 5"/>
          <p:cNvSpPr/>
          <p:nvPr/>
        </p:nvSpPr>
        <p:spPr>
          <a:xfrm>
            <a:off x="760412" y="3802973"/>
            <a:ext cx="11049000" cy="2239844"/>
          </a:xfrm>
          <a:prstGeom prst="rect">
            <a:avLst/>
          </a:prstGeom>
          <a:solidFill>
            <a:schemeClr val="accent2">
              <a:lumMod val="60000"/>
              <a:lumOff val="40000"/>
            </a:schemeClr>
          </a:solidFill>
        </p:spPr>
        <p:txBody>
          <a:bodyPr wrap="square">
            <a:spAutoFit/>
          </a:bodyPr>
          <a:lstStyle/>
          <a:p>
            <a:pPr>
              <a:lnSpc>
                <a:spcPct val="150000"/>
              </a:lnSpc>
              <a:spcAft>
                <a:spcPts val="800"/>
              </a:spcAft>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 Reading is </a:t>
            </a:r>
            <a:r>
              <a:rPr lang="en-US" b="1" dirty="0">
                <a:solidFill>
                  <a:schemeClr val="bg1"/>
                </a:solidFill>
                <a:highlight>
                  <a:srgbClr val="00FF00"/>
                </a:highlight>
                <a:latin typeface="Arial" panose="020B0604020202020204" pitchFamily="34" charset="0"/>
                <a:ea typeface="Calibri" panose="020F0502020204030204" pitchFamily="34" charset="0"/>
                <a:cs typeface="Arial" panose="020B0604020202020204" pitchFamily="34" charset="0"/>
              </a:rPr>
              <a:t>a psycholinguistic guessing game </a:t>
            </a: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because readers' </a:t>
            </a:r>
            <a:r>
              <a:rPr lang="en-US" b="1" dirty="0">
                <a:solidFill>
                  <a:schemeClr val="bg1"/>
                </a:solidFill>
                <a:highlight>
                  <a:srgbClr val="00FFFF"/>
                </a:highlight>
                <a:latin typeface="Arial" panose="020B0604020202020204" pitchFamily="34" charset="0"/>
                <a:ea typeface="Calibri" panose="020F0502020204030204" pitchFamily="34" charset="0"/>
                <a:cs typeface="Arial" panose="020B0604020202020204" pitchFamily="34" charset="0"/>
              </a:rPr>
              <a:t>preconceptions and background knowledge </a:t>
            </a: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influence lower-level processes such as orthographic and phonological processing, as well as word recognition skills.</a:t>
            </a:r>
          </a:p>
        </p:txBody>
      </p:sp>
      <p:sp>
        <p:nvSpPr>
          <p:cNvPr id="8" name="TextBox 7">
            <a:extLst>
              <a:ext uri="{FF2B5EF4-FFF2-40B4-BE49-F238E27FC236}">
                <a16:creationId xmlns="" xmlns:a16="http://schemas.microsoft.com/office/drawing/2014/main" id="{2ABCA35D-3855-47E5-B337-6FA1116D387D}"/>
              </a:ext>
            </a:extLst>
          </p:cNvPr>
          <p:cNvSpPr txBox="1"/>
          <p:nvPr/>
        </p:nvSpPr>
        <p:spPr>
          <a:xfrm>
            <a:off x="2255837" y="258154"/>
            <a:ext cx="8296275" cy="58477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Top-Down Reading Model and Process </a:t>
            </a:r>
            <a:endParaRPr lang="th-TH" sz="32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43683202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84212" y="1219200"/>
            <a:ext cx="10241906" cy="954107"/>
          </a:xfrm>
          <a:prstGeom prst="rect">
            <a:avLst/>
          </a:prstGeom>
          <a:noFill/>
        </p:spPr>
        <p:txBody>
          <a:bodyPr wrap="none" rtlCol="0">
            <a:spAutoFit/>
          </a:bodyPr>
          <a:lstStyle/>
          <a:p>
            <a:r>
              <a:rPr lang="en-US" sz="28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Principle 2</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Reading is the interpretation of meaning of </a:t>
            </a:r>
          </a:p>
          <a:p>
            <a:r>
              <a:rPr lang="en-US"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printed symbols</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50812" y="381000"/>
            <a:ext cx="11658600"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solidFill>
                  <a:srgbClr val="00B0F0"/>
                </a:solidFill>
                <a:effectLst>
                  <a:outerShdw blurRad="38100" dist="38100" dir="2700000" algn="tl">
                    <a:srgbClr val="000000">
                      <a:alpha val="43137"/>
                    </a:srgbClr>
                  </a:outerShdw>
                </a:effectLst>
                <a:latin typeface="Georgia" panose="02040502050405020303" pitchFamily="18" charset="0"/>
              </a:rPr>
              <a:t>Principles of Teaching English Reading </a:t>
            </a:r>
            <a:r>
              <a:rPr lang="en-US" sz="2000" b="1" dirty="0">
                <a:solidFill>
                  <a:srgbClr val="00B0F0"/>
                </a:solidFill>
                <a:effectLst>
                  <a:outerShdw blurRad="38100" dist="38100" dir="2700000" algn="tl">
                    <a:srgbClr val="000000">
                      <a:alpha val="43137"/>
                    </a:srgbClr>
                  </a:outerShdw>
                </a:effectLst>
                <a:latin typeface="Georgia" panose="02040502050405020303" pitchFamily="18" charset="0"/>
              </a:rPr>
              <a:t>(By Burns, Roe, Ross) </a:t>
            </a:r>
            <a:endParaRPr lang="th-TH" sz="2000" b="1" dirty="0">
              <a:solidFill>
                <a:srgbClr val="00B0F0"/>
              </a:solidFill>
              <a:effectLst>
                <a:outerShdw blurRad="38100" dist="38100" dir="2700000" algn="tl">
                  <a:srgbClr val="000000">
                    <a:alpha val="43137"/>
                  </a:srgbClr>
                </a:outerShdw>
              </a:effectLst>
              <a:latin typeface="Georgia" panose="02040502050405020303" pitchFamily="18" charset="0"/>
            </a:endParaRPr>
          </a:p>
        </p:txBody>
      </p:sp>
      <p:sp>
        <p:nvSpPr>
          <p:cNvPr id="8" name="TextBox 7"/>
          <p:cNvSpPr txBox="1"/>
          <p:nvPr/>
        </p:nvSpPr>
        <p:spPr>
          <a:xfrm>
            <a:off x="2055812" y="2438400"/>
            <a:ext cx="8077200" cy="830997"/>
          </a:xfrm>
          <a:prstGeom prst="rect">
            <a:avLst/>
          </a:prstGeom>
          <a:noFill/>
        </p:spPr>
        <p:txBody>
          <a:bodyPr wrap="squar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If a person does not derive meaning from a passage, he or she has not been reading. </a:t>
            </a:r>
            <a:endParaRPr lang="th-TH"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684212" y="3352800"/>
            <a:ext cx="10241906" cy="1297150"/>
          </a:xfrm>
          <a:prstGeom prst="rect">
            <a:avLst/>
          </a:prstGeom>
        </p:spPr>
        <p:txBody>
          <a:bodyPr wrap="square">
            <a:spAutoFit/>
          </a:bodyPr>
          <a:lstStyle/>
          <a:p>
            <a:pPr indent="457200" algn="just">
              <a:lnSpc>
                <a:spcPct val="150000"/>
              </a:lnSpc>
            </a:pPr>
            <a:r>
              <a:rPr lang="en-US" sz="2800" b="1" dirty="0">
                <a:latin typeface="Tahoma" panose="020B0604030504040204" pitchFamily="34" charset="0"/>
                <a:ea typeface="Tahoma" panose="020B0604030504040204" pitchFamily="34" charset="0"/>
                <a:cs typeface="Tahoma" panose="020B0604030504040204" pitchFamily="34" charset="0"/>
              </a:rPr>
              <a:t>Is a student considered a “reader” if he or she is able to read all the words of a text? </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55612" y="4724400"/>
            <a:ext cx="10241906" cy="1384995"/>
          </a:xfrm>
          <a:prstGeom prst="rect">
            <a:avLst/>
          </a:prstGeom>
        </p:spPr>
        <p:txBody>
          <a:bodyPr wrap="square">
            <a:spAutoFit/>
          </a:bodyPr>
          <a:lstStyle/>
          <a:p>
            <a:pPr indent="457200" algn="just"/>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No, a student is not considered a reader if he or she can read all the words of a text. He or she must also comprehend or make meaning of the text. </a:t>
            </a:r>
            <a:endParaRPr lang="en-US"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071650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4212" y="2276235"/>
            <a:ext cx="11049000" cy="1131848"/>
          </a:xfrm>
          <a:prstGeom prst="rect">
            <a:avLst/>
          </a:prstGeom>
          <a:solidFill>
            <a:srgbClr val="0070C0"/>
          </a:solidFill>
        </p:spPr>
        <p:txBody>
          <a:bodyPr wrap="square">
            <a:spAutoFit/>
          </a:bodyPr>
          <a:lstStyle/>
          <a:p>
            <a:pPr>
              <a:lnSpc>
                <a:spcPct val="150000"/>
              </a:lnSpc>
              <a:spcAft>
                <a:spcPts val="800"/>
              </a:spcAft>
            </a:pPr>
            <a:r>
              <a:rPr lang="en-US"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Readers are not merely </a:t>
            </a:r>
            <a:r>
              <a:rPr lang="en-US" b="1" dirty="0">
                <a:solidFill>
                  <a:schemeClr val="bg1"/>
                </a:solidFill>
                <a:highlight>
                  <a:srgbClr val="FFFF00"/>
                </a:highlight>
                <a:latin typeface="Arial" panose="020B0604020202020204" pitchFamily="34" charset="0"/>
                <a:ea typeface="Calibri" panose="020F0502020204030204" pitchFamily="34" charset="0"/>
                <a:cs typeface="Arial" panose="020B0604020202020204" pitchFamily="34" charset="0"/>
              </a:rPr>
              <a:t>the neutral and passive receivers of the information</a:t>
            </a:r>
            <a:r>
              <a:rPr lang="en-US" b="1" dirty="0">
                <a:highlight>
                  <a:srgbClr val="FFFF00"/>
                </a:highlight>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from the text.</a:t>
            </a:r>
          </a:p>
        </p:txBody>
      </p:sp>
      <p:sp>
        <p:nvSpPr>
          <p:cNvPr id="8" name="Rectangle 7"/>
          <p:cNvSpPr/>
          <p:nvPr/>
        </p:nvSpPr>
        <p:spPr>
          <a:xfrm>
            <a:off x="608012" y="3839704"/>
            <a:ext cx="11049000" cy="1685846"/>
          </a:xfrm>
          <a:prstGeom prst="rect">
            <a:avLst/>
          </a:prstGeom>
          <a:solidFill>
            <a:schemeClr val="tx1"/>
          </a:solidFill>
        </p:spPr>
        <p:txBody>
          <a:bodyPr wrap="square">
            <a:spAutoFit/>
          </a:bodyPr>
          <a:lstStyle/>
          <a:p>
            <a:pPr>
              <a:lnSpc>
                <a:spcPct val="150000"/>
              </a:lnSpc>
              <a:spcAft>
                <a:spcPts val="800"/>
              </a:spcAft>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 Their </a:t>
            </a:r>
            <a:r>
              <a:rPr lang="en-US" b="1" dirty="0">
                <a:solidFill>
                  <a:schemeClr val="bg1"/>
                </a:solidFill>
                <a:highlight>
                  <a:srgbClr val="00FFFF"/>
                </a:highlight>
                <a:latin typeface="Arial" panose="020B0604020202020204" pitchFamily="34" charset="0"/>
                <a:ea typeface="Calibri" panose="020F0502020204030204" pitchFamily="34" charset="0"/>
                <a:cs typeface="Arial" panose="020B0604020202020204" pitchFamily="34" charset="0"/>
              </a:rPr>
              <a:t>background knowledge </a:t>
            </a: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and other </a:t>
            </a:r>
            <a:r>
              <a:rPr lang="en-US" b="1" dirty="0">
                <a:solidFill>
                  <a:schemeClr val="bg1"/>
                </a:solidFill>
                <a:highlight>
                  <a:srgbClr val="00FF00"/>
                </a:highlight>
                <a:latin typeface="Arial" panose="020B0604020202020204" pitchFamily="34" charset="0"/>
                <a:ea typeface="Calibri" panose="020F0502020204030204" pitchFamily="34" charset="0"/>
                <a:cs typeface="Arial" panose="020B0604020202020204" pitchFamily="34" charset="0"/>
              </a:rPr>
              <a:t>interpretative skills</a:t>
            </a: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 together with </a:t>
            </a:r>
            <a:r>
              <a:rPr lang="en-US" b="1" dirty="0">
                <a:solidFill>
                  <a:schemeClr val="bg1"/>
                </a:solidFill>
                <a:highlight>
                  <a:srgbClr val="FF00FF"/>
                </a:highlight>
                <a:latin typeface="Arial" panose="020B0604020202020204" pitchFamily="34" charset="0"/>
                <a:ea typeface="Calibri" panose="020F0502020204030204" pitchFamily="34" charset="0"/>
                <a:cs typeface="Arial" panose="020B0604020202020204" pitchFamily="34" charset="0"/>
              </a:rPr>
              <a:t>cognitive and metacognitive strategies</a:t>
            </a: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 boost lower level processing during the comprehension stage.</a:t>
            </a:r>
          </a:p>
        </p:txBody>
      </p:sp>
      <p:sp>
        <p:nvSpPr>
          <p:cNvPr id="6" name="TextBox 5">
            <a:extLst>
              <a:ext uri="{FF2B5EF4-FFF2-40B4-BE49-F238E27FC236}">
                <a16:creationId xmlns="" xmlns:a16="http://schemas.microsoft.com/office/drawing/2014/main" id="{86764940-F6F0-4191-B332-C93F5A502374}"/>
              </a:ext>
            </a:extLst>
          </p:cNvPr>
          <p:cNvSpPr txBox="1"/>
          <p:nvPr/>
        </p:nvSpPr>
        <p:spPr>
          <a:xfrm>
            <a:off x="715894" y="1348178"/>
            <a:ext cx="5378518" cy="523220"/>
          </a:xfrm>
          <a:prstGeom prst="rect">
            <a:avLst/>
          </a:prstGeom>
          <a:solidFill>
            <a:srgbClr val="00B050"/>
          </a:solidFill>
        </p:spPr>
        <p:txBody>
          <a:bodyPr wrap="square" rtlCol="0">
            <a:spAutoFit/>
          </a:bodyPr>
          <a:lstStyle/>
          <a:p>
            <a:r>
              <a:rPr lang="en-US" sz="2800" b="1" dirty="0"/>
              <a:t>Concepts of reading process</a:t>
            </a:r>
            <a:endParaRPr lang="th-TH" sz="2800" b="1" dirty="0"/>
          </a:p>
        </p:txBody>
      </p:sp>
      <p:sp>
        <p:nvSpPr>
          <p:cNvPr id="9" name="TextBox 8">
            <a:extLst>
              <a:ext uri="{FF2B5EF4-FFF2-40B4-BE49-F238E27FC236}">
                <a16:creationId xmlns="" xmlns:a16="http://schemas.microsoft.com/office/drawing/2014/main" id="{8DBA41FF-6C28-4191-A3FF-5418709E4C78}"/>
              </a:ext>
            </a:extLst>
          </p:cNvPr>
          <p:cNvSpPr txBox="1"/>
          <p:nvPr/>
        </p:nvSpPr>
        <p:spPr>
          <a:xfrm>
            <a:off x="2255837" y="258154"/>
            <a:ext cx="8296275" cy="58477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Top-Down Reading Model and Process </a:t>
            </a:r>
            <a:endParaRPr lang="th-TH" sz="32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892918013"/>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4212" y="2241550"/>
            <a:ext cx="11049000" cy="577850"/>
          </a:xfrm>
          <a:prstGeom prst="rect">
            <a:avLst/>
          </a:prstGeom>
          <a:solidFill>
            <a:srgbClr val="0070C0"/>
          </a:solidFill>
        </p:spPr>
        <p:txBody>
          <a:bodyPr wrap="square">
            <a:spAutoFit/>
          </a:bodyPr>
          <a:lstStyle/>
          <a:p>
            <a:pPr>
              <a:lnSpc>
                <a:spcPct val="150000"/>
              </a:lnSpc>
              <a:spcAft>
                <a:spcPts val="800"/>
              </a:spcAft>
            </a:pPr>
            <a:r>
              <a:rPr lang="en-US"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The printed information is just </a:t>
            </a:r>
            <a:r>
              <a:rPr lang="en-US" b="1" dirty="0">
                <a:solidFill>
                  <a:schemeClr val="bg1"/>
                </a:solidFill>
                <a:highlight>
                  <a:srgbClr val="FFFF00"/>
                </a:highlight>
                <a:latin typeface="Arial" panose="020B0604020202020204" pitchFamily="34" charset="0"/>
                <a:ea typeface="Calibri" panose="020F0502020204030204" pitchFamily="34" charset="0"/>
                <a:cs typeface="Arial" panose="020B0604020202020204" pitchFamily="34" charset="0"/>
              </a:rPr>
              <a:t>a preliminary step </a:t>
            </a:r>
            <a:r>
              <a:rPr lang="en-US" b="1" dirty="0">
                <a:latin typeface="Arial" panose="020B0604020202020204" pitchFamily="34" charset="0"/>
                <a:ea typeface="Calibri" panose="020F0502020204030204" pitchFamily="34" charset="0"/>
                <a:cs typeface="Arial" panose="020B0604020202020204" pitchFamily="34" charset="0"/>
              </a:rPr>
              <a:t>of reading process.</a:t>
            </a:r>
          </a:p>
        </p:txBody>
      </p:sp>
      <p:sp>
        <p:nvSpPr>
          <p:cNvPr id="6" name="Rectangle 5"/>
          <p:cNvSpPr/>
          <p:nvPr/>
        </p:nvSpPr>
        <p:spPr>
          <a:xfrm>
            <a:off x="608012" y="3276600"/>
            <a:ext cx="11049000" cy="1685846"/>
          </a:xfrm>
          <a:prstGeom prst="rect">
            <a:avLst/>
          </a:prstGeom>
          <a:solidFill>
            <a:schemeClr val="tx1"/>
          </a:solidFill>
        </p:spPr>
        <p:txBody>
          <a:bodyPr wrap="square">
            <a:spAutoFit/>
          </a:bodyPr>
          <a:lstStyle/>
          <a:p>
            <a:pPr>
              <a:lnSpc>
                <a:spcPct val="150000"/>
              </a:lnSpc>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 There is still </a:t>
            </a:r>
            <a:r>
              <a:rPr lang="en-US" b="1" dirty="0">
                <a:solidFill>
                  <a:schemeClr val="bg1"/>
                </a:solidFill>
                <a:highlight>
                  <a:srgbClr val="00FF00"/>
                </a:highlight>
                <a:latin typeface="Arial" panose="020B0604020202020204" pitchFamily="34" charset="0"/>
                <a:ea typeface="Calibri" panose="020F0502020204030204" pitchFamily="34" charset="0"/>
                <a:cs typeface="Arial" panose="020B0604020202020204" pitchFamily="34" charset="0"/>
              </a:rPr>
              <a:t>a more central component of reading skill </a:t>
            </a: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which is called </a:t>
            </a:r>
            <a:r>
              <a:rPr lang="en-US" b="1" dirty="0">
                <a:solidFill>
                  <a:schemeClr val="bg1"/>
                </a:solidFill>
                <a:highlight>
                  <a:srgbClr val="FF0000"/>
                </a:highlight>
                <a:latin typeface="Arial" panose="020B0604020202020204" pitchFamily="34" charset="0"/>
                <a:ea typeface="Calibri" panose="020F0502020204030204" pitchFamily="34" charset="0"/>
                <a:cs typeface="Arial" panose="020B0604020202020204" pitchFamily="34" charset="0"/>
              </a:rPr>
              <a:t>background information</a:t>
            </a: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 which is formed as the propositional, meta-textual and conceptual representations in the learners’ long-term memory.</a:t>
            </a:r>
          </a:p>
        </p:txBody>
      </p:sp>
      <p:sp>
        <p:nvSpPr>
          <p:cNvPr id="8" name="TextBox 7">
            <a:extLst>
              <a:ext uri="{FF2B5EF4-FFF2-40B4-BE49-F238E27FC236}">
                <a16:creationId xmlns="" xmlns:a16="http://schemas.microsoft.com/office/drawing/2014/main" id="{76AA5FFB-0FEE-4724-8998-25E64B4BABD7}"/>
              </a:ext>
            </a:extLst>
          </p:cNvPr>
          <p:cNvSpPr txBox="1"/>
          <p:nvPr/>
        </p:nvSpPr>
        <p:spPr>
          <a:xfrm>
            <a:off x="715894" y="1305580"/>
            <a:ext cx="4616518" cy="461665"/>
          </a:xfrm>
          <a:prstGeom prst="rect">
            <a:avLst/>
          </a:prstGeom>
          <a:solidFill>
            <a:srgbClr val="00B050"/>
          </a:solidFill>
        </p:spPr>
        <p:txBody>
          <a:bodyPr wrap="square" rtlCol="0">
            <a:spAutoFit/>
          </a:bodyPr>
          <a:lstStyle/>
          <a:p>
            <a:r>
              <a:rPr lang="en-US" b="1" dirty="0"/>
              <a:t>Concepts of reading process</a:t>
            </a:r>
            <a:endParaRPr lang="th-TH" b="1" dirty="0"/>
          </a:p>
        </p:txBody>
      </p:sp>
      <p:sp>
        <p:nvSpPr>
          <p:cNvPr id="9" name="TextBox 8">
            <a:extLst>
              <a:ext uri="{FF2B5EF4-FFF2-40B4-BE49-F238E27FC236}">
                <a16:creationId xmlns="" xmlns:a16="http://schemas.microsoft.com/office/drawing/2014/main" id="{58F2210F-253F-46D1-8BB0-B94292B6029C}"/>
              </a:ext>
            </a:extLst>
          </p:cNvPr>
          <p:cNvSpPr txBox="1"/>
          <p:nvPr/>
        </p:nvSpPr>
        <p:spPr>
          <a:xfrm>
            <a:off x="2255837" y="258154"/>
            <a:ext cx="8296275" cy="58477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Top-Down Reading Model and Process </a:t>
            </a:r>
            <a:endParaRPr lang="th-TH" sz="32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83279967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4212" y="2636956"/>
            <a:ext cx="11049000" cy="3137526"/>
          </a:xfrm>
          <a:prstGeom prst="rect">
            <a:avLst/>
          </a:prstGeom>
          <a:solidFill>
            <a:schemeClr val="tx1"/>
          </a:solidFill>
        </p:spPr>
        <p:txBody>
          <a:bodyPr wrap="square">
            <a:spAutoFit/>
          </a:bodyPr>
          <a:lstStyle/>
          <a:p>
            <a:pPr>
              <a:lnSpc>
                <a:spcPct val="150000"/>
              </a:lnSpc>
              <a:spcAft>
                <a:spcPts val="800"/>
              </a:spcAft>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 Top-down processing occurs </a:t>
            </a:r>
            <a:r>
              <a:rPr lang="en-US" b="1" dirty="0">
                <a:solidFill>
                  <a:schemeClr val="bg1"/>
                </a:solidFill>
                <a:highlight>
                  <a:srgbClr val="00FF00"/>
                </a:highlight>
                <a:latin typeface="Arial" panose="020B0604020202020204" pitchFamily="34" charset="0"/>
                <a:ea typeface="Calibri" panose="020F0502020204030204" pitchFamily="34" charset="0"/>
                <a:cs typeface="Arial" panose="020B0604020202020204" pitchFamily="34" charset="0"/>
              </a:rPr>
              <a:t>when readers obtain information from the text and then contrast it with their prior knowledge </a:t>
            </a: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to make sense of what is written. </a:t>
            </a:r>
            <a:endParaRPr lang="th-TH"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endParaRPr lang="th-TH" sz="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This model proposes that readers add meaning to the text based on their </a:t>
            </a:r>
            <a:r>
              <a:rPr lang="en-US" b="1" dirty="0">
                <a:solidFill>
                  <a:schemeClr val="bg1"/>
                </a:solidFill>
                <a:highlight>
                  <a:srgbClr val="FF00FF"/>
                </a:highlight>
                <a:latin typeface="Arial" panose="020B0604020202020204" pitchFamily="34" charset="0"/>
                <a:ea typeface="Calibri" panose="020F0502020204030204" pitchFamily="34" charset="0"/>
                <a:cs typeface="Arial" panose="020B0604020202020204" pitchFamily="34" charset="0"/>
              </a:rPr>
              <a:t>prior experiential and interpretive understanding</a:t>
            </a: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p:sp>
        <p:nvSpPr>
          <p:cNvPr id="5" name="TextBox 4">
            <a:extLst>
              <a:ext uri="{FF2B5EF4-FFF2-40B4-BE49-F238E27FC236}">
                <a16:creationId xmlns="" xmlns:a16="http://schemas.microsoft.com/office/drawing/2014/main" id="{CE56B760-135A-4ADC-9CB9-A4785A499058}"/>
              </a:ext>
            </a:extLst>
          </p:cNvPr>
          <p:cNvSpPr txBox="1"/>
          <p:nvPr/>
        </p:nvSpPr>
        <p:spPr>
          <a:xfrm>
            <a:off x="715894" y="1348178"/>
            <a:ext cx="5378518" cy="523220"/>
          </a:xfrm>
          <a:prstGeom prst="rect">
            <a:avLst/>
          </a:prstGeom>
          <a:solidFill>
            <a:srgbClr val="00B050"/>
          </a:solidFill>
        </p:spPr>
        <p:txBody>
          <a:bodyPr wrap="square" rtlCol="0">
            <a:spAutoFit/>
          </a:bodyPr>
          <a:lstStyle/>
          <a:p>
            <a:r>
              <a:rPr lang="en-US" sz="2800" b="1" dirty="0"/>
              <a:t>Concepts of reading process</a:t>
            </a:r>
            <a:endParaRPr lang="th-TH" sz="2800" b="1" dirty="0"/>
          </a:p>
        </p:txBody>
      </p:sp>
      <p:sp>
        <p:nvSpPr>
          <p:cNvPr id="6" name="TextBox 5">
            <a:extLst>
              <a:ext uri="{FF2B5EF4-FFF2-40B4-BE49-F238E27FC236}">
                <a16:creationId xmlns="" xmlns:a16="http://schemas.microsoft.com/office/drawing/2014/main" id="{2B70E2CA-8ED2-4EE4-A382-B05A5E5932DF}"/>
              </a:ext>
            </a:extLst>
          </p:cNvPr>
          <p:cNvSpPr txBox="1"/>
          <p:nvPr/>
        </p:nvSpPr>
        <p:spPr>
          <a:xfrm>
            <a:off x="2255837" y="258154"/>
            <a:ext cx="8296275" cy="58477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Top-Down Reading Model and Process </a:t>
            </a:r>
            <a:endParaRPr lang="th-TH" sz="32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39247071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0412" y="2362200"/>
            <a:ext cx="11049000" cy="1305165"/>
          </a:xfrm>
          <a:prstGeom prst="rect">
            <a:avLst/>
          </a:prstGeom>
          <a:solidFill>
            <a:schemeClr val="tx1"/>
          </a:solidFill>
        </p:spPr>
        <p:txBody>
          <a:bodyPr wrap="square">
            <a:spAutoFit/>
          </a:bodyPr>
          <a:lstStyle/>
          <a:p>
            <a:pPr>
              <a:lnSpc>
                <a:spcPct val="150000"/>
              </a:lnSpc>
              <a:spcAft>
                <a:spcPts val="800"/>
              </a:spcAft>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The comprehension process is </a:t>
            </a:r>
            <a:r>
              <a:rPr lang="en-US" sz="2800" b="1" dirty="0">
                <a:solidFill>
                  <a:schemeClr val="bg1"/>
                </a:solidFill>
                <a:highlight>
                  <a:srgbClr val="00FF00"/>
                </a:highlight>
                <a:latin typeface="Arial" panose="020B0604020202020204" pitchFamily="34" charset="0"/>
                <a:ea typeface="Calibri" panose="020F0502020204030204" pitchFamily="34" charset="0"/>
                <a:cs typeface="Arial" panose="020B0604020202020204" pitchFamily="34" charset="0"/>
              </a:rPr>
              <a:t>neither</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mechanical </a:t>
            </a:r>
            <a:r>
              <a:rPr lang="en-US" sz="2800" b="1" dirty="0">
                <a:solidFill>
                  <a:schemeClr val="bg1"/>
                </a:solidFill>
                <a:highlight>
                  <a:srgbClr val="00FF00"/>
                </a:highlight>
                <a:latin typeface="Arial" panose="020B0604020202020204" pitchFamily="34" charset="0"/>
                <a:ea typeface="Calibri" panose="020F0502020204030204" pitchFamily="34" charset="0"/>
                <a:cs typeface="Arial" panose="020B0604020202020204" pitchFamily="34" charset="0"/>
              </a:rPr>
              <a:t>nor</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linear, but </a:t>
            </a:r>
            <a:r>
              <a:rPr lang="en-US" sz="2800" b="1" dirty="0">
                <a:solidFill>
                  <a:schemeClr val="bg1"/>
                </a:solidFill>
                <a:highlight>
                  <a:srgbClr val="FF00FF"/>
                </a:highlight>
                <a:latin typeface="Arial" panose="020B0604020202020204" pitchFamily="34" charset="0"/>
                <a:ea typeface="Calibri" panose="020F0502020204030204" pitchFamily="34" charset="0"/>
                <a:cs typeface="Arial" panose="020B0604020202020204" pitchFamily="34" charset="0"/>
              </a:rPr>
              <a:t>actively controlled by the reader</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p:sp>
        <p:nvSpPr>
          <p:cNvPr id="5" name="Rectangle 4"/>
          <p:cNvSpPr/>
          <p:nvPr/>
        </p:nvSpPr>
        <p:spPr>
          <a:xfrm>
            <a:off x="760412" y="3952635"/>
            <a:ext cx="11049000" cy="1305165"/>
          </a:xfrm>
          <a:prstGeom prst="rect">
            <a:avLst/>
          </a:prstGeom>
          <a:solidFill>
            <a:schemeClr val="accent1">
              <a:lumMod val="60000"/>
              <a:lumOff val="40000"/>
            </a:schemeClr>
          </a:solidFill>
        </p:spPr>
        <p:txBody>
          <a:bodyPr wrap="square">
            <a:spAutoFit/>
          </a:bodyPr>
          <a:lstStyle/>
          <a:p>
            <a:pPr>
              <a:lnSpc>
                <a:spcPct val="150000"/>
              </a:lnSpc>
              <a:spcAft>
                <a:spcPts val="800"/>
              </a:spcAft>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The main mechanisms for the processing of the text are in the mind of readers.</a:t>
            </a:r>
          </a:p>
        </p:txBody>
      </p:sp>
      <p:sp>
        <p:nvSpPr>
          <p:cNvPr id="6" name="TextBox 5">
            <a:extLst>
              <a:ext uri="{FF2B5EF4-FFF2-40B4-BE49-F238E27FC236}">
                <a16:creationId xmlns="" xmlns:a16="http://schemas.microsoft.com/office/drawing/2014/main" id="{2957C315-B20E-4692-989F-54C5A67434C5}"/>
              </a:ext>
            </a:extLst>
          </p:cNvPr>
          <p:cNvSpPr txBox="1"/>
          <p:nvPr/>
        </p:nvSpPr>
        <p:spPr>
          <a:xfrm>
            <a:off x="715894" y="1348178"/>
            <a:ext cx="5530918" cy="523220"/>
          </a:xfrm>
          <a:prstGeom prst="rect">
            <a:avLst/>
          </a:prstGeom>
          <a:solidFill>
            <a:srgbClr val="00B050"/>
          </a:solidFill>
        </p:spPr>
        <p:txBody>
          <a:bodyPr wrap="square" rtlCol="0">
            <a:spAutoFit/>
          </a:bodyPr>
          <a:lstStyle/>
          <a:p>
            <a:r>
              <a:rPr lang="en-US" sz="2800" b="1" dirty="0"/>
              <a:t>Concepts of reading process</a:t>
            </a:r>
            <a:endParaRPr lang="th-TH" sz="2800" b="1" dirty="0"/>
          </a:p>
        </p:txBody>
      </p:sp>
      <p:sp>
        <p:nvSpPr>
          <p:cNvPr id="9" name="TextBox 8">
            <a:extLst>
              <a:ext uri="{FF2B5EF4-FFF2-40B4-BE49-F238E27FC236}">
                <a16:creationId xmlns="" xmlns:a16="http://schemas.microsoft.com/office/drawing/2014/main" id="{474FB2AE-C014-4916-9D7D-B5AE22ABD155}"/>
              </a:ext>
            </a:extLst>
          </p:cNvPr>
          <p:cNvSpPr txBox="1"/>
          <p:nvPr/>
        </p:nvSpPr>
        <p:spPr>
          <a:xfrm>
            <a:off x="2255837" y="258154"/>
            <a:ext cx="8296275" cy="58477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Top-Down Reading Model and Process </a:t>
            </a:r>
            <a:endParaRPr lang="th-TH" sz="32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3541352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4212" y="2057400"/>
            <a:ext cx="11049000" cy="1305165"/>
          </a:xfrm>
          <a:prstGeom prst="rect">
            <a:avLst/>
          </a:prstGeom>
          <a:solidFill>
            <a:schemeClr val="accent2"/>
          </a:solidFill>
        </p:spPr>
        <p:txBody>
          <a:bodyPr wrap="square">
            <a:spAutoFit/>
          </a:bodyPr>
          <a:lstStyle/>
          <a:p>
            <a:pPr>
              <a:lnSpc>
                <a:spcPct val="150000"/>
              </a:lnSpc>
              <a:spcAft>
                <a:spcPts val="800"/>
              </a:spcAft>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Readers can comprehend a selection even though they do not recognize each word.</a:t>
            </a:r>
          </a:p>
        </p:txBody>
      </p:sp>
      <p:sp>
        <p:nvSpPr>
          <p:cNvPr id="5" name="Rectangle 4"/>
          <p:cNvSpPr/>
          <p:nvPr/>
        </p:nvSpPr>
        <p:spPr>
          <a:xfrm>
            <a:off x="684212" y="3498173"/>
            <a:ext cx="11049000" cy="2597827"/>
          </a:xfrm>
          <a:prstGeom prst="rect">
            <a:avLst/>
          </a:prstGeom>
          <a:solidFill>
            <a:schemeClr val="tx1"/>
          </a:solidFill>
        </p:spPr>
        <p:txBody>
          <a:bodyPr wrap="square">
            <a:spAutoFit/>
          </a:bodyPr>
          <a:lstStyle/>
          <a:p>
            <a:pPr>
              <a:lnSpc>
                <a:spcPct val="150000"/>
              </a:lnSpc>
              <a:spcAft>
                <a:spcPts val="800"/>
              </a:spcAft>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Readers recognize letters and words only to confirm their preconceptions with reference to the meaning of the text. Accordingly, they can successfully decode a passage even if they do not know the meaning of the new words within the text.</a:t>
            </a:r>
          </a:p>
        </p:txBody>
      </p:sp>
      <p:sp>
        <p:nvSpPr>
          <p:cNvPr id="6" name="TextBox 5">
            <a:extLst>
              <a:ext uri="{FF2B5EF4-FFF2-40B4-BE49-F238E27FC236}">
                <a16:creationId xmlns="" xmlns:a16="http://schemas.microsoft.com/office/drawing/2014/main" id="{79327F38-7DB0-46F9-A4D7-E73E3CC85828}"/>
              </a:ext>
            </a:extLst>
          </p:cNvPr>
          <p:cNvSpPr txBox="1"/>
          <p:nvPr/>
        </p:nvSpPr>
        <p:spPr>
          <a:xfrm>
            <a:off x="715894" y="1219200"/>
            <a:ext cx="5378518" cy="523220"/>
          </a:xfrm>
          <a:prstGeom prst="rect">
            <a:avLst/>
          </a:prstGeom>
          <a:solidFill>
            <a:srgbClr val="00B050"/>
          </a:solidFill>
        </p:spPr>
        <p:txBody>
          <a:bodyPr wrap="square" rtlCol="0">
            <a:spAutoFit/>
          </a:bodyPr>
          <a:lstStyle/>
          <a:p>
            <a:r>
              <a:rPr lang="en-US" sz="2800" b="1" dirty="0"/>
              <a:t>Concepts of reading process</a:t>
            </a:r>
            <a:endParaRPr lang="th-TH" sz="2800" b="1" dirty="0"/>
          </a:p>
        </p:txBody>
      </p:sp>
      <p:sp>
        <p:nvSpPr>
          <p:cNvPr id="9" name="TextBox 8">
            <a:extLst>
              <a:ext uri="{FF2B5EF4-FFF2-40B4-BE49-F238E27FC236}">
                <a16:creationId xmlns="" xmlns:a16="http://schemas.microsoft.com/office/drawing/2014/main" id="{0E1AA797-400F-4707-A4D7-248744FCF56E}"/>
              </a:ext>
            </a:extLst>
          </p:cNvPr>
          <p:cNvSpPr txBox="1"/>
          <p:nvPr/>
        </p:nvSpPr>
        <p:spPr>
          <a:xfrm>
            <a:off x="2255837" y="258154"/>
            <a:ext cx="8296275" cy="58477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effectLst>
                  <a:outerShdw blurRad="38100" dist="38100" dir="2700000" algn="tl">
                    <a:srgbClr val="000000">
                      <a:alpha val="43137"/>
                    </a:srgbClr>
                  </a:outerShdw>
                </a:effectLst>
                <a:latin typeface="Georgia" panose="02040502050405020303" pitchFamily="18" charset="0"/>
              </a:rPr>
              <a:t>Top-Down Reading Model and Process </a:t>
            </a:r>
            <a:endParaRPr lang="th-TH" sz="32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402798201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4212" y="2286000"/>
            <a:ext cx="11125200" cy="1305165"/>
          </a:xfrm>
          <a:prstGeom prst="rect">
            <a:avLst/>
          </a:prstGeom>
          <a:solidFill>
            <a:srgbClr val="0070C0"/>
          </a:solidFill>
        </p:spPr>
        <p:txBody>
          <a:bodyPr wrap="square">
            <a:spAutoFit/>
          </a:bodyPr>
          <a:lstStyle/>
          <a:p>
            <a:pPr>
              <a:lnSpc>
                <a:spcPct val="150000"/>
              </a:lnSpc>
              <a:spcAft>
                <a:spcPts val="800"/>
              </a:spcAft>
            </a:pPr>
            <a:r>
              <a:rPr lang="en-US" sz="28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Readers should use meaning and grammatical </a:t>
            </a:r>
            <a:r>
              <a:rPr lang="en-US" sz="2800" b="1" dirty="0">
                <a:solidFill>
                  <a:schemeClr val="bg1"/>
                </a:solidFill>
                <a:highlight>
                  <a:srgbClr val="00FFFF"/>
                </a:highlight>
                <a:latin typeface="Arial" panose="020B0604020202020204" pitchFamily="34" charset="0"/>
                <a:ea typeface="Calibri" panose="020F0502020204030204" pitchFamily="34" charset="0"/>
                <a:cs typeface="Arial" panose="020B0604020202020204" pitchFamily="34" charset="0"/>
              </a:rPr>
              <a:t>cues</a:t>
            </a:r>
            <a:r>
              <a:rPr lang="en-US" sz="2800" b="1" dirty="0">
                <a:latin typeface="Arial" panose="020B0604020202020204" pitchFamily="34" charset="0"/>
                <a:ea typeface="Calibri" panose="020F0502020204030204" pitchFamily="34" charset="0"/>
                <a:cs typeface="Arial" panose="020B0604020202020204" pitchFamily="34" charset="0"/>
              </a:rPr>
              <a:t> to identify unrecognized words.</a:t>
            </a:r>
          </a:p>
        </p:txBody>
      </p:sp>
      <p:sp>
        <p:nvSpPr>
          <p:cNvPr id="6" name="TextBox 5">
            <a:extLst>
              <a:ext uri="{FF2B5EF4-FFF2-40B4-BE49-F238E27FC236}">
                <a16:creationId xmlns="" xmlns:a16="http://schemas.microsoft.com/office/drawing/2014/main" id="{C751EA63-7491-4DE1-AFB1-BFA24B9115F1}"/>
              </a:ext>
            </a:extLst>
          </p:cNvPr>
          <p:cNvSpPr txBox="1"/>
          <p:nvPr/>
        </p:nvSpPr>
        <p:spPr>
          <a:xfrm>
            <a:off x="715894" y="1348178"/>
            <a:ext cx="5378518" cy="523220"/>
          </a:xfrm>
          <a:prstGeom prst="rect">
            <a:avLst/>
          </a:prstGeom>
          <a:solidFill>
            <a:srgbClr val="00B050"/>
          </a:solidFill>
        </p:spPr>
        <p:txBody>
          <a:bodyPr wrap="square" rtlCol="0">
            <a:spAutoFit/>
          </a:bodyPr>
          <a:lstStyle/>
          <a:p>
            <a:r>
              <a:rPr lang="en-US" sz="2800" b="1" dirty="0"/>
              <a:t>Concepts of reading process</a:t>
            </a:r>
            <a:endParaRPr lang="th-TH" sz="2800" b="1" dirty="0"/>
          </a:p>
        </p:txBody>
      </p:sp>
      <p:sp>
        <p:nvSpPr>
          <p:cNvPr id="9" name="TextBox 8">
            <a:extLst>
              <a:ext uri="{FF2B5EF4-FFF2-40B4-BE49-F238E27FC236}">
                <a16:creationId xmlns="" xmlns:a16="http://schemas.microsoft.com/office/drawing/2014/main" id="{6A1A6978-4CC4-4929-9F3D-1DF8090D0EBA}"/>
              </a:ext>
            </a:extLst>
          </p:cNvPr>
          <p:cNvSpPr txBox="1"/>
          <p:nvPr/>
        </p:nvSpPr>
        <p:spPr>
          <a:xfrm>
            <a:off x="2255837" y="258154"/>
            <a:ext cx="8296275" cy="52322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Top-Down Reading Model and Process </a:t>
            </a:r>
            <a:endParaRPr lang="th-TH" sz="28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1207066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36812" y="2239471"/>
            <a:ext cx="6324600" cy="673582"/>
          </a:xfrm>
          <a:prstGeom prst="rect">
            <a:avLst/>
          </a:prstGeom>
          <a:solidFill>
            <a:schemeClr val="bg2">
              <a:lumMod val="20000"/>
              <a:lumOff val="80000"/>
            </a:schemeClr>
          </a:solidFill>
        </p:spPr>
        <p:txBody>
          <a:bodyPr wrap="square">
            <a:spAutoFit/>
          </a:bodyPr>
          <a:lstStyle/>
          <a:p>
            <a:pPr algn="just">
              <a:lnSpc>
                <a:spcPct val="150000"/>
              </a:lnSpc>
              <a:spcAft>
                <a:spcPts val="800"/>
              </a:spcAft>
            </a:pPr>
            <a:r>
              <a:rPr lang="en-US" b="1" dirty="0">
                <a:solidFill>
                  <a:schemeClr val="bg1"/>
                </a:solidFill>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Arial" panose="020B0604020202020204" pitchFamily="34" charset="0"/>
              </a:rPr>
              <a:t>☼</a:t>
            </a:r>
            <a:r>
              <a:rPr lang="en-US" sz="2800" b="1" dirty="0">
                <a:solidFill>
                  <a:schemeClr val="bg1"/>
                </a:solidFill>
                <a:latin typeface="Garamond" panose="02020404030301010803" pitchFamily="18" charset="0"/>
                <a:ea typeface="Calibri" panose="020F0502020204030204" pitchFamily="34" charset="0"/>
                <a:cs typeface="Arial" panose="020B0604020202020204" pitchFamily="34" charset="0"/>
              </a:rPr>
              <a:t>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Predicting the content, </a:t>
            </a:r>
          </a:p>
        </p:txBody>
      </p:sp>
      <p:sp>
        <p:nvSpPr>
          <p:cNvPr id="8" name="TextBox 7"/>
          <p:cNvSpPr txBox="1"/>
          <p:nvPr/>
        </p:nvSpPr>
        <p:spPr>
          <a:xfrm>
            <a:off x="760412" y="1371600"/>
            <a:ext cx="3094117" cy="523220"/>
          </a:xfrm>
          <a:prstGeom prst="rect">
            <a:avLst/>
          </a:prstGeom>
          <a:solidFill>
            <a:srgbClr val="00B050"/>
          </a:solidFill>
        </p:spPr>
        <p:txBody>
          <a:bodyPr wrap="none" rtlCol="0">
            <a:spAutoFit/>
          </a:bodyPr>
          <a:lstStyle/>
          <a:p>
            <a:r>
              <a:rPr lang="en-US" sz="2800" b="1" dirty="0"/>
              <a:t>Reading process</a:t>
            </a:r>
            <a:endParaRPr lang="th-TH" sz="2800" b="1" dirty="0"/>
          </a:p>
        </p:txBody>
      </p:sp>
      <p:sp>
        <p:nvSpPr>
          <p:cNvPr id="6" name="TextBox 5"/>
          <p:cNvSpPr txBox="1"/>
          <p:nvPr/>
        </p:nvSpPr>
        <p:spPr>
          <a:xfrm>
            <a:off x="1598612" y="2362200"/>
            <a:ext cx="904182" cy="2554545"/>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P</a:t>
            </a:r>
          </a:p>
          <a:p>
            <a:r>
              <a:rPr lang="en-US" sz="4000" b="1" dirty="0">
                <a:solidFill>
                  <a:schemeClr val="bg1"/>
                </a:solidFill>
                <a:latin typeface="Arial" panose="020B0604020202020204" pitchFamily="34" charset="0"/>
                <a:cs typeface="Arial" panose="020B0604020202020204" pitchFamily="34" charset="0"/>
              </a:rPr>
              <a:t>S</a:t>
            </a:r>
          </a:p>
          <a:p>
            <a:r>
              <a:rPr lang="en-US" sz="4000" b="1" dirty="0">
                <a:solidFill>
                  <a:schemeClr val="bg1"/>
                </a:solidFill>
                <a:latin typeface="Arial" panose="020B0604020202020204" pitchFamily="34" charset="0"/>
                <a:cs typeface="Arial" panose="020B0604020202020204" pitchFamily="34" charset="0"/>
              </a:rPr>
              <a:t>C</a:t>
            </a:r>
          </a:p>
          <a:p>
            <a:r>
              <a:rPr lang="en-US" sz="4000" b="1" dirty="0">
                <a:solidFill>
                  <a:schemeClr val="bg1"/>
                </a:solidFill>
                <a:latin typeface="Arial" panose="020B0604020202020204" pitchFamily="34" charset="0"/>
                <a:cs typeface="Arial" panose="020B0604020202020204" pitchFamily="34" charset="0"/>
              </a:rPr>
              <a:t>C</a:t>
            </a:r>
            <a:endParaRPr lang="th-TH" sz="4000" b="1" dirty="0">
              <a:solidFill>
                <a:schemeClr val="bg1"/>
              </a:solidFill>
              <a:latin typeface="Arial" panose="020B0604020202020204" pitchFamily="34" charset="0"/>
            </a:endParaRPr>
          </a:p>
        </p:txBody>
      </p:sp>
      <p:sp>
        <p:nvSpPr>
          <p:cNvPr id="9" name="TextBox 8"/>
          <p:cNvSpPr txBox="1"/>
          <p:nvPr/>
        </p:nvSpPr>
        <p:spPr>
          <a:xfrm>
            <a:off x="9447212" y="2819400"/>
            <a:ext cx="2133600" cy="1384995"/>
          </a:xfrm>
          <a:prstGeom prst="rect">
            <a:avLst/>
          </a:prstGeom>
          <a:solidFill>
            <a:srgbClr val="0070C0"/>
          </a:solidFill>
        </p:spPr>
        <p:txBody>
          <a:bodyPr wrap="square" rtlCol="0">
            <a:spAutoFit/>
          </a:bodyPr>
          <a:lstStyle/>
          <a:p>
            <a:pPr algn="ctr"/>
            <a:r>
              <a:rPr lang="en-US" sz="2800" b="1" dirty="0"/>
              <a:t>Active Process Reading</a:t>
            </a:r>
            <a:endParaRPr lang="th-TH" sz="2800" b="1" dirty="0"/>
          </a:p>
        </p:txBody>
      </p:sp>
      <p:sp>
        <p:nvSpPr>
          <p:cNvPr id="2" name="Right Brace 1"/>
          <p:cNvSpPr/>
          <p:nvPr/>
        </p:nvSpPr>
        <p:spPr>
          <a:xfrm>
            <a:off x="8858518" y="2286000"/>
            <a:ext cx="360094" cy="2667000"/>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solidFill>
                <a:schemeClr val="bg1"/>
              </a:solidFill>
            </a:endParaRPr>
          </a:p>
        </p:txBody>
      </p:sp>
      <p:sp>
        <p:nvSpPr>
          <p:cNvPr id="11" name="Rectangle 10"/>
          <p:cNvSpPr/>
          <p:nvPr/>
        </p:nvSpPr>
        <p:spPr>
          <a:xfrm>
            <a:off x="2436812" y="2939692"/>
            <a:ext cx="6324600" cy="673518"/>
          </a:xfrm>
          <a:prstGeom prst="rect">
            <a:avLst/>
          </a:prstGeom>
          <a:solidFill>
            <a:schemeClr val="bg2">
              <a:lumMod val="20000"/>
              <a:lumOff val="80000"/>
            </a:schemeClr>
          </a:solidFill>
        </p:spPr>
        <p:txBody>
          <a:bodyPr wrap="square">
            <a:spAutoFit/>
          </a:bodyPr>
          <a:lstStyle/>
          <a:p>
            <a:pPr algn="just">
              <a:lnSpc>
                <a:spcPct val="150000"/>
              </a:lnSpc>
              <a:spcAft>
                <a:spcPts val="800"/>
              </a:spcAft>
            </a:pPr>
            <a:r>
              <a:rPr lang="en-US" sz="2800" b="1" dirty="0">
                <a:solidFill>
                  <a:schemeClr val="bg1"/>
                </a:solidFill>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Arial" panose="020B0604020202020204" pitchFamily="34" charset="0"/>
              </a:rPr>
              <a:t>☼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Sampling the printed information,</a:t>
            </a:r>
          </a:p>
        </p:txBody>
      </p:sp>
      <p:sp>
        <p:nvSpPr>
          <p:cNvPr id="12" name="Rectangle 11"/>
          <p:cNvSpPr/>
          <p:nvPr/>
        </p:nvSpPr>
        <p:spPr>
          <a:xfrm>
            <a:off x="2436812" y="3643248"/>
            <a:ext cx="6324600" cy="673518"/>
          </a:xfrm>
          <a:prstGeom prst="rect">
            <a:avLst/>
          </a:prstGeom>
          <a:solidFill>
            <a:schemeClr val="bg2">
              <a:lumMod val="20000"/>
              <a:lumOff val="80000"/>
            </a:schemeClr>
          </a:solidFill>
        </p:spPr>
        <p:txBody>
          <a:bodyPr wrap="square">
            <a:spAutoFit/>
          </a:bodyPr>
          <a:lstStyle/>
          <a:p>
            <a:pPr algn="just">
              <a:lnSpc>
                <a:spcPct val="150000"/>
              </a:lnSpc>
              <a:spcAft>
                <a:spcPts val="800"/>
              </a:spcAft>
            </a:pPr>
            <a:r>
              <a:rPr lang="en-US" sz="2800" b="1" dirty="0">
                <a:solidFill>
                  <a:schemeClr val="bg1"/>
                </a:solidFill>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Arial" panose="020B0604020202020204" pitchFamily="34" charset="0"/>
              </a:rPr>
              <a:t>☼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Confirming the true predictions,</a:t>
            </a:r>
          </a:p>
        </p:txBody>
      </p:sp>
      <p:sp>
        <p:nvSpPr>
          <p:cNvPr id="13" name="Rectangle 12"/>
          <p:cNvSpPr/>
          <p:nvPr/>
        </p:nvSpPr>
        <p:spPr>
          <a:xfrm>
            <a:off x="2436812" y="4329048"/>
            <a:ext cx="6324600" cy="673518"/>
          </a:xfrm>
          <a:prstGeom prst="rect">
            <a:avLst/>
          </a:prstGeom>
          <a:solidFill>
            <a:schemeClr val="bg2">
              <a:lumMod val="20000"/>
              <a:lumOff val="80000"/>
            </a:schemeClr>
          </a:solidFill>
        </p:spPr>
        <p:txBody>
          <a:bodyPr wrap="square">
            <a:spAutoFit/>
          </a:bodyPr>
          <a:lstStyle/>
          <a:p>
            <a:pPr algn="just">
              <a:lnSpc>
                <a:spcPct val="150000"/>
              </a:lnSpc>
              <a:spcAft>
                <a:spcPts val="800"/>
              </a:spcAft>
            </a:pPr>
            <a:r>
              <a:rPr lang="en-US" sz="2800" b="1" dirty="0">
                <a:solidFill>
                  <a:schemeClr val="bg1"/>
                </a:solidFill>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Arial" panose="020B0604020202020204" pitchFamily="34" charset="0"/>
              </a:rPr>
              <a:t>☼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Correcting the false predictions </a:t>
            </a:r>
          </a:p>
        </p:txBody>
      </p:sp>
      <p:sp>
        <p:nvSpPr>
          <p:cNvPr id="14" name="TextBox 13">
            <a:extLst>
              <a:ext uri="{FF2B5EF4-FFF2-40B4-BE49-F238E27FC236}">
                <a16:creationId xmlns="" xmlns:a16="http://schemas.microsoft.com/office/drawing/2014/main" id="{926BF431-1734-4627-B286-6F4EB0D1AE5A}"/>
              </a:ext>
            </a:extLst>
          </p:cNvPr>
          <p:cNvSpPr txBox="1"/>
          <p:nvPr/>
        </p:nvSpPr>
        <p:spPr>
          <a:xfrm>
            <a:off x="2255837" y="258154"/>
            <a:ext cx="8296275" cy="52322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Top-Down Reading Model and Process </a:t>
            </a:r>
            <a:endParaRPr lang="th-TH" sz="28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52299673"/>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7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7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ox(in)">
                                      <p:cBhvr>
                                        <p:cTn id="32" dur="75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9" grpId="0" animBg="1"/>
      <p:bldP spid="2" grpId="0" animBg="1"/>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926BF431-1734-4627-B286-6F4EB0D1AE5A}"/>
              </a:ext>
            </a:extLst>
          </p:cNvPr>
          <p:cNvSpPr txBox="1"/>
          <p:nvPr/>
        </p:nvSpPr>
        <p:spPr>
          <a:xfrm>
            <a:off x="2255837" y="258154"/>
            <a:ext cx="8296275" cy="52322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Top-Down Reading Model and Process </a:t>
            </a:r>
            <a:endParaRPr lang="th-TH" sz="2800" b="1" dirty="0">
              <a:effectLst>
                <a:outerShdw blurRad="38100" dist="38100" dir="2700000" algn="tl">
                  <a:srgbClr val="000000">
                    <a:alpha val="43137"/>
                  </a:srgbClr>
                </a:outerShdw>
              </a:effectLst>
              <a:latin typeface="Georgia" panose="02040502050405020303" pitchFamily="18" charset="0"/>
            </a:endParaRPr>
          </a:p>
        </p:txBody>
      </p:sp>
      <p:sp>
        <p:nvSpPr>
          <p:cNvPr id="15" name="TextBox 14">
            <a:extLst>
              <a:ext uri="{FF2B5EF4-FFF2-40B4-BE49-F238E27FC236}">
                <a16:creationId xmlns="" xmlns:a16="http://schemas.microsoft.com/office/drawing/2014/main" id="{565CE3E3-805B-409E-86D1-A77CCD3E6777}"/>
              </a:ext>
            </a:extLst>
          </p:cNvPr>
          <p:cNvSpPr txBox="1"/>
          <p:nvPr/>
        </p:nvSpPr>
        <p:spPr>
          <a:xfrm>
            <a:off x="531812" y="2057400"/>
            <a:ext cx="11049000" cy="4031873"/>
          </a:xfrm>
          <a:prstGeom prst="rect">
            <a:avLst/>
          </a:prstGeom>
          <a:solidFill>
            <a:schemeClr val="tx1"/>
          </a:solidFill>
        </p:spPr>
        <p:txBody>
          <a:bodyPr wrap="square">
            <a:spAutoFit/>
          </a:bodyPr>
          <a:lstStyle/>
          <a:p>
            <a:r>
              <a:rPr lang="en-US" sz="3200" b="1" dirty="0">
                <a:solidFill>
                  <a:schemeClr val="bg1"/>
                </a:solidFill>
                <a:latin typeface="Footlight MT Light" panose="0204060206030A020304" pitchFamily="18" charset="0"/>
              </a:rPr>
              <a:t>The concept behind this model is </a:t>
            </a:r>
            <a:r>
              <a:rPr lang="en-US" sz="3200" b="1" dirty="0">
                <a:solidFill>
                  <a:schemeClr val="bg1"/>
                </a:solidFill>
                <a:highlight>
                  <a:srgbClr val="FF00FF"/>
                </a:highlight>
                <a:latin typeface="Footlight MT Light" panose="0204060206030A020304" pitchFamily="18" charset="0"/>
              </a:rPr>
              <a:t>to guess the meaning of the target reading text</a:t>
            </a:r>
            <a:r>
              <a:rPr lang="en-US" sz="3200" b="1" dirty="0">
                <a:solidFill>
                  <a:schemeClr val="bg1"/>
                </a:solidFill>
                <a:latin typeface="Footlight MT Light" panose="0204060206030A020304" pitchFamily="18" charset="0"/>
              </a:rPr>
              <a:t>. Goodman (1971) firstly comment on top-down model as </a:t>
            </a:r>
            <a:r>
              <a:rPr lang="en-US" sz="3200" b="1" dirty="0">
                <a:solidFill>
                  <a:schemeClr val="bg1"/>
                </a:solidFill>
                <a:highlight>
                  <a:srgbClr val="FF00FF"/>
                </a:highlight>
                <a:latin typeface="Footlight MT Light" panose="0204060206030A020304" pitchFamily="18" charset="0"/>
              </a:rPr>
              <a:t>“a psycholinguistic guessing game</a:t>
            </a:r>
            <a:r>
              <a:rPr lang="en-US" sz="3200" b="1" dirty="0">
                <a:solidFill>
                  <a:schemeClr val="bg1"/>
                </a:solidFill>
                <a:latin typeface="Footlight MT Light" panose="0204060206030A020304" pitchFamily="18" charset="0"/>
              </a:rPr>
              <a:t>’, by showing that the readers predict text’s meaning primarily based on their </a:t>
            </a:r>
            <a:r>
              <a:rPr lang="en-US" sz="3200" b="1" dirty="0">
                <a:solidFill>
                  <a:schemeClr val="bg1"/>
                </a:solidFill>
                <a:highlight>
                  <a:srgbClr val="00FF00"/>
                </a:highlight>
                <a:latin typeface="Footlight MT Light" panose="0204060206030A020304" pitchFamily="18" charset="0"/>
              </a:rPr>
              <a:t>existing or background knowledge</a:t>
            </a:r>
            <a:r>
              <a:rPr lang="en-US" sz="3200" b="1" dirty="0">
                <a:solidFill>
                  <a:schemeClr val="bg1"/>
                </a:solidFill>
                <a:latin typeface="Footlight MT Light" panose="0204060206030A020304" pitchFamily="18" charset="0"/>
              </a:rPr>
              <a:t>. this model is used when readers need to interpret assumptions and draw inferences, or when they need to determine the overall purpose of the text or the main ideas of the text(Nuttall, 1996). </a:t>
            </a:r>
          </a:p>
        </p:txBody>
      </p:sp>
      <p:sp>
        <p:nvSpPr>
          <p:cNvPr id="4" name="TextBox 3">
            <a:extLst>
              <a:ext uri="{FF2B5EF4-FFF2-40B4-BE49-F238E27FC236}">
                <a16:creationId xmlns="" xmlns:a16="http://schemas.microsoft.com/office/drawing/2014/main" id="{481BA00A-B72A-4630-8BAF-AD8D510A5FC4}"/>
              </a:ext>
            </a:extLst>
          </p:cNvPr>
          <p:cNvSpPr txBox="1"/>
          <p:nvPr/>
        </p:nvSpPr>
        <p:spPr>
          <a:xfrm>
            <a:off x="455612" y="1143000"/>
            <a:ext cx="1949518" cy="523220"/>
          </a:xfrm>
          <a:prstGeom prst="rect">
            <a:avLst/>
          </a:prstGeom>
          <a:solidFill>
            <a:srgbClr val="00B050"/>
          </a:solidFill>
        </p:spPr>
        <p:txBody>
          <a:bodyPr wrap="square" rtlCol="0">
            <a:spAutoFit/>
          </a:bodyPr>
          <a:lstStyle/>
          <a:p>
            <a:r>
              <a:rPr lang="en-US" sz="2800" b="1" dirty="0"/>
              <a:t>Summary</a:t>
            </a:r>
            <a:endParaRPr lang="th-TH" sz="2800" b="1" dirty="0"/>
          </a:p>
        </p:txBody>
      </p:sp>
    </p:spTree>
    <p:extLst>
      <p:ext uri="{BB962C8B-B14F-4D97-AF65-F5344CB8AC3E}">
        <p14:creationId xmlns:p14="http://schemas.microsoft.com/office/powerpoint/2010/main" val="8623552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926BF431-1734-4627-B286-6F4EB0D1AE5A}"/>
              </a:ext>
            </a:extLst>
          </p:cNvPr>
          <p:cNvSpPr txBox="1"/>
          <p:nvPr/>
        </p:nvSpPr>
        <p:spPr>
          <a:xfrm>
            <a:off x="2255837" y="258154"/>
            <a:ext cx="8296275" cy="52322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Top-Down Reading Model and Process </a:t>
            </a:r>
            <a:endParaRPr lang="th-TH" sz="2800" b="1" dirty="0">
              <a:effectLst>
                <a:outerShdw blurRad="38100" dist="38100" dir="2700000" algn="tl">
                  <a:srgbClr val="000000">
                    <a:alpha val="43137"/>
                  </a:srgbClr>
                </a:outerShdw>
              </a:effectLst>
              <a:latin typeface="Georgia" panose="02040502050405020303" pitchFamily="18" charset="0"/>
            </a:endParaRPr>
          </a:p>
        </p:txBody>
      </p:sp>
      <p:sp>
        <p:nvSpPr>
          <p:cNvPr id="15" name="TextBox 14">
            <a:extLst>
              <a:ext uri="{FF2B5EF4-FFF2-40B4-BE49-F238E27FC236}">
                <a16:creationId xmlns="" xmlns:a16="http://schemas.microsoft.com/office/drawing/2014/main" id="{565CE3E3-805B-409E-86D1-A77CCD3E6777}"/>
              </a:ext>
            </a:extLst>
          </p:cNvPr>
          <p:cNvSpPr txBox="1"/>
          <p:nvPr/>
        </p:nvSpPr>
        <p:spPr>
          <a:xfrm>
            <a:off x="608012" y="2076271"/>
            <a:ext cx="10363200" cy="1200329"/>
          </a:xfrm>
          <a:prstGeom prst="rect">
            <a:avLst/>
          </a:prstGeom>
          <a:solidFill>
            <a:schemeClr val="tx1"/>
          </a:solidFill>
        </p:spPr>
        <p:txBody>
          <a:bodyPr wrap="square">
            <a:spAutoFit/>
          </a:bodyPr>
          <a:lstStyle/>
          <a:p>
            <a:r>
              <a:rPr lang="en-US" b="1" dirty="0">
                <a:solidFill>
                  <a:schemeClr val="bg1"/>
                </a:solidFill>
                <a:latin typeface="Footlight MT Light" panose="0204060206030A020304" pitchFamily="18" charset="0"/>
              </a:rPr>
              <a:t>In addition, this model is still considered as </a:t>
            </a:r>
            <a:r>
              <a:rPr lang="en-US" b="1" dirty="0">
                <a:solidFill>
                  <a:schemeClr val="bg1"/>
                </a:solidFill>
                <a:highlight>
                  <a:srgbClr val="00FFFF"/>
                </a:highlight>
                <a:latin typeface="Footlight MT Light" panose="0204060206030A020304" pitchFamily="18" charset="0"/>
              </a:rPr>
              <a:t>concept-driven</a:t>
            </a:r>
            <a:r>
              <a:rPr lang="en-US" b="1" dirty="0">
                <a:solidFill>
                  <a:schemeClr val="bg1"/>
                </a:solidFill>
                <a:latin typeface="Footlight MT Light" panose="0204060206030A020304" pitchFamily="18" charset="0"/>
              </a:rPr>
              <a:t> and </a:t>
            </a:r>
            <a:r>
              <a:rPr lang="en-US" b="1" dirty="0">
                <a:solidFill>
                  <a:schemeClr val="bg1"/>
                </a:solidFill>
                <a:highlight>
                  <a:srgbClr val="FF0000"/>
                </a:highlight>
                <a:latin typeface="Footlight MT Light" panose="0204060206030A020304" pitchFamily="18" charset="0"/>
              </a:rPr>
              <a:t>dependent upon what the reader brings to the text </a:t>
            </a:r>
            <a:r>
              <a:rPr lang="en-US" b="1" dirty="0">
                <a:solidFill>
                  <a:schemeClr val="bg1"/>
                </a:solidFill>
                <a:latin typeface="Footlight MT Light" panose="0204060206030A020304" pitchFamily="18" charset="0"/>
              </a:rPr>
              <a:t>which could be their own intelligence and experience to understand a text.</a:t>
            </a:r>
          </a:p>
        </p:txBody>
      </p:sp>
      <p:sp>
        <p:nvSpPr>
          <p:cNvPr id="16" name="TextBox 15">
            <a:extLst>
              <a:ext uri="{FF2B5EF4-FFF2-40B4-BE49-F238E27FC236}">
                <a16:creationId xmlns="" xmlns:a16="http://schemas.microsoft.com/office/drawing/2014/main" id="{0C218AC8-2181-4BF4-8521-D9517B154AD8}"/>
              </a:ext>
            </a:extLst>
          </p:cNvPr>
          <p:cNvSpPr txBox="1"/>
          <p:nvPr/>
        </p:nvSpPr>
        <p:spPr>
          <a:xfrm>
            <a:off x="455612" y="1143000"/>
            <a:ext cx="1949518" cy="523220"/>
          </a:xfrm>
          <a:prstGeom prst="rect">
            <a:avLst/>
          </a:prstGeom>
          <a:solidFill>
            <a:srgbClr val="00B050"/>
          </a:solidFill>
        </p:spPr>
        <p:txBody>
          <a:bodyPr wrap="square" rtlCol="0">
            <a:spAutoFit/>
          </a:bodyPr>
          <a:lstStyle/>
          <a:p>
            <a:r>
              <a:rPr lang="en-US" sz="2800" b="1" dirty="0"/>
              <a:t>Summary</a:t>
            </a:r>
            <a:endParaRPr lang="th-TH" sz="2800" b="1" dirty="0"/>
          </a:p>
        </p:txBody>
      </p:sp>
    </p:spTree>
    <p:extLst>
      <p:ext uri="{BB962C8B-B14F-4D97-AF65-F5344CB8AC3E}">
        <p14:creationId xmlns:p14="http://schemas.microsoft.com/office/powerpoint/2010/main" val="364951990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27212" y="381000"/>
            <a:ext cx="8153400" cy="523220"/>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Drawbacks of Top-down Model</a:t>
            </a:r>
            <a:endParaRPr lang="th-TH" sz="2800" b="1" dirty="0">
              <a:effectLst>
                <a:outerShdw blurRad="38100" dist="38100" dir="2700000" algn="tl">
                  <a:srgbClr val="000000">
                    <a:alpha val="43137"/>
                  </a:srgbClr>
                </a:outerShdw>
              </a:effectLst>
              <a:latin typeface="Georgia" panose="02040502050405020303" pitchFamily="18" charset="0"/>
            </a:endParaRPr>
          </a:p>
        </p:txBody>
      </p:sp>
      <p:sp>
        <p:nvSpPr>
          <p:cNvPr id="2" name="Rectangle 1"/>
          <p:cNvSpPr/>
          <p:nvPr/>
        </p:nvSpPr>
        <p:spPr>
          <a:xfrm>
            <a:off x="684212" y="1828800"/>
            <a:ext cx="10896600" cy="1131848"/>
          </a:xfrm>
          <a:prstGeom prst="rect">
            <a:avLst/>
          </a:prstGeom>
          <a:solidFill>
            <a:schemeClr val="bg2"/>
          </a:solidFill>
        </p:spPr>
        <p:txBody>
          <a:bodyPr wrap="square">
            <a:spAutoFit/>
          </a:bodyPr>
          <a:lstStyle/>
          <a:p>
            <a:pPr>
              <a:lnSpc>
                <a:spcPct val="150000"/>
              </a:lnSpc>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 Top-down processing is most appropriate used for readers who possess a fluent skill of reading with automatic perception and decoding. </a:t>
            </a:r>
            <a:endParaRPr lang="en-US" b="1"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88C6E1A2-9AB6-4C43-BAA5-1499256DB779}"/>
              </a:ext>
            </a:extLst>
          </p:cNvPr>
          <p:cNvSpPr/>
          <p:nvPr/>
        </p:nvSpPr>
        <p:spPr>
          <a:xfrm>
            <a:off x="684212" y="3211552"/>
            <a:ext cx="10896600" cy="1131848"/>
          </a:xfrm>
          <a:prstGeom prst="rect">
            <a:avLst/>
          </a:prstGeom>
          <a:solidFill>
            <a:schemeClr val="bg2"/>
          </a:solidFill>
        </p:spPr>
        <p:txBody>
          <a:bodyPr wrap="square">
            <a:spAutoFit/>
          </a:bodyPr>
          <a:lstStyle/>
          <a:p>
            <a:pPr>
              <a:lnSpc>
                <a:spcPct val="150000"/>
              </a:lnSpc>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 This would mean that the model of top-down can </a:t>
            </a:r>
            <a:r>
              <a:rPr lang="en-US" b="1" dirty="0">
                <a:solidFill>
                  <a:schemeClr val="bg1"/>
                </a:solidFill>
                <a:highlight>
                  <a:srgbClr val="00FF00"/>
                </a:highlight>
                <a:latin typeface="Arial" panose="020B0604020202020204" pitchFamily="34" charset="0"/>
                <a:cs typeface="Arial" panose="020B0604020202020204" pitchFamily="34" charset="0"/>
              </a:rPr>
              <a:t>hardly be used at elementary levels of language instruction.</a:t>
            </a:r>
          </a:p>
        </p:txBody>
      </p:sp>
      <p:sp>
        <p:nvSpPr>
          <p:cNvPr id="7" name="Rectangle 6">
            <a:extLst>
              <a:ext uri="{FF2B5EF4-FFF2-40B4-BE49-F238E27FC236}">
                <a16:creationId xmlns="" xmlns:a16="http://schemas.microsoft.com/office/drawing/2014/main" id="{10411B9D-291C-4802-B958-1A93CAD26353}"/>
              </a:ext>
            </a:extLst>
          </p:cNvPr>
          <p:cNvSpPr/>
          <p:nvPr/>
        </p:nvSpPr>
        <p:spPr>
          <a:xfrm>
            <a:off x="646112" y="4594304"/>
            <a:ext cx="10896600" cy="1131848"/>
          </a:xfrm>
          <a:prstGeom prst="rect">
            <a:avLst/>
          </a:prstGeom>
          <a:solidFill>
            <a:schemeClr val="bg2"/>
          </a:solidFill>
        </p:spPr>
        <p:txBody>
          <a:bodyPr wrap="square">
            <a:spAutoFit/>
          </a:bodyPr>
          <a:lstStyle/>
          <a:p>
            <a:pPr>
              <a:lnSpc>
                <a:spcPct val="150000"/>
              </a:lnSpc>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 The top-down reading model is essentially a model of </a:t>
            </a:r>
            <a:r>
              <a:rPr lang="en-US" b="1" dirty="0">
                <a:solidFill>
                  <a:schemeClr val="bg1"/>
                </a:solidFill>
                <a:highlight>
                  <a:srgbClr val="00FF00"/>
                </a:highlight>
                <a:latin typeface="Arial" panose="020B0604020202020204" pitchFamily="34" charset="0"/>
                <a:cs typeface="Arial" panose="020B0604020202020204" pitchFamily="34" charset="0"/>
              </a:rPr>
              <a:t>the fluent reader </a:t>
            </a:r>
            <a:r>
              <a:rPr lang="en-US" b="1" dirty="0">
                <a:solidFill>
                  <a:schemeClr val="bg1"/>
                </a:solidFill>
                <a:latin typeface="Arial" panose="020B0604020202020204" pitchFamily="34" charset="0"/>
                <a:cs typeface="Arial" panose="020B0604020202020204" pitchFamily="34" charset="0"/>
              </a:rPr>
              <a:t>and does not account for all of the needs of pupils learning to read.”</a:t>
            </a:r>
            <a:endParaRPr lang="en-US" b="1" dirty="0">
              <a:solidFill>
                <a:schemeClr val="bg1"/>
              </a:solidFill>
              <a:highlight>
                <a:srgbClr val="00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07815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84212" y="1143000"/>
            <a:ext cx="10592964" cy="523220"/>
          </a:xfrm>
          <a:prstGeom prst="rect">
            <a:avLst/>
          </a:prstGeom>
          <a:noFill/>
        </p:spPr>
        <p:txBody>
          <a:bodyPr wrap="none" rtlCol="0">
            <a:spAutoFit/>
          </a:bodyPr>
          <a:lstStyle/>
          <a:p>
            <a:r>
              <a:rPr lang="en-US" sz="28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Principle 3</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There is no one correct way to teach reading.</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50812" y="381000"/>
            <a:ext cx="11658600"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solidFill>
                  <a:srgbClr val="00B0F0"/>
                </a:solidFill>
                <a:effectLst>
                  <a:outerShdw blurRad="38100" dist="38100" dir="2700000" algn="tl">
                    <a:srgbClr val="000000">
                      <a:alpha val="43137"/>
                    </a:srgbClr>
                  </a:outerShdw>
                </a:effectLst>
                <a:latin typeface="Georgia" panose="02040502050405020303" pitchFamily="18" charset="0"/>
              </a:rPr>
              <a:t>Principles of Teaching English Reading </a:t>
            </a:r>
            <a:r>
              <a:rPr lang="en-US" sz="2000" b="1" dirty="0">
                <a:solidFill>
                  <a:srgbClr val="00B0F0"/>
                </a:solidFill>
                <a:effectLst>
                  <a:outerShdw blurRad="38100" dist="38100" dir="2700000" algn="tl">
                    <a:srgbClr val="000000">
                      <a:alpha val="43137"/>
                    </a:srgbClr>
                  </a:outerShdw>
                </a:effectLst>
                <a:latin typeface="Georgia" panose="02040502050405020303" pitchFamily="18" charset="0"/>
              </a:rPr>
              <a:t>(By Burns, Roe, Ross) </a:t>
            </a:r>
            <a:endParaRPr lang="th-TH" sz="2000" b="1" dirty="0">
              <a:solidFill>
                <a:srgbClr val="00B0F0"/>
              </a:solidFill>
              <a:effectLst>
                <a:outerShdw blurRad="38100" dist="38100" dir="2700000" algn="tl">
                  <a:srgbClr val="000000">
                    <a:alpha val="43137"/>
                  </a:srgbClr>
                </a:outerShdw>
              </a:effectLst>
              <a:latin typeface="Georgia" panose="02040502050405020303" pitchFamily="18" charset="0"/>
            </a:endParaRPr>
          </a:p>
        </p:txBody>
      </p:sp>
      <p:sp>
        <p:nvSpPr>
          <p:cNvPr id="8" name="TextBox 7"/>
          <p:cNvSpPr txBox="1"/>
          <p:nvPr/>
        </p:nvSpPr>
        <p:spPr>
          <a:xfrm>
            <a:off x="2132012" y="2362200"/>
            <a:ext cx="8077200" cy="461665"/>
          </a:xfrm>
          <a:prstGeom prst="rect">
            <a:avLst/>
          </a:prstGeom>
          <a:noFill/>
        </p:spPr>
        <p:txBody>
          <a:bodyPr wrap="squar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Each child is an individual.</a:t>
            </a:r>
          </a:p>
        </p:txBody>
      </p:sp>
      <p:sp>
        <p:nvSpPr>
          <p:cNvPr id="9" name="TextBox 8"/>
          <p:cNvSpPr txBox="1"/>
          <p:nvPr/>
        </p:nvSpPr>
        <p:spPr>
          <a:xfrm>
            <a:off x="2894012" y="2971800"/>
            <a:ext cx="4419600" cy="461665"/>
          </a:xfrm>
          <a:prstGeom prst="rect">
            <a:avLst/>
          </a:prstGeom>
          <a:noFill/>
        </p:spPr>
        <p:txBody>
          <a:bodyPr wrap="square" rtlCol="0">
            <a:spAutoFit/>
          </a:bodyPr>
          <a:lstStyle/>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b="1" dirty="0">
                <a:latin typeface="Tahoma" panose="020B0604030504040204" pitchFamily="34" charset="0"/>
                <a:ea typeface="Tahoma" panose="020B0604030504040204" pitchFamily="34" charset="0"/>
                <a:cs typeface="Tahoma" panose="020B0604030504040204" pitchFamily="34" charset="0"/>
              </a:rPr>
              <a:t> Some are visual learners.</a:t>
            </a:r>
            <a:endParaRPr lang="th-TH" b="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2894012" y="3417332"/>
            <a:ext cx="4724400" cy="461665"/>
          </a:xfrm>
          <a:prstGeom prst="rect">
            <a:avLst/>
          </a:prstGeom>
          <a:noFill/>
        </p:spPr>
        <p:txBody>
          <a:bodyPr wrap="square" rtlCol="0">
            <a:spAutoFit/>
          </a:bodyPr>
          <a:lstStyle/>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Some are auditory learners.</a:t>
            </a:r>
            <a:endParaRPr lang="th-TH" b="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2894012" y="3810000"/>
            <a:ext cx="5791200" cy="461665"/>
          </a:xfrm>
          <a:prstGeom prst="rect">
            <a:avLst/>
          </a:prstGeom>
          <a:noFill/>
        </p:spPr>
        <p:txBody>
          <a:bodyPr wrap="square" rtlCol="0">
            <a:spAutoFit/>
          </a:bodyPr>
          <a:lstStyle/>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Some are kinesthetic learners.</a:t>
            </a:r>
            <a:endParaRPr lang="th-TH" b="1"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894012" y="4179332"/>
            <a:ext cx="8077200" cy="830997"/>
          </a:xfrm>
          <a:prstGeom prst="rect">
            <a:avLst/>
          </a:prstGeom>
          <a:noFill/>
        </p:spPr>
        <p:txBody>
          <a:bodyPr wrap="square" rtlCol="0">
            <a:spAutoFit/>
          </a:bodyPr>
          <a:lstStyle/>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Some need to be taught through a combination of perception.</a:t>
            </a:r>
            <a:endParaRPr lang="th-TH"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743774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27212" y="381000"/>
            <a:ext cx="8153400" cy="523220"/>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Drawbacks of Top-down Model</a:t>
            </a:r>
            <a:endParaRPr lang="th-TH" sz="2800" b="1" dirty="0">
              <a:effectLst>
                <a:outerShdw blurRad="38100" dist="38100" dir="2700000" algn="tl">
                  <a:srgbClr val="000000">
                    <a:alpha val="43137"/>
                  </a:srgbClr>
                </a:outerShdw>
              </a:effectLst>
              <a:latin typeface="Georgia" panose="02040502050405020303" pitchFamily="18" charset="0"/>
            </a:endParaRPr>
          </a:p>
        </p:txBody>
      </p:sp>
      <p:sp>
        <p:nvSpPr>
          <p:cNvPr id="2" name="Rectangle 1"/>
          <p:cNvSpPr/>
          <p:nvPr/>
        </p:nvSpPr>
        <p:spPr>
          <a:xfrm>
            <a:off x="912812" y="1447800"/>
            <a:ext cx="10744200" cy="3416320"/>
          </a:xfrm>
          <a:prstGeom prst="rect">
            <a:avLst/>
          </a:prstGeom>
          <a:solidFill>
            <a:schemeClr val="bg2"/>
          </a:solidFill>
        </p:spPr>
        <p:txBody>
          <a:bodyPr wrap="square">
            <a:spAutoFit/>
          </a:bodyPr>
          <a:lstStyle/>
          <a:p>
            <a:pPr>
              <a:lnSpc>
                <a:spcPct val="150000"/>
              </a:lnSpc>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 When reading </a:t>
            </a:r>
            <a:r>
              <a:rPr lang="en-US" b="1" dirty="0">
                <a:solidFill>
                  <a:schemeClr val="bg1"/>
                </a:solidFill>
                <a:highlight>
                  <a:srgbClr val="FF0000"/>
                </a:highlight>
                <a:latin typeface="Arial" panose="020B0604020202020204" pitchFamily="34" charset="0"/>
                <a:cs typeface="Arial" panose="020B0604020202020204" pitchFamily="34" charset="0"/>
              </a:rPr>
              <a:t>topics which are completely new and foreign, </a:t>
            </a:r>
            <a:r>
              <a:rPr lang="en-US" b="1" dirty="0">
                <a:solidFill>
                  <a:schemeClr val="bg1"/>
                </a:solidFill>
                <a:latin typeface="Arial" panose="020B0604020202020204" pitchFamily="34" charset="0"/>
                <a:cs typeface="Arial" panose="020B0604020202020204" pitchFamily="34" charset="0"/>
              </a:rPr>
              <a:t>it is inefficient, impractical and perhaps impossible to make predictions about the reading.</a:t>
            </a:r>
          </a:p>
          <a:p>
            <a:pPr>
              <a:lnSpc>
                <a:spcPct val="150000"/>
              </a:lnSpc>
            </a:pPr>
            <a:r>
              <a:rPr lang="en-US" b="1" dirty="0" smtClean="0">
                <a:solidFill>
                  <a:schemeClr val="bg1"/>
                </a:solidFill>
                <a:latin typeface="Arial" panose="020B0604020202020204" pitchFamily="34" charset="0"/>
                <a:cs typeface="Arial" panose="020B0604020202020204" pitchFamily="34" charset="0"/>
              </a:rPr>
              <a:t>Imagine:</a:t>
            </a:r>
          </a:p>
          <a:p>
            <a:pPr>
              <a:lnSpc>
                <a:spcPct val="150000"/>
              </a:lnSpc>
            </a:pPr>
            <a:r>
              <a:rPr lang="en-US" b="1" dirty="0" smtClean="0">
                <a:solidFill>
                  <a:schemeClr val="bg1"/>
                </a:solidFill>
                <a:latin typeface="Arial" panose="020B0604020202020204" pitchFamily="34" charset="0"/>
                <a:cs typeface="Arial" panose="020B0604020202020204" pitchFamily="34" charset="0"/>
              </a:rPr>
              <a:t>A </a:t>
            </a:r>
            <a:r>
              <a:rPr lang="en-US" b="1" dirty="0">
                <a:solidFill>
                  <a:schemeClr val="bg1"/>
                </a:solidFill>
                <a:latin typeface="Arial" panose="020B0604020202020204" pitchFamily="34" charset="0"/>
                <a:cs typeface="Arial" panose="020B0604020202020204" pitchFamily="34" charset="0"/>
              </a:rPr>
              <a:t>boy from </a:t>
            </a:r>
            <a:r>
              <a:rPr lang="en-US" b="1" dirty="0" smtClean="0">
                <a:solidFill>
                  <a:schemeClr val="bg1"/>
                </a:solidFill>
                <a:latin typeface="Arial" panose="020B0604020202020204" pitchFamily="34" charset="0"/>
                <a:cs typeface="Arial" panose="020B0604020202020204" pitchFamily="34" charset="0"/>
              </a:rPr>
              <a:t>a rural area in Thailand is assigned to read </a:t>
            </a:r>
            <a:r>
              <a:rPr lang="en-US" b="1" dirty="0">
                <a:solidFill>
                  <a:schemeClr val="bg1"/>
                </a:solidFill>
                <a:latin typeface="Arial" panose="020B0604020202020204" pitchFamily="34" charset="0"/>
                <a:cs typeface="Arial" panose="020B0604020202020204" pitchFamily="34" charset="0"/>
              </a:rPr>
              <a:t>about </a:t>
            </a:r>
            <a:r>
              <a:rPr lang="en-US" b="1" dirty="0" smtClean="0">
                <a:solidFill>
                  <a:schemeClr val="bg1"/>
                </a:solidFill>
                <a:latin typeface="Arial" panose="020B0604020202020204" pitchFamily="34" charset="0"/>
                <a:cs typeface="Arial" panose="020B0604020202020204" pitchFamily="34" charset="0"/>
              </a:rPr>
              <a:t>Halloween.</a:t>
            </a:r>
          </a:p>
          <a:p>
            <a:pPr>
              <a:lnSpc>
                <a:spcPct val="150000"/>
              </a:lnSpc>
            </a:pPr>
            <a:r>
              <a:rPr lang="en-US" b="1" i="0" dirty="0" smtClean="0">
                <a:solidFill>
                  <a:schemeClr val="bg1"/>
                </a:solidFill>
                <a:effectLst/>
                <a:latin typeface="Arial" panose="020B0604020202020204" pitchFamily="34" charset="0"/>
                <a:cs typeface="Arial" panose="020B0604020202020204" pitchFamily="34" charset="0"/>
              </a:rPr>
              <a:t>Would he be able to understand “Trick or Treat”?</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92612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4612" y="381000"/>
            <a:ext cx="4610100" cy="52322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Schema Theory</a:t>
            </a:r>
            <a:endParaRPr lang="th-TH" sz="2800" b="1" dirty="0">
              <a:effectLst>
                <a:outerShdw blurRad="38100" dist="38100" dir="2700000" algn="tl">
                  <a:srgbClr val="000000">
                    <a:alpha val="43137"/>
                  </a:srgbClr>
                </a:outerShdw>
              </a:effectLst>
              <a:latin typeface="Georgia" panose="02040502050405020303" pitchFamily="18" charset="0"/>
            </a:endParaRPr>
          </a:p>
        </p:txBody>
      </p:sp>
      <p:sp>
        <p:nvSpPr>
          <p:cNvPr id="2" name="Rectangle 1"/>
          <p:cNvSpPr/>
          <p:nvPr/>
        </p:nvSpPr>
        <p:spPr>
          <a:xfrm>
            <a:off x="1065212" y="1371600"/>
            <a:ext cx="10668000" cy="1815882"/>
          </a:xfrm>
          <a:prstGeom prst="rect">
            <a:avLst/>
          </a:prstGeom>
          <a:solidFill>
            <a:schemeClr val="bg2">
              <a:lumMod val="20000"/>
              <a:lumOff val="80000"/>
            </a:schemeClr>
          </a:solidFill>
        </p:spPr>
        <p:txBody>
          <a:bodyPr wrap="square">
            <a:spAutoFit/>
          </a:bodyPr>
          <a:lstStyle/>
          <a:p>
            <a:pPr algn="just"/>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Smith (1971,1994) places extreme importance on background knowledge </a:t>
            </a:r>
            <a:r>
              <a:rPr lang="en-US" sz="2800" b="1" i="1" dirty="0">
                <a:solidFill>
                  <a:schemeClr val="bg1"/>
                </a:solidFill>
                <a:latin typeface="Arial" panose="020B0604020202020204" pitchFamily="34" charset="0"/>
                <a:ea typeface="Calibri" panose="020F0502020204030204" pitchFamily="34" charset="0"/>
                <a:cs typeface="Arial" panose="020B0604020202020204" pitchFamily="34" charset="0"/>
              </a:rPr>
              <a:t>(Schema)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in a person’s construction of meaning during the process of virtually any type of information. </a:t>
            </a:r>
          </a:p>
        </p:txBody>
      </p:sp>
      <p:sp>
        <p:nvSpPr>
          <p:cNvPr id="9" name="Rectangle 8"/>
          <p:cNvSpPr/>
          <p:nvPr/>
        </p:nvSpPr>
        <p:spPr>
          <a:xfrm>
            <a:off x="989012" y="3670519"/>
            <a:ext cx="10668000" cy="1384995"/>
          </a:xfrm>
          <a:prstGeom prst="rect">
            <a:avLst/>
          </a:prstGeom>
          <a:solidFill>
            <a:schemeClr val="bg2">
              <a:lumMod val="20000"/>
              <a:lumOff val="80000"/>
            </a:schemeClr>
          </a:solidFill>
        </p:spPr>
        <p:txBody>
          <a:bodyPr wrap="square">
            <a:spAutoFit/>
          </a:bodyPr>
          <a:lstStyle/>
          <a:p>
            <a:pPr algn="just"/>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Smith states knowledge of relevant schemes is obviously essential if we are to read any kind of text with comprehension.</a:t>
            </a:r>
            <a:endParaRPr lang="en-US" sz="2800" b="1" i="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578056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762" y="4114800"/>
            <a:ext cx="11353800" cy="1305165"/>
          </a:xfrm>
          <a:prstGeom prst="rect">
            <a:avLst/>
          </a:prstGeom>
          <a:solidFill>
            <a:schemeClr val="tx1"/>
          </a:solidFill>
        </p:spPr>
        <p:txBody>
          <a:bodyPr wrap="square">
            <a:spAutoFit/>
          </a:bodyPr>
          <a:lstStyle/>
          <a:p>
            <a:pPr>
              <a:lnSpc>
                <a:spcPct val="150000"/>
              </a:lnSpc>
              <a:spcAft>
                <a:spcPts val="800"/>
              </a:spcAft>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Schema is a term used in psychology and cognitive science, which describes a systematic pattern of thought and behavior. </a:t>
            </a:r>
          </a:p>
        </p:txBody>
      </p:sp>
      <p:sp>
        <p:nvSpPr>
          <p:cNvPr id="3" name="Rectangle 2"/>
          <p:cNvSpPr/>
          <p:nvPr/>
        </p:nvSpPr>
        <p:spPr>
          <a:xfrm>
            <a:off x="608012" y="1143000"/>
            <a:ext cx="10972800" cy="2677656"/>
          </a:xfrm>
          <a:prstGeom prst="rect">
            <a:avLst/>
          </a:prstGeom>
          <a:solidFill>
            <a:schemeClr val="tx1"/>
          </a:solidFill>
        </p:spPr>
        <p:txBody>
          <a:bodyPr wrap="square">
            <a:spAutoFit/>
          </a:bodyPr>
          <a:lstStyle/>
          <a:p>
            <a:pPr algn="just"/>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British Gestalt psychologist, Sir Frederic Bartlett is regarded as the first person who used the term schema. He thinks that the term “schema” means an active organization of past reaction, or of past experience, which must always be supposed to be operating in any well-adopted organic response (Bartlett, 1932). </a:t>
            </a:r>
            <a:endParaRPr lang="th-TH" sz="2800" b="1" dirty="0">
              <a:solidFill>
                <a:schemeClr val="bg1"/>
              </a:solidFill>
              <a:latin typeface="Arial" panose="020B0604020202020204" pitchFamily="34" charset="0"/>
            </a:endParaRPr>
          </a:p>
        </p:txBody>
      </p:sp>
      <p:sp>
        <p:nvSpPr>
          <p:cNvPr id="6" name="TextBox 5">
            <a:extLst>
              <a:ext uri="{FF2B5EF4-FFF2-40B4-BE49-F238E27FC236}">
                <a16:creationId xmlns="" xmlns:a16="http://schemas.microsoft.com/office/drawing/2014/main" id="{F09908D1-EC83-4376-9DC0-7FEC71F31B64}"/>
              </a:ext>
            </a:extLst>
          </p:cNvPr>
          <p:cNvSpPr txBox="1"/>
          <p:nvPr/>
        </p:nvSpPr>
        <p:spPr>
          <a:xfrm>
            <a:off x="3884612" y="381000"/>
            <a:ext cx="4610100" cy="52322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Schema Theory</a:t>
            </a:r>
            <a:endParaRPr lang="th-TH" sz="28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18851995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9012" y="1172042"/>
            <a:ext cx="10439400" cy="1305165"/>
          </a:xfrm>
          <a:prstGeom prst="rect">
            <a:avLst/>
          </a:prstGeom>
          <a:solidFill>
            <a:schemeClr val="tx1"/>
          </a:solidFill>
        </p:spPr>
        <p:txBody>
          <a:bodyPr wrap="square">
            <a:spAutoFit/>
          </a:bodyPr>
          <a:lstStyle/>
          <a:p>
            <a:pPr>
              <a:lnSpc>
                <a:spcPct val="150000"/>
              </a:lnSpc>
              <a:spcAft>
                <a:spcPts val="800"/>
              </a:spcAft>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People use schemata to organize prior knowledge and provide a framework for future understanding. </a:t>
            </a:r>
          </a:p>
        </p:txBody>
      </p:sp>
      <p:sp>
        <p:nvSpPr>
          <p:cNvPr id="9" name="Rectangle 8"/>
          <p:cNvSpPr/>
          <p:nvPr/>
        </p:nvSpPr>
        <p:spPr>
          <a:xfrm>
            <a:off x="989012" y="4114800"/>
            <a:ext cx="10515600" cy="1305165"/>
          </a:xfrm>
          <a:prstGeom prst="rect">
            <a:avLst/>
          </a:prstGeom>
          <a:solidFill>
            <a:schemeClr val="tx1"/>
          </a:solidFill>
        </p:spPr>
        <p:txBody>
          <a:bodyPr wrap="square">
            <a:spAutoFit/>
          </a:bodyPr>
          <a:lstStyle/>
          <a:p>
            <a:pPr>
              <a:lnSpc>
                <a:spcPct val="150000"/>
              </a:lnSpc>
              <a:spcAft>
                <a:spcPts val="800"/>
              </a:spcAft>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Schemata affect attention and the absorption of new information. </a:t>
            </a:r>
            <a:endParaRPr lang="en-US" sz="2800" b="1" i="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989012" y="2653605"/>
            <a:ext cx="10439400" cy="1305165"/>
          </a:xfrm>
          <a:prstGeom prst="rect">
            <a:avLst/>
          </a:prstGeom>
          <a:solidFill>
            <a:schemeClr val="tx1"/>
          </a:solidFill>
        </p:spPr>
        <p:txBody>
          <a:bodyPr wrap="square">
            <a:spAutoFit/>
          </a:bodyPr>
          <a:lstStyle/>
          <a:p>
            <a:pPr>
              <a:lnSpc>
                <a:spcPct val="150000"/>
              </a:lnSpc>
              <a:spcAft>
                <a:spcPts val="800"/>
              </a:spcAft>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Schemata affect attention and the absorption of new information. </a:t>
            </a:r>
            <a:endParaRPr lang="en-US" sz="2800" b="1" i="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C598F3E3-8A0D-4CA3-9CCF-850934ACC150}"/>
              </a:ext>
            </a:extLst>
          </p:cNvPr>
          <p:cNvSpPr txBox="1"/>
          <p:nvPr/>
        </p:nvSpPr>
        <p:spPr>
          <a:xfrm>
            <a:off x="3884612" y="381000"/>
            <a:ext cx="4610100" cy="52322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Schema Theory</a:t>
            </a:r>
            <a:endParaRPr lang="th-TH" sz="28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93166226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412" y="2200035"/>
            <a:ext cx="10439400" cy="954107"/>
          </a:xfrm>
          <a:prstGeom prst="rect">
            <a:avLst/>
          </a:prstGeom>
          <a:solidFill>
            <a:schemeClr val="bg2">
              <a:lumMod val="60000"/>
              <a:lumOff val="40000"/>
            </a:schemeClr>
          </a:solidFill>
        </p:spPr>
        <p:txBody>
          <a:bodyPr wrap="square">
            <a:spAutoFit/>
          </a:bodyPr>
          <a:lstStyle/>
          <a:p>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Schema can be classified into three types: linguistic schema, content schema and formal schema (Carrell, 1984). </a:t>
            </a:r>
          </a:p>
        </p:txBody>
      </p:sp>
      <p:sp>
        <p:nvSpPr>
          <p:cNvPr id="9" name="Rectangle 8"/>
          <p:cNvSpPr/>
          <p:nvPr/>
        </p:nvSpPr>
        <p:spPr>
          <a:xfrm>
            <a:off x="760412" y="3733800"/>
            <a:ext cx="10972800" cy="1384995"/>
          </a:xfrm>
          <a:prstGeom prst="rect">
            <a:avLst/>
          </a:prstGeom>
          <a:solidFill>
            <a:schemeClr val="bg2">
              <a:lumMod val="60000"/>
              <a:lumOff val="40000"/>
            </a:schemeClr>
          </a:solidFill>
        </p:spPr>
        <p:txBody>
          <a:bodyPr wrap="square">
            <a:spAutoFit/>
          </a:bodyPr>
          <a:lstStyle/>
          <a:p>
            <a:pPr algn="just"/>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Linguistic schema refers to readers' prior linguistic knowledge, including the knowledge about phonetics,</a:t>
            </a:r>
          </a:p>
          <a:p>
            <a:pPr algn="just"/>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grammar and vocabulary as traditionally recognized. </a:t>
            </a:r>
            <a:endParaRPr lang="en-US" sz="2800" b="1" i="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912812" y="1244025"/>
            <a:ext cx="3124200" cy="584775"/>
          </a:xfrm>
          <a:prstGeom prst="rect">
            <a:avLst/>
          </a:prstGeom>
          <a:solidFill>
            <a:srgbClr val="C00000"/>
          </a:solidFill>
        </p:spPr>
        <p:txBody>
          <a:bodyPr wrap="square">
            <a:spAutoFit/>
          </a:bodyPr>
          <a:lstStyle/>
          <a:p>
            <a:r>
              <a:rPr lang="en-US" sz="3200" b="1" dirty="0">
                <a:latin typeface="Footlight MT Light" panose="0204060206030A020304" pitchFamily="18" charset="0"/>
                <a:ea typeface="Calibri" panose="020F0502020204030204" pitchFamily="34" charset="0"/>
                <a:cs typeface="Arial" panose="020B0604020202020204" pitchFamily="34" charset="0"/>
              </a:rPr>
              <a:t>Types of Schema</a:t>
            </a:r>
            <a:endParaRPr lang="en-US" sz="3200" b="1" i="1" dirty="0">
              <a:latin typeface="Footlight MT Light" panose="0204060206030A020304" pitchFamily="18"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19F86635-4811-4C5C-B6CA-68ACD3840126}"/>
              </a:ext>
            </a:extLst>
          </p:cNvPr>
          <p:cNvSpPr txBox="1"/>
          <p:nvPr/>
        </p:nvSpPr>
        <p:spPr>
          <a:xfrm>
            <a:off x="3884612" y="381000"/>
            <a:ext cx="4610100" cy="52322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Schema Theory</a:t>
            </a:r>
            <a:endParaRPr lang="th-TH" sz="28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30921264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228" y="2133600"/>
            <a:ext cx="10894968" cy="2677656"/>
          </a:xfrm>
          <a:prstGeom prst="rect">
            <a:avLst/>
          </a:prstGeom>
        </p:spPr>
        <p:txBody>
          <a:bodyPr wrap="square">
            <a:spAutoFit/>
          </a:bodyPr>
          <a:lstStyle/>
          <a:p>
            <a:pPr algn="just">
              <a:lnSpc>
                <a:spcPct val="150000"/>
              </a:lnSpc>
              <a:spcAft>
                <a:spcPts val="800"/>
              </a:spcAft>
            </a:pP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800" b="1" dirty="0">
                <a:solidFill>
                  <a:srgbClr val="FFFF00"/>
                </a:solidFill>
                <a:latin typeface="Arial" panose="020B0604020202020204" pitchFamily="34" charset="0"/>
                <a:ea typeface="Calibri" panose="020F0502020204030204" pitchFamily="34" charset="0"/>
                <a:cs typeface="Arial" panose="020B0604020202020204" pitchFamily="34" charset="0"/>
              </a:rPr>
              <a:t>Content schema </a:t>
            </a:r>
            <a:r>
              <a:rPr lang="en-US" sz="2800" b="1" dirty="0">
                <a:latin typeface="Arial" panose="020B0604020202020204" pitchFamily="34" charset="0"/>
                <a:ea typeface="Calibri" panose="020F0502020204030204" pitchFamily="34" charset="0"/>
                <a:cs typeface="Arial" panose="020B0604020202020204" pitchFamily="34" charset="0"/>
              </a:rPr>
              <a:t>is the background knowledge an assay or the topic it relates to (Carrell, 1988). It involves many things, such as topic familiarity, cultural knowledge, conventions and previous experience of the domain. </a:t>
            </a:r>
          </a:p>
        </p:txBody>
      </p:sp>
      <p:sp>
        <p:nvSpPr>
          <p:cNvPr id="6" name="Rectangle 5">
            <a:extLst>
              <a:ext uri="{FF2B5EF4-FFF2-40B4-BE49-F238E27FC236}">
                <a16:creationId xmlns="" xmlns:a16="http://schemas.microsoft.com/office/drawing/2014/main" id="{FE3F064C-D8CF-42B3-99F6-BBF8321D8DB8}"/>
              </a:ext>
            </a:extLst>
          </p:cNvPr>
          <p:cNvSpPr/>
          <p:nvPr/>
        </p:nvSpPr>
        <p:spPr>
          <a:xfrm>
            <a:off x="912812" y="1244025"/>
            <a:ext cx="3124200" cy="584775"/>
          </a:xfrm>
          <a:prstGeom prst="rect">
            <a:avLst/>
          </a:prstGeom>
          <a:solidFill>
            <a:srgbClr val="C00000"/>
          </a:solidFill>
        </p:spPr>
        <p:txBody>
          <a:bodyPr wrap="square">
            <a:spAutoFit/>
          </a:bodyPr>
          <a:lstStyle/>
          <a:p>
            <a:r>
              <a:rPr lang="en-US" sz="3200" b="1" dirty="0">
                <a:latin typeface="Footlight MT Light" panose="0204060206030A020304" pitchFamily="18" charset="0"/>
                <a:ea typeface="Calibri" panose="020F0502020204030204" pitchFamily="34" charset="0"/>
                <a:cs typeface="Arial" panose="020B0604020202020204" pitchFamily="34" charset="0"/>
              </a:rPr>
              <a:t>Types of Schema</a:t>
            </a:r>
            <a:endParaRPr lang="en-US" sz="3200" b="1" i="1" dirty="0">
              <a:latin typeface="Footlight MT Light" panose="0204060206030A020304" pitchFamily="18"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31FBD90E-93B4-4110-876F-2BF0D9E7F1C8}"/>
              </a:ext>
            </a:extLst>
          </p:cNvPr>
          <p:cNvSpPr txBox="1"/>
          <p:nvPr/>
        </p:nvSpPr>
        <p:spPr>
          <a:xfrm>
            <a:off x="3884612" y="381000"/>
            <a:ext cx="4610100" cy="52322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Schema Theory</a:t>
            </a:r>
            <a:endParaRPr lang="th-TH" sz="28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37647186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2312" y="2122944"/>
            <a:ext cx="10972800" cy="1815882"/>
          </a:xfrm>
          <a:prstGeom prst="rect">
            <a:avLst/>
          </a:prstGeom>
          <a:solidFill>
            <a:schemeClr val="tx1"/>
          </a:solidFill>
        </p:spPr>
        <p:txBody>
          <a:bodyPr wrap="square">
            <a:spAutoFit/>
          </a:bodyPr>
          <a:lstStyle/>
          <a:p>
            <a:pPr algn="just"/>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Formal schema is “abstract, encoded, internalized, coherent patterns of meta-linguistic, discoursed, and textual organization that guide expectations in our attempts to understand a meaningful piece of language” (Carrell, 1983). </a:t>
            </a:r>
            <a:endParaRPr lang="en-US" sz="2800" b="1" i="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2DEFCD19-B53B-48CC-A449-72080C9F27BD}"/>
              </a:ext>
            </a:extLst>
          </p:cNvPr>
          <p:cNvSpPr/>
          <p:nvPr/>
        </p:nvSpPr>
        <p:spPr>
          <a:xfrm>
            <a:off x="912812" y="1244025"/>
            <a:ext cx="3124200" cy="584775"/>
          </a:xfrm>
          <a:prstGeom prst="rect">
            <a:avLst/>
          </a:prstGeom>
          <a:solidFill>
            <a:srgbClr val="C00000"/>
          </a:solidFill>
        </p:spPr>
        <p:txBody>
          <a:bodyPr wrap="square">
            <a:spAutoFit/>
          </a:bodyPr>
          <a:lstStyle/>
          <a:p>
            <a:r>
              <a:rPr lang="en-US" sz="3200" b="1" dirty="0">
                <a:latin typeface="Footlight MT Light" panose="0204060206030A020304" pitchFamily="18" charset="0"/>
                <a:ea typeface="Calibri" panose="020F0502020204030204" pitchFamily="34" charset="0"/>
                <a:cs typeface="Arial" panose="020B0604020202020204" pitchFamily="34" charset="0"/>
              </a:rPr>
              <a:t>Types of Schema</a:t>
            </a:r>
            <a:endParaRPr lang="en-US" sz="3200" b="1" i="1" dirty="0">
              <a:latin typeface="Footlight MT Light" panose="0204060206030A020304" pitchFamily="18"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02376AAF-D8CE-40D2-9169-33E4B9968B74}"/>
              </a:ext>
            </a:extLst>
          </p:cNvPr>
          <p:cNvSpPr txBox="1"/>
          <p:nvPr/>
        </p:nvSpPr>
        <p:spPr>
          <a:xfrm>
            <a:off x="3884612" y="381000"/>
            <a:ext cx="4610100" cy="52322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Schema Theory</a:t>
            </a:r>
            <a:endParaRPr lang="th-TH" sz="28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54391364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212" y="1524000"/>
            <a:ext cx="5977919" cy="523220"/>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Proponents of interactive model</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121992" y="314012"/>
            <a:ext cx="7782420" cy="52322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Interactive Reading Model and Process </a:t>
            </a:r>
            <a:endParaRPr lang="th-TH" sz="2800" b="1" dirty="0">
              <a:effectLst>
                <a:outerShdw blurRad="38100" dist="38100" dir="2700000" algn="tl">
                  <a:srgbClr val="000000">
                    <a:alpha val="43137"/>
                  </a:srgbClr>
                </a:outerShdw>
              </a:effectLst>
              <a:latin typeface="Georgia" panose="02040502050405020303" pitchFamily="18" charset="0"/>
            </a:endParaRPr>
          </a:p>
        </p:txBody>
      </p:sp>
      <p:sp>
        <p:nvSpPr>
          <p:cNvPr id="7" name="Rectangle 6"/>
          <p:cNvSpPr/>
          <p:nvPr/>
        </p:nvSpPr>
        <p:spPr>
          <a:xfrm>
            <a:off x="1446212" y="2286000"/>
            <a:ext cx="5181600" cy="1384995"/>
          </a:xfrm>
          <a:prstGeom prst="rect">
            <a:avLst/>
          </a:prstGeom>
          <a:solidFill>
            <a:srgbClr val="002060"/>
          </a:solidFill>
        </p:spPr>
        <p:txBody>
          <a:bodyPr wrap="square">
            <a:spAutoFit/>
          </a:bodyPr>
          <a:lstStyle/>
          <a:p>
            <a:r>
              <a:rPr lang="en-US" sz="2800" b="1" dirty="0">
                <a:latin typeface="Arial" panose="020B0604020202020204" pitchFamily="34" charset="0"/>
                <a:ea typeface="Calibri" panose="020F0502020204030204" pitchFamily="34" charset="0"/>
              </a:rPr>
              <a:t>David </a:t>
            </a:r>
            <a:r>
              <a:rPr lang="en-US" sz="2800" b="1" dirty="0" err="1">
                <a:latin typeface="Arial" panose="020B0604020202020204" pitchFamily="34" charset="0"/>
                <a:ea typeface="Calibri" panose="020F0502020204030204" pitchFamily="34" charset="0"/>
              </a:rPr>
              <a:t>Rumelhard</a:t>
            </a:r>
            <a:r>
              <a:rPr lang="en-US" sz="2800" b="1" dirty="0">
                <a:latin typeface="Arial" panose="020B0604020202020204" pitchFamily="34" charset="0"/>
                <a:ea typeface="Calibri" panose="020F0502020204030204" pitchFamily="34" charset="0"/>
              </a:rPr>
              <a:t> (1977), </a:t>
            </a:r>
          </a:p>
          <a:p>
            <a:r>
              <a:rPr lang="en-US" sz="2800" b="1" dirty="0" err="1">
                <a:latin typeface="Arial" panose="020B0604020202020204" pitchFamily="34" charset="0"/>
                <a:ea typeface="Calibri" panose="020F0502020204030204" pitchFamily="34" charset="0"/>
              </a:rPr>
              <a:t>Stanovich</a:t>
            </a:r>
            <a:r>
              <a:rPr lang="en-US" sz="2800" b="1" dirty="0">
                <a:latin typeface="Arial" panose="020B0604020202020204" pitchFamily="34" charset="0"/>
                <a:ea typeface="Calibri" panose="020F0502020204030204" pitchFamily="34" charset="0"/>
              </a:rPr>
              <a:t> (1980)</a:t>
            </a:r>
          </a:p>
          <a:p>
            <a:r>
              <a:rPr lang="en-US" sz="2800" b="1" dirty="0">
                <a:latin typeface="Arial" panose="020B0604020202020204" pitchFamily="34" charset="0"/>
                <a:ea typeface="Calibri" panose="020F0502020204030204" pitchFamily="34" charset="0"/>
              </a:rPr>
              <a:t>Ruddell and Speaker (1985) </a:t>
            </a:r>
            <a:endParaRPr lang="th-TH" sz="2800" b="1" dirty="0"/>
          </a:p>
        </p:txBody>
      </p:sp>
      <p:pic>
        <p:nvPicPr>
          <p:cNvPr id="4098" name="Picture 2" descr="http://2.bp.blogspot.com/_bMSWwzGOfzE/SIay7_b-jlI/AAAAAAAAAI8/obJJz9PJeN4/s320/rumel+h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1812" y="1828800"/>
            <a:ext cx="1943100" cy="2714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02434" y="4572000"/>
            <a:ext cx="1390124" cy="369332"/>
          </a:xfrm>
          <a:prstGeom prst="rect">
            <a:avLst/>
          </a:prstGeom>
        </p:spPr>
        <p:txBody>
          <a:bodyPr wrap="none">
            <a:spAutoFit/>
          </a:bodyPr>
          <a:lstStyle/>
          <a:p>
            <a:r>
              <a:rPr lang="en-US" sz="1800" b="1" dirty="0" err="1">
                <a:latin typeface="Arial" panose="020B0604020202020204" pitchFamily="34" charset="0"/>
                <a:ea typeface="Calibri" panose="020F0502020204030204" pitchFamily="34" charset="0"/>
              </a:rPr>
              <a:t>Rumelhard</a:t>
            </a:r>
            <a:endParaRPr lang="th-TH" sz="1800" dirty="0"/>
          </a:p>
        </p:txBody>
      </p:sp>
      <p:pic>
        <p:nvPicPr>
          <p:cNvPr id="4100" name="Picture 4" descr="Image result for stanovich reading 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3923" y="4158854"/>
            <a:ext cx="158115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17188" y="6122314"/>
            <a:ext cx="1410964" cy="400110"/>
          </a:xfrm>
          <a:prstGeom prst="rect">
            <a:avLst/>
          </a:prstGeom>
        </p:spPr>
        <p:txBody>
          <a:bodyPr wrap="none">
            <a:spAutoFit/>
          </a:bodyPr>
          <a:lstStyle/>
          <a:p>
            <a:r>
              <a:rPr lang="en-US" sz="2000" b="1" dirty="0" err="1">
                <a:latin typeface="Arial" panose="020B0604020202020204" pitchFamily="34" charset="0"/>
                <a:ea typeface="Calibri" panose="020F0502020204030204" pitchFamily="34" charset="0"/>
              </a:rPr>
              <a:t>Stanovich</a:t>
            </a:r>
            <a:endParaRPr lang="th-TH" sz="2000" dirty="0"/>
          </a:p>
        </p:txBody>
      </p:sp>
      <p:pic>
        <p:nvPicPr>
          <p:cNvPr id="6" name="Picture 5"/>
          <p:cNvPicPr>
            <a:picLocks noChangeAspect="1"/>
          </p:cNvPicPr>
          <p:nvPr/>
        </p:nvPicPr>
        <p:blipFill>
          <a:blip r:embed="rId4" cstate="print"/>
          <a:stretch>
            <a:fillRect/>
          </a:stretch>
        </p:blipFill>
        <p:spPr>
          <a:xfrm>
            <a:off x="836612" y="3815020"/>
            <a:ext cx="2147052" cy="2814379"/>
          </a:xfrm>
          <a:prstGeom prst="rect">
            <a:avLst/>
          </a:prstGeom>
        </p:spPr>
      </p:pic>
    </p:spTree>
    <p:extLst>
      <p:ext uri="{BB962C8B-B14F-4D97-AF65-F5344CB8AC3E}">
        <p14:creationId xmlns:p14="http://schemas.microsoft.com/office/powerpoint/2010/main" val="3957461693"/>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additive="base">
                                        <p:cTn id="16" dur="1000" fill="hold"/>
                                        <p:tgtEl>
                                          <p:spTgt spid="4098"/>
                                        </p:tgtEl>
                                        <p:attrNameLst>
                                          <p:attrName>ppt_x</p:attrName>
                                        </p:attrNameLst>
                                      </p:cBhvr>
                                      <p:tavLst>
                                        <p:tav tm="0">
                                          <p:val>
                                            <p:strVal val="1+#ppt_w/2"/>
                                          </p:val>
                                        </p:tav>
                                        <p:tav tm="100000">
                                          <p:val>
                                            <p:strVal val="#ppt_x"/>
                                          </p:val>
                                        </p:tav>
                                      </p:tavLst>
                                    </p:anim>
                                    <p:anim calcmode="lin" valueType="num">
                                      <p:cBhvr additive="base">
                                        <p:cTn id="17" dur="1000" fill="hold"/>
                                        <p:tgtEl>
                                          <p:spTgt spid="4098"/>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1+#ppt_w/2"/>
                                          </p:val>
                                        </p:tav>
                                        <p:tav tm="100000">
                                          <p:val>
                                            <p:strVal val="#ppt_x"/>
                                          </p:val>
                                        </p:tav>
                                      </p:tavLst>
                                    </p:anim>
                                    <p:anim calcmode="lin" valueType="num">
                                      <p:cBhvr additive="base">
                                        <p:cTn id="22" dur="1000" fill="hold"/>
                                        <p:tgtEl>
                                          <p:spTgt spid="4"/>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4" presetClass="entr" presetSubtype="16" fill="hold" nodeType="after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box(in)">
                                      <p:cBhvr>
                                        <p:cTn id="26" dur="3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0412" y="2459622"/>
            <a:ext cx="11049000" cy="2677656"/>
          </a:xfrm>
          <a:prstGeom prst="rect">
            <a:avLst/>
          </a:prstGeom>
        </p:spPr>
        <p:txBody>
          <a:bodyPr wrap="square">
            <a:spAutoFit/>
          </a:bodyPr>
          <a:lstStyle/>
          <a:p>
            <a:pPr algn="just">
              <a:lnSpc>
                <a:spcPct val="150000"/>
              </a:lnSpc>
              <a:spcAft>
                <a:spcPts val="800"/>
              </a:spcAft>
            </a:pPr>
            <a:r>
              <a:rPr lang="en-US" sz="2800" b="1" dirty="0">
                <a:solidFill>
                  <a:srgbClr val="FF0000"/>
                </a:solidFill>
                <a:latin typeface="Garamond" panose="02020404030301010803" pitchFamily="18"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Rumelhurt</a:t>
            </a:r>
            <a:r>
              <a:rPr lang="en-US" sz="2800" b="1" dirty="0">
                <a:latin typeface="Arial" panose="020B0604020202020204" pitchFamily="34" charset="0"/>
                <a:ea typeface="Calibri" panose="020F0502020204030204" pitchFamily="34" charset="0"/>
                <a:cs typeface="Arial" panose="020B0604020202020204" pitchFamily="34" charset="0"/>
              </a:rPr>
              <a:t> (1977) withholds that in the interactive model of reading comprehension, meaning is not bound to the text alone; rather, it is the outcome of co-construction of the information within the text and the readers’ interpretation.</a:t>
            </a:r>
          </a:p>
        </p:txBody>
      </p:sp>
      <p:sp>
        <p:nvSpPr>
          <p:cNvPr id="8" name="TextBox 7"/>
          <p:cNvSpPr txBox="1"/>
          <p:nvPr/>
        </p:nvSpPr>
        <p:spPr>
          <a:xfrm>
            <a:off x="760412" y="1490798"/>
            <a:ext cx="2576346" cy="584775"/>
          </a:xfrm>
          <a:prstGeom prst="rect">
            <a:avLst/>
          </a:prstGeom>
          <a:noFill/>
        </p:spPr>
        <p:txBody>
          <a:bodyPr wrap="none" rtlCol="0">
            <a:spAutoFit/>
          </a:bodyPr>
          <a:lstStyle/>
          <a:p>
            <a:r>
              <a:rPr lang="en-US" sz="3200" b="1" dirty="0">
                <a:solidFill>
                  <a:srgbClr val="00B0F0"/>
                </a:solidFill>
              </a:rPr>
              <a:t>Introduction</a:t>
            </a:r>
            <a:endParaRPr lang="th-TH" sz="3200" b="1" dirty="0">
              <a:solidFill>
                <a:srgbClr val="00B0F0"/>
              </a:solidFill>
            </a:endParaRPr>
          </a:p>
        </p:txBody>
      </p:sp>
      <p:sp>
        <p:nvSpPr>
          <p:cNvPr id="5" name="TextBox 4">
            <a:extLst>
              <a:ext uri="{FF2B5EF4-FFF2-40B4-BE49-F238E27FC236}">
                <a16:creationId xmlns="" xmlns:a16="http://schemas.microsoft.com/office/drawing/2014/main" id="{B05E7C60-F405-44AE-BDAC-00EC5AB3299E}"/>
              </a:ext>
            </a:extLst>
          </p:cNvPr>
          <p:cNvSpPr txBox="1"/>
          <p:nvPr/>
        </p:nvSpPr>
        <p:spPr>
          <a:xfrm>
            <a:off x="2121992" y="314012"/>
            <a:ext cx="7782420" cy="52322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Interactive Reading Model and Process </a:t>
            </a:r>
            <a:endParaRPr lang="th-TH" sz="28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56192805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0412" y="1490798"/>
            <a:ext cx="2576346" cy="584775"/>
          </a:xfrm>
          <a:prstGeom prst="rect">
            <a:avLst/>
          </a:prstGeom>
          <a:noFill/>
        </p:spPr>
        <p:txBody>
          <a:bodyPr wrap="none" rtlCol="0">
            <a:spAutoFit/>
          </a:bodyPr>
          <a:lstStyle/>
          <a:p>
            <a:r>
              <a:rPr lang="en-US" sz="3200" b="1" dirty="0">
                <a:solidFill>
                  <a:srgbClr val="00B0F0"/>
                </a:solidFill>
              </a:rPr>
              <a:t>Introduction</a:t>
            </a:r>
            <a:endParaRPr lang="th-TH" sz="3200" b="1" dirty="0">
              <a:solidFill>
                <a:srgbClr val="00B0F0"/>
              </a:solidFill>
            </a:endParaRPr>
          </a:p>
        </p:txBody>
      </p:sp>
      <p:pic>
        <p:nvPicPr>
          <p:cNvPr id="2" name="Picture 1"/>
          <p:cNvPicPr>
            <a:picLocks noChangeAspect="1"/>
          </p:cNvPicPr>
          <p:nvPr/>
        </p:nvPicPr>
        <p:blipFill>
          <a:blip r:embed="rId2" cstate="print"/>
          <a:stretch>
            <a:fillRect/>
          </a:stretch>
        </p:blipFill>
        <p:spPr>
          <a:xfrm>
            <a:off x="379412" y="2362200"/>
            <a:ext cx="11237323" cy="2819400"/>
          </a:xfrm>
          <a:prstGeom prst="rect">
            <a:avLst/>
          </a:prstGeom>
        </p:spPr>
      </p:pic>
      <p:sp>
        <p:nvSpPr>
          <p:cNvPr id="5" name="TextBox 4">
            <a:extLst>
              <a:ext uri="{FF2B5EF4-FFF2-40B4-BE49-F238E27FC236}">
                <a16:creationId xmlns="" xmlns:a16="http://schemas.microsoft.com/office/drawing/2014/main" id="{E815E085-0DBE-4B4C-9CCA-E7E2545C8CB0}"/>
              </a:ext>
            </a:extLst>
          </p:cNvPr>
          <p:cNvSpPr txBox="1"/>
          <p:nvPr/>
        </p:nvSpPr>
        <p:spPr>
          <a:xfrm>
            <a:off x="2121992" y="314012"/>
            <a:ext cx="7782420" cy="52322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Interactive Reading Model and Process </a:t>
            </a:r>
            <a:endParaRPr lang="th-TH" sz="28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76024261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684212" y="1686580"/>
            <a:ext cx="9754593" cy="523220"/>
          </a:xfrm>
          <a:prstGeom prst="rect">
            <a:avLst/>
          </a:prstGeom>
          <a:noFill/>
        </p:spPr>
        <p:txBody>
          <a:bodyPr wrap="none" rtlCol="0">
            <a:spAutoFit/>
          </a:bodyPr>
          <a:lstStyle/>
          <a:p>
            <a:r>
              <a:rPr lang="en-US" sz="28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Principle 4</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Learning to read is a continuing process.</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50812" y="381000"/>
            <a:ext cx="11658600"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solidFill>
                  <a:srgbClr val="00B0F0"/>
                </a:solidFill>
                <a:effectLst>
                  <a:outerShdw blurRad="38100" dist="38100" dir="2700000" algn="tl">
                    <a:srgbClr val="000000">
                      <a:alpha val="43137"/>
                    </a:srgbClr>
                  </a:outerShdw>
                </a:effectLst>
                <a:latin typeface="Georgia" panose="02040502050405020303" pitchFamily="18" charset="0"/>
              </a:rPr>
              <a:t>Principles of Teaching English Reading </a:t>
            </a:r>
            <a:r>
              <a:rPr lang="en-US" sz="2000" b="1" dirty="0">
                <a:solidFill>
                  <a:srgbClr val="00B0F0"/>
                </a:solidFill>
                <a:effectLst>
                  <a:outerShdw blurRad="38100" dist="38100" dir="2700000" algn="tl">
                    <a:srgbClr val="000000">
                      <a:alpha val="43137"/>
                    </a:srgbClr>
                  </a:outerShdw>
                </a:effectLst>
                <a:latin typeface="Georgia" panose="02040502050405020303" pitchFamily="18" charset="0"/>
              </a:rPr>
              <a:t>(By Burns, Roe, Ross) </a:t>
            </a:r>
            <a:endParaRPr lang="th-TH" sz="2000" b="1" dirty="0">
              <a:solidFill>
                <a:srgbClr val="00B0F0"/>
              </a:solidFill>
              <a:effectLst>
                <a:outerShdw blurRad="38100" dist="38100" dir="2700000" algn="tl">
                  <a:srgbClr val="000000">
                    <a:alpha val="43137"/>
                  </a:srgbClr>
                </a:outerShdw>
              </a:effectLst>
              <a:latin typeface="Georgia" panose="02040502050405020303" pitchFamily="18" charset="0"/>
            </a:endParaRPr>
          </a:p>
        </p:txBody>
      </p:sp>
      <p:sp>
        <p:nvSpPr>
          <p:cNvPr id="3" name="Rectangle 2"/>
          <p:cNvSpPr/>
          <p:nvPr/>
        </p:nvSpPr>
        <p:spPr>
          <a:xfrm>
            <a:off x="2665412" y="2521803"/>
            <a:ext cx="8193269" cy="830997"/>
          </a:xfrm>
          <a:prstGeom prst="rect">
            <a:avLst/>
          </a:prstGeom>
        </p:spPr>
        <p:txBody>
          <a:bodyPr wrap="none">
            <a:spAutoFit/>
          </a:bodyPr>
          <a:lstStyle/>
          <a:p>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Children learn to read over a long period of time </a:t>
            </a:r>
          </a:p>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and refinement continues.</a:t>
            </a:r>
            <a:endParaRPr lang="th-TH" dirty="0"/>
          </a:p>
        </p:txBody>
      </p:sp>
    </p:spTree>
    <p:extLst>
      <p:ext uri="{BB962C8B-B14F-4D97-AF65-F5344CB8AC3E}">
        <p14:creationId xmlns:p14="http://schemas.microsoft.com/office/powerpoint/2010/main" val="165428553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0412" y="2057400"/>
            <a:ext cx="11049000" cy="2031325"/>
          </a:xfrm>
          <a:prstGeom prst="rect">
            <a:avLst/>
          </a:prstGeom>
        </p:spPr>
        <p:txBody>
          <a:bodyPr wrap="square">
            <a:spAutoFit/>
          </a:bodyPr>
          <a:lstStyle/>
          <a:p>
            <a:pPr algn="just">
              <a:lnSpc>
                <a:spcPct val="150000"/>
              </a:lnSpc>
              <a:spcAft>
                <a:spcPts val="800"/>
              </a:spcAft>
            </a:pPr>
            <a:r>
              <a:rPr lang="en-US" sz="2800" b="1" dirty="0">
                <a:solidFill>
                  <a:srgbClr val="FF0000"/>
                </a:solidFill>
                <a:latin typeface="Garamond" panose="02020404030301010803" pitchFamily="18"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The approach (to teaching reading) that is accepted as the most comprehensive description of the reading process is an interactive approach.</a:t>
            </a:r>
          </a:p>
        </p:txBody>
      </p:sp>
      <p:sp>
        <p:nvSpPr>
          <p:cNvPr id="5" name="Rectangle 4"/>
          <p:cNvSpPr/>
          <p:nvPr/>
        </p:nvSpPr>
        <p:spPr>
          <a:xfrm>
            <a:off x="608012" y="4295523"/>
            <a:ext cx="11049000" cy="1384995"/>
          </a:xfrm>
          <a:prstGeom prst="rect">
            <a:avLst/>
          </a:prstGeom>
        </p:spPr>
        <p:txBody>
          <a:bodyPr wrap="square">
            <a:spAutoFit/>
          </a:bodyPr>
          <a:lstStyle/>
          <a:p>
            <a:pPr algn="just">
              <a:lnSpc>
                <a:spcPct val="150000"/>
              </a:lnSpc>
              <a:spcAft>
                <a:spcPts val="800"/>
              </a:spcAft>
            </a:pPr>
            <a:r>
              <a:rPr lang="en-US" sz="2800" b="1" dirty="0">
                <a:solidFill>
                  <a:srgbClr val="FF0000"/>
                </a:solidFill>
                <a:latin typeface="Garamond" panose="02020404030301010803" pitchFamily="18"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This model combines elements of both bottom-up and top-down approaches. </a:t>
            </a:r>
          </a:p>
        </p:txBody>
      </p:sp>
      <p:sp>
        <p:nvSpPr>
          <p:cNvPr id="6" name="TextBox 5"/>
          <p:cNvSpPr txBox="1"/>
          <p:nvPr/>
        </p:nvSpPr>
        <p:spPr>
          <a:xfrm>
            <a:off x="760412" y="1490798"/>
            <a:ext cx="2576346" cy="584775"/>
          </a:xfrm>
          <a:prstGeom prst="rect">
            <a:avLst/>
          </a:prstGeom>
          <a:noFill/>
        </p:spPr>
        <p:txBody>
          <a:bodyPr wrap="none" rtlCol="0">
            <a:spAutoFit/>
          </a:bodyPr>
          <a:lstStyle/>
          <a:p>
            <a:r>
              <a:rPr lang="en-US" sz="3200" b="1" dirty="0">
                <a:solidFill>
                  <a:srgbClr val="00B0F0"/>
                </a:solidFill>
              </a:rPr>
              <a:t>Introduction</a:t>
            </a:r>
            <a:endParaRPr lang="th-TH" sz="3200" b="1" dirty="0">
              <a:solidFill>
                <a:srgbClr val="00B0F0"/>
              </a:solidFill>
            </a:endParaRPr>
          </a:p>
        </p:txBody>
      </p:sp>
      <p:sp>
        <p:nvSpPr>
          <p:cNvPr id="8" name="TextBox 7">
            <a:extLst>
              <a:ext uri="{FF2B5EF4-FFF2-40B4-BE49-F238E27FC236}">
                <a16:creationId xmlns="" xmlns:a16="http://schemas.microsoft.com/office/drawing/2014/main" id="{6BEB0319-8600-4233-831C-1784110EFD51}"/>
              </a:ext>
            </a:extLst>
          </p:cNvPr>
          <p:cNvSpPr txBox="1"/>
          <p:nvPr/>
        </p:nvSpPr>
        <p:spPr>
          <a:xfrm>
            <a:off x="2121992" y="314012"/>
            <a:ext cx="7782420" cy="52322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pPr algn="ctr" defTabSz="342900"/>
            <a:r>
              <a:rPr lang="en-US" sz="2800" b="1" dirty="0">
                <a:effectLst>
                  <a:outerShdw blurRad="38100" dist="38100" dir="2700000" algn="tl">
                    <a:srgbClr val="000000">
                      <a:alpha val="43137"/>
                    </a:srgbClr>
                  </a:outerShdw>
                </a:effectLst>
                <a:latin typeface="Georgia" panose="02040502050405020303" pitchFamily="18" charset="0"/>
              </a:rPr>
              <a:t>Interactive Reading Model and Process </a:t>
            </a:r>
            <a:endParaRPr lang="th-TH" sz="2800"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6602340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1674812" y="1225778"/>
            <a:ext cx="80772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B0F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Can you complete the story?</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Once upon a ______ there lived an unhappy young girl. Her ______ was dead and her father had married a ______ with two daughters. Her stepmother didn't like ______. All her kind thoughts and loving touches ______ for her own daughters. Nothing was ______ good for them - dresses, shoes, delicious ______, soft beds, and every home comfort. But, ______ the poor unhappy girl, there was ______ at all.</a:t>
            </a:r>
            <a:endParaRPr kumimoji="0" lang="en-US" sz="32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 are a good reader!</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4212" y="1219200"/>
            <a:ext cx="11402480" cy="1384995"/>
          </a:xfrm>
          <a:prstGeom prst="rect">
            <a:avLst/>
          </a:prstGeom>
          <a:noFill/>
        </p:spPr>
        <p:txBody>
          <a:bodyPr wrap="none" rtlCol="0">
            <a:spAutoFit/>
          </a:bodyPr>
          <a:lstStyle/>
          <a:p>
            <a:r>
              <a:rPr lang="en-US" sz="28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Principle 5</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Students should be taught word recognition skills </a:t>
            </a:r>
          </a:p>
          <a:p>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that will allow them to unlock the pronunciations </a:t>
            </a:r>
          </a:p>
          <a:p>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meanings of unfamiliar words independently.</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50812" y="381000"/>
            <a:ext cx="11658600"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solidFill>
                  <a:srgbClr val="00B0F0"/>
                </a:solidFill>
                <a:effectLst>
                  <a:outerShdw blurRad="38100" dist="38100" dir="2700000" algn="tl">
                    <a:srgbClr val="000000">
                      <a:alpha val="43137"/>
                    </a:srgbClr>
                  </a:outerShdw>
                </a:effectLst>
                <a:latin typeface="Georgia" panose="02040502050405020303" pitchFamily="18" charset="0"/>
              </a:rPr>
              <a:t>Principles of Teaching English Reading </a:t>
            </a:r>
            <a:r>
              <a:rPr lang="en-US" sz="2000" b="1" dirty="0">
                <a:solidFill>
                  <a:srgbClr val="00B0F0"/>
                </a:solidFill>
                <a:effectLst>
                  <a:outerShdw blurRad="38100" dist="38100" dir="2700000" algn="tl">
                    <a:srgbClr val="000000">
                      <a:alpha val="43137"/>
                    </a:srgbClr>
                  </a:outerShdw>
                </a:effectLst>
                <a:latin typeface="Georgia" panose="02040502050405020303" pitchFamily="18" charset="0"/>
              </a:rPr>
              <a:t>(By Burns, Roe, Ross) </a:t>
            </a:r>
            <a:endParaRPr lang="th-TH" sz="2000" b="1" dirty="0">
              <a:solidFill>
                <a:srgbClr val="00B0F0"/>
              </a:solidFill>
              <a:effectLst>
                <a:outerShdw blurRad="38100" dist="38100" dir="2700000" algn="tl">
                  <a:srgbClr val="000000">
                    <a:alpha val="43137"/>
                  </a:srgbClr>
                </a:outerShdw>
              </a:effectLst>
              <a:latin typeface="Georgia" panose="02040502050405020303" pitchFamily="18" charset="0"/>
            </a:endParaRPr>
          </a:p>
        </p:txBody>
      </p:sp>
      <p:sp>
        <p:nvSpPr>
          <p:cNvPr id="3" name="Rectangle 2"/>
          <p:cNvSpPr/>
          <p:nvPr/>
        </p:nvSpPr>
        <p:spPr>
          <a:xfrm>
            <a:off x="2970212" y="3048000"/>
            <a:ext cx="8090676" cy="830997"/>
          </a:xfrm>
          <a:prstGeom prst="rect">
            <a:avLst/>
          </a:prstGeom>
        </p:spPr>
        <p:txBody>
          <a:bodyPr wrap="none">
            <a:spAutoFit/>
          </a:bodyPr>
          <a:lstStyle/>
          <a:p>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Children need to learn techniques of figuring out </a:t>
            </a:r>
          </a:p>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unfamiliar words.</a:t>
            </a:r>
            <a:endParaRPr lang="th-TH" dirty="0"/>
          </a:p>
        </p:txBody>
      </p:sp>
    </p:spTree>
    <p:extLst>
      <p:ext uri="{BB962C8B-B14F-4D97-AF65-F5344CB8AC3E}">
        <p14:creationId xmlns:p14="http://schemas.microsoft.com/office/powerpoint/2010/main" val="388923085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79412" y="1295400"/>
            <a:ext cx="11498661" cy="1384995"/>
          </a:xfrm>
          <a:prstGeom prst="rect">
            <a:avLst/>
          </a:prstGeom>
          <a:noFill/>
        </p:spPr>
        <p:txBody>
          <a:bodyPr wrap="none" rtlCol="0">
            <a:spAutoFit/>
          </a:bodyPr>
          <a:lstStyle/>
          <a:p>
            <a:r>
              <a:rPr lang="en-US" sz="28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Principle 6</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teacher should diagnose each student’s </a:t>
            </a:r>
          </a:p>
          <a:p>
            <a:r>
              <a:rPr lang="en-US"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reading ability and use the diagnosis as a basis for</a:t>
            </a:r>
          </a:p>
          <a:p>
            <a:r>
              <a:rPr lang="en-US"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planning instruction</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50812" y="381000"/>
            <a:ext cx="11658600"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solidFill>
                  <a:srgbClr val="00B0F0"/>
                </a:solidFill>
                <a:effectLst>
                  <a:outerShdw blurRad="38100" dist="38100" dir="2700000" algn="tl">
                    <a:srgbClr val="000000">
                      <a:alpha val="43137"/>
                    </a:srgbClr>
                  </a:outerShdw>
                </a:effectLst>
                <a:latin typeface="Georgia" panose="02040502050405020303" pitchFamily="18" charset="0"/>
              </a:rPr>
              <a:t>Principles of Teaching English Reading </a:t>
            </a:r>
            <a:r>
              <a:rPr lang="en-US" sz="2000" b="1" dirty="0">
                <a:solidFill>
                  <a:srgbClr val="00B0F0"/>
                </a:solidFill>
                <a:effectLst>
                  <a:outerShdw blurRad="38100" dist="38100" dir="2700000" algn="tl">
                    <a:srgbClr val="000000">
                      <a:alpha val="43137"/>
                    </a:srgbClr>
                  </a:outerShdw>
                </a:effectLst>
                <a:latin typeface="Georgia" panose="02040502050405020303" pitchFamily="18" charset="0"/>
              </a:rPr>
              <a:t>(By Burns, Roe, Ross) </a:t>
            </a:r>
            <a:endParaRPr lang="th-TH" sz="2000" b="1" dirty="0">
              <a:solidFill>
                <a:srgbClr val="00B0F0"/>
              </a:solidFill>
              <a:effectLst>
                <a:outerShdw blurRad="38100" dist="38100" dir="2700000" algn="tl">
                  <a:srgbClr val="000000">
                    <a:alpha val="43137"/>
                  </a:srgbClr>
                </a:outerShdw>
              </a:effectLst>
              <a:latin typeface="Georgia" panose="02040502050405020303" pitchFamily="18" charset="0"/>
            </a:endParaRPr>
          </a:p>
        </p:txBody>
      </p:sp>
      <p:sp>
        <p:nvSpPr>
          <p:cNvPr id="7" name="Rectangle 6"/>
          <p:cNvSpPr/>
          <p:nvPr/>
        </p:nvSpPr>
        <p:spPr>
          <a:xfrm>
            <a:off x="3046412" y="2983189"/>
            <a:ext cx="7723589" cy="830997"/>
          </a:xfrm>
          <a:prstGeom prst="rect">
            <a:avLst/>
          </a:prstGeom>
        </p:spPr>
        <p:txBody>
          <a:bodyPr wrap="none">
            <a:spAutoFit/>
          </a:bodyPr>
          <a:lstStyle/>
          <a:p>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The teacher should pinpoint the strengths and </a:t>
            </a:r>
          </a:p>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weaknesses of each individual.</a:t>
            </a:r>
            <a:endParaRPr lang="th-TH" dirty="0"/>
          </a:p>
        </p:txBody>
      </p:sp>
    </p:spTree>
    <p:extLst>
      <p:ext uri="{BB962C8B-B14F-4D97-AF65-F5344CB8AC3E}">
        <p14:creationId xmlns:p14="http://schemas.microsoft.com/office/powerpoint/2010/main" val="196065160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84212" y="1676400"/>
            <a:ext cx="11069056" cy="954107"/>
          </a:xfrm>
          <a:prstGeom prst="rect">
            <a:avLst/>
          </a:prstGeom>
          <a:noFill/>
        </p:spPr>
        <p:txBody>
          <a:bodyPr wrap="none" rtlCol="0">
            <a:spAutoFit/>
          </a:bodyPr>
          <a:lstStyle/>
          <a:p>
            <a:r>
              <a:rPr lang="en-US" sz="28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Principle 7</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Reading and the other language arts are closely </a:t>
            </a:r>
          </a:p>
          <a:p>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interrelated.</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50812" y="381000"/>
            <a:ext cx="11658600"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solidFill>
                  <a:srgbClr val="00B0F0"/>
                </a:solidFill>
                <a:effectLst>
                  <a:outerShdw blurRad="38100" dist="38100" dir="2700000" algn="tl">
                    <a:srgbClr val="000000">
                      <a:alpha val="43137"/>
                    </a:srgbClr>
                  </a:outerShdw>
                </a:effectLst>
                <a:latin typeface="Georgia" panose="02040502050405020303" pitchFamily="18" charset="0"/>
              </a:rPr>
              <a:t>Principles of Teaching English Reading </a:t>
            </a:r>
            <a:r>
              <a:rPr lang="en-US" sz="2000" b="1" dirty="0">
                <a:solidFill>
                  <a:srgbClr val="00B0F0"/>
                </a:solidFill>
                <a:effectLst>
                  <a:outerShdw blurRad="38100" dist="38100" dir="2700000" algn="tl">
                    <a:srgbClr val="000000">
                      <a:alpha val="43137"/>
                    </a:srgbClr>
                  </a:outerShdw>
                </a:effectLst>
                <a:latin typeface="Georgia" panose="02040502050405020303" pitchFamily="18" charset="0"/>
              </a:rPr>
              <a:t>(By Burns, Roe, Ross) </a:t>
            </a:r>
            <a:endParaRPr lang="th-TH" sz="2000" b="1" dirty="0">
              <a:solidFill>
                <a:srgbClr val="00B0F0"/>
              </a:solidFill>
              <a:effectLst>
                <a:outerShdw blurRad="38100" dist="38100" dir="2700000" algn="tl">
                  <a:srgbClr val="000000">
                    <a:alpha val="43137"/>
                  </a:srgbClr>
                </a:outerShdw>
              </a:effectLst>
              <a:latin typeface="Georgia" panose="02040502050405020303" pitchFamily="18" charset="0"/>
            </a:endParaRPr>
          </a:p>
        </p:txBody>
      </p:sp>
      <p:sp>
        <p:nvSpPr>
          <p:cNvPr id="7" name="Rectangle 6"/>
          <p:cNvSpPr/>
          <p:nvPr/>
        </p:nvSpPr>
        <p:spPr>
          <a:xfrm>
            <a:off x="2284412" y="3110299"/>
            <a:ext cx="9345828" cy="461665"/>
          </a:xfrm>
          <a:prstGeom prst="rect">
            <a:avLst/>
          </a:prstGeom>
        </p:spPr>
        <p:txBody>
          <a:bodyPr wrap="none">
            <a:spAutoFit/>
          </a:bodyPr>
          <a:lstStyle/>
          <a:p>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Mastering listening skills is important in learning to read.</a:t>
            </a:r>
            <a:endParaRPr lang="th-TH" dirty="0"/>
          </a:p>
        </p:txBody>
      </p:sp>
      <p:sp>
        <p:nvSpPr>
          <p:cNvPr id="9" name="Rectangle 8"/>
          <p:cNvSpPr/>
          <p:nvPr/>
        </p:nvSpPr>
        <p:spPr>
          <a:xfrm>
            <a:off x="2284412" y="3500735"/>
            <a:ext cx="9696885" cy="461665"/>
          </a:xfrm>
          <a:prstGeom prst="rect">
            <a:avLst/>
          </a:prstGeom>
        </p:spPr>
        <p:txBody>
          <a:bodyPr wrap="none">
            <a:spAutoFit/>
          </a:bodyPr>
          <a:lstStyle/>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b="1" dirty="0">
                <a:latin typeface="Tahoma" panose="020B0604030504040204" pitchFamily="34" charset="0"/>
                <a:ea typeface="Tahoma" panose="020B0604030504040204" pitchFamily="34" charset="0"/>
                <a:cs typeface="Tahoma" panose="020B0604030504040204" pitchFamily="34" charset="0"/>
              </a:rPr>
              <a:t> People learn to speak before they learn to read and write.</a:t>
            </a:r>
            <a:endParaRPr lang="th-TH" dirty="0"/>
          </a:p>
        </p:txBody>
      </p:sp>
      <p:sp>
        <p:nvSpPr>
          <p:cNvPr id="10" name="Rectangle 9"/>
          <p:cNvSpPr/>
          <p:nvPr/>
        </p:nvSpPr>
        <p:spPr>
          <a:xfrm>
            <a:off x="2284412" y="3957935"/>
            <a:ext cx="9626353" cy="830997"/>
          </a:xfrm>
          <a:prstGeom prst="rect">
            <a:avLst/>
          </a:prstGeom>
        </p:spPr>
        <p:txBody>
          <a:bodyPr wrap="none">
            <a:spAutoFit/>
          </a:bodyPr>
          <a:lstStyle/>
          <a:p>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Reading involves decoding skills, whereas writing involves </a:t>
            </a:r>
          </a:p>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encoding skills.</a:t>
            </a:r>
            <a:endParaRPr lang="th-TH" dirty="0"/>
          </a:p>
        </p:txBody>
      </p:sp>
    </p:spTree>
    <p:extLst>
      <p:ext uri="{BB962C8B-B14F-4D97-AF65-F5344CB8AC3E}">
        <p14:creationId xmlns:p14="http://schemas.microsoft.com/office/powerpoint/2010/main" val="337638024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684212" y="1447800"/>
            <a:ext cx="10621819" cy="954107"/>
          </a:xfrm>
          <a:prstGeom prst="rect">
            <a:avLst/>
          </a:prstGeom>
          <a:noFill/>
        </p:spPr>
        <p:txBody>
          <a:bodyPr wrap="none" rtlCol="0">
            <a:spAutoFit/>
          </a:bodyPr>
          <a:lstStyle/>
          <a:p>
            <a:r>
              <a:rPr lang="en-US" sz="28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Principle 8</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Reading is an integral part of all content area </a:t>
            </a:r>
          </a:p>
          <a:p>
            <a:r>
              <a:rPr lang="en-US"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instruction within the educational program</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th-TH"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50812" y="381000"/>
            <a:ext cx="11658600"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342900"/>
            <a:r>
              <a:rPr lang="en-US" sz="3200" b="1" dirty="0">
                <a:solidFill>
                  <a:srgbClr val="00B0F0"/>
                </a:solidFill>
                <a:effectLst>
                  <a:outerShdw blurRad="38100" dist="38100" dir="2700000" algn="tl">
                    <a:srgbClr val="000000">
                      <a:alpha val="43137"/>
                    </a:srgbClr>
                  </a:outerShdw>
                </a:effectLst>
                <a:latin typeface="Georgia" panose="02040502050405020303" pitchFamily="18" charset="0"/>
              </a:rPr>
              <a:t>Principles of Teaching English Reading </a:t>
            </a:r>
            <a:r>
              <a:rPr lang="en-US" sz="2000" b="1" dirty="0">
                <a:solidFill>
                  <a:srgbClr val="00B0F0"/>
                </a:solidFill>
                <a:effectLst>
                  <a:outerShdw blurRad="38100" dist="38100" dir="2700000" algn="tl">
                    <a:srgbClr val="000000">
                      <a:alpha val="43137"/>
                    </a:srgbClr>
                  </a:outerShdw>
                </a:effectLst>
                <a:latin typeface="Georgia" panose="02040502050405020303" pitchFamily="18" charset="0"/>
              </a:rPr>
              <a:t>(By Burns, Roe, Ross) </a:t>
            </a:r>
            <a:endParaRPr lang="th-TH" sz="2000" b="1" dirty="0">
              <a:solidFill>
                <a:srgbClr val="00B0F0"/>
              </a:solidFill>
              <a:effectLst>
                <a:outerShdw blurRad="38100" dist="38100" dir="2700000" algn="tl">
                  <a:srgbClr val="000000">
                    <a:alpha val="43137"/>
                  </a:srgbClr>
                </a:outerShdw>
              </a:effectLst>
              <a:latin typeface="Georgia" panose="02040502050405020303" pitchFamily="18" charset="0"/>
            </a:endParaRPr>
          </a:p>
        </p:txBody>
      </p:sp>
      <p:sp>
        <p:nvSpPr>
          <p:cNvPr id="7" name="Rectangle 6"/>
          <p:cNvSpPr/>
          <p:nvPr/>
        </p:nvSpPr>
        <p:spPr>
          <a:xfrm>
            <a:off x="2208212" y="3048000"/>
            <a:ext cx="8521885" cy="830997"/>
          </a:xfrm>
          <a:prstGeom prst="rect">
            <a:avLst/>
          </a:prstGeom>
        </p:spPr>
        <p:txBody>
          <a:bodyPr wrap="none">
            <a:spAutoFit/>
          </a:bodyPr>
          <a:lstStyle/>
          <a:p>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The relationship of reading to other subjects within </a:t>
            </a:r>
          </a:p>
          <a:p>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the curriculum.</a:t>
            </a:r>
            <a:endParaRPr lang="th-TH" dirty="0"/>
          </a:p>
        </p:txBody>
      </p:sp>
    </p:spTree>
    <p:extLst>
      <p:ext uri="{BB962C8B-B14F-4D97-AF65-F5344CB8AC3E}">
        <p14:creationId xmlns:p14="http://schemas.microsoft.com/office/powerpoint/2010/main" val="276458559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4873beb7-5857-4685-be1f-d57550cc96cc"/>
    <ds:schemaRef ds:uri="http://schemas.microsoft.com/office/2006/metadata/properties"/>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1021</TotalTime>
  <Words>2469</Words>
  <Application>Microsoft Office PowerPoint</Application>
  <PresentationFormat>กำหนดเอง</PresentationFormat>
  <Paragraphs>237</Paragraphs>
  <Slides>52</Slides>
  <Notes>0</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52</vt:i4>
      </vt:variant>
    </vt:vector>
  </HeadingPairs>
  <TitlesOfParts>
    <vt:vector size="53" baseType="lpstr">
      <vt:lpstr>Apex</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You are a good reader!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Windows User</dc:creator>
  <cp:lastModifiedBy>Wipada</cp:lastModifiedBy>
  <cp:revision>55</cp:revision>
  <dcterms:created xsi:type="dcterms:W3CDTF">2018-01-17T03:17:50Z</dcterms:created>
  <dcterms:modified xsi:type="dcterms:W3CDTF">2025-01-15T14:14:51Z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