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6" r:id="rId5"/>
    <p:sldId id="264" r:id="rId6"/>
    <p:sldId id="263" r:id="rId7"/>
    <p:sldId id="265" r:id="rId8"/>
    <p:sldId id="267" r:id="rId9"/>
    <p:sldId id="261" r:id="rId10"/>
    <p:sldId id="270" r:id="rId11"/>
    <p:sldId id="268" r:id="rId12"/>
    <p:sldId id="269" r:id="rId13"/>
    <p:sldId id="272" r:id="rId14"/>
    <p:sldId id="271" r:id="rId15"/>
    <p:sldId id="275" r:id="rId16"/>
    <p:sldId id="273" r:id="rId17"/>
    <p:sldId id="274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D6527-4970-4107-B4E9-DF03FB3504C3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75E38-9DCF-43BA-B4DB-08D125958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2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275E38-9DCF-43BA-B4DB-08D1259586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13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2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6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7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5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2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4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6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3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0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2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3D8B1-69F0-4C50-B454-90E798C6728D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7EAC9-4262-4A24-97E2-73B40398F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5 การเข้ารหัสและถอดรหัส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Encoder and Decoder</a:t>
            </a:r>
            <a:r>
              <a:rPr lang="th-TH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6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0106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9306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</a:t>
            </a:r>
            <a:endParaRPr lang="en-US" sz="2800" dirty="0"/>
          </a:p>
        </p:txBody>
      </p:sp>
      <p:graphicFrame>
        <p:nvGraphicFramePr>
          <p:cNvPr id="90" name="Table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029217"/>
              </p:ext>
            </p:extLst>
          </p:nvPr>
        </p:nvGraphicFramePr>
        <p:xfrm>
          <a:off x="4587164" y="695075"/>
          <a:ext cx="3886200" cy="3485515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5686176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34364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9411735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54775879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9983635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2190563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558991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77124105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60081476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DCBA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ฐานสิบ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7255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58960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4531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589894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55574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72926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4864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36562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73462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323964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4483042"/>
                  </a:ext>
                </a:extLst>
              </a:tr>
            </a:tbl>
          </a:graphicData>
        </a:graphic>
      </p:graphicFrame>
      <p:grpSp>
        <p:nvGrpSpPr>
          <p:cNvPr id="95" name="Group 94"/>
          <p:cNvGrpSpPr/>
          <p:nvPr/>
        </p:nvGrpSpPr>
        <p:grpSpPr>
          <a:xfrm>
            <a:off x="833933" y="1407324"/>
            <a:ext cx="1607515" cy="2371912"/>
            <a:chOff x="7291883" y="-301290"/>
            <a:chExt cx="2400300" cy="3705503"/>
          </a:xfrm>
        </p:grpSpPr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91883" y="-301290"/>
              <a:ext cx="2400300" cy="3705503"/>
            </a:xfrm>
            <a:prstGeom prst="rect">
              <a:avLst/>
            </a:prstGeom>
          </p:spPr>
        </p:pic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30016" y="324138"/>
              <a:ext cx="1309234" cy="2454649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3861" y="4957437"/>
            <a:ext cx="8379413" cy="1163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64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9306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033272" y="862082"/>
            <a:ext cx="3776853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LED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common cathode</a:t>
            </a:r>
            <a:endParaRPr lang="en-US" sz="2800" baseline="30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8034833" y="2146748"/>
            <a:ext cx="2400300" cy="3705503"/>
            <a:chOff x="7291883" y="-301290"/>
            <a:chExt cx="2400300" cy="3705503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91883" y="-301290"/>
              <a:ext cx="2400300" cy="3705503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30016" y="324138"/>
              <a:ext cx="1309234" cy="2454649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9" y="2851916"/>
            <a:ext cx="4838682" cy="187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5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8968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วงจรมัลติเพล็กซ์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(Multiplex)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644841" y="1517942"/>
            <a:ext cx="7975532" cy="15696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4800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วงจร</a:t>
            </a:r>
            <a:r>
              <a:rPr lang="th-TH" sz="48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มัลติเพล็กซ์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สามารถรับข้อมูลหลายอินพุตและส่งเอ้าพุตออกเพียงเอ้าพุตเดียวเท่านั้น</a:t>
            </a:r>
            <a:endParaRPr lang="en-US" sz="4800" baseline="30000" dirty="0"/>
          </a:p>
        </p:txBody>
      </p:sp>
      <p:sp>
        <p:nvSpPr>
          <p:cNvPr id="14" name="Rectangle 13"/>
          <p:cNvSpPr/>
          <p:nvPr/>
        </p:nvSpPr>
        <p:spPr>
          <a:xfrm>
            <a:off x="1644841" y="3764318"/>
            <a:ext cx="7975532" cy="15696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48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วงจรดี</a:t>
            </a:r>
            <a:r>
              <a:rPr lang="th-TH" sz="4800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มัลติเพล็กซ์</a:t>
            </a:r>
            <a:r>
              <a:rPr lang="th-TH" sz="4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สามารถรับข้อมูลเดียวและส่ง</a:t>
            </a:r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หลายเอ้าพุต</a:t>
            </a:r>
            <a:endParaRPr lang="en-US" sz="4800" baseline="30000" dirty="0"/>
          </a:p>
        </p:txBody>
      </p:sp>
    </p:spTree>
    <p:extLst>
      <p:ext uri="{BB962C8B-B14F-4D97-AF65-F5344CB8AC3E}">
        <p14:creationId xmlns:p14="http://schemas.microsoft.com/office/powerpoint/2010/main" val="289859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8968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วงจรมัลติเพล็กซ์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(Multiplex)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479365" y="822998"/>
            <a:ext cx="30926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วงจร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มัลติเพล็กซ์แบบ 2 อินพุต</a:t>
            </a:r>
            <a:endParaRPr lang="en-US" sz="2800" baseline="30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177259" y="5098764"/>
          <a:ext cx="1168400" cy="950595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1871583487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276612052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F0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148395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40619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830960"/>
                  </a:ext>
                </a:extLst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424258" y="2169216"/>
            <a:ext cx="2964451" cy="2153420"/>
            <a:chOff x="1424258" y="2169216"/>
            <a:chExt cx="2964451" cy="215342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97790" y="2169216"/>
              <a:ext cx="2490919" cy="1439533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1424258" y="3799416"/>
              <a:ext cx="2684204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วงจร</a:t>
              </a:r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มัลติเพล็กซ์</a:t>
              </a:r>
              <a:r>
                <a:rPr lang="en-US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2 </a:t>
              </a:r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อินพุต</a:t>
              </a:r>
              <a:endParaRPr lang="en-US" sz="2800" baseline="300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512418" y="2169216"/>
            <a:ext cx="2729513" cy="2153420"/>
            <a:chOff x="6512418" y="2169216"/>
            <a:chExt cx="2729513" cy="215342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12418" y="2169216"/>
              <a:ext cx="2729513" cy="16302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7554677" y="3799416"/>
              <a:ext cx="1315004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เลือกอินพุต</a:t>
              </a:r>
              <a:endParaRPr lang="en-US" sz="2800" baseline="30000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4875154" y="4575544"/>
            <a:ext cx="1772609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204006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8968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วงจรมัลติเพล็กซ์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(Multiplex)</a:t>
            </a:r>
            <a:endParaRPr lang="en-US" sz="28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810691" y="2083463"/>
            <a:ext cx="2684204" cy="2181833"/>
            <a:chOff x="1810691" y="2083463"/>
            <a:chExt cx="2684204" cy="218183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97790" y="2083463"/>
              <a:ext cx="2510006" cy="1439533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1810691" y="3742076"/>
              <a:ext cx="2684204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วงจร</a:t>
              </a:r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มัลติเพล็กซ์</a:t>
              </a:r>
              <a:r>
                <a:rPr lang="en-US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2 </a:t>
              </a:r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อินพุต</a:t>
              </a:r>
              <a:endParaRPr lang="en-US" sz="2800" baseline="30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669571" y="1992508"/>
            <a:ext cx="2739057" cy="2330128"/>
            <a:chOff x="6669571" y="1992508"/>
            <a:chExt cx="2739057" cy="2330128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69571" y="1992508"/>
              <a:ext cx="2739057" cy="1639733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7554677" y="3799416"/>
              <a:ext cx="1315004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เลือกอินพุต</a:t>
              </a:r>
              <a:endParaRPr lang="en-US" sz="2800" baseline="30000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875154" y="4575544"/>
            <a:ext cx="1772609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</a:t>
            </a:r>
            <a:endParaRPr lang="en-US" sz="2800" baseline="300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649533"/>
              </p:ext>
            </p:extLst>
          </p:nvPr>
        </p:nvGraphicFramePr>
        <p:xfrm>
          <a:off x="4869763" y="5098764"/>
          <a:ext cx="1778000" cy="950595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124067382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1578913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32029582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28971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96027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384621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479364" y="822998"/>
            <a:ext cx="3284659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จรดีมัลติเพล็กซ์แบบ 2 อินพุต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3279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8968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วงจรมัลติเพล็กซ์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(Multiplex)</a:t>
            </a:r>
            <a:endParaRPr lang="en-US" sz="2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939" y="3034439"/>
            <a:ext cx="2510006" cy="1439533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479364" y="822998"/>
            <a:ext cx="3284659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จรดีมัลติเพล็กซ์แบบ 2 อินพุต</a:t>
            </a:r>
            <a:endParaRPr lang="en-US" sz="2800" baseline="300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6390" y="3034438"/>
            <a:ext cx="2490919" cy="143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0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8968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วงจรมัลติเพล็กซ์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(Multiplex)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4956359" y="4322636"/>
            <a:ext cx="1772609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</a:t>
            </a:r>
            <a:endParaRPr lang="en-US" sz="2800" baseline="30000" dirty="0"/>
          </a:p>
        </p:txBody>
      </p:sp>
      <p:sp>
        <p:nvSpPr>
          <p:cNvPr id="18" name="Rectangle 17"/>
          <p:cNvSpPr/>
          <p:nvPr/>
        </p:nvSpPr>
        <p:spPr>
          <a:xfrm>
            <a:off x="1479364" y="822998"/>
            <a:ext cx="3284659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วงจรมัลติเพล็กซ์แบบ 4 อินพุต</a:t>
            </a:r>
            <a:endParaRPr lang="en-US" sz="2800" baseline="30000" dirty="0"/>
          </a:p>
        </p:txBody>
      </p:sp>
      <p:sp>
        <p:nvSpPr>
          <p:cNvPr id="19" name="Rectangle 18"/>
          <p:cNvSpPr/>
          <p:nvPr/>
        </p:nvSpPr>
        <p:spPr>
          <a:xfrm>
            <a:off x="1810691" y="3742076"/>
            <a:ext cx="2684204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วงจร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มัลติเพล็กซ์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อินพุต</a:t>
            </a:r>
            <a:endParaRPr lang="en-US" sz="2800" baseline="30000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382737"/>
              </p:ext>
            </p:extLst>
          </p:nvPr>
        </p:nvGraphicFramePr>
        <p:xfrm>
          <a:off x="4950968" y="4875117"/>
          <a:ext cx="1778000" cy="1617345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264486359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12372253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00626051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F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383602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86638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53863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83358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4573825"/>
                  </a:ext>
                </a:extLst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841" y="2119168"/>
            <a:ext cx="2818985" cy="1622908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6496035" y="1910245"/>
            <a:ext cx="3096021" cy="2412391"/>
            <a:chOff x="6496035" y="1910245"/>
            <a:chExt cx="3096021" cy="2412391"/>
          </a:xfrm>
        </p:grpSpPr>
        <p:sp>
          <p:nvSpPr>
            <p:cNvPr id="20" name="Rectangle 19"/>
            <p:cNvSpPr/>
            <p:nvPr/>
          </p:nvSpPr>
          <p:spPr>
            <a:xfrm>
              <a:off x="7682693" y="3799416"/>
              <a:ext cx="1315004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เลือกอินพุต</a:t>
              </a:r>
              <a:endParaRPr lang="en-US" sz="2800" baseline="30000" dirty="0"/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96035" y="1910245"/>
              <a:ext cx="3096021" cy="1859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956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8968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5.4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วงจรมัลติเพล็กซ์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(Multiplex)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4866010" y="4252576"/>
            <a:ext cx="1772609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</a:t>
            </a:r>
            <a:endParaRPr lang="en-US" sz="2800" baseline="30000" dirty="0"/>
          </a:p>
        </p:txBody>
      </p:sp>
      <p:sp>
        <p:nvSpPr>
          <p:cNvPr id="18" name="Rectangle 17"/>
          <p:cNvSpPr/>
          <p:nvPr/>
        </p:nvSpPr>
        <p:spPr>
          <a:xfrm>
            <a:off x="1479364" y="822998"/>
            <a:ext cx="3284659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จรดีมัลติเพล็กซ์แบบ 4 อินพุต</a:t>
            </a:r>
            <a:endParaRPr lang="en-US" sz="2800" baseline="30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8541"/>
              </p:ext>
            </p:extLst>
          </p:nvPr>
        </p:nvGraphicFramePr>
        <p:xfrm>
          <a:off x="4075893" y="4775796"/>
          <a:ext cx="3606800" cy="1617345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318218876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90761744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34718302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22778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55961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87799961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  <a:r>
                        <a:rPr lang="en-US" sz="18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  <a:r>
                        <a:rPr lang="en-US" sz="18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005567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6911169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2518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19423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223837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300" y="1794833"/>
            <a:ext cx="2913149" cy="167074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10690" y="3604916"/>
            <a:ext cx="279788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จรดีมัลติเพล็กซ์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อินพุต</a:t>
            </a:r>
            <a:endParaRPr lang="en-US" sz="2800" baseline="30000" dirty="0"/>
          </a:p>
        </p:txBody>
      </p:sp>
      <p:grpSp>
        <p:nvGrpSpPr>
          <p:cNvPr id="3" name="Group 2"/>
          <p:cNvGrpSpPr/>
          <p:nvPr/>
        </p:nvGrpSpPr>
        <p:grpSpPr>
          <a:xfrm>
            <a:off x="6647763" y="1740043"/>
            <a:ext cx="3051261" cy="2445433"/>
            <a:chOff x="6647763" y="1877203"/>
            <a:chExt cx="3051261" cy="2445433"/>
          </a:xfrm>
        </p:grpSpPr>
        <p:sp>
          <p:nvSpPr>
            <p:cNvPr id="8" name="Rectangle 7"/>
            <p:cNvSpPr/>
            <p:nvPr/>
          </p:nvSpPr>
          <p:spPr>
            <a:xfrm>
              <a:off x="7682693" y="3799416"/>
              <a:ext cx="1315004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เลือกอินพุต</a:t>
              </a:r>
              <a:endParaRPr lang="en-US" sz="2800" baseline="30000" dirty="0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47763" y="1877203"/>
              <a:ext cx="3051261" cy="19222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528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5504" y="2798064"/>
            <a:ext cx="1672253" cy="101566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6000" dirty="0" smtClean="0"/>
              <a:t>Q&amp;A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66810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13204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5.1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บทนำ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325880" y="2252091"/>
            <a:ext cx="9828658" cy="28161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การเข้ารหัส </a:t>
            </a:r>
            <a:r>
              <a:rPr lang="en-US" sz="28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(Encoder)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เกี่ยวกับวงจรลอจิกจะอยู่ในรูปแบบของการ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เปลี่ยนจาก</a:t>
            </a:r>
            <a:r>
              <a:rPr lang="th-TH" sz="2800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สวิทช์ลอจิก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มาเป็น</a:t>
            </a:r>
            <a:r>
              <a:rPr lang="th-TH" sz="2800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สัญญาณลอจิก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ใช้สวิทช์จำนวน 10 ตัว เมื่อกดหมายเลยใดๆก็ตามจะได้เอ้าพุตเป็นสัญญาณ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ลอจิกของรหัสไบนารี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</a:t>
            </a:r>
          </a:p>
          <a:p>
            <a:pPr lvl="1"/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การถอดรหัส </a:t>
            </a:r>
            <a:r>
              <a:rPr lang="en-US" sz="28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หมายถึงการเปลี่ยนวงจรทางอินพุตไปเป็นรหัสอื่นตามต้องการ เช่น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BCD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ไป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เป็นแรงดันเลขฐานสิบ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157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97864" y="1758315"/>
            <a:ext cx="9828658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พิจารณาการออกแบบวงจรสร้างรหัสจากวงจรสวิทช์ไปเป็นรหัสฐานแปด</a:t>
            </a:r>
            <a:endParaRPr lang="en-US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อินพุตอาศัยสวิทช์ที่กำกับไว้กับหมายเลข 0 – 7 ดังสวิทช์ทั้งหมดมีจำนวน 8 ตัว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เอ้าพุตประกอบด้วยไบนารีจำนวน 3 บิต แต่ละบิตมีลำดับความสำคัญเป็น 2</a:t>
            </a:r>
            <a:r>
              <a:rPr lang="th-TH" sz="28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2</a:t>
            </a:r>
            <a:r>
              <a:rPr lang="th-TH" sz="28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และ 2</a:t>
            </a:r>
            <a:r>
              <a:rPr lang="th-TH" sz="28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นอกจากนี้ยังมีตัวแสดงผลการกดสวิทช์คือ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Output Strobe (ST)</a:t>
            </a:r>
            <a:endParaRPr lang="en-US" sz="2800" baseline="300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041217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การออกแบบวงจรเข้ารหัส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132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33856" y="1355979"/>
            <a:ext cx="4645152" cy="195438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จากรูปจะเห็นว่าตำแหน่งของไดโอดแทนตำแหน่งเลขฐานสอง เรียงลำดับความสำคัญของบิต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ขั้ว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ST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จะแสดงผลทุกครั้งที่มีการกดสวิทช์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256" y="440798"/>
            <a:ext cx="4561611" cy="620167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3041217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การออกแบบวงจรเข้ารหัส</a:t>
            </a:r>
            <a:endParaRPr lang="en-US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9660" y="1868233"/>
            <a:ext cx="523875" cy="542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7812" y="2417508"/>
            <a:ext cx="523875" cy="542925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9167811" y="3113627"/>
            <a:ext cx="1085056" cy="543718"/>
            <a:chOff x="9167811" y="3113627"/>
            <a:chExt cx="1085056" cy="543718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67811" y="3114420"/>
              <a:ext cx="523875" cy="54292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728992" y="3113627"/>
              <a:ext cx="523875" cy="542925"/>
            </a:xfrm>
            <a:prstGeom prst="rect">
              <a:avLst/>
            </a:prstGeom>
          </p:spPr>
        </p:pic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5839" y="3792283"/>
            <a:ext cx="523875" cy="542925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8605838" y="4347653"/>
            <a:ext cx="1647832" cy="544767"/>
            <a:chOff x="8605838" y="4347653"/>
            <a:chExt cx="1647832" cy="54476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05838" y="4347653"/>
              <a:ext cx="523875" cy="54292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729795" y="4349495"/>
              <a:ext cx="523875" cy="542925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8605837" y="5042722"/>
            <a:ext cx="1085856" cy="543181"/>
            <a:chOff x="8605837" y="5042722"/>
            <a:chExt cx="1085856" cy="54318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05837" y="5042978"/>
              <a:ext cx="523875" cy="542925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67818" y="5042722"/>
              <a:ext cx="523875" cy="542925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8605837" y="5734643"/>
            <a:ext cx="1647828" cy="543181"/>
            <a:chOff x="8605837" y="5734643"/>
            <a:chExt cx="1647828" cy="54318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05837" y="5734899"/>
              <a:ext cx="523875" cy="54292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167818" y="5734643"/>
              <a:ext cx="523875" cy="542925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729790" y="5734643"/>
              <a:ext cx="523875" cy="5429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115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9306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231136" y="736154"/>
            <a:ext cx="7845552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วงจรถอดรหัสดังต่อไปนี้จะรับสัญญาณระดับลอจิกในรูปรหัส เช่น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ไปเป็น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เลขฐานสิบ ซึ่งจะสร้างโดยใช้วงจรเกต</a:t>
            </a:r>
            <a:endParaRPr lang="en-US" sz="2800" baseline="30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116253"/>
              </p:ext>
            </p:extLst>
          </p:nvPr>
        </p:nvGraphicFramePr>
        <p:xfrm>
          <a:off x="1209548" y="2475091"/>
          <a:ext cx="4597400" cy="3818890"/>
        </p:xfrm>
        <a:graphic>
          <a:graphicData uri="http://schemas.openxmlformats.org/drawingml/2006/table">
            <a:tbl>
              <a:tblPr/>
              <a:tblGrid>
                <a:gridCol w="787400">
                  <a:extLst>
                    <a:ext uri="{9D8B030D-6E8A-4147-A177-3AD203B41FA5}">
                      <a16:colId xmlns:a16="http://schemas.microsoft.com/office/drawing/2014/main" val="189939384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68763646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80874066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063415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58099032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57619172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80538299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37844512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81556802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678434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634658401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BCD-8421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Decimal Number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3470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DCBA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45714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369751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83159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45993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827025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53956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108855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26550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01437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7167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0353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209548" y="1951871"/>
            <a:ext cx="172106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</a:t>
            </a:r>
            <a:endParaRPr lang="en-US" sz="2800" baseline="300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7260458" y="2961950"/>
            <a:ext cx="3559819" cy="2920805"/>
            <a:chOff x="7260458" y="2961950"/>
            <a:chExt cx="3559819" cy="292080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60458" y="2961950"/>
              <a:ext cx="3559819" cy="2049667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8179836" y="5359535"/>
              <a:ext cx="1896852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บล็อกไดอะแกรม</a:t>
              </a:r>
              <a:endParaRPr lang="en-US" sz="2800" baseline="30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3487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5342" y="1882403"/>
            <a:ext cx="2352675" cy="46291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0"/>
            <a:ext cx="29306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8017" y="1882403"/>
            <a:ext cx="2076450" cy="4476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6211" y="2299182"/>
            <a:ext cx="2057400" cy="5619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6211" y="2781112"/>
            <a:ext cx="2057400" cy="5048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67067" y="3177352"/>
            <a:ext cx="2085975" cy="5619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6686" y="3639851"/>
            <a:ext cx="2066925" cy="2876550"/>
          </a:xfrm>
          <a:prstGeom prst="rect">
            <a:avLst/>
          </a:prstGeom>
        </p:spPr>
      </p:pic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257891"/>
              </p:ext>
            </p:extLst>
          </p:nvPr>
        </p:nvGraphicFramePr>
        <p:xfrm>
          <a:off x="1209548" y="2475091"/>
          <a:ext cx="4597400" cy="3818890"/>
        </p:xfrm>
        <a:graphic>
          <a:graphicData uri="http://schemas.openxmlformats.org/drawingml/2006/table">
            <a:tbl>
              <a:tblPr/>
              <a:tblGrid>
                <a:gridCol w="787400">
                  <a:extLst>
                    <a:ext uri="{9D8B030D-6E8A-4147-A177-3AD203B41FA5}">
                      <a16:colId xmlns:a16="http://schemas.microsoft.com/office/drawing/2014/main" val="189939384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68763646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80874066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063415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58099032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57619172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80538299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37844512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81556802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678434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634658401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BCD-8421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Decimal Number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3470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DCBA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45714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369751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83159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45993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827025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539563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108855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26550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01437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7167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03534"/>
                  </a:ext>
                </a:extLst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1209548" y="1951871"/>
            <a:ext cx="172106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</a:t>
            </a:r>
            <a:endParaRPr lang="en-US" sz="2800" baseline="30000" dirty="0"/>
          </a:p>
        </p:txBody>
      </p:sp>
      <p:sp>
        <p:nvSpPr>
          <p:cNvPr id="21" name="Rectangle 20"/>
          <p:cNvSpPr/>
          <p:nvPr/>
        </p:nvSpPr>
        <p:spPr>
          <a:xfrm>
            <a:off x="7503849" y="1090715"/>
            <a:ext cx="268833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ฟังก์ชันของแต่ละเอ้าพุต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13887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9306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758952" y="770763"/>
            <a:ext cx="1837944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เขียนวงจรลอจิก</a:t>
            </a: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218259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9306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186047" y="491222"/>
            <a:ext cx="3062478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7-segment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LED 7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</a:t>
            </a:r>
            <a:endParaRPr lang="en-US" sz="2800" baseline="30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6791" y="1522654"/>
            <a:ext cx="1309234" cy="24546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9853" y="4747125"/>
            <a:ext cx="8379413" cy="11630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175" y="904526"/>
            <a:ext cx="2400300" cy="3705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14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293061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5.3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วงจรถอดรหัส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(Decoder)</a:t>
            </a:r>
            <a:endParaRPr lang="en-US" sz="2800" dirty="0"/>
          </a:p>
        </p:txBody>
      </p:sp>
      <p:grpSp>
        <p:nvGrpSpPr>
          <p:cNvPr id="96" name="Group 95"/>
          <p:cNvGrpSpPr/>
          <p:nvPr/>
        </p:nvGrpSpPr>
        <p:grpSpPr>
          <a:xfrm>
            <a:off x="310665" y="1316533"/>
            <a:ext cx="3569363" cy="2569955"/>
            <a:chOff x="852297" y="1839753"/>
            <a:chExt cx="3569363" cy="2569955"/>
          </a:xfrm>
        </p:grpSpPr>
        <p:sp>
          <p:nvSpPr>
            <p:cNvPr id="3" name="Rectangle 2"/>
            <p:cNvSpPr/>
            <p:nvPr/>
          </p:nvSpPr>
          <p:spPr>
            <a:xfrm>
              <a:off x="1743076" y="3886488"/>
              <a:ext cx="1934604" cy="5232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th-TH" sz="2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บล็อกไดอะแกรม</a:t>
              </a:r>
              <a:endParaRPr lang="en-US" sz="2800" baseline="30000" dirty="0"/>
            </a:p>
          </p:txBody>
        </p:sp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2297" y="1839753"/>
              <a:ext cx="3569363" cy="1878067"/>
            </a:xfrm>
            <a:prstGeom prst="rect">
              <a:avLst/>
            </a:prstGeom>
          </p:spPr>
        </p:pic>
      </p:grpSp>
      <p:graphicFrame>
        <p:nvGraphicFramePr>
          <p:cNvPr id="90" name="Table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992041"/>
              </p:ext>
            </p:extLst>
          </p:nvPr>
        </p:nvGraphicFramePr>
        <p:xfrm>
          <a:off x="7522388" y="1280291"/>
          <a:ext cx="3886200" cy="3485515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5686176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34364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29411735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54775879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9983635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2190563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558991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177124105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60081476"/>
                    </a:ext>
                  </a:extLst>
                </a:gridCol>
              </a:tblGrid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DCBA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ฐานสิบ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72550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258960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4531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589894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555740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72926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486401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36562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734627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323964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4483042"/>
                  </a:ext>
                </a:extLst>
              </a:tr>
            </a:tbl>
          </a:graphicData>
        </a:graphic>
      </p:graphicFrame>
      <p:grpSp>
        <p:nvGrpSpPr>
          <p:cNvPr id="95" name="Group 94"/>
          <p:cNvGrpSpPr/>
          <p:nvPr/>
        </p:nvGrpSpPr>
        <p:grpSpPr>
          <a:xfrm>
            <a:off x="4034333" y="3023048"/>
            <a:ext cx="2400300" cy="3705503"/>
            <a:chOff x="7291883" y="-301290"/>
            <a:chExt cx="2400300" cy="3705503"/>
          </a:xfrm>
        </p:grpSpPr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91883" y="-301290"/>
              <a:ext cx="2400300" cy="3705503"/>
            </a:xfrm>
            <a:prstGeom prst="rect">
              <a:avLst/>
            </a:prstGeom>
          </p:spPr>
        </p:pic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930016" y="324138"/>
              <a:ext cx="1309234" cy="245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7632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914</Words>
  <Application>Microsoft Office PowerPoint</Application>
  <PresentationFormat>Widescreen</PresentationFormat>
  <Paragraphs>565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Angsana New</vt:lpstr>
      <vt:lpstr>Arial</vt:lpstr>
      <vt:lpstr>Calibri</vt:lpstr>
      <vt:lpstr>Calibri Light</vt:lpstr>
      <vt:lpstr>Wingdings</vt:lpstr>
      <vt:lpstr>Office Theme</vt:lpstr>
      <vt:lpstr>บทที่ 5 การเข้ารหัสและถอดรหัส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5 การเข้ารหัสและถอดรหัส</dc:title>
  <dc:creator>PC</dc:creator>
  <cp:lastModifiedBy>PC</cp:lastModifiedBy>
  <cp:revision>45</cp:revision>
  <dcterms:created xsi:type="dcterms:W3CDTF">2023-10-12T08:53:38Z</dcterms:created>
  <dcterms:modified xsi:type="dcterms:W3CDTF">2025-10-01T08:23:18Z</dcterms:modified>
</cp:coreProperties>
</file>