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1" r:id="rId2"/>
    <p:sldId id="2562" r:id="rId3"/>
    <p:sldId id="2563" r:id="rId4"/>
    <p:sldId id="2564" r:id="rId5"/>
    <p:sldId id="2565" r:id="rId6"/>
    <p:sldId id="2566" r:id="rId7"/>
    <p:sldId id="2567" r:id="rId8"/>
    <p:sldId id="2568" r:id="rId9"/>
    <p:sldId id="2569" r:id="rId10"/>
    <p:sldId id="2570" r:id="rId11"/>
    <p:sldId id="25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หลักการสร้างสื่อสิ่งพิมพ์ทางการศึกษา" id="{FE6D5837-9D06-4FB2-BCCF-7C030DD470B6}">
          <p14:sldIdLst>
            <p14:sldId id="2561"/>
          </p14:sldIdLst>
        </p14:section>
        <p14:section name="หลักการและกระบวนการสร้างสื่อสิ่งพิมพ์ทางการศึกษา" id="{6BA9CF2C-3082-4A42-85AD-AB148606B925}">
          <p14:sldIdLst>
            <p14:sldId id="2562"/>
            <p14:sldId id="2563"/>
            <p14:sldId id="2564"/>
            <p14:sldId id="2565"/>
            <p14:sldId id="2566"/>
            <p14:sldId id="2567"/>
            <p14:sldId id="2568"/>
            <p14:sldId id="2569"/>
            <p14:sldId id="2570"/>
            <p14:sldId id="25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0BE92-33E5-4558-BB9B-1121E9B527F9}" type="datetimeFigureOut">
              <a:t>18-Jun-26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D988E-F2BA-4818-8464-4FFBA75E0F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8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เนื้อหาที่สร้างโดย AI อาจไม่ถูกต้อง
---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ตัวอักษรหรือ Typography เป็นองค์ประกอบที่มีอิทธิพลอย่างมากต่อการรับรู้และการเรียนรู้ของผู้เรียน การเลือกใช้รูปแบบตัวอักษร ขนาด และการเน้นข้อความที่เหมาะสม สามารถช่วยเพิ่มความอ่านง่ายและความเข้าใจของเนื้อหา งานวิจัยด้านการออกแบบสื่อการเรียนรู้พบว่าตัวอักษรที่อ่านง่ายและมีความสม่ำเสมอช่วยลดความเหนื่อยล้าทางสายตาและเพิ่มประสิทธิภาพในการจดจำ การใช้ตัวอักษรที่หลากหลายเกินไปหรือมีการตกแต่งมากเกินจำเป็น อาจทำให้สื่อดูรกและลดความชัดเจนในการสื่อสาร ดังนั้น การออกแบบสื่อสิ่งพิมพ์ควรเลือกใช้ตัวอักษรอย่างมีหลักการ โดยคำนึงถึงวัตถุประสงค์การเรียนรู้และลักษณะของผู้เรียนเป็นสำคัญ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1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การสร้างสื่อสิ่งพิมพ์ทางการศึกษาที่มีคุณภาพต้องอาศัยทั้งความรู้ด้านเนื้อหาและหลักการออกแบบการเรียนรู้ การยึดผู้เรียนเป็นศูนย์กลาง การใช้กระบวนการพัฒนาอย่างเป็นระบบ เช่น ADDIE Model และการออกแบบองค์ประกอบต่าง ๆ อย่างเหมาะสม จะช่วยให้สื่อสามารถสนับสนุนการเรียนรู้ได้อย่างมีประสิทธิภาพ สื่อสิ่งพิมพ์ที่ดีไม่เพียงแต่ถ่ายทอดข้อมูล แต่ยังช่วยกระตุ้นความสนใจ ส่งเสริมความเข้าใจ และเอื้อต่อการเรียนรู้ด้วยตนเองของผู้เรียน ในทางปฏิบัติ ผู้สอนและผู้ออกแบบสื่อสามารถนำหลักการเหล่านี้ไปประยุกต์ใช้ในการพัฒนาเอกสารประกอบการสอน หนังสือเรียน หรือสื่อการเรียนรู้อื่น ๆ เพื่อยกระดับคุณภาพการจัดการศึกษาอย่างยั่งยืน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3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บทนำ: ความหมายและความสำคัญของสื่อสิ่งพิมพ์ทางการศึกษา, หลักการสำคัญในการสร้างสื่อสิ่งพิมพ์ทางการศึกษา, ความชัดเจนและการออกแบบเพื่อการอ่านอย่างมีประสิทธิภาพ, บทบาทของภาพประกอบในสื่อสิ่งพิมพ์, แนวคิด ADDIE Model กับการพัฒนาสื่อสิ่งพิมพ์, ขั้นตอนการพัฒนาสื่อสิ่งพิมพ์อย่างเป็นระบบ, องค์ประกอบหลักของสื่อสิ่งพิมพ์: เนื้อหาและการจัดวาง, บทบาทของตัวอักษร (Typography) ต่อการเรียนรู้, สรุปและแนวทางการนำไปใช้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22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สื่อสิ่งพิมพ์ทางการศึกษาเป็นเครื่องมือพื้นฐานที่มีบทบาทสำคัญในการจัดการเรียนรู้มาอย่างยาวนาน แม้ในยุคดิจิทัลที่เทคโนโลยีมีความก้าวหน้าอย่างรวดเร็ว สื่อสิ่งพิมพ์ยังคงเป็นสื่อที่มีความจำเป็น เนื่องจากสามารถเข้าถึงได้ง่าย ใช้งานได้ในหลากหลายบริบท และไม่ต้องพึ่งพาอุปกรณ์หรือระบบเทคโนโลยีที่ซับซ้อน สื่อสิ่งพิมพ์ เช่น หนังสือเรียน เอกสารประกอบการสอน ใบงาน และคู่มือการเรียนรู้ ทำหน้าที่เป็นแหล่งข้อมูลหลักที่ช่วยถ่ายทอดความรู้ แนวคิด และทักษะให้แก่ผู้เรียนอย่างเป็นระบบ นอกจากนี้ สื่อสิ่งพิมพ์ยังช่วยสนับสนุนการเรียนรู้ด้วยตนเอง เนื่องจากผู้เรียนสามารถอ่าน ทบทวน และเรียนรู้ตามจังหวะของตนเองได้ การออกแบบสื่อสิ่งพิมพ์ที่ดีจึงต้องคำนึงถึงทั้งเนื้อหาและรูปแบบ เพื่อให้สอดคล้องกับวัตถุประสงค์การเรียนรู้ และเอื้อต่อการสร้างความเข้าใจอย่างลึกซึ้งให้แก่ผู้เรียน ในเชิงวิชาการ สื่อสิ่งพิมพ์ถือเป็นส่วนหนึ่งของกระบวนการออกแบบการเรียนการสอน (Instructional Design) ซึ่งมุ่งเน้นการสร้างประสบการณ์การเรียนรู้ที่มีประสิทธิภาพ โดยการจัดโครงสร้างเนื้อหาอย่างเป็นลำดับ ใช้ภาษาเหมาะสม และออกแบบองค์ประกอบทางภาพให้สอดคล้องกับการรับรู้ของมนุษย์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3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หลักการสร้างสื่อสิ่งพิมพ์ทางการศึกษาที่มีคุณภาพประกอบด้วยหลายประเด็นสำคัญ ประการแรกคือความสอดคล้องกับวัตถุประสงค์การเรียนรู้ สื่อทุกชิ้นควรถูกออกแบบขึ้นเพื่อสนับสนุนผลลัพธ์การเรียนรู้ที่กำหนดไว้อย่างชัดเจน เพื่อให้ผู้เรียนสามารถบรรลุเป้าหมายทั้งด้านความรู้ ทักษะ และเจตคติได้อย่างเหมาะสม ประการที่สองคือความถูกต้องของเนื้อหา ซึ่งต้องอาศัยการอ้างอิงจากแหล่งข้อมูลทางวิชาการที่น่าเชื่อถือ และมีการปรับปรุงให้ทันสมัยอยู่เสมอ เพื่อรักษาความน่าเชื่อถือของสื่อ ประการที่สามคือความเหมาะสมกับผู้เรียน การเลือกใช้ภาษา ระดับความยากง่าย และตัวอย่างประกอบ ควรสอดคล้องกับอายุ ระดับการศึกษา และประสบการณ์เดิมของผู้เรียน นอกจากนี้ ความชัดเจนและอ่านง่ายของสื่อก็เป็นหลักการที่สำคัญ การจัดรูปแบบที่เป็นระเบียบ ใช้หัวข้อย่อย และเว้นระยะห่างที่เหมาะสม จะช่วยลดภาระทางการรับรู้ของผู้เรียน สุดท้ายคือการใช้ภาพประกอบอย่างเหมาะสม ภาพสามารถช่วยอธิบายเนื้อหาที่ซับซ้อน เพิ่มความน่าสนใจ และส่งเสริมการจดจำ ซึ่งทั้งหมดนี้ล้วนเป็นองค์ประกอบที่ช่วยยกระดับคุณภาพของสื่อสิ่งพิมพ์ทางการศึกษา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02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ความชัดเจนและความอ่านง่ายเป็นหัวใจของสื่อสิ่งพิมพ์ทางการศึกษา เนื่องจากผู้เรียนต้องใช้การอ่านเป็นช่องทางหลักในการรับข้อมูล การออกแบบที่ไม่เหมาะสม เช่น ตัวอักษรเล็กเกินไป การใช้สีที่มีความตัดกันต่ำ หรือการจัดเนื้อหาแน่นจนเกินไป อาจทำให้ผู้เรียนเกิดความเหนื่อยล้าและลดความเข้าใจในเนื้อหา การออกแบบที่ดีควรเลือกใช้ตัวอักษรที่อ่านง่าย ขนาดเหมาะสม และมีการจัดลำดับข้อมูลอย่างเป็นระบบ การใช้หัวข้อหลัก หัวข้อย่อย และสัญลักษณ์ช่วยเน้น สามารถช่วยให้ผู้เรียนมองเห็นโครงสร้างของเนื้อหาได้ชัดเจนมากขึ้น นอกจากนี้ การเว้นพื้นที่ว่าง (white space) อย่างเหมาะสมยังช่วยให้หน้ากระดาษดูโปร่ง อ่านสบายตา และช่วยให้ผู้เรียนสามารถโฟกัสกับสาระสำคัญได้ดียิ่งขึ้น ในเชิงการเรียนรู้ การออกแบบที่คำนึงถึงการรับรู้ของผู้เรียนจะช่วยลดภาระทางปัญญา (cognitive load) และส่งเสริมการทำความเข้าใจอย่างมีความหมาย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81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ภาพประกอบมีบทบาทสำคัญในการเสริมสร้างประสิทธิภาพของสื่อสิ่งพิมพ์ทางการศึกษา โดยทำหน้าที่ช่วยอธิบายเนื้อหาที่เป็นนามธรรม หรือมีความซับซ้อนให้เข้าใจได้ง่ายยิ่งขึ้น ภาพ เช่น แผนภาพ กราฟ หรือภาพขั้นตอนการทำงาน สามารถช่วยให้ผู้เรียนเชื่อมโยงข้อมูลเชิงข้อความกับการรับรู้ทางสายตา ซึ่งส่งผลดีต่อการจดจำและความเข้าใจในระยะยาว งานวิจัยด้านการออกแบบสื่อการเรียนรู้ชี้ให้เห็นว่าการใช้ภาพอย่างเหมาะสมสามารถเพิ่มแรงจูงใจในการเรียนรู้ และช่วยลดความเบื่อหน่ายของผู้เรียนได้ อย่างไรก็ตาม การเลือกใช้ภาพควรคำนึงถึงความสอดคล้องกับเนื้อหาและวัตถุประสงค์การเรียนรู้ ภาพที่ไม่เกี่ยวข้องหรือมีรายละเอียดมากเกินไปอาจรบกวนสมาธิและทำให้ผู้เรียนสับสน ดังนั้น ผู้ออกแบบสื่อควรเลือกภาพที่มีคุณภาพ ชัดเจน และสื่อความหมายตรงประเด็น เพื่อให้ภาพทำหน้าที่เป็นส่วนเสริมของการเรียนรู้ ไม่ใช่เพียงองค์ประกอบตกแต่ง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ADDIE Model เป็นแบบจำลองการออกแบบการเรียนการสอนที่ได้รับการยอมรับอย่างกว้างขวาง ประกอบด้วยขั้นตอน Analysis, Design, Development, Implementation และ Evaluation ซึ่งสามารถนำมาประยุกต์ใช้กับการพัฒนาสื่อสิ่งพิมพ์ทางการศึกษาได้อย่างมีประสิทธิภาพ ในขั้นการวิเคราะห์ (Analysis) ผู้ออกแบบต้องศึกษาลักษณะผู้เรียน ความต้องการ และบริบทการเรียนรู้ เพื่อกำหนดแนวทางของสื่อ ขั้นการออกแบบ (Design) เป็นการกำหนดโครงสร้างเนื้อหา รูปแบบการนำเสนอ และองค์ประกอบทางภาพ ขั้นการพัฒนา (Development) คือการผลิตสื่อจริงตามแบบที่ออกแบบไว้ ขั้นการนำไปใช้ (Implementation) เป็นการทดลองใช้สื่อในสถานการณ์จริง และขั้นการประเมินผล (Evaluation) เป็นการตรวจสอบประสิทธิภาพของสื่อและนำผลไปปรับปรุงอย่างต่อเนื่อง การใช้ ADDIE Model ช่วยให้การพัฒนาสื่อสิ่งพิมพ์เป็นกระบวนการที่มีระบบ ชัดเจน และสามารถควบคุมคุณภาพได้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84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การพัฒนาสื่อสิ่งพิมพ์อย่างเป็นระบบช่วยลดความผิดพลาดและเพิ่มประสิทธิภาพในการใช้งานจริง เริ่มจากการวิเคราะห์ผู้เรียนและบริบทการเรียนรู้ เพื่อให้เข้าใจความต้องการและข้อจำกัดต่าง ๆ จากนั้นจึงเข้าสู่การออกแบบ ซึ่งครอบคลุมการวางโครงสร้างเนื้อหา การกำหนดรูปแบบ และการเลือกองค์ประกอบทางกราฟิก ขั้นตอนการพัฒนาเป็นการสร้างสื่อจริง โดยต้องให้ความสำคัญกับความถูกต้องของเนื้อหาและคุณภาพของการจัดรูปแบบ เมื่อสื่อถูกนำไปใช้กับผู้เรียนจริง ควรมีการเก็บข้อมูลป้อนกลับ เช่น ความเข้าใจของผู้เรียนหรือข้อเสนอแนะจากผู้สอน เพื่อนำมาประเมินผลและปรับปรุงสื่อในระยะต่อไป กระบวนการดังกล่าวช่วยให้สื่อสิ่งพิมพ์มีความเหมาะสมกับการใช้งานจริง และสามารถพัฒนาให้มีคุณภาพสูงขึ้นอย่างต่อเนื่อง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0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---
สไลด์นี้อ้างอิงข้อมูลจากไฟล์ต่อไปนี้: https://kr-prod.asyncgw.teams.microsoft.com/v1/objects/0-ea-d7-dbb4a1a3d39b76440ba2438b6b507729/views/original/print_media_education.docx
องค์ประกอบหลักของสื่อสิ่งพิมพ์ประกอบด้วยเนื้อหาและการจัดวาง ซึ่งทั้งสองส่วนต้องทำงานร่วมกันอย่างสอดคล้อง เนื้อหาเป็นหัวใจของสื่อ ต้องมีความถูกต้อง ครบถ้วน และเรียบเรียงอย่างเป็นลำดับขั้นตอน เพื่อให้ผู้เรียนสามารถติดตามและทำความเข้าใจได้ง่าย ส่วนการจัดวาง (Layout) เป็นการจัดองค์ประกอบต่าง ๆ บนหน้ากระดาษ เช่น ตำแหน่งของข้อความ ภาพ และช่องว่าง การจัดวางที่ดีจะช่วยนำสายตาของผู้อ่านไปยังสาระสำคัญ และทำให้สื่อดูเป็นระเบียบ ไม่สับสน การใช้กริด การจัดแนวข้อความ และการแบ่งพื้นที่อย่างเหมาะสม ล้วนเป็นเทคนิคที่ช่วยเพิ่มคุณภาพของสื่อสิ่งพิมพ์ในเชิงการสื่อสารและการเรียนรู้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31924-E003-4041-9D61-BED9A8C0A64B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ชื่อเรื่อง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rtlCol="0" anchor="t">
            <a:normAutofit/>
          </a:bodyPr>
          <a:lstStyle>
            <a:lvl1pPr algn="l">
              <a:defRPr sz="80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9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ถ่ายกำหนดการ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rtlCol="0" anchor="b">
            <a:noAutofit/>
          </a:bodyPr>
          <a:lstStyle>
            <a:lvl1pPr>
              <a:defRPr sz="44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9" name="ตัวแทนรูปภาพ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 rtlCol="0"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200"/>
            </a:lvl4pPr>
            <a:lvl5pPr marL="1143000" indent="-228600">
              <a:buFont typeface="+mj-lt"/>
              <a:buAutoNum type="arabicPeriod"/>
              <a:defRPr sz="110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 เนื้อหา 1 (สูงสุด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0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เท่านั้น (สูงสุด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50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 เนื้อห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เนื้อหา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5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เนื้อหา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45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เนื้อหา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67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เนื้อหา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rtlCol="0" anchor="t">
            <a:normAutofit/>
          </a:bodyPr>
          <a:lstStyle>
            <a:lvl1pPr>
              <a:defRPr sz="36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5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เนื้อหา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9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ชื่อเรื่อง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rtlCol="0"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52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1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34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2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45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42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1" name="ตัวแทนรูปภาพ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48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38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55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16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rtlCol="0" anchor="b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1" name="ตัวแทนรูปภาพ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1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ชื่อเรื่อง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rtlCol="0"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28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9" name="ตัวแทนรูปภาพ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9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9" name="ตัวแทนรูปภาพ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2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2" name="ตัวแทนรูปภาพ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35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rtlCol="0" anchor="ctr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9" name="ตัวแทนรูปภาพ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57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rtlCol="0" anchor="t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1" name="ตัวแทนรูปภาพ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54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เนื้อหา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10" name="ตัวแทนรูปภาพ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0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ตัวเลขขนาดใหญ่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603504"/>
            <a:ext cx="11201400" cy="4206240"/>
          </a:xfrm>
        </p:spPr>
        <p:txBody>
          <a:bodyPr rtlCol="0">
            <a:normAutofit/>
          </a:bodyPr>
          <a:lstStyle>
            <a:lvl1pPr algn="ctr">
              <a:defRPr sz="27800"/>
            </a:lvl1pPr>
          </a:lstStyle>
          <a:p>
            <a:pPr rtl="0"/>
            <a:r>
              <a:rPr lang="th-th"/>
              <a:t>##%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9888" y="4809744"/>
            <a:ext cx="9345168" cy="1225296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 cap="all" baseline="0"/>
            </a:lvl1pPr>
            <a:lvl2pPr marL="228600" indent="0" algn="ctr">
              <a:buNone/>
              <a:defRPr sz="2400" cap="all" baseline="0"/>
            </a:lvl2pPr>
            <a:lvl3pPr marL="457200" indent="0" algn="ctr">
              <a:buNone/>
              <a:defRPr sz="2000" cap="all" baseline="0"/>
            </a:lvl3pPr>
            <a:lvl4pPr marL="685800" indent="0" algn="ctr">
              <a:buNone/>
              <a:defRPr sz="1800" cap="all" baseline="0"/>
            </a:lvl4pPr>
            <a:lvl5pPr marL="914400" indent="0" algn="ctr">
              <a:buNone/>
              <a:defRPr sz="1600" cap="all" baseline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55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ตัวเลขขนาดใหญ่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420624"/>
            <a:ext cx="11100816" cy="4334256"/>
          </a:xfrm>
        </p:spPr>
        <p:txBody>
          <a:bodyPr rtlCol="0">
            <a:normAutofit/>
          </a:bodyPr>
          <a:lstStyle>
            <a:lvl1pPr algn="l">
              <a:defRPr sz="27800">
                <a:solidFill>
                  <a:schemeClr val="tx1"/>
                </a:solidFill>
              </a:defRPr>
            </a:lvl1pPr>
          </a:lstStyle>
          <a:p>
            <a:pPr rtl="0"/>
            <a:r>
              <a:rPr lang="th-th"/>
              <a:t>##%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792" y="4873752"/>
            <a:ext cx="8439912" cy="1490472"/>
          </a:xfrm>
        </p:spPr>
        <p:txBody>
          <a:bodyPr rtlCol="0">
            <a:normAutofit/>
          </a:bodyPr>
          <a:lstStyle>
            <a:lvl1pPr marL="0" indent="0" algn="l">
              <a:buNone/>
              <a:defRPr sz="2800" cap="all" baseline="0">
                <a:solidFill>
                  <a:schemeClr val="tx1"/>
                </a:solidFill>
              </a:defRPr>
            </a:lvl1pPr>
            <a:lvl2pPr marL="228600" indent="0" algn="l">
              <a:buNone/>
              <a:defRPr sz="2400" cap="all" baseline="0">
                <a:solidFill>
                  <a:schemeClr val="tx1"/>
                </a:solidFill>
              </a:defRPr>
            </a:lvl2pPr>
            <a:lvl3pPr marL="457200" indent="0" algn="l">
              <a:buNone/>
              <a:defRPr sz="2000" cap="all" baseline="0">
                <a:solidFill>
                  <a:schemeClr val="tx1"/>
                </a:solidFill>
              </a:defRPr>
            </a:lvl3pPr>
            <a:lvl4pPr marL="685800" indent="0" algn="l">
              <a:buNone/>
              <a:defRPr sz="1800" cap="all" baseline="0">
                <a:solidFill>
                  <a:schemeClr val="tx1"/>
                </a:solidFill>
              </a:defRPr>
            </a:lvl4pPr>
            <a:lvl5pPr marL="914400" indent="0" algn="l">
              <a:buNone/>
              <a:defRPr sz="1600" cap="all" baseline="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93653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ตัวเลขขนาดใหญ่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รูปแบบอิสระ: รูปร่าง 7">
            <a:extLst>
              <a:ext uri="{FF2B5EF4-FFF2-40B4-BE49-F238E27FC236}">
                <a16:creationId xmlns:a16="http://schemas.microsoft.com/office/drawing/2014/main" id="{3193DB7D-955F-21DF-15DA-4285375617FC}"/>
              </a:ext>
            </a:extLst>
          </p:cNvPr>
          <p:cNvSpPr/>
          <p:nvPr userDrawn="1"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496" y="420624"/>
            <a:ext cx="11100816" cy="4334256"/>
          </a:xfrm>
        </p:spPr>
        <p:txBody>
          <a:bodyPr rtlCol="0">
            <a:normAutofit/>
          </a:bodyPr>
          <a:lstStyle>
            <a:lvl1pPr algn="l">
              <a:defRPr sz="27800">
                <a:solidFill>
                  <a:schemeClr val="tx1"/>
                </a:solidFill>
              </a:defRPr>
            </a:lvl1pPr>
          </a:lstStyle>
          <a:p>
            <a:pPr rtl="0"/>
            <a:r>
              <a:rPr lang="th-th"/>
              <a:t>##%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792" y="4873752"/>
            <a:ext cx="8439912" cy="158942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800" cap="all" baseline="0">
                <a:solidFill>
                  <a:schemeClr val="tx1"/>
                </a:solidFill>
              </a:defRPr>
            </a:lvl1pPr>
            <a:lvl2pPr marL="228600" indent="0" algn="l">
              <a:buNone/>
              <a:defRPr sz="2400" cap="all" baseline="0">
                <a:solidFill>
                  <a:schemeClr val="tx1"/>
                </a:solidFill>
              </a:defRPr>
            </a:lvl2pPr>
            <a:lvl3pPr marL="457200" indent="0" algn="l">
              <a:buNone/>
              <a:defRPr sz="2000" cap="all" baseline="0">
                <a:solidFill>
                  <a:schemeClr val="tx1"/>
                </a:solidFill>
              </a:defRPr>
            </a:lvl3pPr>
            <a:lvl4pPr marL="685800" indent="0" algn="l">
              <a:buNone/>
              <a:defRPr sz="1800" cap="all" baseline="0">
                <a:solidFill>
                  <a:schemeClr val="tx1"/>
                </a:solidFill>
              </a:defRPr>
            </a:lvl4pPr>
            <a:lvl5pPr marL="914400" indent="0" algn="l">
              <a:buNone/>
              <a:defRPr sz="1600" cap="all" baseline="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170880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 rtl="0"/>
            <a:r>
              <a:rPr lang="th-th"/>
              <a:t>คลิกเพื่อแก้ไขข้อความ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51348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rtlCol="0"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9" name="ตัวแทนรูปภาพ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80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รูปแบบอิสระ: รูปร่าง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 userDrawn="1"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630935"/>
            <a:ext cx="8266176" cy="5605272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 rtl="0"/>
            <a:r>
              <a:rPr lang="th-th"/>
              <a:t>คลิกเพื่อแก้ไขข้อความ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90029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 userDrawn="1"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83464" y="1596767"/>
            <a:ext cx="9537192" cy="4142232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6000" b="1"/>
            </a:lvl1pPr>
            <a:lvl2pPr marL="228600" indent="0">
              <a:lnSpc>
                <a:spcPct val="100000"/>
              </a:lnSpc>
              <a:buNone/>
              <a:defRPr sz="5400" b="1"/>
            </a:lvl2pPr>
            <a:lvl3pPr marL="457200" indent="0">
              <a:lnSpc>
                <a:spcPct val="100000"/>
              </a:lnSpc>
              <a:buNone/>
              <a:defRPr sz="4800" b="1"/>
            </a:lvl3pPr>
            <a:lvl4pPr marL="685800" indent="0">
              <a:lnSpc>
                <a:spcPct val="100000"/>
              </a:lnSpc>
              <a:buNone/>
              <a:defRPr sz="44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 rtl="0"/>
            <a:r>
              <a:rPr lang="th-th"/>
              <a:t>คลิกเพื่อแก้ไขข้อความ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797350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524002"/>
            <a:ext cx="9198864" cy="2871216"/>
          </a:xfrm>
        </p:spPr>
        <p:txBody>
          <a:bodyPr rtlCol="0" anchor="ctr">
            <a:normAutofit/>
          </a:bodyPr>
          <a:lstStyle>
            <a:lvl1pPr marL="137160" indent="-137160">
              <a:lnSpc>
                <a:spcPct val="110000"/>
              </a:lnSpc>
              <a:defRPr sz="4000" cap="none" baseline="0"/>
            </a:lvl1pPr>
          </a:lstStyle>
          <a:p>
            <a:pPr rtl="0"/>
            <a:r>
              <a:rPr lang="th-th"/>
              <a:t>คลิกเพื่อแก้ไขข้อความอ้างอิง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21248" y="5376672"/>
            <a:ext cx="9077232" cy="466344"/>
          </a:xfrm>
        </p:spPr>
        <p:txBody>
          <a:bodyPr rtlCol="0">
            <a:normAutofit/>
          </a:bodyPr>
          <a:lstStyle>
            <a:lvl1pPr marL="0" indent="0">
              <a:buNone/>
              <a:defRPr sz="2200" b="1" cap="all" baseline="0">
                <a:solidFill>
                  <a:schemeClr val="accent1"/>
                </a:solidFill>
              </a:defRPr>
            </a:lvl1pPr>
            <a:lvl2pPr marL="228600" indent="0">
              <a:buNone/>
              <a:defRPr sz="2000" b="1" cap="all" baseline="0">
                <a:solidFill>
                  <a:schemeClr val="accent1"/>
                </a:solidFill>
              </a:defRPr>
            </a:lvl2pPr>
            <a:lvl3pPr marL="457200" indent="0">
              <a:buNone/>
              <a:defRPr sz="1800" b="1" cap="all" baseline="0">
                <a:solidFill>
                  <a:schemeClr val="accent1"/>
                </a:solidFill>
              </a:defRPr>
            </a:lvl3pPr>
            <a:lvl4pPr marL="685800" indent="0">
              <a:buNone/>
              <a:defRPr sz="1600" b="1" cap="all" baseline="0">
                <a:solidFill>
                  <a:schemeClr val="accent1"/>
                </a:solidFill>
              </a:defRPr>
            </a:lvl4pPr>
            <a:lvl5pPr marL="914400" indent="0">
              <a:buNone/>
              <a:defRPr sz="1400" b="1" cap="all" baseline="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th-th"/>
              <a:t>ผู้เขียนข้อความอ้างอิง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3416378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ความอ้างอิง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รูปแบบอิสระ: รูปร่าง 12">
            <a:extLst>
              <a:ext uri="{FF2B5EF4-FFF2-40B4-BE49-F238E27FC236}">
                <a16:creationId xmlns:a16="http://schemas.microsoft.com/office/drawing/2014/main" id="{19D41517-889E-CBB7-FD17-C5FECA783B2A}"/>
              </a:ext>
            </a:extLst>
          </p:cNvPr>
          <p:cNvSpPr/>
          <p:nvPr userDrawn="1"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783080"/>
            <a:ext cx="8499079" cy="2249424"/>
          </a:xfrm>
        </p:spPr>
        <p:txBody>
          <a:bodyPr rtlCol="0" anchor="t">
            <a:normAutofit/>
          </a:bodyPr>
          <a:lstStyle>
            <a:lvl1pPr marL="137160" indent="-137160">
              <a:lnSpc>
                <a:spcPct val="100000"/>
              </a:lnSpc>
              <a:defRPr sz="3600" cap="none" baseline="0"/>
            </a:lvl1pPr>
          </a:lstStyle>
          <a:p>
            <a:pPr rtl="0"/>
            <a:r>
              <a:rPr lang="th-th"/>
              <a:t>คลิกเพื่อแก้ไขข้อความอ้างอิง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124" y="6492240"/>
            <a:ext cx="2660904" cy="338328"/>
          </a:xfrm>
        </p:spPr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1468" y="6492240"/>
            <a:ext cx="457200" cy="338328"/>
          </a:xfrm>
        </p:spPr>
        <p:txBody>
          <a:bodyPr rtlCol="0"/>
          <a:lstStyle/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6928" y="5120640"/>
            <a:ext cx="5431536" cy="128930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cap="all" baseline="0" dirty="0"/>
            </a:lvl1pPr>
            <a:lvl2pPr marL="228600" indent="0">
              <a:buNone/>
              <a:defRPr lang="en-US" b="1" cap="all" baseline="0" dirty="0"/>
            </a:lvl2pPr>
            <a:lvl3pPr marL="457200" indent="0">
              <a:buNone/>
              <a:defRPr lang="en-US" b="1" cap="all" baseline="0" dirty="0"/>
            </a:lvl3pPr>
            <a:lvl4pPr marL="685800" indent="0">
              <a:buNone/>
              <a:defRPr lang="en-US" b="1" cap="all" baseline="0" dirty="0"/>
            </a:lvl4pPr>
            <a:lvl5pPr marL="914400" indent="0">
              <a:buNone/>
              <a:defRPr lang="en-US" b="1" cap="all" baseline="0" dirty="0"/>
            </a:lvl5pPr>
          </a:lstStyle>
          <a:p>
            <a:pPr lvl="0" rtl="0"/>
            <a:r>
              <a:rPr lang="th-th"/>
              <a:t>ผู้เขียนข้อความอ้างอิง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948010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ข้อความอ้างอิง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8467344" cy="4526280"/>
          </a:xfrm>
        </p:spPr>
        <p:txBody>
          <a:bodyPr rtlCol="0" anchor="b">
            <a:normAutofit/>
          </a:bodyPr>
          <a:lstStyle>
            <a:lvl1pPr marL="137160" indent="-137160" algn="l">
              <a:lnSpc>
                <a:spcPct val="110000"/>
              </a:lnSpc>
              <a:defRPr sz="44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th-th"/>
              <a:t>คลิกเพื่อแก้ไขข้อความอ้างอิง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784" y="4965192"/>
            <a:ext cx="5431536" cy="128930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2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ส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9" name="ตัวแทนข้อความ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11" name="ตัวแทนข้อความ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8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1" name="ตัวแทนข้อความ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3" name="ตัวแทนข้อความ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 rtlCol="0"/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48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08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9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2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rtlCol="0"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15" name="ตัวแทนรูปภาพ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64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rtlCol="0"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13" name="ตัวแทนรูปภาพ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87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สรุป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rtlCol="0" anchor="t">
            <a:normAutofit/>
          </a:bodyPr>
          <a:lstStyle>
            <a:lvl1pPr>
              <a:defRPr sz="54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8" name="ตัวแทนเนื้อหา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96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ข้อสรุป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rtlCol="0" anchor="b">
            <a:normAutofit/>
          </a:bodyPr>
          <a:lstStyle>
            <a:lvl1pPr>
              <a:defRPr sz="60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818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rtlCol="0"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10" name="ตัวแทนรูปภาพ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76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 รูปถ่าย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rtlCol="0"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11" name="ตัวแทนรูปภาพ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02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562856"/>
          </a:xfrm>
        </p:spPr>
        <p:txBody>
          <a:bodyPr rtlCol="0"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84145AC3-CC88-4C8A-A6CE-8D44921B6A23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37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กำหนดการ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rtlCol="0" anchor="t">
            <a:normAutofit/>
          </a:bodyPr>
          <a:lstStyle>
            <a:lvl1pPr>
              <a:defRPr sz="8000"/>
            </a:lvl1pPr>
          </a:lstStyle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20/2/2025</a:t>
            </a: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th-th"/>
              <a:t>ข้อความท้ายกระดาษตัวอย่าง</a:t>
            </a: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-th"/>
              <a:t>คลิกเพื่อแก้ไขสไตล์ของข้อความต้นแบบ</a:t>
            </a:r>
          </a:p>
          <a:p>
            <a:pPr lvl="1" rtl="0"/>
            <a:r>
              <a:rPr lang="th-th"/>
              <a:t>ระดับที่สอง</a:t>
            </a:r>
          </a:p>
          <a:p>
            <a:pPr lvl="2" rtl="0"/>
            <a:r>
              <a:rPr lang="th-th"/>
              <a:t>ระดับที่สาม</a:t>
            </a:r>
          </a:p>
          <a:p>
            <a:pPr lvl="3" rtl="0"/>
            <a:r>
              <a:rPr lang="th-th"/>
              <a:t>ระดับที่สี่</a:t>
            </a:r>
          </a:p>
          <a:p>
            <a:pPr lvl="4" rtl="0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492240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20/2/2025</a:t>
            </a: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7112" y="6492240"/>
            <a:ext cx="266090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rtl="0"/>
            <a:r>
              <a:rPr lang="th-th"/>
              <a:t>ข้อความท้ายกระดาษตัวอย่าง</a:t>
            </a:r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456" y="6492240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rtl="0"/>
            <a:fld id="{CC057153-B650-4DEB-B370-79DDCFDCE9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D9E4-D4B8-3060-E4DF-D0AADD8D1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anchor="t">
            <a:normAutofit/>
          </a:bodyPr>
          <a:lstStyle/>
          <a:p>
            <a:r>
              <a:rPr lang="en-US"/>
              <a:t>หลักการสร้างสื่อสิ่งพิมพ์ทางการศึกษา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81DC2-B128-68A8-3A2D-DD71150AD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anchor="b">
            <a:normAutofit/>
          </a:bodyPr>
          <a:lstStyle/>
          <a:p>
            <a:r>
              <a:rPr lang="en-US" dirty="0" err="1"/>
              <a:t>Dr.Chaiwat</a:t>
            </a:r>
            <a:r>
              <a:rPr lang="en-US" dirty="0"/>
              <a:t> Jewpanich</a:t>
            </a:r>
          </a:p>
        </p:txBody>
      </p:sp>
      <p:pic>
        <p:nvPicPr>
          <p:cNvPr id="4" name="Picture 3" descr="แถวไดอารี่สีสันสดใส">
            <a:extLst>
              <a:ext uri="{FF2B5EF4-FFF2-40B4-BE49-F238E27FC236}">
                <a16:creationId xmlns:a16="http://schemas.microsoft.com/office/drawing/2014/main" id="{50C72C38-9F16-4FFF-870D-49215277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78" r="-2" b="-2"/>
          <a:stretch>
            <a:fillRect/>
          </a:stretch>
        </p:blipFill>
        <p:spPr>
          <a:xfrm>
            <a:off x="5586160" y="10"/>
            <a:ext cx="6605841" cy="639914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89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201F-5188-6EB7-C59D-7D673305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บทบาทของตัวอักษร (Typography) ต่อการเรียนรู้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C4623-538F-40AC-B50B-108BE0FCC815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8" y="1380744"/>
            <a:ext cx="685800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อิทธิพลของตัวอักษร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ตัวอักษรมีผลต่อการรับรู้และการเรียนรู้ ช่วยเพิ่มความเข้าใจของเนื้อหาอย่างชัดเจน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ความสำคัญของความอ่านง่าย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การใช้ตัวอักษรที่อ่านง่ายและสม่ำเสมอช่วยลดความเหนื่อยล้าทางสายตาและเพิ่มการจดจำ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ผลกระทบของตัวอักษรเกินจำเป็น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การใช้ตัวอักษรหลากหลายหรือมีการตกแต่งมากเกินไปทำให้สื่อดูรกและลดความชัดเจน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หลักการออกแบบตัวอักษร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ควรเลือกใช้ตัวอักษรตามวัตถุประสงค์และลักษณะของผู้เรียนเพื่อความมีประสิทธิภาพสูงสุด</a:t>
            </a:r>
          </a:p>
        </p:txBody>
      </p:sp>
      <p:pic>
        <p:nvPicPr>
          <p:cNvPr id="4" name="Content Placeholder 3" descr="ภาพระยะใกล้ของพื้นหลังประเภทตัวอักษรไม้วินเทจ">
            <a:extLst>
              <a:ext uri="{FF2B5EF4-FFF2-40B4-BE49-F238E27FC236}">
                <a16:creationId xmlns:a16="http://schemas.microsoft.com/office/drawing/2014/main" id="{635E8CB9-6AB7-48FF-96EE-935710CDF17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6289" r="20472" b="1"/>
          <a:stretch>
            <a:fillRect/>
          </a:stretch>
        </p:blipFill>
        <p:spPr>
          <a:xfrm>
            <a:off x="8046768" y="10"/>
            <a:ext cx="4145232" cy="6399142"/>
          </a:xfrm>
        </p:spPr>
      </p:pic>
    </p:spTree>
    <p:extLst>
      <p:ext uri="{BB962C8B-B14F-4D97-AF65-F5344CB8AC3E}">
        <p14:creationId xmlns:p14="http://schemas.microsoft.com/office/powerpoint/2010/main" val="4031946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B345-FA73-FEB2-7D2B-A5CBAD95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สรุปและแนวทางการนำไปใช้</a:t>
            </a:r>
          </a:p>
        </p:txBody>
      </p:sp>
      <p:pic>
        <p:nvPicPr>
          <p:cNvPr id="4" name="Content Placeholder 3" descr="หมวกรับปริญญา, หนังสือ, หลอดไฟ, แว่นขยายบนพื้นหลังสีน้ําเงิน ภาพประกอบ 3 มิติ">
            <a:extLst>
              <a:ext uri="{FF2B5EF4-FFF2-40B4-BE49-F238E27FC236}">
                <a16:creationId xmlns:a16="http://schemas.microsoft.com/office/drawing/2014/main" id="{C66A93C9-8BE1-40B9-94BC-EC831B60F2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273" r="23111" b="-2"/>
          <a:stretch>
            <a:fillRect/>
          </a:stretch>
        </p:blipFill>
        <p:spPr>
          <a:xfrm>
            <a:off x="20" y="10"/>
            <a:ext cx="4147906" cy="639914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5836D2-0A2D-4B7B-BFDF-81CD3F8E7BBB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820076" y="1380744"/>
            <a:ext cx="676656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ความรู้ด้านเนื้อหาและการออกแบบ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การสร้างสื่อคุณภาพต้องผสมผสานความรู้เนื้อหาและหลักการออกแบบการเรียนรู้อย่างมีประสิทธิภาพ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การยึดผู้เรียนเป็นศูนย์กลาง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การเน้นผู้เรียนเป็นศูนย์กลางช่วยให้สื่อสนับสนุนการเรียนรู้และจูงใจผู้เรียนได้ดียิ่งขึ้น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กระบวนการพัฒนาอย่างเป็นระบบ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ใช้กระบวนการพัฒนาที่เป็นระบบ เช่น </a:t>
            </a:r>
            <a:r>
              <a:rPr lang="en-US" sz="1400"/>
              <a:t>ADDIE Model </a:t>
            </a:r>
            <a:r>
              <a:rPr lang="th-TH" sz="1400"/>
              <a:t>เพื่อออกแบบและปรับปรุงสื่ออย่างมีประสิทธิผล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การประยุกต์ใช้ในทางปฏิบัติ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ครูและผู้ออกแบบสื่อสามารถนำหลักการไปใช้พัฒนาเอกสารประกอบการสอนและสื่ออื่น ๆ ได้อย่างยั่งยืน</a:t>
            </a:r>
          </a:p>
        </p:txBody>
      </p:sp>
    </p:spTree>
    <p:extLst>
      <p:ext uri="{BB962C8B-B14F-4D97-AF65-F5344CB8AC3E}">
        <p14:creationId xmlns:p14="http://schemas.microsoft.com/office/powerpoint/2010/main" val="3976874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7396-A114-204C-3D5A-61F9D6558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562856"/>
          </a:xfrm>
        </p:spPr>
        <p:txBody>
          <a:bodyPr anchor="b">
            <a:normAutofit/>
          </a:bodyPr>
          <a:lstStyle/>
          <a:p>
            <a:r>
              <a:rPr lang="en-US"/>
              <a:t>หลักการและกระบวนการสร้างสื่อสิ่งพิมพ์ทางการศึกษา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4146123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C686E-EBC0-209D-09A4-874E37D8C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/>
          <a:p>
            <a:r>
              <a:rPr lang="en-US"/>
              <a:t>บทนำ: ความหมายและความสำคัญของสื่อสิ่งพิมพ์ทางการศึกษา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8C6CB0-BEBA-4C65-9111-AE54B1B50C8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137159" y="776036"/>
            <a:ext cx="5866854" cy="56769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บทบาทของสื่อสิ่งพิมพ์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สื่อสิ่งพิมพ์เป็นเครื่องมือสำคัญที่ช่วยถ่ายทอดความรู้และทักษะแก่ผู้เรียนอย่างเป็นระบบ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ความสะดวกและการเข้าถึง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สื่อสิ่งพิมพ์สามารถใช้งานง่ายในหลากหลายบริบทโดยไม่ต้องพึ่งพาเทคโนโลยีที่ซับซ้อน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การสนับสนุนการเรียนรู้ด้วยตนเอง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สื่อสิ่งพิมพ์ช่วยให้ผู้เรียนสามารถอ่านและทบทวนตามจังหวะของตนเองได้อย่างมีประสิทธิภาพ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การออกแบบสื่อสิ่งพิมพ์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การออกแบบสื่อสิ่งพิมพ์ต้องคำนึงถึงเนื้อหา รูปแบบ และการจัดโครงสร้างเพื่อสร้างความเข้าใจลึกซึ้ง</a:t>
            </a:r>
          </a:p>
        </p:txBody>
      </p:sp>
      <p:pic>
        <p:nvPicPr>
          <p:cNvPr id="4" name="Content Placeholder 3" descr="อุปกรณ์สํานักงานกลุ่มใหญ่บนพื้น">
            <a:extLst>
              <a:ext uri="{FF2B5EF4-FFF2-40B4-BE49-F238E27FC236}">
                <a16:creationId xmlns:a16="http://schemas.microsoft.com/office/drawing/2014/main" id="{E2F81C68-D314-4775-BAF3-2EF17E3FC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0450" r="20567"/>
          <a:stretch>
            <a:fillRect/>
          </a:stretch>
        </p:blipFill>
        <p:spPr>
          <a:xfrm>
            <a:off x="6194513" y="776036"/>
            <a:ext cx="5866854" cy="5676965"/>
          </a:xfrm>
        </p:spPr>
      </p:pic>
    </p:spTree>
    <p:extLst>
      <p:ext uri="{BB962C8B-B14F-4D97-AF65-F5344CB8AC3E}">
        <p14:creationId xmlns:p14="http://schemas.microsoft.com/office/powerpoint/2010/main" val="2649158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1030-3857-8A97-FA01-F4B6E917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/>
          <a:p>
            <a:r>
              <a:rPr lang="en-US"/>
              <a:t>หลักการสำคัญในการสร้างสื่อสิ่งพิมพ์ทางการศึกษา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D8217-A9B1-48E4-E073-D05D37C2E1DA}"/>
              </a:ext>
            </a:extLst>
          </p:cNvPr>
          <p:cNvSpPr>
            <a:spLocks noGrp="1"/>
          </p:cNvSpPr>
          <p:nvPr>
            <p:ph sz="quarter" idx="13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425696" y="640080"/>
            <a:ext cx="7159752" cy="5724144"/>
          </a:xfr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th-TH" sz="1400" b="1"/>
              <a:t>ความสอดคล้องกับวัตถุประสงค์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th-TH" sz="1400"/>
              <a:t>สื่อสิ่งพิมพ์ต้องสนับสนุนผลลัพธ์การเรียนรู้เพื่อพัฒนาความรู้ ทักษะ และเจตคติของผู้เรียน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th-TH" sz="1400" b="1"/>
              <a:t>ความถูกต้องของเนื้อหา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th-TH" sz="1400"/>
              <a:t>เนื้อหาต้องอ้างอิงข้อมูลทางวิชาการที่น่าเชื่อถือและปรับปรุงให้ทันสมัยเสมอ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th-TH" sz="1400" b="1"/>
              <a:t>ความเหมาะสมกับผู้เรียน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th-TH" sz="1400"/>
              <a:t>การใช้ภาษาและตัวอย่างควรเหมาะสมกับอายุ ระดับการศึกษา และประสบการณ์ของผู้เรียน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th-TH" sz="1400" b="1"/>
              <a:t>ความชัดเจนและอ่านง่าย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th-TH" sz="1400"/>
              <a:t>การจัดรูปแบบที่เป็นระเบียบและใช้หัวข้อย่อยช่วยลดภาระทางการรับรู้ของผู้เรียน</a:t>
            </a:r>
          </a:p>
          <a:p>
            <a:pPr marL="0" indent="0">
              <a:spcBef>
                <a:spcPts val="2500"/>
              </a:spcBef>
              <a:buFont typeface="Arial" panose="020B0604020202020204" pitchFamily="34" charset="0"/>
              <a:buNone/>
            </a:pPr>
            <a:r>
              <a:rPr lang="th-TH" sz="1400" b="1"/>
              <a:t>การใช้ภาพประกอบอย่างเหมาะสม</a:t>
            </a:r>
          </a:p>
          <a:p>
            <a:pPr marL="0" lvl="1" indent="0">
              <a:buFont typeface="Arial" panose="020B0604020202020204" pitchFamily="34" charset="0"/>
              <a:buNone/>
            </a:pPr>
            <a:r>
              <a:rPr lang="th-TH" sz="1400"/>
              <a:t>ภาพช่วยอธิบายเนื้อหาซับซ้อน เพิ่มความน่าสนใจ และส่งเสริมการจดจำ</a:t>
            </a:r>
          </a:p>
        </p:txBody>
      </p:sp>
    </p:spTree>
    <p:extLst>
      <p:ext uri="{BB962C8B-B14F-4D97-AF65-F5344CB8AC3E}">
        <p14:creationId xmlns:p14="http://schemas.microsoft.com/office/powerpoint/2010/main" val="30174708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00DE-CB1E-480A-F384-A39839D47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ความชัดเจนและการออกแบบเพื่อการอ่านอย่างมีประสิทธิภาพ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A20A1B-EC7B-4D7B-9739-866CF0942AF8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7" y="2826137"/>
            <a:ext cx="3310128" cy="343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000" b="1"/>
              <a:t>ความสำคัญของความชัดเจน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000"/>
              <a:t>ความชัดเจนและความอ่านง่ายช่วยให้ผู้เรียนรับข้อมูลได้อย่างมีประสิทธิภาพและลดความเหนื่อยล้า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000" b="1"/>
              <a:t>การจัดเรียงและโครงสร้าง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000"/>
              <a:t>การใช้หัวข้อหลัก หัวข้อย่อย และสัญลักษณ์ช่วยเน้นทำให้มองเห็นโครงสร้างเนื้อหาได้ดีขึ้น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000" b="1"/>
              <a:t>การเว้นพื้นที่ว่าง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000"/>
              <a:t>พื้นที่ว่างช่วยให้หน้ากระดาษดูโปร่งและช่วยให้ผู้เรียนโฟกัสกับสาระสำคัญได้ดีขึ้น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000" b="1"/>
              <a:t>ลดภาระทางปัญญา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000"/>
              <a:t>การออกแบบที่คำนึงถึงการรับรู้ช่วยส่งเสริมความเข้าใจและลดภาระทางปัญญาของผู้เรียน</a:t>
            </a:r>
          </a:p>
        </p:txBody>
      </p:sp>
      <p:pic>
        <p:nvPicPr>
          <p:cNvPr id="4" name="Content Placeholder 3" descr="ตัวอักษรที่ออกมาจากหนังสือพิมพ์">
            <a:extLst>
              <a:ext uri="{FF2B5EF4-FFF2-40B4-BE49-F238E27FC236}">
                <a16:creationId xmlns:a16="http://schemas.microsoft.com/office/drawing/2014/main" id="{67005824-952C-42DC-A5D5-FEC19020E3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77" r="7202" b="-2"/>
          <a:stretch>
            <a:fillRect/>
          </a:stretch>
        </p:blipFill>
        <p:spPr>
          <a:xfrm>
            <a:off x="4502843" y="10"/>
            <a:ext cx="7689157" cy="6399142"/>
          </a:xfrm>
        </p:spPr>
      </p:pic>
    </p:spTree>
    <p:extLst>
      <p:ext uri="{BB962C8B-B14F-4D97-AF65-F5344CB8AC3E}">
        <p14:creationId xmlns:p14="http://schemas.microsoft.com/office/powerpoint/2010/main" val="1234606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A869-BA39-82CE-1789-02E7FD7C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/>
          <a:p>
            <a:r>
              <a:rPr lang="en-US"/>
              <a:t>บทบาทของภาพประกอบในสื่อสิ่งพิมพ์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67713-8F65-403F-AC33-382FB3603681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6194513" y="776036"/>
            <a:ext cx="5866854" cy="56769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บทบาทของภาพประกอบ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ภาพประกอบช่วยอธิบายเนื้อหาที่ซับซ้อนให้เข้าใจง่ายขึ้นและเสริมการเรียนรู้ของผู้เรียน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เพิ่มแรงจูงใจและความจำ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การใช้ภาพอย่างเหมาะสมช่วยเพิ่มแรงจูงใจและส่งเสริมความจำในระยะยาวของผู้เรียน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ความสำคัญของความสอดคล้อง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ภาพควรสอดคล้องกับเนื้อหาและวัตถุประสงค์เพื่อป้องกันความสับสนและรบกวนสมาธิ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คุณภาพและความชัดเจน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ภาพที่มีคุณภาพและชัดเจนช่วยให้ภาพประกอบเป็นส่วนเสริมการเรียนรู้ ไม่ใช่แค่ตกแต่ง</a:t>
            </a:r>
          </a:p>
        </p:txBody>
      </p:sp>
      <p:pic>
        <p:nvPicPr>
          <p:cNvPr id="4" name="Content Placeholder 3" descr="ภาพประกอบ 3 มิติ">
            <a:extLst>
              <a:ext uri="{FF2B5EF4-FFF2-40B4-BE49-F238E27FC236}">
                <a16:creationId xmlns:a16="http://schemas.microsoft.com/office/drawing/2014/main" id="{0A28BB62-1055-44A2-8733-64D77E986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192" r="14299" b="-1"/>
          <a:stretch>
            <a:fillRect/>
          </a:stretch>
        </p:blipFill>
        <p:spPr>
          <a:xfrm>
            <a:off x="137159" y="776036"/>
            <a:ext cx="5866854" cy="5676965"/>
          </a:xfrm>
        </p:spPr>
      </p:pic>
    </p:spTree>
    <p:extLst>
      <p:ext uri="{BB962C8B-B14F-4D97-AF65-F5344CB8AC3E}">
        <p14:creationId xmlns:p14="http://schemas.microsoft.com/office/powerpoint/2010/main" val="596605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DD34-C360-F637-4B5A-FA019DAE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แนวคิด ADDIE Model กับการพัฒนาสื่อสิ่งพิมพ์</a:t>
            </a:r>
          </a:p>
        </p:txBody>
      </p:sp>
      <p:pic>
        <p:nvPicPr>
          <p:cNvPr id="4" name="Content Placeholder 3" descr="ผู้หญิงชี้ไปที่ผังงานที่ว่างเปล่าบนกระดานไวท์บอร์ดแบบโต้ตอบ">
            <a:extLst>
              <a:ext uri="{FF2B5EF4-FFF2-40B4-BE49-F238E27FC236}">
                <a16:creationId xmlns:a16="http://schemas.microsoft.com/office/drawing/2014/main" id="{6941B41B-DC50-49B6-9F02-40B66DFFEF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284" r="1" b="1"/>
          <a:stretch>
            <a:fillRect/>
          </a:stretch>
        </p:blipFill>
        <p:spPr>
          <a:xfrm>
            <a:off x="20" y="10"/>
            <a:ext cx="4147906" cy="639914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7A01A-AFBB-424C-86E8-2CA77F8802A7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820076" y="1380744"/>
            <a:ext cx="6766560" cy="49834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ขั้นตอนวิเคราะห์ (</a:t>
            </a:r>
            <a:r>
              <a:rPr lang="en-US" sz="1400" b="1"/>
              <a:t>Analysis)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ศึกษาลักษณะผู้เรียน ความต้องการ และบริบทเพื่อกำหนดแนวทางการพัฒนาสื่อ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ขั้นตอนออกแบบ (</a:t>
            </a:r>
            <a:r>
              <a:rPr lang="en-US" sz="1400" b="1"/>
              <a:t>Design)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กำหนดโครงสร้างเนื้อหา รูปแบบนำเสนอ และองค์ประกอบภาพสำหรับสื่อสิ่งพิมพ์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ขั้นตอนพัฒนา (</a:t>
            </a:r>
            <a:r>
              <a:rPr lang="en-US" sz="1400" b="1"/>
              <a:t>Development)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ผลิตสื่อสิ่งพิมพ์ตามแบบที่ออกแบบไว้อย่างมีประสิทธิภาพ</a:t>
            </a:r>
          </a:p>
          <a:p>
            <a:pPr marL="0" indent="0">
              <a:spcBef>
                <a:spcPts val="25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 b="1"/>
              <a:t>ขั้นตอนประเมินผล (</a:t>
            </a:r>
            <a:r>
              <a:rPr lang="en-US" sz="1400" b="1"/>
              <a:t>Evaluation)</a:t>
            </a:r>
          </a:p>
          <a:p>
            <a:pPr marL="0" lvl="1" indent="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th-TH" sz="1400"/>
              <a:t>ตรวจสอบและปรับปรุงประสิทธิภาพของสื่อสิ่งพิมพ์อย่างต่อเนื่อง</a:t>
            </a:r>
          </a:p>
        </p:txBody>
      </p:sp>
    </p:spTree>
    <p:extLst>
      <p:ext uri="{BB962C8B-B14F-4D97-AF65-F5344CB8AC3E}">
        <p14:creationId xmlns:p14="http://schemas.microsoft.com/office/powerpoint/2010/main" val="3424896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573E2-B8DF-A4CF-DC3A-EFFC1483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ขั้นตอนการพัฒนาสื่อสิ่งพิมพ์อย่างเป็นระบบ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D2320-FCB9-4E01-AF0A-37745C78F54D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429769" y="2311121"/>
            <a:ext cx="3309608" cy="3993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100" b="1"/>
              <a:t>การวิเคราะห์ผู้เรียนและบริบท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100"/>
              <a:t>เริ่มต้นด้วยการวิเคราะห์ผู้เรียนและบริบทเพื่อเข้าใจความต้องการและข้อจำกัดในการเรียนรู้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100" b="1"/>
              <a:t>การออกแบบสื่อสิ่งพิมพ์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100"/>
              <a:t>ออกแบบโครงสร้างเนื้อหา กำหนดรูปแบบและเลือกองค์ประกอบกราฟิกเพื่อความเหมาะสมของสื่อ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100" b="1"/>
              <a:t>การพัฒนาและจัดทำสื่อ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100"/>
              <a:t>สร้างสื่อสิ่งพิมพ์จริงโดยเน้นความถูกต้องของเนื้อหาและคุณภาพการจัดรูปแบบ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100" b="1"/>
              <a:t>การเก็บข้อมูลป้อนกลับและปรับปรุง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100"/>
              <a:t>รวบรวมข้อมูลป้อนกลับจากผู้เรียนและผู้สอนเพื่อประเมินและปรับปรุงสื่อต่อไป</a:t>
            </a:r>
          </a:p>
        </p:txBody>
      </p:sp>
      <p:pic>
        <p:nvPicPr>
          <p:cNvPr id="4" name="Content Placeholder 3" descr="มือถือปากกาปากกามาร์กเกอร์เน้นข้อความสีเขียว องค์กรและการวางแผน การศึกษา มหาวิทยาลัย">
            <a:extLst>
              <a:ext uri="{FF2B5EF4-FFF2-40B4-BE49-F238E27FC236}">
                <a16:creationId xmlns:a16="http://schemas.microsoft.com/office/drawing/2014/main" id="{844D76F2-EF64-4578-95DD-D521E9E24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36995" y="1190790"/>
            <a:ext cx="6466741" cy="4478218"/>
          </a:xfrm>
        </p:spPr>
      </p:pic>
    </p:spTree>
    <p:extLst>
      <p:ext uri="{BB962C8B-B14F-4D97-AF65-F5344CB8AC3E}">
        <p14:creationId xmlns:p14="http://schemas.microsoft.com/office/powerpoint/2010/main" val="462059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B8017-BF5C-B0B0-940F-56670D89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องค์ประกอบหลักของสื่อสิ่งพิมพ์: เนื้อหาและการจัดวาง</a:t>
            </a:r>
          </a:p>
        </p:txBody>
      </p:sp>
      <p:pic>
        <p:nvPicPr>
          <p:cNvPr id="4" name="Content Placeholder 3" descr="หน้าจอแนวคิดสื่อดิจิทัลสมาร์ททีวี">
            <a:extLst>
              <a:ext uri="{FF2B5EF4-FFF2-40B4-BE49-F238E27FC236}">
                <a16:creationId xmlns:a16="http://schemas.microsoft.com/office/drawing/2014/main" id="{1721BDBB-57B0-4DCA-AB2A-1C9020FEC9D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r="9350" b="-2"/>
          <a:stretch>
            <a:fillRect/>
          </a:stretch>
        </p:blipFill>
        <p:spPr>
          <a:xfrm>
            <a:off x="20" y="10"/>
            <a:ext cx="7734280" cy="639914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564099-07A0-4F71-960F-40EE553E5C5C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311896" y="3099816"/>
            <a:ext cx="3273552" cy="29535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100" b="1"/>
              <a:t>ความสำคัญของเนื้อหา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100"/>
              <a:t>เนื้อหาเป็นส่วนสำคัญ ต้องถูกต้อง ครบถ้วน และเรียบเรียงอย่างเป็นลำดับเพื่อความเข้าใจง่าย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100" b="1"/>
              <a:t>หลักการจัดวางสื่อ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100"/>
              <a:t>การจัดวางที่ดีช่วยนำสายตาและทำให้สื่อดูเป็นระเบียบ ไม่สับสน และสื่อสารได้ชัดเจน</a:t>
            </a:r>
          </a:p>
          <a:p>
            <a:pPr marL="0" indent="0">
              <a:lnSpc>
                <a:spcPct val="90000"/>
              </a:lnSpc>
              <a:spcBef>
                <a:spcPts val="2500"/>
              </a:spcBef>
              <a:spcAft>
                <a:spcPts val="600"/>
              </a:spcAft>
              <a:buNone/>
            </a:pPr>
            <a:r>
              <a:rPr lang="th-TH" sz="1100" b="1"/>
              <a:t>เทคนิคการออกแบบกริด</a:t>
            </a:r>
          </a:p>
          <a:p>
            <a:pPr marL="0" lvl="1" inden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th-TH" sz="1100"/>
              <a:t>การใช้กริดและการจัดแนวข้อความช่วยแบ่งพื้นที่อย่างเหมาะสม เพิ่มคุณภาพสื่อสิ่งพิมพ์</a:t>
            </a:r>
          </a:p>
        </p:txBody>
      </p:sp>
    </p:spTree>
    <p:extLst>
      <p:ext uri="{BB962C8B-B14F-4D97-AF65-F5344CB8AC3E}">
        <p14:creationId xmlns:p14="http://schemas.microsoft.com/office/powerpoint/2010/main" val="2482888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โอเอซิส">
  <a:themeElements>
    <a:clrScheme name="Oasis">
      <a:dk1>
        <a:srgbClr val="131313"/>
      </a:dk1>
      <a:lt1>
        <a:sysClr val="window" lastClr="FFFFFF"/>
      </a:lt1>
      <a:dk2>
        <a:srgbClr val="3D3C33"/>
      </a:dk2>
      <a:lt2>
        <a:srgbClr val="F0EDE6"/>
      </a:lt2>
      <a:accent1>
        <a:srgbClr val="A57361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Oasis Font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" id="{F87D57D1-6595-40EA-BD1E-F0C34D0EF910}" vid="{ECA7DBCD-4BC8-40F2-8EF4-7A6D942FA1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2724</Words>
  <Application>Microsoft Office PowerPoint</Application>
  <PresentationFormat>Widescreen</PresentationFormat>
  <Paragraphs>106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Neue Haas Grotesk Text Pro</vt:lpstr>
      <vt:lpstr>โอเอซิส</vt:lpstr>
      <vt:lpstr>หลักการสร้างสื่อสิ่งพิมพ์ทางการศึกษา</vt:lpstr>
      <vt:lpstr>หลักการและกระบวนการสร้างสื่อสิ่งพิมพ์ทางการศึกษา</vt:lpstr>
      <vt:lpstr>บทนำ: ความหมายและความสำคัญของสื่อสิ่งพิมพ์ทางการศึกษา</vt:lpstr>
      <vt:lpstr>หลักการสำคัญในการสร้างสื่อสิ่งพิมพ์ทางการศึกษา</vt:lpstr>
      <vt:lpstr>ความชัดเจนและการออกแบบเพื่อการอ่านอย่างมีประสิทธิภาพ</vt:lpstr>
      <vt:lpstr>บทบาทของภาพประกอบในสื่อสิ่งพิมพ์</vt:lpstr>
      <vt:lpstr>แนวคิด ADDIE Model กับการพัฒนาสื่อสิ่งพิมพ์</vt:lpstr>
      <vt:lpstr>ขั้นตอนการพัฒนาสื่อสิ่งพิมพ์อย่างเป็นระบบ</vt:lpstr>
      <vt:lpstr>องค์ประกอบหลักของสื่อสิ่งพิมพ์: เนื้อหาและการจัดวาง</vt:lpstr>
      <vt:lpstr>บทบาทของตัวอักษร (Typography) ต่อการเรียนรู้</vt:lpstr>
      <vt:lpstr>สรุปและแนวทางการนำไปใช้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chaiwat.je@ssru.ac.th</dc:creator>
  <cp:lastModifiedBy>Chaiwat  Jewpanich</cp:lastModifiedBy>
  <cp:revision>1</cp:revision>
  <dcterms:modified xsi:type="dcterms:W3CDTF">2026-06-18T01:12:03Z</dcterms:modified>
</cp:coreProperties>
</file>