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60" r:id="rId3"/>
    <p:sldId id="271" r:id="rId4"/>
    <p:sldId id="272" r:id="rId5"/>
    <p:sldId id="273" r:id="rId6"/>
    <p:sldId id="274" r:id="rId7"/>
    <p:sldId id="277" r:id="rId8"/>
    <p:sldId id="278" r:id="rId9"/>
    <p:sldId id="279" r:id="rId10"/>
    <p:sldId id="275" r:id="rId11"/>
    <p:sldId id="280" r:id="rId12"/>
    <p:sldId id="281" r:id="rId13"/>
    <p:sldId id="261" r:id="rId14"/>
    <p:sldId id="259" r:id="rId15"/>
    <p:sldId id="262" r:id="rId16"/>
    <p:sldId id="265" r:id="rId17"/>
    <p:sldId id="263" r:id="rId18"/>
    <p:sldId id="264" r:id="rId19"/>
    <p:sldId id="266" r:id="rId20"/>
    <p:sldId id="268" r:id="rId21"/>
    <p:sldId id="267" r:id="rId22"/>
    <p:sldId id="269" r:id="rId23"/>
    <p:sldId id="270" r:id="rId24"/>
    <p:sldId id="258" r:id="rId25"/>
    <p:sldId id="293" r:id="rId26"/>
    <p:sldId id="283" r:id="rId27"/>
    <p:sldId id="289" r:id="rId28"/>
    <p:sldId id="288" r:id="rId29"/>
    <p:sldId id="287" r:id="rId30"/>
    <p:sldId id="299" r:id="rId31"/>
    <p:sldId id="300" r:id="rId32"/>
    <p:sldId id="286" r:id="rId33"/>
    <p:sldId id="284" r:id="rId34"/>
    <p:sldId id="301" r:id="rId35"/>
    <p:sldId id="292" r:id="rId36"/>
    <p:sldId id="290" r:id="rId37"/>
    <p:sldId id="302" r:id="rId38"/>
    <p:sldId id="304" r:id="rId39"/>
    <p:sldId id="291" r:id="rId40"/>
    <p:sldId id="305" r:id="rId41"/>
    <p:sldId id="294" r:id="rId42"/>
    <p:sldId id="295" r:id="rId43"/>
    <p:sldId id="306" r:id="rId44"/>
    <p:sldId id="307" r:id="rId45"/>
    <p:sldId id="298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B7366-8C4E-4CFD-B6BF-274AF1091454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4F557-41BC-4FD8-B593-63AF6E2E3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8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4F557-41BC-4FD8-B593-63AF6E2E33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59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94F557-41BC-4FD8-B593-63AF6E2E332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43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0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1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2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5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1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4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0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1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5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400F-2079-410C-AE50-413C50D04D62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5A024-BAB5-4C91-A632-765D25285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0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 ฟังก์ชัน</a:t>
            </a:r>
            <a:r>
              <a:rPr lang="th-TH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คอมพิวเตอร์และการเชื่อมต่อโครงข่าย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(Computer Function and 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Interconnection)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5763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4712" y="1058686"/>
            <a:ext cx="10195560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ลำดับชั้นหน่วยความจำ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Memory hierarchy)</a:t>
            </a:r>
          </a:p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ความต้องการหน่วยความจำ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เร็วมากๆมักจะ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มีราคา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แพงแต่มีทางเลือกโดยจัดระดับ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หน่วยความจำแบบลำดับ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 ดังรูป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0796" y="2988734"/>
            <a:ext cx="5356860" cy="25619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6822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2144" y="1387870"/>
            <a:ext cx="10195560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หน่วยความจำแคช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Cache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memory)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แคชเร็วกว่าหน่วยความจำหลัก แต่ช้ากว่า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แคชซึ่งปกติมีขนาดเล็กจะอยู่ระหว่าง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และหน่วยความจำ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4898" y="3453384"/>
            <a:ext cx="4838700" cy="1981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2979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2144" y="1387870"/>
            <a:ext cx="10314432" cy="32316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หน่วยความจำแคชมีสำเนาของหน่วยความจำหลักส่วนหนึ่ง เมื่อ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ต้องการเข้าถึงคำในหน่วยความจำหลัก จะดำเนินการตามขั้นตอน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นี้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ตรวจสอบ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แคช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หากมีเวิร์ด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นั้นมีอยู่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ก็จะคัดลอกเวิร์ดนั้น หากไม่มี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จะเข้าถึงหน่วยความจำหลักและคัดลอกบล็อกหน่วยความจำที่เริ่มต้น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ด้วยเวิร์ดที่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ต้องการ บล็อกนี้จะแทนที่เนื้อหาก่อนหน้าของหน่วยความจำ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แคช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เข้าถึงแคชและคัดลอก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เวิร์ด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4931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7389" y="2503438"/>
            <a:ext cx="9713214" cy="249299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Data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ถูกจัดเก็บไว้ในหน่วยความจำแบบอ่าน-เขียนส่วน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เดียวกัน</a:t>
            </a:r>
          </a:p>
          <a:p>
            <a:pPr marL="457200" indent="-457200">
              <a:buFont typeface="+mj-lt"/>
              <a:buAutoNum type="arabicPeriod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เนื้อหาของ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หน่วยความจำนี้สามารถระบุตำแหน่ง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addressable)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ได้ตามที่ตั้ง โดยไม่คำนึงถึงประเภทของข้อมูลที่บรรจุอยู่ใน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นั้น</a:t>
            </a:r>
          </a:p>
          <a:p>
            <a:pPr marL="457200" indent="-457200">
              <a:buFont typeface="+mj-lt"/>
              <a:buAutoNum type="arabicPeriod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เกิดขึ้นเรียงกันตามลำดับ (เว้นแต่จะมีการปรับเปลี่ยนอย่างชัดเจน) จากคำสั่งหนึ่งไปยังคำสั่งถัดไป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7661" y="1595134"/>
            <a:ext cx="9713214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สถาปัตยกรรม</a:t>
            </a:r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ฟอน นอยมันน์ </a:t>
            </a:r>
            <a:r>
              <a:rPr lang="th-TH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ได้ออกแบบยึด</a:t>
            </a:r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ตามแนวคิด</a:t>
            </a:r>
            <a:r>
              <a:rPr lang="th-TH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 3 ประการ</a:t>
            </a:r>
            <a:endParaRPr lang="en-US" sz="28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2611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71981" y="1490534"/>
            <a:ext cx="9713214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ที่ออกแบบ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มาสำหรับ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คำนวณในงานเฉพาะอย่างแล้ว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การกำหนดค่า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configuration)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ให้สอดคล้องกับงานนั้นๆซึ่งอยู่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ในรูปของ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ฮาร์ดแวร์เรียกว่า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โปรแกรมแบบเดินสาย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hardwired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program)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ดังรูป 4.1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790473" y="3701218"/>
            <a:ext cx="4876229" cy="1900246"/>
            <a:chOff x="3838003" y="3820090"/>
            <a:chExt cx="4876229" cy="190024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38003" y="3820090"/>
              <a:ext cx="4876229" cy="1797639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5005766" y="5320226"/>
              <a:ext cx="284885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รูป</a:t>
              </a:r>
              <a:r>
                <a:rPr lang="th-TH" sz="2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ที่ 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4.1</a:t>
              </a:r>
              <a:r>
                <a: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sz="2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(a)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 การโปรแกรมในฮาร์ดแวร์</a:t>
              </a:r>
              <a:endParaRPr lang="en-US" sz="20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510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61669" y="830086"/>
            <a:ext cx="9713214" cy="224676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ฮาร์ดแวร์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เอนกประสงค์หรือใช้การกำหนดค่าของ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ฟังก์ชันเลขคณิตและตรรกะและการดำเนินการข้อมูลจะขึ้นอยู่กับสัญญาณควบคุมที่ใช้กับ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ฮาร์ดแวร์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สัญญาณ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ควบคุมได้จากโปรแกรม 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แต่ละ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ขั้นตอนจะดําเนินการกับข้อมูลนั้นๆ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ในแต่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ละขั้นตอนจําเป็นต้องมีสัญญาณควบคุมชุด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ใหม่โดยการใช้รหัสเฉพาะ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unique code)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ให้กับสัญญาณ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ควบคุมแต่ละ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ชุด ดังรูป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587305" y="3195060"/>
            <a:ext cx="4505325" cy="3095655"/>
            <a:chOff x="3587305" y="3195060"/>
            <a:chExt cx="4505325" cy="309565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87305" y="3195060"/>
              <a:ext cx="4505325" cy="28956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4640006" y="5890605"/>
              <a:ext cx="29241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รูป</a:t>
              </a:r>
              <a:r>
                <a:rPr lang="th-TH" sz="2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ที่ 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4.1</a:t>
              </a:r>
              <a:r>
                <a: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(b)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 การโปรแกรมในซอฟต์แวร์</a:t>
              </a:r>
              <a:endParaRPr lang="en-US" sz="20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699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4681" y="1665046"/>
            <a:ext cx="4505325" cy="3095655"/>
            <a:chOff x="3587305" y="3195060"/>
            <a:chExt cx="4505325" cy="309565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87305" y="3195060"/>
              <a:ext cx="4505325" cy="28956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4640006" y="5890605"/>
              <a:ext cx="292419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รูป</a:t>
              </a:r>
              <a:r>
                <a:rPr lang="th-TH" sz="2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ที่ 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4.1</a:t>
              </a:r>
              <a:r>
                <a: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(b)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 การโปรแกรมในซอฟต์แวร์</a:t>
              </a:r>
              <a:endParaRPr lang="en-US" sz="20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5340096" y="1356287"/>
            <a:ext cx="6122482" cy="440120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ซีพียู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ตัวแปลคำสั่ง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 interpreter)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โมดูล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ของฟังก์ชันเลขคณิตและตรรกะที่ใช้งาน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ทั่วไป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หน่วยความจำหลัก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(Main memory)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data)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โมดูลอินพุตและเอ้าพุต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รับข้อมูล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และรับคำสั่ง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แปลงเป็นสัญญาณภายในที่ระบบใช้งาน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รายงานผลลัพธ์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9478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708" y="5053836"/>
            <a:ext cx="2985722" cy="11400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312" y="961073"/>
            <a:ext cx="2105559" cy="23068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9" y="4176966"/>
            <a:ext cx="1865587" cy="17262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663" y="1388903"/>
            <a:ext cx="1710767" cy="3003519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2190261" y="1622487"/>
            <a:ext cx="1546212" cy="3353798"/>
            <a:chOff x="3985735" y="1203386"/>
            <a:chExt cx="2429352" cy="4126703"/>
          </a:xfrm>
        </p:grpSpPr>
        <p:sp>
          <p:nvSpPr>
            <p:cNvPr id="10" name="Right Arrow 9"/>
            <p:cNvSpPr/>
            <p:nvPr/>
          </p:nvSpPr>
          <p:spPr>
            <a:xfrm rot="10800000">
              <a:off x="4158423" y="1203386"/>
              <a:ext cx="961261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1" name="Right Arrow 10"/>
            <p:cNvSpPr/>
            <p:nvPr/>
          </p:nvSpPr>
          <p:spPr>
            <a:xfrm rot="10800000">
              <a:off x="3985735" y="4834408"/>
              <a:ext cx="1133950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5468112" y="3070288"/>
              <a:ext cx="946975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19687" y="1326356"/>
              <a:ext cx="348425" cy="38766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33288" y="961073"/>
            <a:ext cx="6211823" cy="507831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แลกเปลี่ยนข้อมูลกับ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หน่วยความจําและใช้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ภายใน 2 ตัวคือ</a:t>
            </a: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รีจิสเตอร์แอดเดรสหน่วยความจํา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memory address register: MAR)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ซึ่งระบุแอดเดรสในหน่วยความจําสําหรับการอ่านหรือเขียนครั้ง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</a:t>
            </a: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บัฟเฟอร์หน่วยความจํา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memory buffer register: MBR)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ซึ่งบรรจุข้อมูลที่จะเขียนลงในหน่วยความจําหรือรับข้อมูลที่อ่านจาก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หน่วยความจํา</a:t>
            </a: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แอดเดรส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(I/OAR)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จะระบุอุปกรณ์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เฉพาะ</a:t>
            </a:r>
          </a:p>
          <a:p>
            <a:pPr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บัฟเฟอร์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(I/OBR)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ใช้สําหรับการแลกเปลี่ยนข้อมูลระหว่างโมดูล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CPU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1363" y="6276070"/>
            <a:ext cx="4009431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4.2 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</a:t>
            </a: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คอมพิวเตอร์เป็นมุมมองระดับบน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0775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43584" y="1040398"/>
            <a:ext cx="10204703" cy="390876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ฟังก์ชั่นพื้นฐานที่ดําเนินการโดยคอมพิวเตอร์คือการทํางาน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ของโปรแกรมซึ่งประกอบด้วยชุดคําสั่งที่เก็บไว้ในหน่วยความจํา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en-US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โปรเซสเซอร์ทํางานตามคําสั่ง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executing instructions)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กำหนด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ไว้ในโปรแกรม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en-US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ประมวลผลคําสั่ง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2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 คือ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โปรเซสเซอร์อ่านหรือดึงข้อมูล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fetches)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คําสั่งจากหน่วยความจําทีละ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ดําเนินการ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แต่ละคําสั่ง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การทำงานของโปรแกรม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ประกอบด้วยการทําซ้ำกระบวนการดึงคําสั่ง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 fetch)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และการดําเนินการคําสั่ง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 execution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35424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4.2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ฟังก์ชั่นคอมพิวเตอร์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Function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496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43585" y="1040398"/>
            <a:ext cx="8659368" cy="29238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การประมวลผล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ที่จําเป็นสําหรับ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คําสั่งเดียวเรียกว่ารอบคําสั่ง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 cycle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คําสั่งมี 2 ขั้นตอนเรียกว่า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รอบ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การดึงข้อมูล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 cycle)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รอบ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การดําเนินการ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execute cycle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ทํางานของโปรแกรมจะหยุดลง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halts)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เฉพาะเมื่อเครื่องถูก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 หรือ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พบคําสั่งโปรแกรมที่หยุด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35424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4.2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ฟังก์ชั่นคอมพิวเตอร์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Function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613279" y="4260520"/>
            <a:ext cx="6800850" cy="1930641"/>
            <a:chOff x="2613279" y="4260520"/>
            <a:chExt cx="6800850" cy="193064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13279" y="4260520"/>
              <a:ext cx="6800850" cy="136207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4535424" y="5791051"/>
              <a:ext cx="199766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รูป</a:t>
              </a:r>
              <a:r>
                <a:rPr lang="th-TH" sz="20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ที่ 4.3 </a:t>
              </a:r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รอบคำสั่งพื้นฐาน</a:t>
              </a:r>
              <a:endParaRPr lang="en-US" sz="20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947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" y="1387870"/>
            <a:ext cx="10780776" cy="32316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ประกอบด้วยส่วนสำคัญดังต่อไปนี้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ประมวลผลกลางหรือซีพียู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central processing unit: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CPU)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memory)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ส่วนประกอบ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อินพุตเอ้าพุต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components)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พื้นฐานของ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และสัญญาณควบคุมที่แลกเปลี่ยนกับส่วนประกอบ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อื่นๆ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เชื่อมต่อโครงข่ายและการ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ควบคุมใน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จัดการโครงข่าย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035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940" y="5065988"/>
            <a:ext cx="2985722" cy="11400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824" y="787337"/>
            <a:ext cx="2105559" cy="23068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1461" y="4003230"/>
            <a:ext cx="1865587" cy="17262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3175" y="1215167"/>
            <a:ext cx="1710767" cy="300351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5143773" y="1448751"/>
            <a:ext cx="1546212" cy="3353798"/>
            <a:chOff x="3985735" y="1203386"/>
            <a:chExt cx="2429352" cy="4126703"/>
          </a:xfrm>
        </p:grpSpPr>
        <p:sp>
          <p:nvSpPr>
            <p:cNvPr id="7" name="Right Arrow 6"/>
            <p:cNvSpPr/>
            <p:nvPr/>
          </p:nvSpPr>
          <p:spPr>
            <a:xfrm rot="10800000">
              <a:off x="4158423" y="1203386"/>
              <a:ext cx="961261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8" name="Right Arrow 7"/>
            <p:cNvSpPr/>
            <p:nvPr/>
          </p:nvSpPr>
          <p:spPr>
            <a:xfrm rot="10800000">
              <a:off x="3985735" y="4834408"/>
              <a:ext cx="1133950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9" name="Right Arrow 8"/>
            <p:cNvSpPr/>
            <p:nvPr/>
          </p:nvSpPr>
          <p:spPr>
            <a:xfrm>
              <a:off x="5468112" y="3070288"/>
              <a:ext cx="946975" cy="49568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19687" y="1326356"/>
              <a:ext cx="348425" cy="38766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256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03" y="898588"/>
            <a:ext cx="3524250" cy="2409825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4800599" y="1900766"/>
            <a:ext cx="6775705" cy="95410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PC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ชี้ที่ 300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นี้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(มีค่า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1940 เป็นเลขฐานสิบหก) ถูกโหลดลงในรีจิสเตอร์คําสั่ง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IR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PC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จะเพิ่มขึ้นหนึ่งค่า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53" y="4016692"/>
            <a:ext cx="3543300" cy="2400300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800598" y="4739788"/>
            <a:ext cx="6967729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 startAt="2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บิตแรก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(หลัก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แรก)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ซึ่งคำสั่งใน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IR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ระบุว่าจะต้อง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โหลดไปยัง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4247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00599" y="1900766"/>
            <a:ext cx="6775705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 startAt="3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คำสั่งถัดไป (5941) ถูกเรียกจากตำแหน่ง 301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PC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จะเพิ่มขึ้น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599" y="4739788"/>
            <a:ext cx="6775706" cy="95410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 startAt="4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ทำการบวกข้อมูลใน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เดิม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กับข้อมูลของตำแหน่ง 941 และผลลัพธ์จะถูกจัดเก็บไว้ใน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03" y="919202"/>
            <a:ext cx="3562350" cy="2400300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53" y="4016692"/>
            <a:ext cx="3543300" cy="2381250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75407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00599" y="1900766"/>
            <a:ext cx="6775705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 startAt="5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คำสั่งถัดไป (2941) ถูกเรียกจากตำแหน่ง 302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PC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จะเพิ่มขึ้น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599" y="4739788"/>
            <a:ext cx="677570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arenR" startAt="6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ข้อมูลของ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AC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ถูกจัดเก็บไว้ในตำแหน่ง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941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478" y="928727"/>
            <a:ext cx="3533775" cy="2390775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53" y="4026216"/>
            <a:ext cx="3543300" cy="2381250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2565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243" y="496252"/>
            <a:ext cx="3524250" cy="2409825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214" y="496252"/>
            <a:ext cx="3543300" cy="2400300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1065" y="505777"/>
            <a:ext cx="3562350" cy="2400300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1193" y="3664839"/>
            <a:ext cx="3543300" cy="2381250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9214" y="3655314"/>
            <a:ext cx="3533775" cy="2390775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21065" y="3664839"/>
            <a:ext cx="3543300" cy="2381250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16" name="Rectangle 15"/>
          <p:cNvSpPr/>
          <p:nvPr/>
        </p:nvSpPr>
        <p:spPr>
          <a:xfrm>
            <a:off x="2802175" y="6318206"/>
            <a:ext cx="7058343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en-US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 ตัวอย่างการทำงานของโปรแกรม (เนื้อหาของหน่วยความจำและรีจิสเตอร์เป็นเลขฐานสิบหก)</a:t>
            </a:r>
          </a:p>
        </p:txBody>
      </p:sp>
    </p:spTree>
    <p:extLst>
      <p:ext uri="{BB962C8B-B14F-4D97-AF65-F5344CB8AC3E}">
        <p14:creationId xmlns:p14="http://schemas.microsoft.com/office/powerpoint/2010/main" val="31182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35424" y="2496312"/>
            <a:ext cx="2916936" cy="15696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</a:t>
            </a:r>
          </a:p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976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294641" y="1762583"/>
            <a:ext cx="10144503" cy="33547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คอมพิวเตอร์แทบทุกเครื่องมีกลไกที่โมดูลอื่น ๆ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I/O,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หน่วยความจํา) อาจขัดจังหวะ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การประมวลผลปกติของ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คลาส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การขัดจังหวะที่พบบ่อย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ที่สุดมีดังต่อไปนี้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โดยเงื่อนไขบางอย่างที่เกิดขึ้นจากการดำเนินการตามคำสั่ง เช่น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Arithmetic overflow or underflow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ค่า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เกินขอบเขตตัว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แปร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หารด้วยศูนย์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พยายามดำเนินการคำสั่งเครื่องที่ไม่ถูกต้อง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อ้างอิงนอกพื้นที่หน่วยความจำที่ผู้ใช้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อนุญาต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020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84913" y="1488263"/>
            <a:ext cx="10144503" cy="433965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1"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ตัวจับเวลา</a:t>
            </a:r>
            <a:r>
              <a:rPr lang="en-US" sz="28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สร้าง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โดยตัวจับเวลาภายในโปรเซสเซอร์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ทำ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ให้ระบบปฏิบัติการสามารถทำงานบางอย่างได้เป็น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ประจำ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en-US" sz="28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สร้างโดยตัวควบคุม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ส่งสัญญาณการดำเนินการ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ตามปกติ</a:t>
            </a: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ร้อง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ขอบริการจากโปรเซสเซอร์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ส่งสัญญาณเงื่อนไขข้อผิดพลาด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ความล้มเหลวของ</a:t>
            </a:r>
            <a:r>
              <a:rPr lang="th-TH" sz="2800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ฮาร์ดแวร์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เกิด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จากความล้มเหลว เช่น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ไฟดับ</a:t>
            </a: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ข้อผิดพลาด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พาริตี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158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10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25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25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5616" y="1072902"/>
            <a:ext cx="36941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(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3" y="3712654"/>
            <a:ext cx="6829425" cy="63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88" y="5640133"/>
            <a:ext cx="3429000" cy="4667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 flipH="1">
            <a:off x="973926" y="3639312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457323" y="5633021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30111" y="3648456"/>
            <a:ext cx="862102" cy="770636"/>
          </a:xfrm>
          <a:prstGeom prst="ellipse">
            <a:avLst/>
          </a:prstGeom>
          <a:noFill/>
          <a:ln w="28575">
            <a:solidFill>
              <a:srgbClr val="FF9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603504" y="5559552"/>
            <a:ext cx="862102" cy="667512"/>
          </a:xfrm>
          <a:prstGeom prst="ellipse">
            <a:avLst/>
          </a:prstGeom>
          <a:noFill/>
          <a:ln w="28575">
            <a:solidFill>
              <a:srgbClr val="FF9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410081" y="2184190"/>
            <a:ext cx="3844925" cy="3469339"/>
            <a:chOff x="3933825" y="1388662"/>
            <a:chExt cx="3844925" cy="3469339"/>
          </a:xfrm>
        </p:grpSpPr>
        <p:sp>
          <p:nvSpPr>
            <p:cNvPr id="11" name="Rectangle 10"/>
            <p:cNvSpPr/>
            <p:nvPr/>
          </p:nvSpPr>
          <p:spPr>
            <a:xfrm>
              <a:off x="4842705" y="1388662"/>
              <a:ext cx="1903085" cy="584775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3200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Code segments </a:t>
              </a:r>
            </a:p>
          </p:txBody>
        </p:sp>
        <p:cxnSp>
          <p:nvCxnSpPr>
            <p:cNvPr id="17" name="Straight Arrow Connector 16"/>
            <p:cNvCxnSpPr>
              <a:stCxn id="11" idx="2"/>
            </p:cNvCxnSpPr>
            <p:nvPr/>
          </p:nvCxnSpPr>
          <p:spPr>
            <a:xfrm flipH="1">
              <a:off x="3933825" y="1973437"/>
              <a:ext cx="1860423" cy="107779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1" idx="2"/>
            </p:cNvCxnSpPr>
            <p:nvPr/>
          </p:nvCxnSpPr>
          <p:spPr>
            <a:xfrm flipH="1">
              <a:off x="5794247" y="1973437"/>
              <a:ext cx="1" cy="1034082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1" idx="2"/>
            </p:cNvCxnSpPr>
            <p:nvPr/>
          </p:nvCxnSpPr>
          <p:spPr>
            <a:xfrm>
              <a:off x="5794248" y="1973437"/>
              <a:ext cx="1984502" cy="1092526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11" idx="2"/>
            </p:cNvCxnSpPr>
            <p:nvPr/>
          </p:nvCxnSpPr>
          <p:spPr>
            <a:xfrm flipH="1">
              <a:off x="5313358" y="1973437"/>
              <a:ext cx="480890" cy="288456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1" idx="2"/>
            </p:cNvCxnSpPr>
            <p:nvPr/>
          </p:nvCxnSpPr>
          <p:spPr>
            <a:xfrm>
              <a:off x="5794248" y="1973437"/>
              <a:ext cx="1033458" cy="288456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7219953" y="1908887"/>
            <a:ext cx="4813551" cy="32316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สถานะการทำงานของโปรแกรมผู้ใช้ตามลำดับ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series)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interleaved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กับการประมวลผล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Code segments)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(1)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(2)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</a:t>
            </a:r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ลําดับของคําสั่ง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ที่ไม่เกี่ยวข้องกับ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7465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3" y="3182302"/>
            <a:ext cx="6829425" cy="63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88" y="5109781"/>
            <a:ext cx="3429000" cy="46672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943355" y="3885438"/>
            <a:ext cx="993776" cy="12446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29384" y="3903726"/>
            <a:ext cx="585563" cy="1154621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14947" y="5019294"/>
            <a:ext cx="2055053" cy="182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240280" y="3903726"/>
            <a:ext cx="2258568" cy="1115568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40280" y="3894582"/>
            <a:ext cx="1728216" cy="914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487168" y="3903726"/>
            <a:ext cx="1481328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96692" y="4671822"/>
            <a:ext cx="2051877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536947" y="3903726"/>
            <a:ext cx="0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36947" y="3894582"/>
            <a:ext cx="1702307" cy="9144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flipH="1">
            <a:off x="973926" y="3108960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457323" y="5102669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30111" y="3118104"/>
            <a:ext cx="862102" cy="770636"/>
          </a:xfrm>
          <a:prstGeom prst="ellipse">
            <a:avLst/>
          </a:prstGeom>
          <a:noFill/>
          <a:ln w="28575">
            <a:solidFill>
              <a:srgbClr val="FF9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603504" y="5029200"/>
            <a:ext cx="862102" cy="667512"/>
          </a:xfrm>
          <a:prstGeom prst="ellipse">
            <a:avLst/>
          </a:prstGeom>
          <a:noFill/>
          <a:ln w="28575">
            <a:solidFill>
              <a:srgbClr val="FF9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219953" y="1470494"/>
            <a:ext cx="4813551" cy="464742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ไปยังโปรแกรม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และการดําเนินการมี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</a:p>
          <a:p>
            <a:pPr marL="514350" indent="-514350" algn="thaiDist">
              <a:buFont typeface="+mj-lt"/>
              <a:buAutoNum type="arabicParenR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ลำดับคำสั่งที่ระบุ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(4)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เพื่อ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เตรียมพร้อมสำหรับการดำเนินการ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+mj-lt"/>
              <a:buAutoNum type="arabicParenR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+mj-lt"/>
              <a:buAutoNum type="arabicParenR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สั่ง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ทำงานจริงโดย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โปรแกรม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จะต้องรอให้อุปกรณ์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ทำงานและทดสอบ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ซ้ำๆ เพื่อดู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ว่าเสร็จ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สิ้น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หรือไม่</a:t>
            </a:r>
          </a:p>
          <a:p>
            <a:pPr marL="514350" indent="-514350" algn="thaiDist">
              <a:buFont typeface="+mj-lt"/>
              <a:buAutoNum type="arabicParenR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+mj-lt"/>
              <a:buAutoNum type="arabicParenR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ลำดับ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คำสั่งที่ระบุ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(5)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การดำเนินการเสร็จสิ้น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5616" y="1072902"/>
            <a:ext cx="36941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(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0607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25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" y="1387870"/>
            <a:ext cx="10780776" cy="181588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หน่วยประมวลผลกลางหรือซีพียู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central processing unit: CPU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ใหญ่ มี 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ลอจิกเลขคณิต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Arithmetic logic unit: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ALU)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ควบคุม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Control unit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ชุดรีจิสเตอร์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Registers)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495" y="3608070"/>
            <a:ext cx="3143250" cy="2476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0950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3" y="3584638"/>
            <a:ext cx="6829425" cy="63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88" y="5512117"/>
            <a:ext cx="3429000" cy="46672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943355" y="4287774"/>
            <a:ext cx="993776" cy="12446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29384" y="4306062"/>
            <a:ext cx="585563" cy="1154621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14947" y="5421630"/>
            <a:ext cx="2055053" cy="182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240280" y="4306062"/>
            <a:ext cx="2258568" cy="1115568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40280" y="4296918"/>
            <a:ext cx="1728216" cy="914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487168" y="4306062"/>
            <a:ext cx="1481328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96692" y="5074158"/>
            <a:ext cx="2051877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536947" y="4306062"/>
            <a:ext cx="0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36947" y="4296918"/>
            <a:ext cx="1702307" cy="9144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flipH="1">
            <a:off x="973926" y="3511296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457323" y="5505005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124712" y="1618559"/>
            <a:ext cx="10675807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เนื่องจากการดำเนินการ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 (I/O operation)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อาจ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ใช้เวลาในการดำเนินการค่อนข้างนาน โปรแกรม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(I/O program)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จึงหยุดทำงานเพื่อรอให้การดำเนินการเสร็จสิ้น ดังนั้นโปรแกรมผู้ใช้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user program)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จะหยุดที่จุดของการ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WRITE call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เป็นระยะเวลา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หนึ่ง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730" y="744158"/>
            <a:ext cx="36941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(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129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43" y="4316158"/>
            <a:ext cx="6829425" cy="638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88" y="6243637"/>
            <a:ext cx="3429000" cy="46672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943355" y="5019294"/>
            <a:ext cx="993776" cy="12446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29384" y="5037582"/>
            <a:ext cx="585563" cy="1154621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14947" y="6153150"/>
            <a:ext cx="2055053" cy="182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240280" y="5037582"/>
            <a:ext cx="2258568" cy="1115568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40280" y="5028438"/>
            <a:ext cx="1728216" cy="914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487168" y="5037582"/>
            <a:ext cx="1481328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96692" y="5805678"/>
            <a:ext cx="2051877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536947" y="5037582"/>
            <a:ext cx="0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36947" y="5028438"/>
            <a:ext cx="1702307" cy="9144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flipH="1">
            <a:off x="973926" y="4242816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457322" y="6236526"/>
            <a:ext cx="45719" cy="494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115569" y="1435056"/>
            <a:ext cx="10131552" cy="224676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โปรแกรมผู้ใช้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จะสร้าง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การเรียก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system call)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ในรูปแบบของ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WRITE call </a:t>
            </a:r>
            <a:endPara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ที่ถูกเรียกใช้ในกรณีนี้ประกอบด้วย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รหัสการเตรียม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จริง</a:t>
            </a: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หลังจาก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ดําเนินการ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คําสั่งนี้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แล้วการควบคุมจะกลับสู่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โปรแกรมผู้ใช้ </a:t>
            </a:r>
            <a:endPara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ขณะเดียวกันอุปกรณ์ภายนอก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กําลังทำการ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รับข้อมูลจากหน่วยความจําคอมพิวเตอร์และการ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พิมพ์</a:t>
            </a:r>
          </a:p>
          <a:p>
            <a:pPr marL="457200" indent="-457200" algn="thaiDist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ดําเนินการ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นี้ดําเนินการพร้อมกับการดําเนินการ(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ตามคําสั่งในโปรแกรมผู้ใช้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730" y="744158"/>
            <a:ext cx="369417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ไม่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(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27340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7943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684263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8785" y="2568484"/>
            <a:ext cx="10332720" cy="95410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โปรเซสเซอร์สามารถมีส่วนร่วมในการดําเนินการ(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executing)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คําสั่งอื่นๆ ในขณะที่กําลังดําเนินการ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6973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64" y="2980562"/>
            <a:ext cx="6581775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98" y="4870893"/>
            <a:ext cx="4838700" cy="50482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1012952" y="3673474"/>
            <a:ext cx="8826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991521" y="3673474"/>
            <a:ext cx="904081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991521" y="4816474"/>
            <a:ext cx="560387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551908" y="3673474"/>
            <a:ext cx="667544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219452" y="3673474"/>
            <a:ext cx="8445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064002" y="3673473"/>
            <a:ext cx="880269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44271" y="4816474"/>
            <a:ext cx="56911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3302127" y="3673473"/>
            <a:ext cx="1216025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302127" y="3673473"/>
            <a:ext cx="828675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991521" y="3673474"/>
            <a:ext cx="3139282" cy="761999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991521" y="4435473"/>
            <a:ext cx="560387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1551908" y="3673473"/>
            <a:ext cx="3031332" cy="76200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518152" y="3673473"/>
            <a:ext cx="701675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3944272" y="3673473"/>
            <a:ext cx="1250155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944271" y="4435473"/>
            <a:ext cx="569119" cy="15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490371" y="3673473"/>
            <a:ext cx="1034256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524627" y="3673474"/>
            <a:ext cx="60325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flipH="1">
            <a:off x="925004" y="2980562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flipH="1">
            <a:off x="925003" y="4870893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1312515" y="1360087"/>
            <a:ext cx="4358765" cy="3573863"/>
            <a:chOff x="3982563" y="1360087"/>
            <a:chExt cx="4358765" cy="3573863"/>
          </a:xfrm>
        </p:grpSpPr>
        <p:sp>
          <p:nvSpPr>
            <p:cNvPr id="50" name="Rectangle 49"/>
            <p:cNvSpPr/>
            <p:nvPr/>
          </p:nvSpPr>
          <p:spPr>
            <a:xfrm>
              <a:off x="4928430" y="1360087"/>
              <a:ext cx="1903085" cy="584775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3200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Code segments </a:t>
              </a:r>
            </a:p>
          </p:txBody>
        </p:sp>
        <p:cxnSp>
          <p:nvCxnSpPr>
            <p:cNvPr id="51" name="Straight Arrow Connector 50"/>
            <p:cNvCxnSpPr>
              <a:stCxn id="50" idx="2"/>
            </p:cNvCxnSpPr>
            <p:nvPr/>
          </p:nvCxnSpPr>
          <p:spPr>
            <a:xfrm flipH="1">
              <a:off x="4046255" y="1944862"/>
              <a:ext cx="1833718" cy="115393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50" idx="2"/>
            </p:cNvCxnSpPr>
            <p:nvPr/>
          </p:nvCxnSpPr>
          <p:spPr>
            <a:xfrm flipH="1">
              <a:off x="5416550" y="1944862"/>
              <a:ext cx="463423" cy="115393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50" idx="2"/>
            </p:cNvCxnSpPr>
            <p:nvPr/>
          </p:nvCxnSpPr>
          <p:spPr>
            <a:xfrm>
              <a:off x="5879973" y="1944862"/>
              <a:ext cx="1606677" cy="1140692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50" idx="2"/>
            </p:cNvCxnSpPr>
            <p:nvPr/>
          </p:nvCxnSpPr>
          <p:spPr>
            <a:xfrm flipH="1">
              <a:off x="3982563" y="1944862"/>
              <a:ext cx="1897410" cy="29890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50" idx="2"/>
            </p:cNvCxnSpPr>
            <p:nvPr/>
          </p:nvCxnSpPr>
          <p:spPr>
            <a:xfrm>
              <a:off x="5879973" y="1944862"/>
              <a:ext cx="1018905" cy="298908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50" idx="2"/>
            </p:cNvCxnSpPr>
            <p:nvPr/>
          </p:nvCxnSpPr>
          <p:spPr>
            <a:xfrm>
              <a:off x="5879973" y="1944862"/>
              <a:ext cx="299347" cy="116174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50" idx="2"/>
            </p:cNvCxnSpPr>
            <p:nvPr/>
          </p:nvCxnSpPr>
          <p:spPr>
            <a:xfrm>
              <a:off x="5879973" y="1944862"/>
              <a:ext cx="2461355" cy="1153938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6978381" y="1497926"/>
            <a:ext cx="5055692" cy="397031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เมื่ออุปกรณ์ภายนอกพร้อมที่จะเข้ารับบริการ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จากโปรเซสเซอร์ มันจะ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ส่งสัญญาณคําขอขัดจังหวะ(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 request) 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ไปยัง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ตอบสนองโดยการระงับการทํางานของโปรแกรมปัจจุบันแยกออกไปยังโปรแกรมเพื่อให้บริการอุปกรณ์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 / O </a:t>
            </a:r>
            <a:endParaRPr lang="th-TH" sz="28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โปรแกรมดําเนินการต่อหลังจากอุปกรณ์ได้รับการบริการ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0"/>
            <a:ext cx="6684263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6561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6082"/>
            <a:ext cx="6581775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34" y="3316413"/>
            <a:ext cx="4838700" cy="50482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877888" y="2118994"/>
            <a:ext cx="8826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856457" y="2118994"/>
            <a:ext cx="904081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56457" y="3261994"/>
            <a:ext cx="560387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416844" y="2118994"/>
            <a:ext cx="667544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084388" y="2118994"/>
            <a:ext cx="8445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928938" y="2118993"/>
            <a:ext cx="880269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809207" y="3261994"/>
            <a:ext cx="56911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3167063" y="2118993"/>
            <a:ext cx="1216025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167063" y="2118993"/>
            <a:ext cx="828675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856457" y="2118994"/>
            <a:ext cx="3139282" cy="761999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856457" y="2880993"/>
            <a:ext cx="560387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1416844" y="2118993"/>
            <a:ext cx="3031332" cy="76200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4383088" y="2118993"/>
            <a:ext cx="701675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3809208" y="2118993"/>
            <a:ext cx="1250155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809207" y="2880993"/>
            <a:ext cx="569119" cy="15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355307" y="2118993"/>
            <a:ext cx="1034256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389563" y="2118994"/>
            <a:ext cx="60325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flipH="1">
            <a:off x="789940" y="1426082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flipH="1">
            <a:off x="789939" y="3316413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737576" y="2690493"/>
            <a:ext cx="6246621" cy="378565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โปรแกรมผู้ใช้ที่มีคําสั่ง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 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 มี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segment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โค้ดที่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จุดเริ่มต้นตามด้วยคําสั่ง 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หนึ่งคําสั่ง จากนั้นเป็น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สองของ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โค้ดและเป็นคําสั่ง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สอง จากนั้นเป็น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สามและส่วนสุดท้ายของ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โค้ด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 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จะ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เรียกใช้โปรแกรม 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ซึ่งประกอบด้วย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segment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รหัสตามด้วยคําสั่ง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 / O 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segment </a:t>
            </a: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อื่น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ของรหัส </a:t>
            </a:r>
            <a:endParaRPr lang="th-TH" sz="28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คําสั่ง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จะเรียกใช้การดําเนินการ </a:t>
            </a:r>
            <a:r>
              <a:rPr lang="en-US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ของฮาร์ดแวร์</a:t>
            </a:r>
            <a:endParaRPr lang="th-TH" sz="28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0"/>
            <a:ext cx="6684263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23471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229" y="2058612"/>
            <a:ext cx="2840182" cy="347229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193802" y="1658502"/>
            <a:ext cx="2620379" cy="2872800"/>
            <a:chOff x="3193802" y="1658502"/>
            <a:chExt cx="2620379" cy="2872800"/>
          </a:xfrm>
        </p:grpSpPr>
        <p:sp>
          <p:nvSpPr>
            <p:cNvPr id="5" name="Rectangle 4"/>
            <p:cNvSpPr/>
            <p:nvPr/>
          </p:nvSpPr>
          <p:spPr>
            <a:xfrm>
              <a:off x="4184904" y="1658502"/>
              <a:ext cx="1629277" cy="40011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thaiDist"/>
              <a:r>
                <a: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(ตัวจัดการขัดจังหวะ)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93802" y="2098097"/>
              <a:ext cx="2519795" cy="2433205"/>
            </a:xfrm>
            <a:prstGeom prst="rect">
              <a:avLst/>
            </a:prstGeom>
          </p:spPr>
        </p:pic>
      </p:grpSp>
      <p:sp>
        <p:nvSpPr>
          <p:cNvPr id="10" name="Rectangle 9"/>
          <p:cNvSpPr/>
          <p:nvPr/>
        </p:nvSpPr>
        <p:spPr>
          <a:xfrm>
            <a:off x="6483096" y="2455931"/>
            <a:ext cx="5367528" cy="280076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หยุดชะงักของลําดับปกติของการดําเนินการ เมื่อการประมวลผลขัดจังหวะเสร็จสมบูรณ์กา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รทำงานปกติจะ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ดําเนินต่อไป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และระบบปฏิบัติการมีหน้าที่รับผิดชอบในการระงับโปรแกรมผู้ใช้แล้วดําเนินการต่อที่จุด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เดียวกัน</a:t>
            </a:r>
          </a:p>
        </p:txBody>
      </p:sp>
    </p:spTree>
    <p:extLst>
      <p:ext uri="{BB962C8B-B14F-4D97-AF65-F5344CB8AC3E}">
        <p14:creationId xmlns:p14="http://schemas.microsoft.com/office/powerpoint/2010/main" val="212913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70432" y="800867"/>
            <a:ext cx="9939527" cy="452431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เพื่อรองรับการขัดจังหวะ วงรอบการ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 cycle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ถูกเพิ่มเข้าไปในวงรอบคำสั่ง ดังแสดงใน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วงรอบการขัดจังหวะ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จะตรวจสอบเพื่อดูว่ามีการขัดจังหวะเกิดขึ้น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หรือไม่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ไม่มี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อินเตอร์รัพต์ค้าง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อยู่ โปรเซสเซอร์จะดำเนินการตามรอบการดึงข้อมูล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 cycle)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และดึงคำสั่ง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ถัดไปของโปรแกรม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การขัดจังหวะค้างอยู่ โปรเซสเซอร์จะดำเนินการ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ระงับการดำเนินการ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ของโปรแกรมปัจจุบันที่กำลังดำเนินการและบันทึกบริบท ซึ่งหมายถึงการบันทึกแอดเดรสของคำสั่งถัดไปที่จะ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ข้อมูลอื่น ๆ ที่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เกี่ยวข้อง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ตั้งค่าตัวนับโปรแกรม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program counter: PC)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เป็นแอดเดรสเริ่มต้นของรูทีนตัวจัดการการขัดจังหวะ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648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585" y="3609028"/>
            <a:ext cx="6306023" cy="24351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0432" y="800867"/>
            <a:ext cx="9939527" cy="224676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เพื่อรองรับการขัดจังหวะ วงรอบการ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 cycle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ถูกเพิ่มเข้าไปในวงรอบคำสั่ง ดังแสดงใน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วงรอบการขัดจังหวะ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จะตรวจสอบเพื่อดูว่ามีการขัดจังหวะเกิดขึ้น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หรือไม่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ไม่มี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อินเตอร์รัพต์ค้าง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อยู่ โปรเซสเซอร์จะดำเนินการตามรอบการดึงข้อมูล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 cycle)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และดึงคำสั่ง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ถัดไปของโปรแกรม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142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0432" y="800867"/>
            <a:ext cx="9939527" cy="236988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การขัดจังหวะค้างอยู่ โปรเซสเซอร์จะดำเนินการ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ระงับการดำเนินการ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ของโปรแกรมปัจจุบันที่กำลังดำเนินการและบันทึกบริบท ซึ่งหมายถึงการบันทึกแอดเดรสของคำสั่งถัดไปที่จะ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และ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ข้อมูลอื่น ๆ ที่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เกี่ยวข้อง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ตั้งค่าตัวนับโปรแกรม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program counter: PC)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เป็นแอดเดรสเริ่มต้นของรูทีนตัวจัดการการ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ขัดจังหวะ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 handler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585" y="3609028"/>
            <a:ext cx="6306023" cy="24351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42539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14400" y="883163"/>
            <a:ext cx="10735055" cy="310854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ตอนนี้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โปรเซสเซอร์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ดำเนินการไปยังวงรอบการดึงข้อมูล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fetch cycle)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และดึงข้อมูลคำสั่งแรกในโปรแกรมตัวจัดการการขัดจังหวะซึ่งจะให้บริการการขัดจังหวะ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โปรแกรมนี้จะ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กำหนดลักษณะของการขัดจังหวะและดำเนินการตามที่จำเป็น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ตัวจัดการกำหนดว่าโมดูล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ที่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สร้างการขัดจังหวะ และอาจแยกสาขาไปยังโปรแกรมที่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เพิ่มเติมไปยังโมดูล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นั้น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รูทีนตัวจัดการการขัดจังหวะเสร็จสิ้น โปรเซสเซอร์สามารถดำเนินการต่อของโปรแกรม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ผู้ใช้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ณ จุดที่เกิดการขัดจังหวะ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745" y="4203388"/>
            <a:ext cx="6306023" cy="243515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94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" y="1387870"/>
            <a:ext cx="10780776" cy="440120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หน่วยลอจิกเลขคณิต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Arithmetic logic unit: ALU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เป็นหน่วยตรร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กะเลขคณิต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ALU)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ดำเนินการตรรกะ และเลขคณิตกับข้อมูล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การดำเนินการลอจิก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Logic operations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การดำเนินการทาง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ตรรกะ เช่น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NOT, AND, OR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XOR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เหล่าเป็นข้อมูล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ที่ป้อนเข้าเป็นรูปแบบ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บิตและผลลัพธ์ก็ยัง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เป็นรูปแบบ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บิตเช่นกัน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การดำเนินการเลื่อน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Shift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operations)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เป็นการเลื่อน 2 กลุ่ม คือ</a:t>
            </a:r>
          </a:p>
          <a:p>
            <a:pPr marL="1428750" lvl="2" indent="-514350">
              <a:buFont typeface="+mj-lt"/>
              <a:buAutoNum type="arabicParenR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เลื่อนเชิงตรรกะและการดำเนินการเลื่อนเลขคณิต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การดำเนินการเลื่อนลอจิกใช้เพื่อเลื่อนรูปแบบบิตไปทางซ้ายหรือขวา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th-TH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</a:t>
            </a:r>
            <a:r>
              <a:rPr lang="th-TH" sz="28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ทางคณิตศาสตร์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จะถูกนำไปใช้กับจำนวนเต็ม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หารหรือคูณจำนวน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เต็ม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การดำเนินการทางคณิตศาสตร์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Arithmetic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operation)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จำนวนเต็มและจำนวน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จริงและในบางกรณีใช้ได้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อย่างมีประสิทธิภาพใน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ฮาร์ดแวร์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235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5841" y="1523243"/>
            <a:ext cx="9326880" cy="224676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ในกระบวนการ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นี้มี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overhead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มาเกี่ยวข้องโดยการดำเนินการ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คำสั่งพิเศษ (ในตัวจัดการการขัดจังหวะ) เพื่อกำหนดลักษณะของการขัดจังหวะและตัดสินใจเกี่ยวกับการดำเนินการที่เหมาะสม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เนื่องจาก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เวลาค่อนข้างมากที่จะเสียไปจากการรอการดำเนินการ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ดังนั้นการ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อินเตอร์รัพต์ทำให้โปรเซสเซอร์สามารถ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ทำงานได้อย่างมีประสิทธิภาพมาก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ขึ้น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04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184" y="729615"/>
            <a:ext cx="2771775" cy="60388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559969" y="5354154"/>
            <a:ext cx="280717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thaiDist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2496" y="1124858"/>
            <a:ext cx="2829621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thaiDist"/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ผู้ใช้</a:t>
            </a:r>
          </a:p>
        </p:txBody>
      </p:sp>
      <p:cxnSp>
        <p:nvCxnSpPr>
          <p:cNvPr id="11" name="Straight Arrow Connector 10"/>
          <p:cNvCxnSpPr>
            <a:stCxn id="7" idx="1"/>
          </p:cNvCxnSpPr>
          <p:nvPr/>
        </p:nvCxnSpPr>
        <p:spPr>
          <a:xfrm flipH="1" flipV="1">
            <a:off x="2076744" y="1124858"/>
            <a:ext cx="585752" cy="2616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1"/>
          </p:cNvCxnSpPr>
          <p:nvPr/>
        </p:nvCxnSpPr>
        <p:spPr>
          <a:xfrm flipH="1" flipV="1">
            <a:off x="2076736" y="5176376"/>
            <a:ext cx="1483233" cy="43938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509" y="2496502"/>
            <a:ext cx="6829425" cy="638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7554" y="4423981"/>
            <a:ext cx="3429000" cy="466725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634321" y="3199638"/>
            <a:ext cx="993776" cy="12446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20350" y="3217926"/>
            <a:ext cx="585563" cy="1154621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205913" y="4333494"/>
            <a:ext cx="2055053" cy="182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931246" y="3217926"/>
            <a:ext cx="2258568" cy="1115568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931246" y="3208782"/>
            <a:ext cx="1728216" cy="914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7178134" y="3217926"/>
            <a:ext cx="1481328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187658" y="3986022"/>
            <a:ext cx="2051877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9227913" y="3217926"/>
            <a:ext cx="0" cy="768096"/>
          </a:xfrm>
          <a:prstGeom prst="straightConnector1">
            <a:avLst/>
          </a:prstGeom>
          <a:ln w="127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227913" y="3208782"/>
            <a:ext cx="1702307" cy="9144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flipH="1">
            <a:off x="5664892" y="2423160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flipH="1">
            <a:off x="7148289" y="4416869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7" idx="3"/>
          </p:cNvCxnSpPr>
          <p:nvPr/>
        </p:nvCxnSpPr>
        <p:spPr>
          <a:xfrm>
            <a:off x="5492117" y="1386468"/>
            <a:ext cx="552068" cy="11071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9" idx="3"/>
          </p:cNvCxnSpPr>
          <p:nvPr/>
        </p:nvCxnSpPr>
        <p:spPr>
          <a:xfrm flipV="1">
            <a:off x="6367148" y="4881896"/>
            <a:ext cx="2573840" cy="73386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498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717" y="4009264"/>
            <a:ext cx="6581775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151" y="5899595"/>
            <a:ext cx="4838700" cy="504825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>
          <a:xfrm>
            <a:off x="3951605" y="4702176"/>
            <a:ext cx="8826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3930174" y="4702176"/>
            <a:ext cx="904081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930174" y="5845176"/>
            <a:ext cx="560387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490561" y="4702176"/>
            <a:ext cx="667544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158105" y="4702176"/>
            <a:ext cx="8445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002655" y="4702175"/>
            <a:ext cx="880269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82924" y="5845176"/>
            <a:ext cx="56911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6240780" y="4702175"/>
            <a:ext cx="1216025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240780" y="4702175"/>
            <a:ext cx="828675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3930174" y="4702176"/>
            <a:ext cx="3139282" cy="761999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930174" y="5464175"/>
            <a:ext cx="560387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4490561" y="4702175"/>
            <a:ext cx="3031332" cy="76200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7456805" y="4702175"/>
            <a:ext cx="701675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6882925" y="4702175"/>
            <a:ext cx="1250155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882924" y="5464175"/>
            <a:ext cx="569119" cy="15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7429024" y="4702175"/>
            <a:ext cx="1034256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8463280" y="4702176"/>
            <a:ext cx="60325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 flipH="1">
            <a:off x="3863657" y="4009264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H="1">
            <a:off x="3863656" y="5899595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90224" y="849844"/>
            <a:ext cx="10542016" cy="292387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สมมุติว่าเวลาที่ต้องการสำหรับการดำเนินการ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น้อย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กว่าเวลาในการดำเนินการ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ตามคำสั่งระหว่างการ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โปรแกรมของผู้ใช้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ในกรณีนี้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ของโค้ดที่ระบุว่าโค้ด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2 จะถูกขัดจังหวะ ส่วนหนึ่งของรหัส (2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(ในขณะที่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ดำเนินการ) แล้วเกิดการขัดจังหวะ (เมื่อการดำเนินการ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I/O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เสร็จสิ้น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หลังจาก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ให้บริการการขัดจังหวะแล้ว การดำเนินการจะกลับมาทำงานต่อพร้อมกับส่วนที่เหลือของ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โค้ดที่ 2 (2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b)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0"/>
            <a:ext cx="6885431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อินเตอร์รัพและวงรอบคำสั่ง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Interrupts and the instruction cycle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53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131" y="1724411"/>
            <a:ext cx="2762250" cy="49149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3559969" y="5811354"/>
            <a:ext cx="280717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thaiDist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466435" y="1768339"/>
            <a:ext cx="2829621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thaiDist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ของโปรแกรม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ผู้ใช้</a:t>
            </a:r>
          </a:p>
        </p:txBody>
      </p:sp>
      <p:cxnSp>
        <p:nvCxnSpPr>
          <p:cNvPr id="31" name="Straight Arrow Connector 30"/>
          <p:cNvCxnSpPr>
            <a:stCxn id="30" idx="1"/>
          </p:cNvCxnSpPr>
          <p:nvPr/>
        </p:nvCxnSpPr>
        <p:spPr>
          <a:xfrm flipH="1">
            <a:off x="2076736" y="2029949"/>
            <a:ext cx="1389699" cy="8683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1"/>
          </p:cNvCxnSpPr>
          <p:nvPr/>
        </p:nvCxnSpPr>
        <p:spPr>
          <a:xfrm flipH="1" flipV="1">
            <a:off x="2076736" y="5633576"/>
            <a:ext cx="1483233" cy="43938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7069" y="2948177"/>
            <a:ext cx="6581775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503" y="4838508"/>
            <a:ext cx="4838700" cy="504825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>
          <a:xfrm>
            <a:off x="5624957" y="3641089"/>
            <a:ext cx="8826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603526" y="3641089"/>
            <a:ext cx="904081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603526" y="4784089"/>
            <a:ext cx="560387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6163913" y="3641089"/>
            <a:ext cx="667544" cy="11430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831457" y="3641089"/>
            <a:ext cx="84455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676007" y="3641088"/>
            <a:ext cx="880269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556276" y="4784089"/>
            <a:ext cx="56911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7914132" y="3641088"/>
            <a:ext cx="1216025" cy="1143001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914132" y="3641088"/>
            <a:ext cx="828675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603526" y="3641089"/>
            <a:ext cx="3139282" cy="761999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603526" y="4403088"/>
            <a:ext cx="560387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6163913" y="3641088"/>
            <a:ext cx="3031332" cy="76200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9130157" y="3641088"/>
            <a:ext cx="701675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8556277" y="3641088"/>
            <a:ext cx="1250155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556276" y="4403088"/>
            <a:ext cx="569119" cy="15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9102376" y="3641088"/>
            <a:ext cx="1034256" cy="7620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0136632" y="3641089"/>
            <a:ext cx="60325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 flipH="1">
            <a:off x="5537009" y="2948177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H="1">
            <a:off x="5537008" y="4838508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652450" y="2029949"/>
            <a:ext cx="1612280" cy="945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5723542" y="5339096"/>
            <a:ext cx="3217446" cy="73386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025048" y="173866"/>
            <a:ext cx="10542016" cy="95410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สมมุติว่าเวลาที่ต้องการสำหรับการดำเนินการ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น้อย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กว่าเวลาในการดำเนินการ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ตามคำสั่งระหว่างการ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โปรแกรมของผู้ใช้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821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320" y="741362"/>
            <a:ext cx="2314575" cy="507682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 flipH="1">
            <a:off x="5254333" y="2878211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564" y="2503667"/>
            <a:ext cx="6505575" cy="53340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8152" y="5646917"/>
            <a:ext cx="4800600" cy="504825"/>
          </a:xfrm>
          <a:prstGeom prst="rect">
            <a:avLst/>
          </a:prstGeom>
        </p:spPr>
      </p:pic>
      <p:cxnSp>
        <p:nvCxnSpPr>
          <p:cNvPr id="44" name="Straight Arrow Connector 43"/>
          <p:cNvCxnSpPr/>
          <p:nvPr/>
        </p:nvCxnSpPr>
        <p:spPr>
          <a:xfrm>
            <a:off x="5305552" y="3267255"/>
            <a:ext cx="887413" cy="952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5305552" y="3276780"/>
            <a:ext cx="887413" cy="234315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318252" y="5599287"/>
            <a:ext cx="5127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831015" y="3276780"/>
            <a:ext cx="661990" cy="2322507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493005" y="3262494"/>
            <a:ext cx="1914522" cy="793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8238744" y="3276780"/>
            <a:ext cx="168783" cy="21874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8238744" y="5464180"/>
            <a:ext cx="564071" cy="141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5318252" y="4871453"/>
            <a:ext cx="3429802" cy="592727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318252" y="4871453"/>
            <a:ext cx="512763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831015" y="3265842"/>
            <a:ext cx="2941556" cy="160561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8750427" y="3258652"/>
            <a:ext cx="1895348" cy="1812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8238744" y="3258652"/>
            <a:ext cx="2372107" cy="136534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8238744" y="4623993"/>
            <a:ext cx="56406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8802812" y="3276781"/>
            <a:ext cx="2039940" cy="13472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0842752" y="3267255"/>
            <a:ext cx="584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 flipH="1">
            <a:off x="5235316" y="2483728"/>
            <a:ext cx="45719" cy="71151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flipH="1">
            <a:off x="5254333" y="5646917"/>
            <a:ext cx="45719" cy="711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035807" y="121360"/>
            <a:ext cx="8659821" cy="95410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สมมุติว่าเวลาที่ต้องการสำหรับการดำเนินการ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I/O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มากกว่าเวลา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ในการดำเนินการ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execution)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ตามคำสั่งระหว่างการ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WRITE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โปรแกรมของผู้ใช้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325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59552" y="2944368"/>
            <a:ext cx="1077539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Q&amp;A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227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" y="1387870"/>
            <a:ext cx="10780776" cy="440120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Registers)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เป็นที่เก็บข้อมูลแบบสแตนด์อโลนที่รวดเร็วซึ่งเก็บข้อมูลไว้ชั่วคราว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อำนวยความสะดวกในการทำงานของ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CPU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รีจิสเตอร์ข้อมูล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Data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registers)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ปัจจุบันคอมพิวเตอร์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ใช้รีจิสเตอร์จำนวนมากภายใน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เพื่อเพิ่มความเร็วในการทำงาน เนื่องจากการทำงานที่ซับซ้อนจะทำโดยใช้ฮาร์ดแวร์แทน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ซอฟต์แวร์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รีจิสเตอร์คำสั่ง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Instruction registers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ในปัจจุบันไม่เพียงแต่จัดเก็บข้อมูลเท่านั้น แต่ยังรวมถึงโปรแกรมต่างๆ ไว้ในหน่วยความจำด้วย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CPU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มีหน้าที่ดึงคำสั่งทีละคำสั่งจากหน่วยความจำ เก็บไว้ในรีจิสเตอร์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ตัวนับโปรแกรม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Program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counter: PC)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เป็นตัวนับโปรแกรมทำหน้าที่ติดตาม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คำสั่งที่กำลังดำเนินการอยู่ หลังจากดำเนินการตามคำสั่ง ตัวนับจะ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เพิ่มค่าตัวเองขึ้น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เพื่อชี้ไป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ยังแอดเดรสของ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คำสั่งถัดไปใน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23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" y="1387870"/>
            <a:ext cx="10780776" cy="95410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หน่วยควบคุม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control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unit)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ควบคุมควบคุมการทำงานของแต่ละระบบย่อย การควบคุมทำได้ผ่านสัญญาณที่ส่งจากชุดควบคุมไปยังระบบย่อยอื่นๆ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722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9224" y="1150126"/>
            <a:ext cx="10780776" cy="2677656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หน่วยความจำหลัก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MAIN MEMORY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ชุด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ของตำแหน่งที่จัดเก็บ ซึ่งแต่ละตำแหน่งมีตัวระบุที่ไม่ซ้ำกัน ซึ่ง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เรียกว่าแอดเดรส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address)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ถูกโอนเข้าและออกจากหน่วยความจำเป็นกลุ่มบิตที่เรียกว่าคำ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words)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 8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 16 บิต 32 บิต หรือ 64 บิต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เวิร์ดขนาด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8 บิต จะเรียกว่าไบต์ คำ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ว่าไบต์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byte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ถ้าหากเวิร์ด 16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บิตเรียกว่าคำ 2 ไบต์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หรือเวิร์ด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32 บิตเรียกว่าคำ 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ไบต์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921" y="4165854"/>
            <a:ext cx="7067550" cy="2019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9351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9224" y="1150126"/>
            <a:ext cx="10780776" cy="138499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แอดเดรสสเปซ 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Address space)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การเข้าถึงคำในหน่วยความจำต้องใช้ตัว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ระบุ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(identifier)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ในแต่ละเวิร์ดจะ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ถูกระบุ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ด้วยแอดเดรส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จำนวนแอดเดรสที่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ระบุได้โดยไม่ซ้ำกันทั้งหมดในหน่วยความจำเรียกว่าแอดเดรส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สเปซ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138" y="3244786"/>
            <a:ext cx="8067675" cy="212407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4551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9224" y="1150126"/>
            <a:ext cx="10780776" cy="310854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ประเภทหน่วยความจำ(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Memory types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หน่วยความจำหลัก 2 ประเภทคือ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RAM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ROM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หน่วยความจำเข้าถึงโดยสุ่ม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Random access memory: RAM)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สเต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ติค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RAM (SRAM)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นามิกแรม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DRAM)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อ่าน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อย่างเดียว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read-only memory: ROM)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อ่าน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อย่างเดียวที่ตั้งโปรแกรมได้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programmable read-only memory: ROM) 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อ่าน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อย่างเดียวที่ตั้งโปรแกรมได้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erasable programmable read-only memory: EPROM)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340096" cy="52322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4.1 องค์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Computer components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2786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3881</TotalTime>
  <Words>2851</Words>
  <Application>Microsoft Office PowerPoint</Application>
  <PresentationFormat>Widescreen</PresentationFormat>
  <Paragraphs>225</Paragraphs>
  <Slides>45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Angsana New</vt:lpstr>
      <vt:lpstr>Arial</vt:lpstr>
      <vt:lpstr>Calibri</vt:lpstr>
      <vt:lpstr>Calibri Light</vt:lpstr>
      <vt:lpstr>Wingdings</vt:lpstr>
      <vt:lpstr>Office Theme</vt:lpstr>
      <vt:lpstr>บทที่ 4 ฟังก์ชันคอมพิวเตอร์และการเชื่อมต่อโครงข่าย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130</cp:revision>
  <dcterms:created xsi:type="dcterms:W3CDTF">2023-07-21T08:25:56Z</dcterms:created>
  <dcterms:modified xsi:type="dcterms:W3CDTF">2023-08-18T05:55:07Z</dcterms:modified>
</cp:coreProperties>
</file>