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1"/>
  </p:sldMasterIdLst>
  <p:notesMasterIdLst>
    <p:notesMasterId r:id="rId45"/>
  </p:notesMasterIdLst>
  <p:sldIdLst>
    <p:sldId id="467" r:id="rId2"/>
    <p:sldId id="404" r:id="rId3"/>
    <p:sldId id="405" r:id="rId4"/>
    <p:sldId id="406" r:id="rId5"/>
    <p:sldId id="407" r:id="rId6"/>
    <p:sldId id="408" r:id="rId7"/>
    <p:sldId id="409" r:id="rId8"/>
    <p:sldId id="410" r:id="rId9"/>
    <p:sldId id="411" r:id="rId10"/>
    <p:sldId id="412" r:id="rId11"/>
    <p:sldId id="413" r:id="rId12"/>
    <p:sldId id="414" r:id="rId13"/>
    <p:sldId id="415" r:id="rId14"/>
    <p:sldId id="416" r:id="rId15"/>
    <p:sldId id="417" r:id="rId16"/>
    <p:sldId id="418" r:id="rId17"/>
    <p:sldId id="419" r:id="rId18"/>
    <p:sldId id="420" r:id="rId19"/>
    <p:sldId id="421" r:id="rId20"/>
    <p:sldId id="422" r:id="rId21"/>
    <p:sldId id="423" r:id="rId22"/>
    <p:sldId id="424" r:id="rId23"/>
    <p:sldId id="425" r:id="rId24"/>
    <p:sldId id="426" r:id="rId25"/>
    <p:sldId id="427" r:id="rId26"/>
    <p:sldId id="428" r:id="rId27"/>
    <p:sldId id="429" r:id="rId28"/>
    <p:sldId id="430" r:id="rId29"/>
    <p:sldId id="431" r:id="rId30"/>
    <p:sldId id="432" r:id="rId31"/>
    <p:sldId id="433" r:id="rId32"/>
    <p:sldId id="472" r:id="rId33"/>
    <p:sldId id="468" r:id="rId34"/>
    <p:sldId id="479" r:id="rId35"/>
    <p:sldId id="469" r:id="rId36"/>
    <p:sldId id="470" r:id="rId37"/>
    <p:sldId id="480" r:id="rId38"/>
    <p:sldId id="471" r:id="rId39"/>
    <p:sldId id="473" r:id="rId40"/>
    <p:sldId id="474" r:id="rId41"/>
    <p:sldId id="475" r:id="rId42"/>
    <p:sldId id="476" r:id="rId43"/>
    <p:sldId id="400" r:id="rId44"/>
  </p:sldIdLst>
  <p:sldSz cx="9144000" cy="5143500" type="screen16x9"/>
  <p:notesSz cx="6858000" cy="9144000"/>
  <p:embeddedFontLst>
    <p:embeddedFont>
      <p:font typeface="Be Vietnam ExtraBold" panose="020B0604020202020204" charset="0"/>
      <p:bold r:id="rId46"/>
      <p:boldItalic r:id="rId47"/>
    </p:embeddedFont>
    <p:embeddedFont>
      <p:font typeface="Libre Franklin" pitchFamily="2" charset="0"/>
      <p:regular r:id="rId48"/>
      <p:bold r:id="rId49"/>
      <p:italic r:id="rId50"/>
      <p:boldItalic r:id="rId51"/>
    </p:embeddedFont>
    <p:embeddedFont>
      <p:font typeface="Libre Franklin Thin" pitchFamily="2" charset="0"/>
      <p:regular r:id="rId52"/>
      <p:bold r:id="rId53"/>
      <p:italic r:id="rId54"/>
      <p:boldItalic r:id="rId55"/>
    </p:embeddedFont>
    <p:embeddedFont>
      <p:font typeface="TH Niramit AS" panose="02000506000000020004" pitchFamily="2" charset="-34"/>
      <p:regular r:id="rId56"/>
      <p:bold r:id="rId57"/>
      <p:italic r:id="rId58"/>
      <p:boldItalic r:id="rId59"/>
    </p:embeddedFont>
  </p:embeddedFontLst>
  <p:custDataLst>
    <p:tags r:id="rId60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2A53A06-848D-40AE-A1F2-D4803D39825F}">
  <a:tblStyle styleId="{B2A53A06-848D-40AE-A1F2-D4803D39825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89558" autoAdjust="0"/>
  </p:normalViewPr>
  <p:slideViewPr>
    <p:cSldViewPr snapToGrid="0">
      <p:cViewPr varScale="1">
        <p:scale>
          <a:sx n="96" d="100"/>
          <a:sy n="96" d="100"/>
        </p:scale>
        <p:origin x="96" y="4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font" Target="fonts/font10.fntdata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3" Type="http://schemas.openxmlformats.org/officeDocument/2006/relationships/font" Target="fonts/font8.fntdata"/><Relationship Id="rId58" Type="http://schemas.openxmlformats.org/officeDocument/2006/relationships/font" Target="fonts/font13.fntdata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3.fntdata"/><Relationship Id="rId56" Type="http://schemas.openxmlformats.org/officeDocument/2006/relationships/font" Target="fonts/font11.fntdata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1.fntdata"/><Relationship Id="rId59" Type="http://schemas.openxmlformats.org/officeDocument/2006/relationships/font" Target="fonts/font14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9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4.fntdata"/><Relationship Id="rId57" Type="http://schemas.openxmlformats.org/officeDocument/2006/relationships/font" Target="fonts/font12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7.fntdata"/><Relationship Id="rId6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475106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9a0f900027_1_8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9a0f900027_1_8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8" name="Google Shape;6028;g93c112800f_2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29" name="Google Shape;6029;g93c112800f_2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4568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 rot="10800000" flipH="1">
            <a:off x="0" y="0"/>
            <a:ext cx="2190300" cy="12537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/>
          <p:nvPr/>
        </p:nvSpPr>
        <p:spPr>
          <a:xfrm>
            <a:off x="0" y="3889800"/>
            <a:ext cx="2190300" cy="12537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616200" y="1973475"/>
            <a:ext cx="3264000" cy="193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540000" y="491400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9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4"/>
          <p:cNvSpPr/>
          <p:nvPr/>
        </p:nvSpPr>
        <p:spPr>
          <a:xfrm rot="-5400545">
            <a:off x="-414952" y="1101875"/>
            <a:ext cx="15125400" cy="4392600"/>
          </a:xfrm>
          <a:prstGeom prst="triangle">
            <a:avLst>
              <a:gd name="adj" fmla="val 75868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4"/>
          <p:cNvSpPr/>
          <p:nvPr/>
        </p:nvSpPr>
        <p:spPr>
          <a:xfrm rot="5400501" flipH="1">
            <a:off x="-2566725" y="1315675"/>
            <a:ext cx="8231700" cy="3098100"/>
          </a:xfrm>
          <a:prstGeom prst="triangle">
            <a:avLst>
              <a:gd name="adj" fmla="val 3337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4"/>
          <p:cNvSpPr/>
          <p:nvPr/>
        </p:nvSpPr>
        <p:spPr>
          <a:xfrm flipH="1">
            <a:off x="1529425" y="1821047"/>
            <a:ext cx="568200" cy="303900"/>
          </a:xfrm>
          <a:prstGeom prst="triangle">
            <a:avLst>
              <a:gd name="adj" fmla="val 79071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4"/>
          <p:cNvSpPr/>
          <p:nvPr/>
        </p:nvSpPr>
        <p:spPr>
          <a:xfrm rot="1735613" flipH="1">
            <a:off x="2922573" y="374063"/>
            <a:ext cx="862737" cy="359862"/>
          </a:xfrm>
          <a:prstGeom prst="triangle">
            <a:avLst>
              <a:gd name="adj" fmla="val 4077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4"/>
          <p:cNvSpPr/>
          <p:nvPr/>
        </p:nvSpPr>
        <p:spPr>
          <a:xfrm flipH="1">
            <a:off x="6486290" y="455813"/>
            <a:ext cx="862800" cy="360000"/>
          </a:xfrm>
          <a:prstGeom prst="triangle">
            <a:avLst>
              <a:gd name="adj" fmla="val 790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4"/>
          <p:cNvSpPr/>
          <p:nvPr/>
        </p:nvSpPr>
        <p:spPr>
          <a:xfrm rot="-2872435" flipH="1">
            <a:off x="6482459" y="4144893"/>
            <a:ext cx="579637" cy="241921"/>
          </a:xfrm>
          <a:prstGeom prst="triangle">
            <a:avLst>
              <a:gd name="adj" fmla="val 4077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4"/>
          <p:cNvSpPr/>
          <p:nvPr/>
        </p:nvSpPr>
        <p:spPr>
          <a:xfrm rot="10423910" flipH="1">
            <a:off x="4282111" y="3798039"/>
            <a:ext cx="579766" cy="242044"/>
          </a:xfrm>
          <a:prstGeom prst="triangle">
            <a:avLst>
              <a:gd name="adj" fmla="val 4077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4"/>
          <p:cNvSpPr/>
          <p:nvPr/>
        </p:nvSpPr>
        <p:spPr>
          <a:xfrm rot="9168373">
            <a:off x="8331016" y="3196130"/>
            <a:ext cx="489058" cy="204076"/>
          </a:xfrm>
          <a:prstGeom prst="triangle">
            <a:avLst>
              <a:gd name="adj" fmla="val 4889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4"/>
          <p:cNvSpPr/>
          <p:nvPr/>
        </p:nvSpPr>
        <p:spPr>
          <a:xfrm rot="10800000" flipH="1">
            <a:off x="1418050" y="4633849"/>
            <a:ext cx="321600" cy="171900"/>
          </a:xfrm>
          <a:prstGeom prst="triangle">
            <a:avLst>
              <a:gd name="adj" fmla="val 44091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4"/>
          <p:cNvSpPr txBox="1">
            <a:spLocks noGrp="1"/>
          </p:cNvSpPr>
          <p:nvPr>
            <p:ph type="title"/>
          </p:nvPr>
        </p:nvSpPr>
        <p:spPr>
          <a:xfrm>
            <a:off x="3264900" y="1730575"/>
            <a:ext cx="247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1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4"/>
          <p:cNvSpPr txBox="1">
            <a:spLocks noGrp="1"/>
          </p:cNvSpPr>
          <p:nvPr>
            <p:ph type="subTitle" idx="1"/>
          </p:nvPr>
        </p:nvSpPr>
        <p:spPr>
          <a:xfrm>
            <a:off x="616200" y="3310875"/>
            <a:ext cx="2051700" cy="7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2" name="Google Shape;152;p24"/>
          <p:cNvSpPr txBox="1">
            <a:spLocks noGrp="1"/>
          </p:cNvSpPr>
          <p:nvPr>
            <p:ph type="subTitle" idx="2"/>
          </p:nvPr>
        </p:nvSpPr>
        <p:spPr>
          <a:xfrm>
            <a:off x="3264900" y="2349588"/>
            <a:ext cx="2051700" cy="7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3" name="Google Shape;153;p24"/>
          <p:cNvSpPr txBox="1">
            <a:spLocks noGrp="1"/>
          </p:cNvSpPr>
          <p:nvPr>
            <p:ph type="subTitle" idx="3"/>
          </p:nvPr>
        </p:nvSpPr>
        <p:spPr>
          <a:xfrm>
            <a:off x="6257690" y="1433325"/>
            <a:ext cx="2051700" cy="7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4" name="Google Shape;154;p24"/>
          <p:cNvSpPr txBox="1">
            <a:spLocks noGrp="1"/>
          </p:cNvSpPr>
          <p:nvPr>
            <p:ph type="title" idx="4"/>
          </p:nvPr>
        </p:nvSpPr>
        <p:spPr>
          <a:xfrm>
            <a:off x="6257700" y="815825"/>
            <a:ext cx="247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1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4"/>
          <p:cNvSpPr txBox="1">
            <a:spLocks noGrp="1"/>
          </p:cNvSpPr>
          <p:nvPr>
            <p:ph type="title" idx="5"/>
          </p:nvPr>
        </p:nvSpPr>
        <p:spPr>
          <a:xfrm>
            <a:off x="616200" y="2695775"/>
            <a:ext cx="247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1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CUSTOM_7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4"/>
          <p:cNvSpPr/>
          <p:nvPr/>
        </p:nvSpPr>
        <p:spPr>
          <a:xfrm rot="-10799546" flipH="1">
            <a:off x="-2" y="300"/>
            <a:ext cx="4545900" cy="1131600"/>
          </a:xfrm>
          <a:prstGeom prst="triangle">
            <a:avLst>
              <a:gd name="adj" fmla="val 2944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34"/>
          <p:cNvSpPr txBox="1">
            <a:spLocks noGrp="1"/>
          </p:cNvSpPr>
          <p:nvPr>
            <p:ph type="body" idx="1"/>
          </p:nvPr>
        </p:nvSpPr>
        <p:spPr>
          <a:xfrm>
            <a:off x="4572000" y="1544250"/>
            <a:ext cx="3761700" cy="28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2" name="Google Shape;222;p34"/>
          <p:cNvSpPr txBox="1">
            <a:spLocks noGrp="1"/>
          </p:cNvSpPr>
          <p:nvPr>
            <p:ph type="title"/>
          </p:nvPr>
        </p:nvSpPr>
        <p:spPr>
          <a:xfrm>
            <a:off x="540000" y="491400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34"/>
          <p:cNvSpPr txBox="1">
            <a:spLocks noGrp="1"/>
          </p:cNvSpPr>
          <p:nvPr>
            <p:ph type="body" idx="2"/>
          </p:nvPr>
        </p:nvSpPr>
        <p:spPr>
          <a:xfrm>
            <a:off x="540000" y="1544250"/>
            <a:ext cx="4032000" cy="28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4" name="Google Shape;224;p34"/>
          <p:cNvSpPr/>
          <p:nvPr/>
        </p:nvSpPr>
        <p:spPr>
          <a:xfrm rot="-5400000">
            <a:off x="7422000" y="3421500"/>
            <a:ext cx="2190300" cy="12537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10800000" flipH="1">
            <a:off x="0" y="-75"/>
            <a:ext cx="6420300" cy="36753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 rot="10800000">
            <a:off x="6420400" y="0"/>
            <a:ext cx="2732700" cy="1564200"/>
          </a:xfrm>
          <a:prstGeom prst="rtTriangle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616200" y="3913200"/>
            <a:ext cx="2122200" cy="64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590600" y="491400"/>
            <a:ext cx="3666900" cy="306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443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 rot="10800000">
            <a:off x="2334300" y="-8250"/>
            <a:ext cx="6809700" cy="38979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/>
          <p:nvPr/>
        </p:nvSpPr>
        <p:spPr>
          <a:xfrm flipH="1">
            <a:off x="6953400" y="3889650"/>
            <a:ext cx="2190600" cy="1254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540000" y="491400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622000" y="1357200"/>
            <a:ext cx="7784700" cy="349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1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50110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540000" y="1544250"/>
            <a:ext cx="8100000" cy="28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ibre Franklin"/>
              <a:buChar char="●"/>
              <a:defRPr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ibre Franklin"/>
              <a:buChar char="○"/>
              <a:defRPr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ibre Franklin"/>
              <a:buChar char="■"/>
              <a:defRPr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ibre Franklin"/>
              <a:buChar char="●"/>
              <a:defRPr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ibre Franklin"/>
              <a:buChar char="○"/>
              <a:defRPr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ibre Franklin"/>
              <a:buChar char="■"/>
              <a:defRPr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ibre Franklin"/>
              <a:buChar char="●"/>
              <a:defRPr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ibre Franklin"/>
              <a:buChar char="○"/>
              <a:defRPr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Libre Franklin"/>
              <a:buChar char="■"/>
              <a:defRPr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540000" y="491400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100"/>
              <a:buFont typeface="Be Vietnam ExtraBold"/>
              <a:buNone/>
              <a:defRPr sz="4100"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100"/>
              <a:buFont typeface="Be Vietnam ExtraBold"/>
              <a:buNone/>
              <a:defRPr sz="4100"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100"/>
              <a:buFont typeface="Be Vietnam ExtraBold"/>
              <a:buNone/>
              <a:defRPr sz="4100"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100"/>
              <a:buFont typeface="Be Vietnam ExtraBold"/>
              <a:buNone/>
              <a:defRPr sz="4100"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100"/>
              <a:buFont typeface="Be Vietnam ExtraBold"/>
              <a:buNone/>
              <a:defRPr sz="4100"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100"/>
              <a:buFont typeface="Be Vietnam ExtraBold"/>
              <a:buNone/>
              <a:defRPr sz="4100"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100"/>
              <a:buFont typeface="Be Vietnam ExtraBold"/>
              <a:buNone/>
              <a:defRPr sz="4100"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100"/>
              <a:buFont typeface="Be Vietnam ExtraBold"/>
              <a:buNone/>
              <a:defRPr sz="4100"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100"/>
              <a:buFont typeface="Be Vietnam ExtraBold"/>
              <a:buNone/>
              <a:defRPr sz="4100"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70" r:id="rId2"/>
    <p:sldLayoutId id="2147483680" r:id="rId3"/>
    <p:sldLayoutId id="2147483705" r:id="rId4"/>
    <p:sldLayoutId id="2147483706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1"/>
          <p:cNvSpPr txBox="1">
            <a:spLocks noGrp="1"/>
          </p:cNvSpPr>
          <p:nvPr>
            <p:ph type="ctrTitle"/>
          </p:nvPr>
        </p:nvSpPr>
        <p:spPr>
          <a:xfrm>
            <a:off x="679495" y="414913"/>
            <a:ext cx="8091203" cy="306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การวิจัยเชิงธุรกิจ</a:t>
            </a:r>
            <a:r>
              <a:rPr lang="th-TH" sz="4000" b="1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ด้านโล</a:t>
            </a:r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จิ</a:t>
            </a:r>
            <a:r>
              <a:rPr lang="th-TH" sz="4000" b="1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สติกส์และซัพ</a:t>
            </a:r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พลายเชน</a:t>
            </a:r>
            <a:br>
              <a:rPr lang="en-US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r>
              <a:rPr lang="en-US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Business Research</a:t>
            </a:r>
            <a:br>
              <a:rPr lang="en-US" b="1" dirty="0"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r>
              <a:rPr lang="en-US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on Logistics and Supply Chain</a:t>
            </a:r>
            <a:br>
              <a:rPr lang="en-US" b="1" dirty="0"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endParaRPr sz="72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16198" y="3370940"/>
            <a:ext cx="6538457" cy="649200"/>
          </a:xfrm>
        </p:spPr>
        <p:txBody>
          <a:bodyPr/>
          <a:lstStyle/>
          <a:p>
            <a:r>
              <a:rPr lang="en-US" sz="2800" dirty="0"/>
              <a:t>Week 2: Afternoon Section (Part 2)</a:t>
            </a:r>
            <a:endParaRPr lang="th-TH" sz="2800" dirty="0"/>
          </a:p>
        </p:txBody>
      </p:sp>
      <p:sp>
        <p:nvSpPr>
          <p:cNvPr id="4" name="Subtitle 1"/>
          <p:cNvSpPr>
            <a:spLocks noGrp="1"/>
          </p:cNvSpPr>
          <p:nvPr/>
        </p:nvSpPr>
        <p:spPr>
          <a:xfrm>
            <a:off x="786824" y="4044052"/>
            <a:ext cx="5316250" cy="6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Libre Franklin"/>
              <a:buNone/>
              <a:defRPr sz="1600" b="0" i="0" u="none" strike="noStrike" cap="none">
                <a:solidFill>
                  <a:schemeClr val="dk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Libre Franklin"/>
              <a:buNone/>
              <a:defRPr sz="28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Libre Franklin"/>
              <a:buNone/>
              <a:defRPr sz="28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Libre Franklin"/>
              <a:buNone/>
              <a:defRPr sz="28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Libre Franklin"/>
              <a:buNone/>
              <a:defRPr sz="28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Libre Franklin"/>
              <a:buNone/>
              <a:defRPr sz="28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Libre Franklin"/>
              <a:buNone/>
              <a:defRPr sz="28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Libre Franklin"/>
              <a:buNone/>
              <a:defRPr sz="28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Libre Franklin"/>
              <a:buNone/>
              <a:defRPr sz="28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r>
              <a:rPr lang="th-TH" dirty="0"/>
              <a:t>อาจารย์ผู้สอน </a:t>
            </a:r>
            <a:r>
              <a:rPr lang="en-US" dirty="0"/>
              <a:t>: </a:t>
            </a:r>
            <a:r>
              <a:rPr lang="th-TH" dirty="0"/>
              <a:t>ผศ.ดร.ปรีชา  วรารัตน์ไชย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134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C74468D0-44A2-4110-90B4-6DCA66DE8CA2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ข้อควรปฏิบัติในการกำหนดสมมติฐานการวิจัยที่ดี</a:t>
            </a:r>
            <a:endParaRPr lang="en-US" sz="4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E33574-383D-469F-8757-17B707C431C0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46E388-C32A-431D-A93D-32079D46E1E8}"/>
              </a:ext>
            </a:extLst>
          </p:cNvPr>
          <p:cNvSpPr txBox="1"/>
          <p:nvPr/>
        </p:nvSpPr>
        <p:spPr>
          <a:xfrm>
            <a:off x="368570" y="1071905"/>
            <a:ext cx="827507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1. การตั้งสมมติฐานการวิจัยควร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กระทำหลังจากที่ได้ศึกษาเอกสาร และงานวิจัยที่เกี่ยวข้องเรียบร้อยแล้ว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 หรือกล่าวอีกนัยหนึ่งว่ากระทำหลังจากที่ได้ทบทวนวรรณกรรมที่เกี่ยวข้องอย่างครอบคลุมแล้ว</a:t>
            </a:r>
            <a:endParaRPr lang="en-US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thaiDist"/>
            <a:endParaRPr lang="th-TH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thaiDist"/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2. การตั้งสมมติฐานการวิจัยควร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เขียนในรูปของประโยคบอกเล่า 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เช่น งานวิจัยเรื่อง “ความ</a:t>
            </a:r>
          </a:p>
          <a:p>
            <a:pPr algn="thaiDist"/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ัมพันธ์ระหว่างการเรียนรู้องค์การกับประสิทธิภาพการบริหารงานขององค์กรธุรกิจ” สมมติฐานคือการเรียนรู้องค์การไม่มีความสัมพันธ์กับประสิทธิภาพการบริหารงานขององค์กรธุรกิจ</a:t>
            </a:r>
            <a:endParaRPr lang="en-US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99272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C74468D0-44A2-4110-90B4-6DCA66DE8CA2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ข้อควรปฏิบัติในการกำหนดสมมติฐานการวิจัยที่ดี</a:t>
            </a:r>
            <a:endParaRPr lang="en-US" sz="4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E33574-383D-469F-8757-17B707C431C0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46E388-C32A-431D-A93D-32079D46E1E8}"/>
              </a:ext>
            </a:extLst>
          </p:cNvPr>
          <p:cNvSpPr txBox="1"/>
          <p:nvPr/>
        </p:nvSpPr>
        <p:spPr>
          <a:xfrm>
            <a:off x="368570" y="1232922"/>
            <a:ext cx="827507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3. การตั้งสมมติฐานการวิจัยควรเขียนสมมติฐานการวิจัยใน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ลักษณะที่จะเป็นแนวทางในการ</a:t>
            </a:r>
          </a:p>
          <a:p>
            <a:pPr algn="thaiDist"/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สรุปว่ายอมรับหรือปฏิเสธสมมติฐานการวิจัย 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ช่น งานวิจัยเรื่อง “ความสัมพันธ์ระหว่างการเรียนรู้องค์การกับประสิทธิภาพการบริหารงานขององค์กรธุรกิจ” </a:t>
            </a:r>
            <a:r>
              <a:rPr lang="th-TH" sz="2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สมมติฐาน คือ การเรียนรู้องค์การไม่มีความสัมพันธ์กับประสิทธิภาพการบริหารงานขององค์กรธุรกิจ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” หากผลการทดสอบสมมติฐานทางสถิติออกมาแล้ว พบว่าไม่มีความสัมพันธ์กัน จะทำให้นักวิจัยยอมรับสมมติฐานที่ตั้งไว้ 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(Accept)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แต่ถ้าหากผลการทดสอบสมมติฐานทางสถิติออกมาแล้วปรากฏว่ามีความสัมพันธ์กัน นักวิจัยจะปฏิเสธสมมติฐานที่ตั้งไว้ 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(Reject)</a:t>
            </a:r>
            <a:endParaRPr lang="th-TH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48804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C74468D0-44A2-4110-90B4-6DCA66DE8CA2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ลักษณะของสมมติฐานการวิจัยที่ดี</a:t>
            </a:r>
            <a:endParaRPr lang="en-US" sz="4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E33574-383D-469F-8757-17B707C431C0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46E388-C32A-431D-A93D-32079D46E1E8}"/>
              </a:ext>
            </a:extLst>
          </p:cNvPr>
          <p:cNvSpPr txBox="1"/>
          <p:nvPr/>
        </p:nvSpPr>
        <p:spPr>
          <a:xfrm>
            <a:off x="281031" y="895736"/>
            <a:ext cx="862807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1. 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สอดคล้องกับจุดมุ่งหมายของการวิจัย 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จุดมุ่งหมายต้องการศึกษาอะไร สมมติฐานก็ควรตั้ง</a:t>
            </a:r>
          </a:p>
          <a:p>
            <a:pPr algn="thaiDist"/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ให้อยู่ในลักษณะแนวทางเดียวกันคือ การคาดคะเนคำตอบที่ได้จากการศึกษา </a:t>
            </a:r>
          </a:p>
          <a:p>
            <a:pPr algn="thaiDist"/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2. 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ต้องตอบคำถามได้ครอบคลุมปัญหาทุกๆ ด้านที่ศึกษา 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โดยระบุความสัมพันธ์ของตัวแปรที่</a:t>
            </a:r>
          </a:p>
          <a:p>
            <a:pPr algn="thaiDist"/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นใจในรูปของความแตกต่าง มากกว่า น้อยกว่า หรือสัมพันธ์กัน ซึ่งสามารถสรุปได้ว่า เป็นจริงหรือไม่ </a:t>
            </a:r>
          </a:p>
          <a:p>
            <a:pPr algn="thaiDist"/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3. 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สามารถทดสอบได้ด้วยข้อมูลและวิธีการทางสถิติ</a:t>
            </a:r>
          </a:p>
          <a:p>
            <a:pPr algn="thaiDist"/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4. 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ใช้ภาษาที่ชัดเจน เข้าใจง่าย กระชับ และรัดกุม 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อ่านแล้วไม่ต้องแปลความหมายอีก เช่น</a:t>
            </a:r>
          </a:p>
          <a:p>
            <a:pPr algn="thaiDist"/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พนักงานการไฟฟ้าฝ่ายผลิตแห่งประเทศไทยที่มีตำแหน่งงานแตกต่างกันมีความต้องการอบรมใน</a:t>
            </a:r>
          </a:p>
          <a:p>
            <a:pPr algn="thaiDist"/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หลักสูตรการพัฒนาบุคลิกภาพไม่แตกต่างกัน </a:t>
            </a:r>
          </a:p>
        </p:txBody>
      </p:sp>
    </p:spTree>
    <p:extLst>
      <p:ext uri="{BB962C8B-B14F-4D97-AF65-F5344CB8AC3E}">
        <p14:creationId xmlns:p14="http://schemas.microsoft.com/office/powerpoint/2010/main" val="4226888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C74468D0-44A2-4110-90B4-6DCA66DE8CA2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ลักษณะของสมมติฐานการวิจัยที่ดี</a:t>
            </a:r>
            <a:endParaRPr lang="en-US" sz="4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E33574-383D-469F-8757-17B707C431C0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46E388-C32A-431D-A93D-32079D46E1E8}"/>
              </a:ext>
            </a:extLst>
          </p:cNvPr>
          <p:cNvSpPr txBox="1"/>
          <p:nvPr/>
        </p:nvSpPr>
        <p:spPr>
          <a:xfrm>
            <a:off x="281031" y="1357130"/>
            <a:ext cx="827507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5. 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สมมติฐานแต่ละข้อควรตอบคำถามเพียงข้อเดียวหรือประเด็นเดียว 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หากมีตัวแปรที่จะต้องศึกษาหลายตัว ควรแยกเป็นสมมติฐานย่อยแต่ละข้อ เพราะจะสามารถสรุปการยอมรับหรือปฏิเสธสมมติฐานได้ชัดเจนและครบทุกประเด็น</a:t>
            </a:r>
          </a:p>
          <a:p>
            <a:pPr algn="thaiDist"/>
            <a:endParaRPr lang="th-TH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thaiDist"/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6. 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สมเหตุสมผลตามทฤษฎี หลักการและเหตุผล สรุปที่เป็นจริงที่ยอมรับกันทั่วไป</a:t>
            </a:r>
          </a:p>
        </p:txBody>
      </p:sp>
    </p:spTree>
    <p:extLst>
      <p:ext uri="{BB962C8B-B14F-4D97-AF65-F5344CB8AC3E}">
        <p14:creationId xmlns:p14="http://schemas.microsoft.com/office/powerpoint/2010/main" val="22882311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C74468D0-44A2-4110-90B4-6DCA66DE8CA2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ประเภทของสมมติฐานการวิจัย</a:t>
            </a:r>
            <a:endParaRPr lang="en-US" sz="4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E33574-383D-469F-8757-17B707C431C0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46E388-C32A-431D-A93D-32079D46E1E8}"/>
              </a:ext>
            </a:extLst>
          </p:cNvPr>
          <p:cNvSpPr txBox="1"/>
          <p:nvPr/>
        </p:nvSpPr>
        <p:spPr>
          <a:xfrm>
            <a:off x="281031" y="895736"/>
            <a:ext cx="827507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ประเภทของสมมติฐานในงานวิจัยธุรกิจที่พบแบ่งเป็น 2 ประเภท ได้แก่ สมมติฐานการวิจัยและสมมติฐานทางสถิติ แต่ละประเภทมีรายละเอียดดังนี้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3D72FF-E7BC-4BB2-B0BB-B484ED3FDE68}"/>
              </a:ext>
            </a:extLst>
          </p:cNvPr>
          <p:cNvSpPr txBox="1"/>
          <p:nvPr/>
        </p:nvSpPr>
        <p:spPr>
          <a:xfrm>
            <a:off x="281031" y="1851984"/>
            <a:ext cx="850643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1. </a:t>
            </a:r>
            <a:r>
              <a:rPr lang="en-US" sz="2400" b="1" dirty="0" err="1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สมมติฐานการวิจัย</a:t>
            </a:r>
            <a:r>
              <a:rPr lang="en-US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 (Research Hypothesis) 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ป็นสมมติฐานที่เขียนอยู่ในรูปของข้อความที่แสดงถึงความสัมพันธ์ของตัวแปรที่ศึกษากับคำตอบที่นักวิจัยคาดคะเน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โดยใช้ภาษาที่เข้าใจง่าย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สามารถสื่อความหมายได้โดยตรง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 นักวิจัยต้องเขียนให้สอดคล้องกับวัตถุประสงค์ของการวิจัยด้วยการเขียนสมมติฐานของการวิจัย 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การเขียนสมมติฐานจึงเขียนได้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 2 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แบบคือ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แบบมีทิศทาง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และแบบไม่มีทิศทาง</a:t>
            </a:r>
            <a:endParaRPr lang="en-US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76678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C74468D0-44A2-4110-90B4-6DCA66DE8CA2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ประเภทของสมมติฐานการวิจัย</a:t>
            </a:r>
            <a:endParaRPr lang="en-US" sz="4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E33574-383D-469F-8757-17B707C431C0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3D72FF-E7BC-4BB2-B0BB-B484ED3FDE68}"/>
              </a:ext>
            </a:extLst>
          </p:cNvPr>
          <p:cNvSpPr txBox="1"/>
          <p:nvPr/>
        </p:nvSpPr>
        <p:spPr>
          <a:xfrm>
            <a:off x="252892" y="1155698"/>
            <a:ext cx="850643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(1) 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แบบมีทิศทาง (</a:t>
            </a:r>
            <a:r>
              <a:rPr lang="en-US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Directional Hypothesis) 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เป็นการเขียนโดยระบุทิศทางความสัมพันธ์</a:t>
            </a:r>
          </a:p>
          <a:p>
            <a:pPr algn="thaiDist"/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ของตัวแปรว่าสัมพันธ์ในทางใด หรือถ้าเป็นการเปรียบเทียบก็สามารถระบุถึงทิศทางของความแตกต่างได้ เช่น มากกว่า น้อยกว่า มีความสัมพันธ์ทางบวกหรือทางลบ ตัวอย่างการเขียนสมมติฐานงานวิจัย</a:t>
            </a:r>
            <a:endParaRPr lang="en-US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C13AC1-15CC-4052-8B33-C45289A7A65D}"/>
              </a:ext>
            </a:extLst>
          </p:cNvPr>
          <p:cNvSpPr txBox="1"/>
          <p:nvPr/>
        </p:nvSpPr>
        <p:spPr>
          <a:xfrm>
            <a:off x="911428" y="2905806"/>
            <a:ext cx="7189364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สมมติฐาน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 : 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เพศหญิงชอบซื้อสินค้าด้วยเงินผ่อนมากกว่าเพศชาย</a:t>
            </a:r>
            <a:endParaRPr lang="en-US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สมมติฐาน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 : 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รายได้ของผู้บริโภคมีความสัมพันธ์ทางบวกกับการออมเงิน</a:t>
            </a:r>
            <a:endParaRPr lang="en-US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สมมติฐาน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 : 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ข้าราชการจะรับประทานอาหารนอกบ้านน้อยกว่าพนักงานรัฐวิสาหกิจ</a:t>
            </a:r>
            <a:endParaRPr lang="en-US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917256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C74468D0-44A2-4110-90B4-6DCA66DE8CA2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ประเภทของสมมติฐานการวิจัย</a:t>
            </a:r>
            <a:endParaRPr lang="en-US" sz="4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E33574-383D-469F-8757-17B707C431C0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3D72FF-E7BC-4BB2-B0BB-B484ED3FDE68}"/>
              </a:ext>
            </a:extLst>
          </p:cNvPr>
          <p:cNvSpPr txBox="1"/>
          <p:nvPr/>
        </p:nvSpPr>
        <p:spPr>
          <a:xfrm>
            <a:off x="252892" y="1155698"/>
            <a:ext cx="836260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(2) 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แบบไม่มีทิศทาง (</a:t>
            </a:r>
            <a:r>
              <a:rPr lang="en-US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Non Directional Hypothesis) 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ป็นการเขียนเป็นกลางๆ ที่ไม่ได้ระบุทิศทางของความสัมพันธ์ของตัวแปรหรือทิศทางของความแตกต่าง เพียงแต่ระบุว่ามีความ</a:t>
            </a:r>
          </a:p>
          <a:p>
            <a:pPr algn="thaiDist"/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สัมพันธ์กันหรือแตกต่างกันเท่านั้น ตัวอย่างการเขียนสมมติฐานงานวิจัย</a:t>
            </a:r>
            <a:endParaRPr lang="en-US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C13AC1-15CC-4052-8B33-C45289A7A65D}"/>
              </a:ext>
            </a:extLst>
          </p:cNvPr>
          <p:cNvSpPr txBox="1"/>
          <p:nvPr/>
        </p:nvSpPr>
        <p:spPr>
          <a:xfrm>
            <a:off x="911428" y="2905806"/>
            <a:ext cx="7189364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สมมติฐาน : รายได้ของพนักงานขายที่เป็นเพศชายแตกต่างจากรายได้ของพนักงานขายที่เป็นเพศหญิง</a:t>
            </a:r>
          </a:p>
          <a:p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สมมติฐาน : รายได้ของนักธุรกิจมีความสัมพันธ์กับประสบการณ์ในการทำธุรกิจ</a:t>
            </a:r>
            <a:endParaRPr lang="en-US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108632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C74468D0-44A2-4110-90B4-6DCA66DE8CA2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ประเภทของสมมติฐานการวิจัย</a:t>
            </a:r>
            <a:endParaRPr lang="en-US" sz="4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E33574-383D-469F-8757-17B707C431C0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3D72FF-E7BC-4BB2-B0BB-B484ED3FDE68}"/>
              </a:ext>
            </a:extLst>
          </p:cNvPr>
          <p:cNvSpPr txBox="1"/>
          <p:nvPr/>
        </p:nvSpPr>
        <p:spPr>
          <a:xfrm>
            <a:off x="252892" y="1021474"/>
            <a:ext cx="869816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2. 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สมมติฐานทางสถิติ (</a:t>
            </a:r>
            <a:r>
              <a:rPr lang="en-US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Statistical Hypothesis) 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เป็นสมมติฐานที่ใช้ในการทดสอบค่าทางสถิติ ซึ่งจะอธิบายในรูปของสัญลักษณ์ทางคณิตศาสตร์ </a:t>
            </a:r>
            <a:r>
              <a:rPr lang="th-TH" sz="2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ซึ่งข้อมูลที่ได้มาจากกลุ่มตัวอย่าง เรียกว่า ค่าสถิติ 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แต่ถ้า</a:t>
            </a:r>
            <a:r>
              <a:rPr lang="th-TH" sz="2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ข้อมูลที่ได้มาจากประชากรทั้งหมดเรียกว่า ค่าพารามิเตอร์ 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ทั้งค่าสถิติและค่าพารามิเตอร์ต่างก็มีสัญลักษณ์ ดังนั้นเพื่อให้เข้าใจชัดเจนการแสดงสัญลักษณ์เปรียบเทียบระหว่างค่าสถิติกับค่าพารามิเตอร์</a:t>
            </a:r>
            <a:endParaRPr lang="en-US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540834-E070-4BC0-A8A3-2B1A0EEF3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3448" y="2670698"/>
            <a:ext cx="4267037" cy="198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9161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C74468D0-44A2-4110-90B4-6DCA66DE8CA2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ประเภทของสมมติฐานการวิจัย</a:t>
            </a:r>
            <a:endParaRPr lang="en-US" sz="4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E33574-383D-469F-8757-17B707C431C0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3D72FF-E7BC-4BB2-B0BB-B484ED3FDE68}"/>
              </a:ext>
            </a:extLst>
          </p:cNvPr>
          <p:cNvSpPr txBox="1"/>
          <p:nvPr/>
        </p:nvSpPr>
        <p:spPr>
          <a:xfrm>
            <a:off x="456110" y="1232922"/>
            <a:ext cx="830321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(1) </a:t>
            </a:r>
            <a:r>
              <a:rPr lang="th-TH" sz="2400" b="1" dirty="0">
                <a:solidFill>
                  <a:schemeClr val="accent5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สมมติฐานหลัก (</a:t>
            </a:r>
            <a:r>
              <a:rPr lang="en-US" sz="2400" b="1" dirty="0">
                <a:solidFill>
                  <a:schemeClr val="accent5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Null Hypothesis) 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แทน</a:t>
            </a:r>
            <a:r>
              <a:rPr lang="th-TH" sz="2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สัญลักษณ์ด้วย </a:t>
            </a:r>
            <a:r>
              <a:rPr lang="en-US" sz="2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H0 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เป็นสมมติฐานแสดง</a:t>
            </a:r>
          </a:p>
          <a:p>
            <a:pPr algn="thaiDist"/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ข้อความที่เป็นกลาง โดยระบุถึงความสัมพันธ์ของตัวแปรในลักษณะเท่ากัน ไม่แตกต่างกันหรือไม่มีความสัมพันธ์กัน</a:t>
            </a:r>
          </a:p>
          <a:p>
            <a:pPr algn="thaiDist"/>
            <a:endParaRPr lang="th-TH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thaiDist"/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(2) </a:t>
            </a:r>
            <a:r>
              <a:rPr lang="th-TH" sz="2400" b="1" dirty="0">
                <a:solidFill>
                  <a:schemeClr val="accent5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สมมติฐานรอง (</a:t>
            </a:r>
            <a:r>
              <a:rPr lang="en-US" sz="2400" b="1" dirty="0">
                <a:solidFill>
                  <a:schemeClr val="accent5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Alternative Hypothesis) 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แทน</a:t>
            </a:r>
            <a:r>
              <a:rPr lang="th-TH" sz="2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สัญลักษณ์ด้วย </a:t>
            </a:r>
            <a:r>
              <a:rPr lang="en-US" sz="2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H1 </a:t>
            </a:r>
            <a:r>
              <a:rPr lang="th-TH" sz="2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หรือ </a:t>
            </a:r>
            <a:r>
              <a:rPr lang="en-US" sz="2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Ha 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เป็น</a:t>
            </a:r>
          </a:p>
          <a:p>
            <a:pPr algn="thaiDist"/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มมติฐานแตกต่างหรือตรงข้ามกับสมมติฐานหลัก โดยระบุถึงความสัมพันธ์ของตัวแปรในลักษณะไม่เท่ากัน แตกต่างกัน มากกว่า น้อยกว่า หรือมีความสัมพันธ์กัน</a:t>
            </a:r>
            <a:endParaRPr lang="en-US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330511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C74468D0-44A2-4110-90B4-6DCA66DE8CA2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ประเภทของสมมติฐานการวิจัย</a:t>
            </a:r>
            <a:endParaRPr lang="en-US" sz="4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E33574-383D-469F-8757-17B707C431C0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F291C5-C0FF-41E7-932B-2135F9C7FD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283" y="1128826"/>
            <a:ext cx="6001434" cy="345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499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>
            <a:extLst>
              <a:ext uri="{FF2B5EF4-FFF2-40B4-BE49-F238E27FC236}">
                <a16:creationId xmlns:a16="http://schemas.microsoft.com/office/drawing/2014/main" id="{08788BBD-74E6-4C7C-B4A5-340E16B6699D}"/>
              </a:ext>
            </a:extLst>
          </p:cNvPr>
          <p:cNvSpPr>
            <a:spLocks noGrp="1"/>
          </p:cNvSpPr>
          <p:nvPr>
            <p:ph type="title" idx="5"/>
          </p:nvPr>
        </p:nvSpPr>
        <p:spPr>
          <a:xfrm>
            <a:off x="1357812" y="1491490"/>
            <a:ext cx="6695620" cy="572700"/>
          </a:xfrm>
        </p:spPr>
        <p:txBody>
          <a:bodyPr/>
          <a:lstStyle/>
          <a:p>
            <a:pPr algn="ctr"/>
            <a:r>
              <a:rPr lang="th-TH" sz="6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การตั้งสมมติฐานการวิจัย</a:t>
            </a:r>
            <a:endParaRPr lang="en-US" sz="6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172226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C74468D0-44A2-4110-90B4-6DCA66DE8CA2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ประเภทของสมมติฐานการวิจัย</a:t>
            </a:r>
            <a:endParaRPr lang="en-US" sz="4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E33574-383D-469F-8757-17B707C431C0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442021-6555-46C8-B60F-D1F93BE96A56}"/>
              </a:ext>
            </a:extLst>
          </p:cNvPr>
          <p:cNvSpPr txBox="1"/>
          <p:nvPr/>
        </p:nvSpPr>
        <p:spPr>
          <a:xfrm>
            <a:off x="456110" y="905458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การทดสอบสมมติฐาน</a:t>
            </a:r>
            <a:r>
              <a:rPr lang="en-US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(Hypothesis Test)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7338C5-3A4A-4D02-A267-4250DF308F4E}"/>
              </a:ext>
            </a:extLst>
          </p:cNvPr>
          <p:cNvSpPr txBox="1"/>
          <p:nvPr/>
        </p:nvSpPr>
        <p:spPr>
          <a:xfrm>
            <a:off x="401251" y="1367123"/>
            <a:ext cx="820971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การทดสอบสมมติฐานทางสถิติ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b="1" dirty="0" err="1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จะทดสอบกับสมมติฐานหลัก</a:t>
            </a:r>
            <a:r>
              <a:rPr lang="en-US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 H0 </a:t>
            </a:r>
            <a:r>
              <a:rPr lang="en-US" sz="2400" b="1" dirty="0" err="1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เท่านั้น</a:t>
            </a:r>
            <a:r>
              <a:rPr lang="en-US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เพราะค่าสถิติที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่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คำนวณออกมาได้กำหนดเอาไว้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ดังนั้นสิ่งที่จะต้องพิจารณาคือ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สมมติฐานหลัก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 H0 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กับสมมติฐานการวิจัย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ตั้งไว้เป็นไปในทิศทางเดียวกันหรือเหมือนกันหรือไม่ หากตั้งไว้เหมือนกัน ผลการทดสอบสมมติฐานยอมรับ (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Accept) 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สมมติฐานหลัก 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H0 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เท่ากับยอมรับสมมติฐานการวิจัยที่ตั้งไว้ด้วย</a:t>
            </a:r>
          </a:p>
          <a:p>
            <a:pPr algn="thaiDist"/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	ในกรณีที่สมมติฐานการวิจัยตั้งไว้ตรงกันข้ามกับสมมติฐานหลัก 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H0 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คือสมมติฐานการวิจัยจะไปเหมือนกับสมมติฐานรอง 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H1 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เมื่อผลการ</a:t>
            </a:r>
            <a:r>
              <a:rPr lang="th-TH" sz="2400" b="1" dirty="0">
                <a:solidFill>
                  <a:schemeClr val="accent5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ทดสอบออกมาเป็นปฏิเสธ (</a:t>
            </a:r>
            <a:r>
              <a:rPr lang="en-US" sz="2400" b="1" dirty="0">
                <a:solidFill>
                  <a:schemeClr val="accent5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Reject) 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สมมติฐานหลัก 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H0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 หมายความว่า</a:t>
            </a:r>
            <a:r>
              <a:rPr lang="th-TH" sz="2400" b="1" dirty="0">
                <a:solidFill>
                  <a:schemeClr val="accent5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ยอมรับสมมติฐานรอง 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ในกรณีนี้เท่ากับยอมรับสมมติฐานการวิจัยที่ตั้งไว้ด้วย ด้วยเหตุที่สมมติฐานการวิจัยตั้งไว้เหมือนกับสมมติฐานรอง 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H1</a:t>
            </a:r>
          </a:p>
        </p:txBody>
      </p:sp>
    </p:spTree>
    <p:extLst>
      <p:ext uri="{BB962C8B-B14F-4D97-AF65-F5344CB8AC3E}">
        <p14:creationId xmlns:p14="http://schemas.microsoft.com/office/powerpoint/2010/main" val="41821007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C74468D0-44A2-4110-90B4-6DCA66DE8CA2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ประเภทของสมมติฐานการวิจัย</a:t>
            </a:r>
            <a:endParaRPr lang="en-US" sz="4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E33574-383D-469F-8757-17B707C431C0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442021-6555-46C8-B60F-D1F93BE96A56}"/>
              </a:ext>
            </a:extLst>
          </p:cNvPr>
          <p:cNvSpPr txBox="1"/>
          <p:nvPr/>
        </p:nvSpPr>
        <p:spPr>
          <a:xfrm>
            <a:off x="456110" y="905458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การทดสอบสมมติฐาน</a:t>
            </a:r>
            <a:r>
              <a:rPr lang="en-US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(Hypothesis Test)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7338C5-3A4A-4D02-A267-4250DF308F4E}"/>
              </a:ext>
            </a:extLst>
          </p:cNvPr>
          <p:cNvSpPr txBox="1"/>
          <p:nvPr/>
        </p:nvSpPr>
        <p:spPr>
          <a:xfrm>
            <a:off x="401251" y="1367123"/>
            <a:ext cx="820971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การทดสอบสมมติฐานทางสถิติ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b="1" dirty="0" err="1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จะทดสอบกับสมมติฐานหลัก</a:t>
            </a:r>
            <a:r>
              <a:rPr lang="en-US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 H0 </a:t>
            </a:r>
            <a:r>
              <a:rPr lang="en-US" sz="2400" b="1" dirty="0" err="1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เท่านั้น</a:t>
            </a:r>
            <a:r>
              <a:rPr lang="en-US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เพราะค่าสถิติที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่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คำนวณออกมาได้กำหนดเอาไว้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ดังนั้นสิ่งที่จะต้องพิจารณาคือ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สมมติฐานหลัก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 H0 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กับสมมติฐานการวิจัย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ตั้งไว้เป็นไปในทิศทางเดียวกันหรือเหมือนกันหรือไม่ หากตั้งไว้เหมือนกัน ผลการทดสอบสมมติฐานยอมรับ (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Accept) 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สมมติฐานหลัก 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H0 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เท่ากับยอมรับสมมติฐานการวิจัยที่ตั้งไว้ด้วย</a:t>
            </a:r>
          </a:p>
          <a:p>
            <a:pPr algn="thaiDist"/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	ในกรณีที่สมมติฐานการวิจัยตั้งไว้ตรงกันข้ามกับสมมติฐานหลัก 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H0 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คือสมมติฐานการวิจัยจะไปเหมือนกับสมมติฐานรอง 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H1 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เมื่อผลการ</a:t>
            </a:r>
            <a:r>
              <a:rPr lang="th-TH" sz="2400" b="1" dirty="0">
                <a:solidFill>
                  <a:schemeClr val="accent5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ทดสอบออกมาเป็นปฏิเสธ (</a:t>
            </a:r>
            <a:r>
              <a:rPr lang="en-US" sz="2400" b="1" dirty="0">
                <a:solidFill>
                  <a:schemeClr val="accent5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Reject) 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สมมติฐานหลัก 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H0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 หมายความว่า</a:t>
            </a:r>
            <a:r>
              <a:rPr lang="th-TH" sz="2400" b="1" dirty="0">
                <a:solidFill>
                  <a:schemeClr val="accent5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ยอมรับสมมติฐานรอง 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ในกรณีนี้เท่ากับยอมรับสมมติฐานการวิจัยที่ตั้งไว้ด้วย ด้วยเหตุที่สมมติฐานการวิจัยตั้งไว้เหมือนกับสมมติฐานรอง 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H1</a:t>
            </a:r>
          </a:p>
        </p:txBody>
      </p:sp>
    </p:spTree>
    <p:extLst>
      <p:ext uri="{BB962C8B-B14F-4D97-AF65-F5344CB8AC3E}">
        <p14:creationId xmlns:p14="http://schemas.microsoft.com/office/powerpoint/2010/main" val="35736274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C74468D0-44A2-4110-90B4-6DCA66DE8CA2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ประเภทของสมมติฐานการวิจัย</a:t>
            </a:r>
            <a:endParaRPr lang="en-US" sz="4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E33574-383D-469F-8757-17B707C431C0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442021-6555-46C8-B60F-D1F93BE96A56}"/>
              </a:ext>
            </a:extLst>
          </p:cNvPr>
          <p:cNvSpPr txBox="1"/>
          <p:nvPr/>
        </p:nvSpPr>
        <p:spPr>
          <a:xfrm>
            <a:off x="456110" y="905458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การทดสอบสมมติฐาน</a:t>
            </a:r>
            <a:r>
              <a:rPr lang="en-US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(Hypothesis Test)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7338C5-3A4A-4D02-A267-4250DF308F4E}"/>
              </a:ext>
            </a:extLst>
          </p:cNvPr>
          <p:cNvSpPr txBox="1"/>
          <p:nvPr/>
        </p:nvSpPr>
        <p:spPr>
          <a:xfrm>
            <a:off x="401251" y="1367123"/>
            <a:ext cx="820971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การทดสอบสมมติฐานทางสถิติ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b="1" dirty="0" err="1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จะทดสอบกับสมมติฐานหลัก</a:t>
            </a:r>
            <a:r>
              <a:rPr lang="en-US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 H0 </a:t>
            </a:r>
            <a:r>
              <a:rPr lang="en-US" sz="2400" b="1" dirty="0" err="1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เท่านั้น</a:t>
            </a:r>
            <a:r>
              <a:rPr lang="en-US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เพราะค่าสถิติที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่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คำนวณออกมาได้กำหนดเอาไว้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ดังนั้นสิ่งที่จะต้องพิจารณาคือ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สมมติฐานหลัก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 H0 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กับสมมติฐานการวิจัย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ตั้งไว้เป็นไปในทิศทางเดียวกันหรือเหมือนกันหรือไม่ หากตั้งไว้เหมือนกัน ผลการทดสอบสมมติฐานยอมรับ (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Accept) 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สมมติฐานหลัก 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H0 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เท่ากับยอมรับสมมติฐานการวิจัยที่ตั้งไว้ด้วย</a:t>
            </a:r>
          </a:p>
          <a:p>
            <a:pPr algn="thaiDist"/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	ในกรณีที่สมมติฐานการวิจัยตั้งไว้ตรงกันข้ามกับสมมติฐานหลัก 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H0 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คือสมมติฐานการวิจัยจะไปเหมือนกับสมมติฐานรอง 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H1 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เมื่อผลการ</a:t>
            </a:r>
            <a:r>
              <a:rPr lang="th-TH" sz="2400" b="1" dirty="0">
                <a:solidFill>
                  <a:schemeClr val="accent5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ทดสอบออกมาเป็นปฏิเสธ (</a:t>
            </a:r>
            <a:r>
              <a:rPr lang="en-US" sz="2400" b="1" dirty="0">
                <a:solidFill>
                  <a:schemeClr val="accent5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Reject) 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สมมติฐานหลัก 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H0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 หมายความว่า</a:t>
            </a:r>
            <a:r>
              <a:rPr lang="th-TH" sz="2400" b="1" dirty="0">
                <a:solidFill>
                  <a:schemeClr val="accent5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ยอมรับสมมติฐานรอง 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ในกรณีนี้เท่ากับยอมรับสมมติฐานการวิจัยที่ตั้งไว้ด้วย ด้วยเหตุที่สมมติฐานการวิจัยตั้งไว้เหมือนกับสมมติฐานรอง 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H1</a:t>
            </a:r>
          </a:p>
        </p:txBody>
      </p:sp>
    </p:spTree>
    <p:extLst>
      <p:ext uri="{BB962C8B-B14F-4D97-AF65-F5344CB8AC3E}">
        <p14:creationId xmlns:p14="http://schemas.microsoft.com/office/powerpoint/2010/main" val="26878617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C74468D0-44A2-4110-90B4-6DCA66DE8CA2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ประเภทของสมมติฐานการวิจัย</a:t>
            </a:r>
            <a:endParaRPr lang="en-US" sz="4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E33574-383D-469F-8757-17B707C431C0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442021-6555-46C8-B60F-D1F93BE96A56}"/>
              </a:ext>
            </a:extLst>
          </p:cNvPr>
          <p:cNvSpPr txBox="1"/>
          <p:nvPr/>
        </p:nvSpPr>
        <p:spPr>
          <a:xfrm>
            <a:off x="456110" y="905458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การประมาณค่า (</a:t>
            </a:r>
            <a:r>
              <a:rPr lang="en-US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Estimation)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7338C5-3A4A-4D02-A267-4250DF308F4E}"/>
              </a:ext>
            </a:extLst>
          </p:cNvPr>
          <p:cNvSpPr txBox="1"/>
          <p:nvPr/>
        </p:nvSpPr>
        <p:spPr>
          <a:xfrm>
            <a:off x="401251" y="1367123"/>
            <a:ext cx="820971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	การประมาณค่าคือ การใช้ค่าสถิติที่ได้จากตัวอย่างไปประมาณค่าพารามิเตอร์ เป็นการหาข้อสรุปที่เกี่ยวกับพารามิเตอร์ ในลักษณะของการประมาณ เช่น การประมาณค่าเฉลี่ยของประชากร การประมาณค่าสัดส่วนของประชากร กล่าวโดยสรุปการประมาณค่าเกี่ยวข้องกับค่าสถิติที่ได้มาประมาณหาค่าความจริงในระดับประชากรในเรื่องเดียวกัน การประมาณค่าแบ่งออกได้เป็น 2 แบบคือ การประมาณค่าแบบจุด (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Point Estimation) 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กับการประมาณค่าแบบช่วง (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Interval Estimation) 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ซึ่งแต่ละแบบมีลักษณะดังนี้</a:t>
            </a:r>
            <a:endParaRPr lang="en-US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23710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C74468D0-44A2-4110-90B4-6DCA66DE8CA2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ประเภทของสมมติฐานการวิจัย</a:t>
            </a:r>
            <a:endParaRPr lang="en-US" sz="4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E33574-383D-469F-8757-17B707C431C0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442021-6555-46C8-B60F-D1F93BE96A56}"/>
              </a:ext>
            </a:extLst>
          </p:cNvPr>
          <p:cNvSpPr txBox="1"/>
          <p:nvPr/>
        </p:nvSpPr>
        <p:spPr>
          <a:xfrm>
            <a:off x="456110" y="905458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การประมาณค่า (</a:t>
            </a:r>
            <a:r>
              <a:rPr lang="en-US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Estimation)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7338C5-3A4A-4D02-A267-4250DF308F4E}"/>
              </a:ext>
            </a:extLst>
          </p:cNvPr>
          <p:cNvSpPr txBox="1"/>
          <p:nvPr/>
        </p:nvSpPr>
        <p:spPr>
          <a:xfrm>
            <a:off x="401251" y="1367123"/>
            <a:ext cx="820971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	1. </a:t>
            </a:r>
            <a:r>
              <a:rPr lang="th-TH" sz="2400" b="1" dirty="0">
                <a:solidFill>
                  <a:schemeClr val="accent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การประมาณค่าแบบจุด 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ป็นการประมาณค่าพารามิเตอร์ของประชากรค่าเดียว การประมาณค่าในลักษณะนี้ มีโอกาสเกิดค่าคลาดเคลื่อนไปจากค่าพารามิเตอร์สูง เพราะปัจจัยขึ้นอยู่กับหน่วยตัวอย่างที่นำมาวิเคราะห์ หากหน่วยตัวอย่างนั้นได้มาจากการสุ่มตัวอย่างความคลาดเคลื่อนได้ระดับหนึ่ง ทั้งนี้การประมาณค่าพารามิเตอร์ซึ่งเป็นลักษณะของประชากรจากข้อมูลตัวอย่าง</a:t>
            </a:r>
          </a:p>
          <a:p>
            <a:pPr algn="thaiDist"/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	2. </a:t>
            </a:r>
            <a:r>
              <a:rPr lang="th-TH" sz="2400" b="1" dirty="0">
                <a:solidFill>
                  <a:schemeClr val="accent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การประมาณค่าแบบช่วง 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ป็นที่นิยมในงานวิจัยธุรกิจ เพราะมีโอกาสถูกต้องมากกว่าการประมาณแบบจุด เนื่องจากมีช่วงขอบเขตค่าเฉลี่ยของข้อมูลครอบคลุมมากกว่าการประมาณค่าแบบจุดซึ่งมีค่าเฉลี่ยเพียงข้อมูลเดียว ขอบเขตของค่าเฉลี่ยช่วงเรียกว่า ช่วงความเชื่อมั่น (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Confidence Interval)</a:t>
            </a:r>
          </a:p>
        </p:txBody>
      </p:sp>
    </p:spTree>
    <p:extLst>
      <p:ext uri="{BB962C8B-B14F-4D97-AF65-F5344CB8AC3E}">
        <p14:creationId xmlns:p14="http://schemas.microsoft.com/office/powerpoint/2010/main" val="33248857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C74468D0-44A2-4110-90B4-6DCA66DE8CA2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ประเภทของสมมติฐานการวิจัย</a:t>
            </a:r>
            <a:endParaRPr lang="en-US" sz="4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E33574-383D-469F-8757-17B707C431C0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442021-6555-46C8-B60F-D1F93BE96A56}"/>
              </a:ext>
            </a:extLst>
          </p:cNvPr>
          <p:cNvSpPr txBox="1"/>
          <p:nvPr/>
        </p:nvSpPr>
        <p:spPr>
          <a:xfrm>
            <a:off x="456110" y="905458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วิธีการทดสอบสมมติฐาน (</a:t>
            </a:r>
            <a:r>
              <a:rPr lang="en-US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Hypothesis Test)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7338C5-3A4A-4D02-A267-4250DF308F4E}"/>
              </a:ext>
            </a:extLst>
          </p:cNvPr>
          <p:cNvSpPr txBox="1"/>
          <p:nvPr/>
        </p:nvSpPr>
        <p:spPr>
          <a:xfrm>
            <a:off x="401251" y="1547767"/>
            <a:ext cx="820971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	การทดสอบสมมติฐานทางสถิติมี 2 วิธี ได้แก่ การทดสอบสมมติฐานแบบ 2 ทาง (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Two– tailed Test) 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และการทดสอบสมมติฐานแบบทางเดียว (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One – tailed Test) 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โดยความแตกต่างทั้ง 2 แบบใช้ทิศทางการทดสอบเป็นหลัก กล่าวคือ ถ้าทดสอบสมมติฐานแบบมีทิศทางจะเรียกว่าการทดสอบแบบทางเดียว แต่ถ้าทดสอบสมมติฐานแบบไม่มีทิศทางจะเรียกว่า การทดสอบแบบ 2 ทาง</a:t>
            </a:r>
            <a:endParaRPr lang="en-US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52600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986CE0FE-A350-4694-8EA7-65E9BE4E00D6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2257430" y="1896582"/>
            <a:ext cx="4914366" cy="798000"/>
          </a:xfrm>
        </p:spPr>
        <p:txBody>
          <a:bodyPr/>
          <a:lstStyle/>
          <a:p>
            <a:r>
              <a:rPr lang="th-TH" sz="48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กรอบแนวคิดงานวิจัย</a:t>
            </a:r>
            <a:endParaRPr lang="en-US" sz="48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273481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C74468D0-44A2-4110-90B4-6DCA66DE8CA2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ความหมายกรอบแนวคิดการวิจัย</a:t>
            </a:r>
            <a:endParaRPr lang="en-US" sz="4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E33574-383D-469F-8757-17B707C431C0}"/>
              </a:ext>
            </a:extLst>
          </p:cNvPr>
          <p:cNvSpPr txBox="1"/>
          <p:nvPr/>
        </p:nvSpPr>
        <p:spPr>
          <a:xfrm>
            <a:off x="72200" y="4860679"/>
            <a:ext cx="62363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,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 กิตติพันธ์ คงสวัสดิ์เกียรติ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(2554),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ระเบียบวิธีวิจัยทางธุรกิจ</a:t>
            </a:r>
            <a:endParaRPr lang="en-US" sz="1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endParaRPr lang="th-TH" sz="1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46E388-C32A-431D-A93D-32079D46E1E8}"/>
              </a:ext>
            </a:extLst>
          </p:cNvPr>
          <p:cNvSpPr txBox="1"/>
          <p:nvPr/>
        </p:nvSpPr>
        <p:spPr>
          <a:xfrm>
            <a:off x="281031" y="895736"/>
            <a:ext cx="827507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กรอบแนวคิดการวิจัย 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หมายถึง กรอบของการวิจัยในด้านเนื้อหาสาระสำคัญในงานวิจัย ซึ่งประกอบด้วยตัวแปร และการระบุความสัมพันธ์ระหว่างตัวแปร ในการสร้างกรอบแนวคิดการวิจัยผู้วิจัยจะต้องมีกรอบพื้นฐานทางทฤษฎีที่เกี่ยวข้องกับปัญหาที่ศึกษาและมโนภาพในเรื่องนั้น แล้วนำมาประมวลเป็นกรอบในการกำหนดตัวแปรและรูปแบบความสัมพันธ์ระหว่างตัวแปรต่างๆ ในลักษณะของกรอบแนวคิดของการวิจัยและพัฒนา เพื่อใช้เป็นแบบจำลองในการวิจัยต่อไป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97702E-BA2B-421C-B2D5-B65AF50B291F}"/>
              </a:ext>
            </a:extLst>
          </p:cNvPr>
          <p:cNvSpPr txBox="1"/>
          <p:nvPr/>
        </p:nvSpPr>
        <p:spPr>
          <a:xfrm>
            <a:off x="281031" y="3097938"/>
            <a:ext cx="840157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en-US" sz="2400" b="1" dirty="0" err="1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กรอบแนวคิดในการวิจัยธุรกิจ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หมายถึง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แผนรูปที่บ่งบอกกรอบความสัมพันธ์ของตัวแปรแนวคิด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ทฤษฎีทางธุรกิจที่เชื่อมโยงในลักษณะความต่อเนื่องในเนื้อหาสาระที่เป็นปรากฏการณ์ของการศึกษาบ่งบอกขอบเขตของการวิจัยของนักวิจัยที่ชัดเจนขึ้น 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ผู้อ่านเห็นภา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พ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ความสัมพันธ์ขององค์ประกอบที่ใช้เป็นกรอบของงานวิจัยทางธุรกิจนั้นๆ</a:t>
            </a:r>
          </a:p>
        </p:txBody>
      </p:sp>
    </p:spTree>
    <p:extLst>
      <p:ext uri="{BB962C8B-B14F-4D97-AF65-F5344CB8AC3E}">
        <p14:creationId xmlns:p14="http://schemas.microsoft.com/office/powerpoint/2010/main" val="27380241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C74468D0-44A2-4110-90B4-6DCA66DE8CA2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แหล่งที่มาของกรอบแนวคิดการวิจัย</a:t>
            </a:r>
            <a:endParaRPr lang="en-US" sz="4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E33574-383D-469F-8757-17B707C431C0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46E388-C32A-431D-A93D-32079D46E1E8}"/>
              </a:ext>
            </a:extLst>
          </p:cNvPr>
          <p:cNvSpPr txBox="1"/>
          <p:nvPr/>
        </p:nvSpPr>
        <p:spPr>
          <a:xfrm>
            <a:off x="337657" y="1232922"/>
            <a:ext cx="846868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1. 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ผลงานวิจัยที่เกี่ยวข้อง 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พื่อให้ได้มาซึ่งกรอบแนวคิดที่รัดกุม มีเหตุมีผล ผู้วิจัยควรอย่างยิ่งที่ต้องศึกษาทฤษฎีต่างๆ ที่เกี่ยวข้องกับประเด็นที่ศึกษาอยู่ในสาขาบริหารธุรกิจ สาขาเศรษฐศาสตร์หรือสาขาทางสังคมศาสตร์อื่นๆ ทั้งนี้เพราะไม่เพียงแต่จะได้ตัวแปรต่างๆ เท่านั้น ยังได้ความรู้เกี่ยวกับความสัมพันธ์ระหว่างตัวแปรกับปรากฏการณ์ที่ศึกษาอย่างมีเนื้อหาสาระ คำอธิบายหรือข้อสรุปต่างๆ ที่ได้จากการวิเคราะห์หรือสรุปผลจะได้มีความหนักแน่นในเชิงทฤษฎี ดังนั้นการศึกษาทฤษฎีที่เกี่ยวข้องนอกจากจะชี้ให้เห็นถึงตัวแปรใดสำคัญและมีความสัมพันธ์กันอย่างไรแล้ว ยังทำให้กรอบแนวคิดในการวิจัยมีแนวทางที่ชัดเจนและมีเหตุผล</a:t>
            </a:r>
          </a:p>
        </p:txBody>
      </p:sp>
    </p:spTree>
    <p:extLst>
      <p:ext uri="{BB962C8B-B14F-4D97-AF65-F5344CB8AC3E}">
        <p14:creationId xmlns:p14="http://schemas.microsoft.com/office/powerpoint/2010/main" val="16013524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C74468D0-44A2-4110-90B4-6DCA66DE8CA2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แหล่งที่มาของกรอบแนวคิดการวิจัย</a:t>
            </a:r>
            <a:endParaRPr lang="en-US" sz="4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E33574-383D-469F-8757-17B707C431C0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46E388-C32A-431D-A93D-32079D46E1E8}"/>
              </a:ext>
            </a:extLst>
          </p:cNvPr>
          <p:cNvSpPr txBox="1"/>
          <p:nvPr/>
        </p:nvSpPr>
        <p:spPr>
          <a:xfrm>
            <a:off x="337657" y="1232922"/>
            <a:ext cx="846868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2. 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ทฤษฎีที่เกี่ยวข้อง 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หมายถึงงานวิจัยที่ผู้อื่นได้ทำมาแล้วมีประเด็นตรงกับประเด็นที่เราต้องการศึกษา หรือมีเนื้อหา หรือตัวแปรบางตัวที่ต้องการศึกษารวมอยู่ด้วย งานวิจัยที่เกี่ยวข้องนั้นอาจจะไม่ได้อยู่ในสาขา</a:t>
            </a:r>
            <a:r>
              <a:rPr lang="th-TH" sz="2400" dirty="0" err="1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ทางโล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จิ</a:t>
            </a:r>
            <a:r>
              <a:rPr lang="th-TH" sz="2400" dirty="0" err="1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สติกส์และซัพ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พลายเชนเท่านั้น แต่อาจจะอยู่ในสาขาอื่นๆ ด้วย ดังนั้นผู้วิจัยควรมุ่งศึกษาว่าผู้ที่ได้ทำวิจัยมาแล้วมองเห็นว่า ตัวแปรใดมีความสำคัญหรือไม่อย่างไรกับปรากฏการณ์หรือประเด็นที่เราต้องการศึกษา หรือบางตัวแปรอาจจะไม่เกี่ยวข้องแต่ผู้วิจัยไม่ควรตัดทิ้ง เพราะสามารถนำมาศึกษาวิเคราะห์เพื่อยืนยันต่อไปว่า มีหรือไม่มีความสำคัญในกลุ่มประชากรที่ศึกษา</a:t>
            </a:r>
          </a:p>
        </p:txBody>
      </p:sp>
    </p:spTree>
    <p:extLst>
      <p:ext uri="{BB962C8B-B14F-4D97-AF65-F5344CB8AC3E}">
        <p14:creationId xmlns:p14="http://schemas.microsoft.com/office/powerpoint/2010/main" val="3669397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1AB3FC35-466D-4C7A-8047-D5F1974BCBDF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ความหมายของตัวแปร</a:t>
            </a:r>
            <a:endParaRPr lang="en-US" sz="44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F52067-C1CB-4D2F-B046-C8CC54BDB9B9}"/>
              </a:ext>
            </a:extLst>
          </p:cNvPr>
          <p:cNvSpPr txBox="1"/>
          <p:nvPr/>
        </p:nvSpPr>
        <p:spPr>
          <a:xfrm>
            <a:off x="194334" y="1390678"/>
            <a:ext cx="8471493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lnSpc>
                <a:spcPct val="110000"/>
              </a:lnSpc>
            </a:pP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ตัวแปร 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หมายถึง ลักษณะหรือปัจจัยสิ่งใดสิ่งหนึ่งที่นักวิจัยต้องการจะตีค่าออกมาเพื่อตอบคำถามของงานวิจัยนั้นๆ ตัวแปรหนึ่งจะต้องมีค่าย่อยๆ อยู่ในตัวแปรอย่างน้อย 2 ค่าและทุกค่าจะต้องมีความหมายที่แตกต่างกัน (ธานินทร์ ศิลป์จารุ, 2555, น. 34)</a:t>
            </a:r>
            <a:endParaRPr lang="en-US" sz="2400" u="sng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414AB4-D57C-4880-97CF-496AE89A3702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</p:spTree>
    <p:extLst>
      <p:ext uri="{BB962C8B-B14F-4D97-AF65-F5344CB8AC3E}">
        <p14:creationId xmlns:p14="http://schemas.microsoft.com/office/powerpoint/2010/main" val="16207622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C74468D0-44A2-4110-90B4-6DCA66DE8CA2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แหล่งที่มาของกรอบแนวคิดการวิจัย</a:t>
            </a:r>
            <a:endParaRPr lang="en-US" sz="4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E33574-383D-469F-8757-17B707C431C0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46E388-C32A-431D-A93D-32079D46E1E8}"/>
              </a:ext>
            </a:extLst>
          </p:cNvPr>
          <p:cNvSpPr txBox="1"/>
          <p:nvPr/>
        </p:nvSpPr>
        <p:spPr>
          <a:xfrm>
            <a:off x="337657" y="1383923"/>
            <a:ext cx="846868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3. 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กรอบแนวคิดของผู้วิจัยที่สังเคราะห์ขึ้นเอง 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นอกจากการศึกษาผลงานวิจัยและทฤษฎี</a:t>
            </a:r>
          </a:p>
          <a:p>
            <a:pPr algn="thaiDist"/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ต่างๆ ที่เกี่ยวข้องแล้ว กรอบแนวคิดยังได้จากความคิดและประสบการณ์การทำงานของผู้วิจัยเองอีกด้วย กรอบแนวคิดที่ดีควรจะเป็นกรอบแนวคิดที่ตรงประเด็นในด้านเนื้อหาสาระตัวแปรที่ต้องการศึกษา มีความสอดคล้องกับความสนใจในเรื่องที่วิจัย มีความง่ายและไม่สลับซับซ้อนมาก และควรมีประโยชน์ในเชิงนโยบายหรือการพัฒนาสังคม</a:t>
            </a:r>
          </a:p>
        </p:txBody>
      </p:sp>
    </p:spTree>
    <p:extLst>
      <p:ext uri="{BB962C8B-B14F-4D97-AF65-F5344CB8AC3E}">
        <p14:creationId xmlns:p14="http://schemas.microsoft.com/office/powerpoint/2010/main" val="9095521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C74468D0-44A2-4110-90B4-6DCA66DE8CA2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หลักเกณฑ์ในการเขียนกรอบแนวคิดในการวิจัย</a:t>
            </a:r>
            <a:endParaRPr lang="en-US" sz="4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E33574-383D-469F-8757-17B707C431C0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46E388-C32A-431D-A93D-32079D46E1E8}"/>
              </a:ext>
            </a:extLst>
          </p:cNvPr>
          <p:cNvSpPr txBox="1"/>
          <p:nvPr/>
        </p:nvSpPr>
        <p:spPr>
          <a:xfrm>
            <a:off x="291517" y="996622"/>
            <a:ext cx="8560965" cy="36379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>
              <a:lnSpc>
                <a:spcPct val="120000"/>
              </a:lnSpc>
            </a:pP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1. 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ตัวแปรแต่ละตัวที่เลือกมาศึกษา 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หรือที่นำเสนอไว้ในกรอบแนวคิดในการวิจัยต้องมีพื้นฐานเชิงทฤษฎีว่ามีความสัมพันธ์หรือเกี่ยวข้องกับสิ่งที่ต้องการศึกษา</a:t>
            </a:r>
          </a:p>
          <a:p>
            <a:pPr algn="thaiDist">
              <a:lnSpc>
                <a:spcPct val="120000"/>
              </a:lnSpc>
            </a:pP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2. 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มีความตรงประเด็น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ในด้านเนื้อหาสาระ โดยเฉพาะอย่างยิ่งในด้านตัวแปรอิสระหรือตัวแปรที่ใช้ควบคุม หากคัดเลือกตัวแปรบางตัวมาศึกษาและปรับลดตัวแปรที่ใช้ในการวิจัยใหม่จะเรียกว่า กรอบความคิดของการวิจัยโดยต้องให้เหตุผลในการคัดเลือกหรือปรับลดตัวแปรให้สมเหตุสมผล</a:t>
            </a:r>
          </a:p>
          <a:p>
            <a:pPr algn="thaiDist">
              <a:lnSpc>
                <a:spcPct val="120000"/>
              </a:lnSpc>
            </a:pP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3. 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มีรูปแบบสอดคล้องกับความสนใจ หรือวัตถุประสงค์ของการวิจัย</a:t>
            </a:r>
          </a:p>
          <a:p>
            <a:pPr algn="thaiDist">
              <a:lnSpc>
                <a:spcPct val="120000"/>
              </a:lnSpc>
            </a:pP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4. 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ระบุรายละเอียดของตัวแปร 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และ/หรือสามารถแสดงความสัมพันธ์ของตัวแปรได้ชัดเจนด้วยสัญลักษณ์หรือแผนภาพ</a:t>
            </a:r>
          </a:p>
        </p:txBody>
      </p:sp>
    </p:spTree>
    <p:extLst>
      <p:ext uri="{BB962C8B-B14F-4D97-AF65-F5344CB8AC3E}">
        <p14:creationId xmlns:p14="http://schemas.microsoft.com/office/powerpoint/2010/main" val="10302739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166" y="2107503"/>
            <a:ext cx="5997763" cy="572700"/>
          </a:xfrm>
        </p:spPr>
        <p:txBody>
          <a:bodyPr/>
          <a:lstStyle/>
          <a:p>
            <a:pPr algn="ctr"/>
            <a:r>
              <a:rPr lang="th-TH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ตัวอย่างกรอบแนวคิดการวิจัยเชิงธุรกิจ</a:t>
            </a:r>
            <a:r>
              <a:rPr lang="th-TH" b="1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ด้านโล</a:t>
            </a:r>
            <a:r>
              <a:rPr lang="th-TH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จิ</a:t>
            </a:r>
            <a:r>
              <a:rPr lang="th-TH" b="1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สติกส์และซัพ</a:t>
            </a:r>
            <a:r>
              <a:rPr lang="th-TH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พลายเชน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64054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34209"/>
            <a:ext cx="8100000" cy="572700"/>
          </a:xfrm>
        </p:spPr>
        <p:txBody>
          <a:bodyPr/>
          <a:lstStyle/>
          <a:p>
            <a:r>
              <a:rPr lang="th-TH" dirty="0"/>
              <a:t>ตัวอย่างกรอบแนวคิดการวิจัย </a:t>
            </a:r>
            <a:r>
              <a:rPr lang="en-US" dirty="0"/>
              <a:t>1</a:t>
            </a:r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3" t="22765" r="10914" b="13170"/>
          <a:stretch/>
        </p:blipFill>
        <p:spPr bwMode="auto">
          <a:xfrm>
            <a:off x="1237782" y="749919"/>
            <a:ext cx="6779942" cy="4233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32357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8" t="22887" r="22006" b="11066"/>
          <a:stretch/>
        </p:blipFill>
        <p:spPr bwMode="auto">
          <a:xfrm>
            <a:off x="1509796" y="845674"/>
            <a:ext cx="6525268" cy="427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40000" y="34209"/>
            <a:ext cx="8100000" cy="572700"/>
          </a:xfrm>
        </p:spPr>
        <p:txBody>
          <a:bodyPr/>
          <a:lstStyle/>
          <a:p>
            <a:r>
              <a:rPr lang="th-TH" dirty="0"/>
              <a:t>ตัวอย่างกรอบแนวคิดการวิจัย </a:t>
            </a:r>
            <a:r>
              <a:rPr lang="en-US" dirty="0"/>
              <a:t>2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2344948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34209"/>
            <a:ext cx="8100000" cy="572700"/>
          </a:xfrm>
        </p:spPr>
        <p:txBody>
          <a:bodyPr/>
          <a:lstStyle/>
          <a:p>
            <a:r>
              <a:rPr lang="th-TH" dirty="0"/>
              <a:t>ตัวอย่างกรอบแนวคิดการวิจัย </a:t>
            </a:r>
            <a:r>
              <a:rPr lang="en-US" dirty="0"/>
              <a:t>3</a:t>
            </a:r>
            <a:endParaRPr lang="th-TH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94" t="22764" r="20152" b="8618"/>
          <a:stretch/>
        </p:blipFill>
        <p:spPr bwMode="auto">
          <a:xfrm>
            <a:off x="1951463" y="720778"/>
            <a:ext cx="5720576" cy="434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74997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40000" y="34209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r>
              <a:rPr lang="th-TH" dirty="0"/>
              <a:t>ตัวอย่างกรอบแนวคิดการวิจัย </a:t>
            </a:r>
            <a:r>
              <a:rPr lang="en-US" dirty="0"/>
              <a:t>4</a:t>
            </a:r>
            <a:endParaRPr lang="th-TH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90" t="26016" r="26738" b="18211"/>
          <a:stretch/>
        </p:blipFill>
        <p:spPr bwMode="auto">
          <a:xfrm>
            <a:off x="1367297" y="780584"/>
            <a:ext cx="6713552" cy="4248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508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0" t="16744" r="16192" b="14728"/>
          <a:stretch/>
        </p:blipFill>
        <p:spPr bwMode="auto">
          <a:xfrm>
            <a:off x="1150892" y="720241"/>
            <a:ext cx="6855424" cy="4202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40000" y="34209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r>
              <a:rPr lang="th-TH" dirty="0"/>
              <a:t>ตัวอย่างกรอบแนวคิดการวิจัย </a:t>
            </a:r>
            <a:r>
              <a:rPr lang="en-US" dirty="0"/>
              <a:t>5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13819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40000" y="34209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r>
              <a:rPr lang="th-TH" dirty="0"/>
              <a:t>ตัวอย่างกรอบแนวคิดการวิจัย </a:t>
            </a:r>
            <a:r>
              <a:rPr lang="en-US" dirty="0"/>
              <a:t>6</a:t>
            </a:r>
            <a:endParaRPr lang="th-TH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8" t="24716" r="15488" b="16422"/>
          <a:stretch/>
        </p:blipFill>
        <p:spPr bwMode="auto">
          <a:xfrm>
            <a:off x="611122" y="1003605"/>
            <a:ext cx="8028878" cy="4036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11320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540000" y="-40250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r>
              <a:rPr lang="th-TH" dirty="0"/>
              <a:t>ตัวอย่างกรอบแนวคิดการวิจัย </a:t>
            </a:r>
            <a:r>
              <a:rPr lang="en-US" dirty="0"/>
              <a:t>7</a:t>
            </a:r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95" t="25270" r="25000" b="9459"/>
          <a:stretch/>
        </p:blipFill>
        <p:spPr bwMode="auto">
          <a:xfrm>
            <a:off x="1881970" y="659204"/>
            <a:ext cx="5316280" cy="4476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9837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1AB3FC35-466D-4C7A-8047-D5F1974BCBDF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ความสำคัญของตัวแปร</a:t>
            </a:r>
            <a:endParaRPr lang="en-US" sz="44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F52067-C1CB-4D2F-B046-C8CC54BDB9B9}"/>
              </a:ext>
            </a:extLst>
          </p:cNvPr>
          <p:cNvSpPr txBox="1"/>
          <p:nvPr/>
        </p:nvSpPr>
        <p:spPr>
          <a:xfrm>
            <a:off x="234231" y="845986"/>
            <a:ext cx="884265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lnSpc>
                <a:spcPct val="110000"/>
              </a:lnSpc>
            </a:pPr>
            <a:r>
              <a:rPr lang="th-TH" sz="22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1. </a:t>
            </a:r>
            <a:r>
              <a:rPr lang="th-TH" sz="22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ตัวแปรเป็นการเชื่อมโยงระหว่างทฤษฎีและแนวคิด </a:t>
            </a:r>
            <a:r>
              <a:rPr lang="th-TH" sz="22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เพราะแนวคิดหรือทฤษฎีต่างๆเป็นที่มาของตัวแปรที่นำมาใช้ในงานวิจัย</a:t>
            </a:r>
          </a:p>
          <a:p>
            <a:pPr algn="thaiDist">
              <a:lnSpc>
                <a:spcPct val="110000"/>
              </a:lnSpc>
            </a:pPr>
            <a:r>
              <a:rPr lang="th-TH" sz="22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2. </a:t>
            </a:r>
            <a:r>
              <a:rPr lang="th-TH" sz="22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ตัวแปรเป็นแนวทางในการกำหนดสมมติฐาน </a:t>
            </a:r>
            <a:r>
              <a:rPr lang="th-TH" sz="22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ว่ามีความแตกต่าง หรือความสัมพันธ์กันในทิศทางใด ในลักษณะการคาดเดาคำตอบ หรือกล่าวอีกนัยหนึ่งว่าตัวแปรช่วยให้นักวิจัยคาดเดาคำตอบ</a:t>
            </a:r>
          </a:p>
          <a:p>
            <a:pPr algn="thaiDist">
              <a:lnSpc>
                <a:spcPct val="110000"/>
              </a:lnSpc>
            </a:pPr>
            <a:r>
              <a:rPr lang="th-TH" sz="22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3. </a:t>
            </a:r>
            <a:r>
              <a:rPr lang="th-TH" sz="22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ตัวแปรทำให้ทราบมาตรวัดที่จะนำมาใช้ </a:t>
            </a:r>
            <a:r>
              <a:rPr lang="th-TH" sz="22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ว่าจะใช้มาตรวัดใดระหว่าง 4 มาตรวัด นามมาตราหรือนามบัญญัติ อันดับมาตราหรือจัดอันดับ ช่วงมาตราหรืออันตรภาคชั้น และอัตราส่วนมาตราหรืออัตราส่วน </a:t>
            </a:r>
            <a:endParaRPr lang="en-US" sz="22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thaiDist">
              <a:lnSpc>
                <a:spcPct val="110000"/>
              </a:lnSpc>
            </a:pPr>
            <a:r>
              <a:rPr lang="th-TH" sz="22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4. </a:t>
            </a:r>
            <a:r>
              <a:rPr lang="th-TH" sz="22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ตัวแปรสามารถบ่งบอกชนิดของการวิเคราะห์ข้อมูล และการใช้สถิติ</a:t>
            </a:r>
            <a:r>
              <a:rPr lang="th-TH" sz="22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ในการวิเคราะห์ข้อมูลอย่างเหมาะสม เช่น หากข้อมูลมาจากมาตรวัดนามมาตราหรือนามบัญญัติในลักษณะการจัดกลุ่มการวิเคราะห์ข้อมูลก็จะใช้ค่าร้อยละ </a:t>
            </a:r>
          </a:p>
          <a:p>
            <a:pPr algn="thaiDist">
              <a:lnSpc>
                <a:spcPct val="110000"/>
              </a:lnSpc>
            </a:pPr>
            <a:r>
              <a:rPr lang="th-TH" sz="22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5. </a:t>
            </a:r>
            <a:r>
              <a:rPr lang="th-TH" sz="22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ตัวแปรช่วยให้กรอบแนวคิดของการวิจัยมีความสมบูรณ์ยิ่งขึ้น </a:t>
            </a:r>
            <a:r>
              <a:rPr lang="th-TH" sz="22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ว่ามีตัวแปรต้นอะไรที่ส่งผลต่อตัวแปรตาม</a:t>
            </a:r>
            <a:endParaRPr lang="en-US" sz="2200" u="sng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414AB4-D57C-4880-97CF-496AE89A3702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</p:spTree>
    <p:extLst>
      <p:ext uri="{BB962C8B-B14F-4D97-AF65-F5344CB8AC3E}">
        <p14:creationId xmlns:p14="http://schemas.microsoft.com/office/powerpoint/2010/main" val="40899609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4" t="37520" r="17064" b="10232"/>
          <a:stretch/>
        </p:blipFill>
        <p:spPr bwMode="auto">
          <a:xfrm>
            <a:off x="574158" y="1435393"/>
            <a:ext cx="7995685" cy="3583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540000" y="-40250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r>
              <a:rPr lang="th-TH" dirty="0"/>
              <a:t>ตัวอย่างกรอบแนวคิดการวิจัย </a:t>
            </a:r>
            <a:r>
              <a:rPr lang="en-US" dirty="0"/>
              <a:t>8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8096682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540000" y="23548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r>
              <a:rPr lang="th-TH" dirty="0"/>
              <a:t>ตัวอย่างกรอบแนวคิดการวิจัย </a:t>
            </a:r>
            <a:r>
              <a:rPr lang="en-US" dirty="0"/>
              <a:t>9</a:t>
            </a:r>
            <a:endParaRPr lang="th-TH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09" t="29457" r="25000" b="14264"/>
          <a:stretch/>
        </p:blipFill>
        <p:spPr bwMode="auto">
          <a:xfrm>
            <a:off x="1456672" y="765271"/>
            <a:ext cx="6485861" cy="4296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68057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540000" y="236208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r>
              <a:rPr lang="th-TH" dirty="0"/>
              <a:t>ตัวอย่างกรอบแนวคิดการวิจัย </a:t>
            </a:r>
            <a:r>
              <a:rPr lang="en-US" dirty="0"/>
              <a:t>10</a:t>
            </a:r>
            <a:endParaRPr lang="th-TH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5" t="28837" r="23256" b="24961"/>
          <a:stretch/>
        </p:blipFill>
        <p:spPr bwMode="auto">
          <a:xfrm>
            <a:off x="446576" y="1233376"/>
            <a:ext cx="8410355" cy="3820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18147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2" name="Google Shape;6032;p77"/>
          <p:cNvSpPr txBox="1">
            <a:spLocks noGrp="1"/>
          </p:cNvSpPr>
          <p:nvPr>
            <p:ph type="title"/>
          </p:nvPr>
        </p:nvSpPr>
        <p:spPr>
          <a:xfrm>
            <a:off x="540000" y="971550"/>
            <a:ext cx="456889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เอกสารอ้างอิง</a:t>
            </a:r>
            <a:endParaRPr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7A99BE-E60C-44A1-ACB2-8C7AD72A713F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93191" y="1661020"/>
            <a:ext cx="6846507" cy="2581350"/>
          </a:xfrm>
        </p:spPr>
        <p:txBody>
          <a:bodyPr/>
          <a:lstStyle/>
          <a:p>
            <a:r>
              <a:rPr lang="th-TH" sz="16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วัชราภรณ์ </a:t>
            </a:r>
            <a:r>
              <a:rPr lang="en-US" sz="16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(2556), </a:t>
            </a:r>
            <a:r>
              <a:rPr lang="th-TH" sz="16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วิจัยธุรกิจยุคใหม่</a:t>
            </a:r>
          </a:p>
          <a:p>
            <a:r>
              <a:rPr lang="th-TH" sz="16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กิตติพันธ์ คงสวัสดิ์เกียรติ </a:t>
            </a:r>
            <a:r>
              <a:rPr lang="en-US" sz="16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(2554), </a:t>
            </a:r>
            <a:r>
              <a:rPr lang="th-TH" sz="16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ระเบียบวิธีวิจัยทางธุรกิจ</a:t>
            </a:r>
            <a:endParaRPr lang="en-US" sz="16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r>
              <a:rPr lang="th-TH" sz="16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6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6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  <a:p>
            <a:r>
              <a:rPr lang="en-US" sz="1600" dirty="0">
                <a:latin typeface="TH Niramit AS" panose="02000506000000020004" pitchFamily="2" charset="-34"/>
                <a:cs typeface="TH Niramit AS" panose="02000506000000020004" pitchFamily="2" charset="-34"/>
              </a:rPr>
              <a:t>https://sites.google.com/site/laddawansomeran/%E0%B8%AB%E0%B8%99%E0%B8%A7%E0%B8%A2%E0%B8%97-3?authuser=0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13E219-1AA5-4BD4-AE32-6E19930952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2445" y="3011648"/>
            <a:ext cx="1358363" cy="18046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A6F960A-5427-4681-93E0-C8AE7F77B1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2446" y="896049"/>
            <a:ext cx="1358362" cy="19804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9548B6-054B-44E2-B165-6AADEC5F74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1234" y="3011647"/>
            <a:ext cx="1332816" cy="180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319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1AB3FC35-466D-4C7A-8047-D5F1974BCBDF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32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ความหมายของสมมติฐานงานวิจัย</a:t>
            </a:r>
            <a:r>
              <a:rPr lang="en-US" sz="32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 (Research Hypothesis)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F52067-C1CB-4D2F-B046-C8CC54BDB9B9}"/>
              </a:ext>
            </a:extLst>
          </p:cNvPr>
          <p:cNvSpPr txBox="1"/>
          <p:nvPr/>
        </p:nvSpPr>
        <p:spPr>
          <a:xfrm>
            <a:off x="304448" y="988006"/>
            <a:ext cx="8386546" cy="374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lnSpc>
                <a:spcPct val="110000"/>
              </a:lnSpc>
            </a:pP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	สมมติฐานเป็น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การคาดคะเนคำตอบปัญหาการวิจัย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โดยมีพื้นฐานทางทฤษฎี และงานวิจัยที่เกี่ยวข้องเป็นเครื่องสนับสนุน การกำหนดสมมติฐานช่วยให้นักวิจัยมีแนวทางในการดำเนินการวิจัยและทำการวิจัยได้ตรงตามวัตถุประสงค์ วิธีการเขียนสมมติฐานวิจัยสามารถเขียนแยกเป็นข้อๆ หรืออาจเขียนในรูปข้อความก็ได้ แต่ทั้งนี้สมมติฐานที่ดีนอกจาก</a:t>
            </a:r>
            <a:r>
              <a:rPr lang="th-TH" sz="2400" u="sng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จะต้องมีทฤษฎีและงานวิจัยรองรับแล้วต้องมีความชัดเจนสอดคล้องกับปัญหาการวิจัย และวัตถุประสงค์ของการวิจัย รวมทั้งสามารถทดสอบได้</a:t>
            </a:r>
            <a:endParaRPr lang="en-US" sz="2400" u="sng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thaiDist">
              <a:lnSpc>
                <a:spcPct val="110000"/>
              </a:lnSpc>
            </a:pP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ในการวิจัยเชิงปริมาณ สมมติฐานการวิจัยจะมาคู่กับกรอบแนวคิดและอาจมีการเขียนสมมติฐานทางสถิติเพื่อใช้สำหรับการทดสอบ ส่วนการวิจัยเชิงคุณภาพมักไม่นิยมเขียนสมมติฐานงานวิจัยและกรอบแนวคิดงานวิจัย แต่จะเขียนเพียงฉบับร่างเท่านั้น</a:t>
            </a:r>
            <a:endParaRPr lang="en-US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414AB4-D57C-4880-97CF-496AE89A3702}"/>
              </a:ext>
            </a:extLst>
          </p:cNvPr>
          <p:cNvSpPr txBox="1"/>
          <p:nvPr/>
        </p:nvSpPr>
        <p:spPr>
          <a:xfrm>
            <a:off x="72200" y="4860679"/>
            <a:ext cx="392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สุบัน ยุระรัช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(2559)</a:t>
            </a:r>
            <a:endParaRPr lang="th-TH" sz="1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94573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1AB3FC35-466D-4C7A-8047-D5F1974BCBDF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ความหมายของสมมติฐานงานวิจัย</a:t>
            </a:r>
            <a:endParaRPr lang="en-US" sz="44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F52067-C1CB-4D2F-B046-C8CC54BDB9B9}"/>
              </a:ext>
            </a:extLst>
          </p:cNvPr>
          <p:cNvSpPr txBox="1"/>
          <p:nvPr/>
        </p:nvSpPr>
        <p:spPr>
          <a:xfrm>
            <a:off x="380279" y="1306788"/>
            <a:ext cx="8251662" cy="252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lnSpc>
                <a:spcPct val="110000"/>
              </a:lnSpc>
            </a:pP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th-TH" sz="2400" b="1" dirty="0">
                <a:solidFill>
                  <a:schemeClr val="accent5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สมมติฐานการวิจัยธุรกิจ 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หมายถึง การ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คาดการณ์เหตุการณ์ที่จะเกิดขึ้นในทาง</a:t>
            </a:r>
          </a:p>
          <a:p>
            <a:pPr algn="thaiDist">
              <a:lnSpc>
                <a:spcPct val="110000"/>
              </a:lnSpc>
            </a:pP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ธุรกิจ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โดยมีที่มาจากการประมวล แนวคิด ทฤษฎี ตลอดจนประสบการณ์ของนักวิจัยเองในการคาดเดาผลลัพธ์หรือคำตอบในงานวิจัยที่ศึกษา ก่อนที่จะมีการทดสอบสมมติฐาน </a:t>
            </a:r>
            <a:r>
              <a:rPr lang="th-TH" sz="2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ซึ่งการคาดการณ์หรือผลลัพธ์จากการทดสอบอาจจะตรงหรือไม่ตรงกับสมมติฐานที่ตั้งไว้ก็เป็นไปได้ 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ดังนั้นที่มาที่สำคัญของการตั้งสมมติฐานจึงมาจากการทบทวนวรรณกรรมที่มากและเพียงพอของนักวิจัยเองเป็นหลัก</a:t>
            </a:r>
            <a:endParaRPr lang="en-US" sz="2400" u="sng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414AB4-D57C-4880-97CF-496AE89A3702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</p:spTree>
    <p:extLst>
      <p:ext uri="{BB962C8B-B14F-4D97-AF65-F5344CB8AC3E}">
        <p14:creationId xmlns:p14="http://schemas.microsoft.com/office/powerpoint/2010/main" val="713752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1AB3FC35-466D-4C7A-8047-D5F1974BCBDF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ความสำคัญของสมมติฐานงานวิจัย</a:t>
            </a:r>
            <a:endParaRPr lang="en-US" sz="44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F52067-C1CB-4D2F-B046-C8CC54BDB9B9}"/>
              </a:ext>
            </a:extLst>
          </p:cNvPr>
          <p:cNvSpPr txBox="1"/>
          <p:nvPr/>
        </p:nvSpPr>
        <p:spPr>
          <a:xfrm>
            <a:off x="488113" y="1231286"/>
            <a:ext cx="8167773" cy="2936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lnSpc>
                <a:spcPct val="110000"/>
              </a:lnSpc>
            </a:pP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1. 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บอกขอบเขตของปัญหา 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นื่องจากสมมติฐานเป็นคําตอบที่คาดคะเนต่อปัญหาในงานวิจัยเรื่องที่กำลังศึกษาอยู่ ดังนั้นสมมติฐานจึงช่วยบอกให้ทราบว่าปัญหานั้นๆ จะศึกษาอะไร ขอบเขตถึงไหน และศึกษาแง่มุมใดบ้าง</a:t>
            </a:r>
            <a:endParaRPr lang="en-US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thaiDist">
              <a:lnSpc>
                <a:spcPct val="110000"/>
              </a:lnSpc>
            </a:pPr>
            <a:endParaRPr lang="th-TH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thaiDist">
              <a:lnSpc>
                <a:spcPct val="110000"/>
              </a:lnSpc>
            </a:pP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2. 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ชี้แนวทางในการวางแผนการวิจัย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 ว่าจะใช้กลุ่มตัวอย่างชนิดใด ข้อมูลอะไรบ้าง จะเก็บข้อมูลอย่างไร ใช้เครื่องมือใด ตลอดจนการเลือกใช้สถิติเพื่อการวิเคราะห์ข้อมูลอย่างเหมาะสม</a:t>
            </a:r>
          </a:p>
          <a:p>
            <a:pPr algn="thaiDist">
              <a:lnSpc>
                <a:spcPct val="110000"/>
              </a:lnSpc>
            </a:pPr>
            <a:endParaRPr lang="en-US" sz="2400" u="sng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414AB4-D57C-4880-97CF-496AE89A3702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</p:spTree>
    <p:extLst>
      <p:ext uri="{BB962C8B-B14F-4D97-AF65-F5344CB8AC3E}">
        <p14:creationId xmlns:p14="http://schemas.microsoft.com/office/powerpoint/2010/main" val="2355822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1AB3FC35-466D-4C7A-8047-D5F1974BCBDF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ความสำคัญของสมมติฐานงานวิจัย</a:t>
            </a:r>
            <a:endParaRPr lang="en-US" sz="44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F52067-C1CB-4D2F-B046-C8CC54BDB9B9}"/>
              </a:ext>
            </a:extLst>
          </p:cNvPr>
          <p:cNvSpPr txBox="1"/>
          <p:nvPr/>
        </p:nvSpPr>
        <p:spPr>
          <a:xfrm>
            <a:off x="304448" y="904116"/>
            <a:ext cx="8386546" cy="374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lnSpc>
                <a:spcPct val="110000"/>
              </a:lnSpc>
            </a:pP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3. 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นักวิจัยมีความคิดชัดเจนในเรื่องที่ทําการวิจัย 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สามารถนำตัวแปรต่างๆ มาเชื่อมโยงกัน ช่วยให้นักวิจัยมีความคิดแจ่มแจ้งในเรื่องที่ทําการวิจัย ทั้งนี้เพราะสมมติฐานจะชี้ให้ทราบถึงทิศทางความสัมพันธ์ระหว่างตัวแปรต่างๆ ตัวแปรใดเป็นอิสระ (</a:t>
            </a:r>
            <a:r>
              <a:rPr lang="en-US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IV)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 ตัวแปรใดเป็นตัวแปรตาม </a:t>
            </a:r>
            <a:r>
              <a:rPr lang="en-US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(DV) 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หรืออะไรเป็นเหตุอะไรเป็นผล และตัวแปรนั้นๆ มีอิทธิพลจริงหรือไม่ อย่างไร ซึ่งจะเป็นการช่วยอธิบายปัญหาให้ชัดเจนยิ่งขึ้น</a:t>
            </a:r>
          </a:p>
          <a:p>
            <a:pPr algn="thaiDist">
              <a:lnSpc>
                <a:spcPct val="110000"/>
              </a:lnSpc>
            </a:pP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4. 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แนวทางในการสรุป 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ป็นเครื่องมือในการทดสอบความถูกต้องของการวิจัยอย่างเป็นระบบ และเป็นแนวทางในการลงสรุป ซึ่งการสรุปจะเขียนในลักษณะคัดค้านหรือสนับสนุนสมมติฐานที่ตั้งไว้ ซึ่งจะทําให้การแปรผลชัดเจน มีความหมายและเข้าใจง่าย และช่วยเพิ่มความน่าเชื่อถือในงานวิจัยมากยิ่งขึ้น</a:t>
            </a:r>
            <a:endParaRPr lang="en-US" sz="2400" u="sng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414AB4-D57C-4880-97CF-496AE89A3702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</p:spTree>
    <p:extLst>
      <p:ext uri="{BB962C8B-B14F-4D97-AF65-F5344CB8AC3E}">
        <p14:creationId xmlns:p14="http://schemas.microsoft.com/office/powerpoint/2010/main" val="1542531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C74468D0-44A2-4110-90B4-6DCA66DE8CA2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รูปแบบของสมมติฐานงานวิจัย</a:t>
            </a:r>
            <a:endParaRPr lang="en-US" sz="44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E33574-383D-469F-8757-17B707C431C0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46E388-C32A-431D-A93D-32079D46E1E8}"/>
              </a:ext>
            </a:extLst>
          </p:cNvPr>
          <p:cNvSpPr txBox="1"/>
          <p:nvPr/>
        </p:nvSpPr>
        <p:spPr>
          <a:xfrm>
            <a:off x="281031" y="1298408"/>
            <a:ext cx="8275079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>
              <a:lnSpc>
                <a:spcPct val="150000"/>
              </a:lnSpc>
            </a:pP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รูปแบบการกำหนดสมมติฐานการวิจัย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มีองค์ประกอบตั้งแต่ข้อควรปฏิบัติในการกำหนดสมมติฐาน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ลักษณะของสมมติฐานที่ดี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ประเภทของสมมติฐานแบ่งเป็น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 2 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ประเภท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การทดสอบสมมติฐาน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วิธีการทดสอบสมมติฐาน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ซึ่งนักวิจัยจำเป็นต้องทราบโดยมีรายละเอียด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ดังนี้</a:t>
            </a:r>
            <a:endParaRPr lang="en-US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1142795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0.18.2.1721"/>
  <p:tag name="SLIDO_PRESENTATION_ID" val="00000000-0000-0000-0000-000000000000"/>
  <p:tag name="SLIDO_EVENT_UUID" val="2cf74d7e-0735-4ea1-b97e-97987c04809e"/>
  <p:tag name="SLIDO_EVENT_SECTION_UUID" val="691fbfb0-b9ba-412f-8e92-c2cd03223fae"/>
</p:tagLst>
</file>

<file path=ppt/theme/theme1.xml><?xml version="1.0" encoding="utf-8"?>
<a:theme xmlns:a="http://schemas.openxmlformats.org/drawingml/2006/main" name="Isometric SEO Strategy by Slidesgo">
  <a:themeElements>
    <a:clrScheme name="Simple Light">
      <a:dk1>
        <a:srgbClr val="000000"/>
      </a:dk1>
      <a:lt1>
        <a:srgbClr val="FFFFFF"/>
      </a:lt1>
      <a:dk2>
        <a:srgbClr val="434343"/>
      </a:dk2>
      <a:lt2>
        <a:srgbClr val="F3F3F3"/>
      </a:lt2>
      <a:accent1>
        <a:srgbClr val="FFC100"/>
      </a:accent1>
      <a:accent2>
        <a:srgbClr val="000000"/>
      </a:accent2>
      <a:accent3>
        <a:srgbClr val="434343"/>
      </a:accent3>
      <a:accent4>
        <a:srgbClr val="F3F3F3"/>
      </a:accent4>
      <a:accent5>
        <a:srgbClr val="FFC100"/>
      </a:accent5>
      <a:accent6>
        <a:srgbClr val="000000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7915</TotalTime>
  <Words>3589</Words>
  <Application>Microsoft Office PowerPoint</Application>
  <PresentationFormat>On-screen Show (16:9)</PresentationFormat>
  <Paragraphs>153</Paragraphs>
  <Slides>43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Libre Franklin Thin</vt:lpstr>
      <vt:lpstr>Arial</vt:lpstr>
      <vt:lpstr>Libre Franklin</vt:lpstr>
      <vt:lpstr>TH Niramit AS</vt:lpstr>
      <vt:lpstr>Be Vietnam ExtraBold</vt:lpstr>
      <vt:lpstr>Isometric SEO Strategy by Slidesgo</vt:lpstr>
      <vt:lpstr>การวิจัยเชิงธุรกิจด้านโลจิสติกส์และซัพพลายเชน Business Research on Logistics and Supply Chain </vt:lpstr>
      <vt:lpstr>การตั้งสมมติฐานการวิจัย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ตัวอย่างกรอบแนวคิดการวิจัยเชิงธุรกิจด้านโลจิสติกส์และซัพพลายเชน</vt:lpstr>
      <vt:lpstr>ตัวอย่างกรอบแนวคิดการวิจัย 1</vt:lpstr>
      <vt:lpstr>ตัวอย่างกรอบแนวคิดการวิจัย 2</vt:lpstr>
      <vt:lpstr>ตัวอย่างกรอบแนวคิดการวิจัย 3</vt:lpstr>
      <vt:lpstr>PowerPoint Presentation</vt:lpstr>
      <vt:lpstr>PowerPoint Presentation</vt:lpstr>
      <vt:lpstr>PowerPoint Presentation</vt:lpstr>
      <vt:lpstr>ตัวอย่างกรอบแนวคิดการวิจัย 7</vt:lpstr>
      <vt:lpstr>ตัวอย่างกรอบแนวคิดการวิจัย 8</vt:lpstr>
      <vt:lpstr>ตัวอย่างกรอบแนวคิดการวิจัย 9</vt:lpstr>
      <vt:lpstr>ตัวอย่างกรอบแนวคิดการวิจัย 10</vt:lpstr>
      <vt:lpstr>เอกสารอ้างอิง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Research</dc:title>
  <dc:creator>KARNNAPAT</dc:creator>
  <cp:lastModifiedBy>Worathep  Narkwong</cp:lastModifiedBy>
  <cp:revision>106</cp:revision>
  <dcterms:modified xsi:type="dcterms:W3CDTF">2024-09-10T06:29:19Z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oAppVersion">
    <vt:lpwstr>0.18.2.1721</vt:lpwstr>
  </property>
</Properties>
</file>