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640080"/>
            <a:ext cx="201168" cy="201168"/>
          </a:xfrm>
          <a:prstGeom prst="rect">
            <a:avLst/>
          </a:prstGeom>
          <a:solidFill>
            <a:srgbClr val="FCA311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60120" y="603504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D9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สื่อการสอน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228600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โครงการพิเศษ</a:t>
            </a:r>
            <a:endParaRPr lang="en-US" sz="6400" dirty="0"/>
          </a:p>
        </p:txBody>
      </p:sp>
      <p:sp>
        <p:nvSpPr>
          <p:cNvPr id="5" name="Text 3"/>
          <p:cNvSpPr txBox="1"/>
          <p:nvPr/>
        </p:nvSpPr>
        <p:spPr>
          <a:xfrm>
            <a:off x="868680" y="34290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100" kern="0" dirty="0">
                <a:solidFill>
                  <a:srgbClr val="FCA3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SPECIAL PROJECT IN VISUAL COMMUNICATION DESIGN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868680" y="4114800"/>
            <a:ext cx="2011680" cy="0"/>
          </a:xfrm>
          <a:prstGeom prst="line">
            <a:avLst/>
          </a:prstGeom>
          <a:noFill/>
          <a:ln w="25400">
            <a:solidFill>
              <a:srgbClr val="FCA31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68680" y="4343400"/>
            <a:ext cx="9326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D7D9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การออกแบบนิเทศศิลป์จากแนวคิดสู่ผลงานจริง ตั้งแต่การวางแผนจนถึงการจัดแสดงนิทรรศการ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598932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7075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รายวิชา VCD4901  |  4(2-4-6) หน่วยกิต  |  ชั้นปีที่ 4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84048"/>
            <a:ext cx="128016" cy="128016"/>
          </a:xfrm>
          <a:prstGeom prst="rect">
            <a:avLst/>
          </a:prstGeom>
          <a:solidFill>
            <a:srgbClr val="FCA311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85800" y="329184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7075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OVERVIEW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11430000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7075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85800" y="777240"/>
            <a:ext cx="9144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หัวข้อการเรียนรู้วันนี้</a:t>
            </a:r>
            <a:endParaRPr lang="en-US" sz="320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1874520"/>
            <a:ext cx="914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CA3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3000" dirty="0"/>
          </a:p>
        </p:txBody>
      </p:sp>
      <p:sp>
        <p:nvSpPr>
          <p:cNvPr id="7" name="Text 5"/>
          <p:cNvSpPr txBox="1"/>
          <p:nvPr/>
        </p:nvSpPr>
        <p:spPr>
          <a:xfrm>
            <a:off x="1600200" y="1901952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ภาพรวมกระบวนการทำโครงการพิเศษ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600200" y="2331720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7075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Process Overview</a:t>
            </a:r>
            <a:endParaRPr lang="en-US" sz="1250" dirty="0"/>
          </a:p>
        </p:txBody>
      </p:sp>
      <p:sp>
        <p:nvSpPr>
          <p:cNvPr id="9" name="Text 7"/>
          <p:cNvSpPr txBox="1"/>
          <p:nvPr/>
        </p:nvSpPr>
        <p:spPr>
          <a:xfrm>
            <a:off x="6537960" y="1874520"/>
            <a:ext cx="914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CA3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3000" dirty="0"/>
          </a:p>
        </p:txBody>
      </p:sp>
      <p:sp>
        <p:nvSpPr>
          <p:cNvPr id="10" name="Text 8"/>
          <p:cNvSpPr txBox="1"/>
          <p:nvPr/>
        </p:nvSpPr>
        <p:spPr>
          <a:xfrm>
            <a:off x="7452360" y="1901952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การเลือกและนำเสนอหัวข้อโครงการ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7452360" y="2331720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7075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Proposal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685800" y="3291840"/>
            <a:ext cx="914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CA3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3000" dirty="0"/>
          </a:p>
        </p:txBody>
      </p:sp>
      <p:sp>
        <p:nvSpPr>
          <p:cNvPr id="13" name="Text 11"/>
          <p:cNvSpPr txBox="1"/>
          <p:nvPr/>
        </p:nvSpPr>
        <p:spPr>
          <a:xfrm>
            <a:off x="1600200" y="3319272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โครงสร้างรายงาน 5 บท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1600200" y="3749040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7075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5-Chapter Report Structure</a:t>
            </a:r>
            <a:endParaRPr lang="en-US" sz="1250" dirty="0"/>
          </a:p>
        </p:txBody>
      </p:sp>
      <p:sp>
        <p:nvSpPr>
          <p:cNvPr id="15" name="Text 13"/>
          <p:cNvSpPr txBox="1"/>
          <p:nvPr/>
        </p:nvSpPr>
        <p:spPr>
          <a:xfrm>
            <a:off x="6537960" y="3291840"/>
            <a:ext cx="914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CA3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3000" dirty="0"/>
          </a:p>
        </p:txBody>
      </p:sp>
      <p:sp>
        <p:nvSpPr>
          <p:cNvPr id="16" name="Text 14"/>
          <p:cNvSpPr txBox="1"/>
          <p:nvPr/>
        </p:nvSpPr>
        <p:spPr>
          <a:xfrm>
            <a:off x="7452360" y="3319272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จากแบบร่างสู่ผลงานจริง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7452360" y="3749040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7075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Draft to Final Artwork</a:t>
            </a:r>
            <a:endParaRPr lang="en-US" sz="1250" dirty="0"/>
          </a:p>
        </p:txBody>
      </p:sp>
      <p:sp>
        <p:nvSpPr>
          <p:cNvPr id="18" name="Text 16"/>
          <p:cNvSpPr txBox="1"/>
          <p:nvPr/>
        </p:nvSpPr>
        <p:spPr>
          <a:xfrm>
            <a:off x="685800" y="4709160"/>
            <a:ext cx="914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CA3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05</a:t>
            </a:r>
            <a:endParaRPr lang="en-US" sz="3000" dirty="0"/>
          </a:p>
        </p:txBody>
      </p:sp>
      <p:sp>
        <p:nvSpPr>
          <p:cNvPr id="19" name="Text 17"/>
          <p:cNvSpPr txBox="1"/>
          <p:nvPr/>
        </p:nvSpPr>
        <p:spPr>
          <a:xfrm>
            <a:off x="1600200" y="4736592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การนำเสนอและนิทรรศการ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1600200" y="5166360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7075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Presentation &amp; Exhibition</a:t>
            </a:r>
            <a:endParaRPr lang="en-US" sz="1250" dirty="0"/>
          </a:p>
        </p:txBody>
      </p:sp>
      <p:sp>
        <p:nvSpPr>
          <p:cNvPr id="21" name="Text 19"/>
          <p:cNvSpPr txBox="1"/>
          <p:nvPr/>
        </p:nvSpPr>
        <p:spPr>
          <a:xfrm>
            <a:off x="6537960" y="4709160"/>
            <a:ext cx="914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CA3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06</a:t>
            </a:r>
            <a:endParaRPr lang="en-US" sz="3000" dirty="0"/>
          </a:p>
        </p:txBody>
      </p:sp>
      <p:sp>
        <p:nvSpPr>
          <p:cNvPr id="22" name="Text 20"/>
          <p:cNvSpPr txBox="1"/>
          <p:nvPr/>
        </p:nvSpPr>
        <p:spPr>
          <a:xfrm>
            <a:off x="7452360" y="4736592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เกณฑ์การประเมินผล</a:t>
            </a:r>
            <a:endParaRPr lang="en-US" sz="1600" dirty="0"/>
          </a:p>
        </p:txBody>
      </p:sp>
      <p:sp>
        <p:nvSpPr>
          <p:cNvPr id="23" name="Text 21"/>
          <p:cNvSpPr txBox="1"/>
          <p:nvPr/>
        </p:nvSpPr>
        <p:spPr>
          <a:xfrm>
            <a:off x="7452360" y="5166360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7075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Assessment Overview</a:t>
            </a:r>
            <a:endParaRPr lang="en-US" sz="12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84048"/>
            <a:ext cx="128016" cy="128016"/>
          </a:xfrm>
          <a:prstGeom prst="rect">
            <a:avLst/>
          </a:prstGeom>
          <a:solidFill>
            <a:srgbClr val="FCA311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85800" y="329184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7075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 · PROCESS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11430000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7075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85800" y="777240"/>
            <a:ext cx="9601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ภาพรวมกระบวนการทำโครงการพิเศษ</a:t>
            </a:r>
            <a:endParaRPr lang="en-US" sz="280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12801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075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Process Overview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85800" y="2011680"/>
            <a:ext cx="3520440" cy="4114800"/>
          </a:xfrm>
          <a:prstGeom prst="rect">
            <a:avLst/>
          </a:prstGeom>
          <a:solidFill>
            <a:srgbClr val="F1F2F5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60120" y="2286000"/>
            <a:ext cx="1097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CA3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960120" y="3063240"/>
            <a:ext cx="2971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spc="100" kern="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</a:t>
            </a:r>
            <a:endParaRPr lang="en-US" sz="1900" dirty="0"/>
          </a:p>
        </p:txBody>
      </p:sp>
      <p:sp>
        <p:nvSpPr>
          <p:cNvPr id="10" name="Text 8"/>
          <p:cNvSpPr txBox="1"/>
          <p:nvPr/>
        </p:nvSpPr>
        <p:spPr>
          <a:xfrm>
            <a:off x="960120" y="3474720"/>
            <a:ext cx="2971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7075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วางแผน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960120" y="4050792"/>
            <a:ext cx="73152" cy="73152"/>
          </a:xfrm>
          <a:prstGeom prst="ellipse">
            <a:avLst/>
          </a:prstGeom>
          <a:solidFill>
            <a:srgbClr val="FCA311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1188720" y="3904488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เลือกและนำเสนอหัวข้อ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960120" y="4709160"/>
            <a:ext cx="73152" cy="73152"/>
          </a:xfrm>
          <a:prstGeom prst="ellipse">
            <a:avLst/>
          </a:prstGeom>
          <a:solidFill>
            <a:srgbClr val="FCA311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1188720" y="4562856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เก็บรวบรวมและวิเคราะห์ข้อมูล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960120" y="5367528"/>
            <a:ext cx="73152" cy="73152"/>
          </a:xfrm>
          <a:prstGeom prst="ellipse">
            <a:avLst/>
          </a:prstGeom>
          <a:solidFill>
            <a:srgbClr val="FCA311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188720" y="5221224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กำหนดกลยุทธ์การทำงาน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4526280" y="2011680"/>
            <a:ext cx="3520440" cy="4114800"/>
          </a:xfrm>
          <a:prstGeom prst="rect">
            <a:avLst/>
          </a:prstGeom>
          <a:solidFill>
            <a:srgbClr val="1C2B52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4800600" y="2286000"/>
            <a:ext cx="1097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CA3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4000" dirty="0"/>
          </a:p>
        </p:txBody>
      </p:sp>
      <p:sp>
        <p:nvSpPr>
          <p:cNvPr id="19" name="Text 17"/>
          <p:cNvSpPr txBox="1"/>
          <p:nvPr/>
        </p:nvSpPr>
        <p:spPr>
          <a:xfrm>
            <a:off x="4800600" y="3063240"/>
            <a:ext cx="2971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</a:t>
            </a:r>
            <a:endParaRPr lang="en-US" sz="1900" dirty="0"/>
          </a:p>
        </p:txBody>
      </p:sp>
      <p:sp>
        <p:nvSpPr>
          <p:cNvPr id="20" name="Text 18"/>
          <p:cNvSpPr txBox="1"/>
          <p:nvPr/>
        </p:nvSpPr>
        <p:spPr>
          <a:xfrm>
            <a:off x="4800600" y="3474720"/>
            <a:ext cx="2971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D7D9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พัฒนา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4800600" y="4050792"/>
            <a:ext cx="73152" cy="73152"/>
          </a:xfrm>
          <a:prstGeom prst="ellipse">
            <a:avLst/>
          </a:prstGeom>
          <a:solidFill>
            <a:srgbClr val="FCA311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5029200" y="3904488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ออกแบบแบบร่าง 1–3</a:t>
            </a:r>
            <a:endParaRPr lang="en-US" sz="1250" dirty="0"/>
          </a:p>
        </p:txBody>
      </p:sp>
      <p:sp>
        <p:nvSpPr>
          <p:cNvPr id="23" name="Shape 21"/>
          <p:cNvSpPr/>
          <p:nvPr/>
        </p:nvSpPr>
        <p:spPr>
          <a:xfrm>
            <a:off x="4800600" y="4709160"/>
            <a:ext cx="73152" cy="73152"/>
          </a:xfrm>
          <a:prstGeom prst="ellipse">
            <a:avLst/>
          </a:prstGeom>
          <a:solidFill>
            <a:srgbClr val="FCA311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5029200" y="4562856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ผลิตต้นแบบผลงานจริง</a:t>
            </a:r>
            <a:endParaRPr lang="en-US" sz="1250" dirty="0"/>
          </a:p>
        </p:txBody>
      </p:sp>
      <p:sp>
        <p:nvSpPr>
          <p:cNvPr id="25" name="Shape 23"/>
          <p:cNvSpPr/>
          <p:nvPr/>
        </p:nvSpPr>
        <p:spPr>
          <a:xfrm>
            <a:off x="4800600" y="5367528"/>
            <a:ext cx="73152" cy="73152"/>
          </a:xfrm>
          <a:prstGeom prst="ellipse">
            <a:avLst/>
          </a:prstGeom>
          <a:solidFill>
            <a:srgbClr val="FCA311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5029200" y="5221224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รับคำแนะนำจากอาจารย์ที่ปรึกษา</a:t>
            </a:r>
            <a:endParaRPr lang="en-US" sz="1250" dirty="0"/>
          </a:p>
        </p:txBody>
      </p:sp>
      <p:sp>
        <p:nvSpPr>
          <p:cNvPr id="27" name="Shape 25"/>
          <p:cNvSpPr/>
          <p:nvPr/>
        </p:nvSpPr>
        <p:spPr>
          <a:xfrm>
            <a:off x="8366760" y="2011680"/>
            <a:ext cx="3520440" cy="4114800"/>
          </a:xfrm>
          <a:prstGeom prst="rect">
            <a:avLst/>
          </a:prstGeom>
          <a:solidFill>
            <a:srgbClr val="F1F2F5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8641080" y="2286000"/>
            <a:ext cx="1097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CA3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4000" dirty="0"/>
          </a:p>
        </p:txBody>
      </p:sp>
      <p:sp>
        <p:nvSpPr>
          <p:cNvPr id="29" name="Text 27"/>
          <p:cNvSpPr txBox="1"/>
          <p:nvPr/>
        </p:nvSpPr>
        <p:spPr>
          <a:xfrm>
            <a:off x="8641080" y="3063240"/>
            <a:ext cx="2971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spc="100" kern="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</a:t>
            </a:r>
            <a:endParaRPr lang="en-US" sz="1900" dirty="0"/>
          </a:p>
        </p:txBody>
      </p:sp>
      <p:sp>
        <p:nvSpPr>
          <p:cNvPr id="30" name="Text 28"/>
          <p:cNvSpPr txBox="1"/>
          <p:nvPr/>
        </p:nvSpPr>
        <p:spPr>
          <a:xfrm>
            <a:off x="8641080" y="3474720"/>
            <a:ext cx="2971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7075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นำเสนอ</a:t>
            </a:r>
            <a:endParaRPr lang="en-US" sz="1300" dirty="0"/>
          </a:p>
        </p:txBody>
      </p:sp>
      <p:sp>
        <p:nvSpPr>
          <p:cNvPr id="31" name="Shape 29"/>
          <p:cNvSpPr/>
          <p:nvPr/>
        </p:nvSpPr>
        <p:spPr>
          <a:xfrm>
            <a:off x="8641080" y="4050792"/>
            <a:ext cx="73152" cy="73152"/>
          </a:xfrm>
          <a:prstGeom prst="ellipse">
            <a:avLst/>
          </a:prstGeom>
          <a:solidFill>
            <a:srgbClr val="FCA311"/>
          </a:solidFill>
          <a:ln/>
        </p:spPr>
      </p:sp>
      <p:sp>
        <p:nvSpPr>
          <p:cNvPr id="32" name="Text 30"/>
          <p:cNvSpPr txBox="1"/>
          <p:nvPr/>
        </p:nvSpPr>
        <p:spPr>
          <a:xfrm>
            <a:off x="8869680" y="3904488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สอบนำเสนอต่อคณะกรรมการ</a:t>
            </a:r>
            <a:endParaRPr lang="en-US" sz="1250" dirty="0"/>
          </a:p>
        </p:txBody>
      </p:sp>
      <p:sp>
        <p:nvSpPr>
          <p:cNvPr id="33" name="Shape 31"/>
          <p:cNvSpPr/>
          <p:nvPr/>
        </p:nvSpPr>
        <p:spPr>
          <a:xfrm>
            <a:off x="8641080" y="4709160"/>
            <a:ext cx="73152" cy="73152"/>
          </a:xfrm>
          <a:prstGeom prst="ellipse">
            <a:avLst/>
          </a:prstGeom>
          <a:solidFill>
            <a:srgbClr val="FCA311"/>
          </a:solidFill>
          <a:ln/>
        </p:spPr>
      </p:sp>
      <p:sp>
        <p:nvSpPr>
          <p:cNvPr id="34" name="Text 32"/>
          <p:cNvSpPr txBox="1"/>
          <p:nvPr/>
        </p:nvSpPr>
        <p:spPr>
          <a:xfrm>
            <a:off x="8869680" y="4562856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ส่งรายงานฉบับสมบูรณ์</a:t>
            </a:r>
            <a:endParaRPr lang="en-US" sz="1250" dirty="0"/>
          </a:p>
        </p:txBody>
      </p:sp>
      <p:sp>
        <p:nvSpPr>
          <p:cNvPr id="35" name="Shape 33"/>
          <p:cNvSpPr/>
          <p:nvPr/>
        </p:nvSpPr>
        <p:spPr>
          <a:xfrm>
            <a:off x="8641080" y="5367528"/>
            <a:ext cx="73152" cy="73152"/>
          </a:xfrm>
          <a:prstGeom prst="ellipse">
            <a:avLst/>
          </a:prstGeom>
          <a:solidFill>
            <a:srgbClr val="FCA311"/>
          </a:solidFill>
          <a:ln/>
        </p:spPr>
      </p:sp>
      <p:sp>
        <p:nvSpPr>
          <p:cNvPr id="36" name="Text 34"/>
          <p:cNvSpPr txBox="1"/>
          <p:nvPr/>
        </p:nvSpPr>
        <p:spPr>
          <a:xfrm>
            <a:off x="8869680" y="5221224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จัดนิทรรศการแสดงผลงาน</a:t>
            </a:r>
            <a:endParaRPr lang="en-US" sz="1250" dirty="0"/>
          </a:p>
        </p:txBody>
      </p:sp>
      <p:sp>
        <p:nvSpPr>
          <p:cNvPr id="37" name="Text 35"/>
          <p:cNvSpPr txBox="1"/>
          <p:nvPr/>
        </p:nvSpPr>
        <p:spPr>
          <a:xfrm>
            <a:off x="4293108" y="3794760"/>
            <a:ext cx="320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CA3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38" name="Text 36"/>
          <p:cNvSpPr txBox="1"/>
          <p:nvPr/>
        </p:nvSpPr>
        <p:spPr>
          <a:xfrm>
            <a:off x="8133588" y="3794760"/>
            <a:ext cx="320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CA3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84048"/>
            <a:ext cx="128016" cy="128016"/>
          </a:xfrm>
          <a:prstGeom prst="rect">
            <a:avLst/>
          </a:prstGeom>
          <a:solidFill>
            <a:srgbClr val="FCA311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85800" y="329184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D7D9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 · TOPIC PROPOSAL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11430000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D7D9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85800" y="777240"/>
            <a:ext cx="9601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การเลือกและนำเสนอหัวข้อโครงการ</a:t>
            </a:r>
            <a:endParaRPr lang="en-US" sz="280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12801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D7D9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Proposal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85800" y="2057400"/>
            <a:ext cx="3520440" cy="1920240"/>
          </a:xfrm>
          <a:prstGeom prst="rect">
            <a:avLst/>
          </a:prstGeom>
          <a:solidFill>
            <a:srgbClr val="1C2B5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60120" y="2313432"/>
            <a:ext cx="2971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CA3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ความสนใจ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960120" y="2743200"/>
            <a:ext cx="2971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D7D9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Interest</a:t>
            </a:r>
            <a:endParaRPr lang="en-US" sz="1250" dirty="0"/>
          </a:p>
        </p:txBody>
      </p:sp>
      <p:sp>
        <p:nvSpPr>
          <p:cNvPr id="10" name="Text 8"/>
          <p:cNvSpPr txBox="1"/>
          <p:nvPr/>
        </p:nvSpPr>
        <p:spPr>
          <a:xfrm>
            <a:off x="960120" y="3154680"/>
            <a:ext cx="2971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สอดคล้องกับความถนัดและความสนใจของนักศึกษา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4526280" y="2057400"/>
            <a:ext cx="3520440" cy="1920240"/>
          </a:xfrm>
          <a:prstGeom prst="rect">
            <a:avLst/>
          </a:prstGeom>
          <a:solidFill>
            <a:srgbClr val="1C2B52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800600" y="2313432"/>
            <a:ext cx="2971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CA3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ความเป็นไปได้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4800600" y="2743200"/>
            <a:ext cx="2971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D7D9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Feasibility</a:t>
            </a:r>
            <a:endParaRPr lang="en-US" sz="1250" dirty="0"/>
          </a:p>
        </p:txBody>
      </p:sp>
      <p:sp>
        <p:nvSpPr>
          <p:cNvPr id="14" name="Text 12"/>
          <p:cNvSpPr txBox="1"/>
          <p:nvPr/>
        </p:nvSpPr>
        <p:spPr>
          <a:xfrm>
            <a:off x="4800600" y="3154680"/>
            <a:ext cx="2971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สามารถดำเนินงานให้สำเร็จได้ภายในระยะเวลาที่กำหนด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8366760" y="2057400"/>
            <a:ext cx="3520440" cy="1920240"/>
          </a:xfrm>
          <a:prstGeom prst="rect">
            <a:avLst/>
          </a:prstGeom>
          <a:solidFill>
            <a:srgbClr val="1C2B52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8641080" y="2313432"/>
            <a:ext cx="2971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CA3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ความเกี่ยวข้อง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8641080" y="2743200"/>
            <a:ext cx="2971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D7D9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Relevance</a:t>
            </a:r>
            <a:endParaRPr lang="en-US" sz="1250" dirty="0"/>
          </a:p>
        </p:txBody>
      </p:sp>
      <p:sp>
        <p:nvSpPr>
          <p:cNvPr id="18" name="Text 16"/>
          <p:cNvSpPr txBox="1"/>
          <p:nvPr/>
        </p:nvSpPr>
        <p:spPr>
          <a:xfrm>
            <a:off x="8641080" y="3154680"/>
            <a:ext cx="2971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สอดคล้องกับแนวโน้มอุตสาหกรรมออกแบบนิเทศศิลป์ในปัจจุบัน</a:t>
            </a:r>
            <a:endParaRPr lang="en-US" sz="1250" dirty="0"/>
          </a:p>
        </p:txBody>
      </p:sp>
      <p:sp>
        <p:nvSpPr>
          <p:cNvPr id="19" name="Text 17"/>
          <p:cNvSpPr txBox="1"/>
          <p:nvPr/>
        </p:nvSpPr>
        <p:spPr>
          <a:xfrm>
            <a:off x="685800" y="43434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ขั้นตอนการนำเสนอหัวข้อ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85800" y="48006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CA3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685800" y="5166360"/>
            <a:ext cx="2514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D7D9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ศึกษาความสำคัญและความเป็นมาของปัญหา</a:t>
            </a:r>
            <a:endParaRPr lang="en-US" sz="1150" dirty="0"/>
          </a:p>
        </p:txBody>
      </p:sp>
      <p:sp>
        <p:nvSpPr>
          <p:cNvPr id="22" name="Text 20"/>
          <p:cNvSpPr txBox="1"/>
          <p:nvPr/>
        </p:nvSpPr>
        <p:spPr>
          <a:xfrm>
            <a:off x="3429000" y="48006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CA3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3429000" y="5166360"/>
            <a:ext cx="2514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D7D9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นำเสนอหัวข้อต่ออาจารย์ที่ปรึกษา</a:t>
            </a:r>
            <a:endParaRPr lang="en-US" sz="1150" dirty="0"/>
          </a:p>
        </p:txBody>
      </p:sp>
      <p:sp>
        <p:nvSpPr>
          <p:cNvPr id="24" name="Text 22"/>
          <p:cNvSpPr txBox="1"/>
          <p:nvPr/>
        </p:nvSpPr>
        <p:spPr>
          <a:xfrm>
            <a:off x="6172200" y="48006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CA3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6172200" y="5166360"/>
            <a:ext cx="2514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D7D9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สอบการนำเสนอหัวข้อต่อคณะกรรมการ</a:t>
            </a:r>
            <a:endParaRPr lang="en-US" sz="1150" dirty="0"/>
          </a:p>
        </p:txBody>
      </p:sp>
      <p:sp>
        <p:nvSpPr>
          <p:cNvPr id="26" name="Text 24"/>
          <p:cNvSpPr txBox="1"/>
          <p:nvPr/>
        </p:nvSpPr>
        <p:spPr>
          <a:xfrm>
            <a:off x="8915400" y="48006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CA3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27" name="Text 25"/>
          <p:cNvSpPr txBox="1"/>
          <p:nvPr/>
        </p:nvSpPr>
        <p:spPr>
          <a:xfrm>
            <a:off x="8915400" y="5166360"/>
            <a:ext cx="2514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D7D9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คัดเลือกหัวข้อเป็นรายบุคคล</a:t>
            </a:r>
            <a:endParaRPr lang="en-US" sz="11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84048"/>
            <a:ext cx="128016" cy="128016"/>
          </a:xfrm>
          <a:prstGeom prst="rect">
            <a:avLst/>
          </a:prstGeom>
          <a:solidFill>
            <a:srgbClr val="FCA311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85800" y="329184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7075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· REPORT STRUCTURE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11430000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7075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85800" y="777240"/>
            <a:ext cx="9144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โครงสร้างรายงานโครงการพิเศษ</a:t>
            </a:r>
            <a:endParaRPr lang="en-US" sz="280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12801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075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5-Chapter Report Structure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85800" y="2057400"/>
            <a:ext cx="2029968" cy="4023360"/>
          </a:xfrm>
          <a:prstGeom prst="rect">
            <a:avLst/>
          </a:prstGeom>
          <a:solidFill>
            <a:srgbClr val="F1F2F5"/>
          </a:solidFill>
          <a:ln w="9525">
            <a:solidFill>
              <a:srgbClr val="D7D9D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85800" y="2057400"/>
            <a:ext cx="2029968" cy="73152"/>
          </a:xfrm>
          <a:prstGeom prst="rect">
            <a:avLst/>
          </a:prstGeom>
          <a:solidFill>
            <a:srgbClr val="FCA311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822960" y="2331720"/>
            <a:ext cx="1755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075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บทที่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822960" y="2560320"/>
            <a:ext cx="175564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4600" dirty="0"/>
          </a:p>
        </p:txBody>
      </p:sp>
      <p:sp>
        <p:nvSpPr>
          <p:cNvPr id="11" name="Text 9"/>
          <p:cNvSpPr txBox="1"/>
          <p:nvPr/>
        </p:nvSpPr>
        <p:spPr>
          <a:xfrm>
            <a:off x="822960" y="3474720"/>
            <a:ext cx="175564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45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บทนำ</a:t>
            </a:r>
            <a:endParaRPr lang="en-US" sz="1450" dirty="0"/>
          </a:p>
        </p:txBody>
      </p:sp>
      <p:sp>
        <p:nvSpPr>
          <p:cNvPr id="12" name="Text 10"/>
          <p:cNvSpPr txBox="1"/>
          <p:nvPr/>
        </p:nvSpPr>
        <p:spPr>
          <a:xfrm>
            <a:off x="822960" y="4206240"/>
            <a:ext cx="1755648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7075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ความเป็นมา วัตถุประสงค์ ขอบเขตของโครงการ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2852928" y="2057400"/>
            <a:ext cx="2029968" cy="4023360"/>
          </a:xfrm>
          <a:prstGeom prst="rect">
            <a:avLst/>
          </a:prstGeom>
          <a:solidFill>
            <a:srgbClr val="F1F2F5"/>
          </a:solidFill>
          <a:ln w="9525">
            <a:solidFill>
              <a:srgbClr val="D7D9DE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852928" y="2057400"/>
            <a:ext cx="2029968" cy="73152"/>
          </a:xfrm>
          <a:prstGeom prst="rect">
            <a:avLst/>
          </a:prstGeom>
          <a:solidFill>
            <a:srgbClr val="FCA311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2990088" y="2331720"/>
            <a:ext cx="1755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075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บทที่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2990088" y="2560320"/>
            <a:ext cx="175564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4600" dirty="0"/>
          </a:p>
        </p:txBody>
      </p:sp>
      <p:sp>
        <p:nvSpPr>
          <p:cNvPr id="17" name="Text 15"/>
          <p:cNvSpPr txBox="1"/>
          <p:nvPr/>
        </p:nvSpPr>
        <p:spPr>
          <a:xfrm>
            <a:off x="2990088" y="3474720"/>
            <a:ext cx="175564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45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ข้อมูลและการวิเคราะห์</a:t>
            </a:r>
            <a:endParaRPr lang="en-US" sz="1450" dirty="0"/>
          </a:p>
        </p:txBody>
      </p:sp>
      <p:sp>
        <p:nvSpPr>
          <p:cNvPr id="18" name="Text 16"/>
          <p:cNvSpPr txBox="1"/>
          <p:nvPr/>
        </p:nvSpPr>
        <p:spPr>
          <a:xfrm>
            <a:off x="2990088" y="4206240"/>
            <a:ext cx="1755648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7075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ข้อมูลสินค้า องค์กร กลุ่มเป้าหมาย การตลาด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5020056" y="2057400"/>
            <a:ext cx="2029968" cy="4023360"/>
          </a:xfrm>
          <a:prstGeom prst="rect">
            <a:avLst/>
          </a:prstGeom>
          <a:solidFill>
            <a:srgbClr val="F1F2F5"/>
          </a:solidFill>
          <a:ln w="9525">
            <a:solidFill>
              <a:srgbClr val="D7D9DE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5020056" y="2057400"/>
            <a:ext cx="2029968" cy="73152"/>
          </a:xfrm>
          <a:prstGeom prst="rect">
            <a:avLst/>
          </a:prstGeom>
          <a:solidFill>
            <a:srgbClr val="FCA311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5157216" y="2331720"/>
            <a:ext cx="1755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075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บทที่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5157216" y="2560320"/>
            <a:ext cx="175564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4600" dirty="0"/>
          </a:p>
        </p:txBody>
      </p:sp>
      <p:sp>
        <p:nvSpPr>
          <p:cNvPr id="23" name="Text 21"/>
          <p:cNvSpPr txBox="1"/>
          <p:nvPr/>
        </p:nvSpPr>
        <p:spPr>
          <a:xfrm>
            <a:off x="5157216" y="3474720"/>
            <a:ext cx="175564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45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วิธีการดำเนินงาน</a:t>
            </a:r>
            <a:endParaRPr lang="en-US" sz="1450" dirty="0"/>
          </a:p>
        </p:txBody>
      </p:sp>
      <p:sp>
        <p:nvSpPr>
          <p:cNvPr id="24" name="Text 22"/>
          <p:cNvSpPr txBox="1"/>
          <p:nvPr/>
        </p:nvSpPr>
        <p:spPr>
          <a:xfrm>
            <a:off x="5157216" y="4206240"/>
            <a:ext cx="1755648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7075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วิธีเก็บรวบรวมและวิเคราะห์ข้อมูลเพื่อการออกแบบ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7187184" y="2057400"/>
            <a:ext cx="2029968" cy="4023360"/>
          </a:xfrm>
          <a:prstGeom prst="rect">
            <a:avLst/>
          </a:prstGeom>
          <a:solidFill>
            <a:srgbClr val="F1F2F5"/>
          </a:solidFill>
          <a:ln w="9525">
            <a:solidFill>
              <a:srgbClr val="D7D9DE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7187184" y="2057400"/>
            <a:ext cx="2029968" cy="73152"/>
          </a:xfrm>
          <a:prstGeom prst="rect">
            <a:avLst/>
          </a:prstGeom>
          <a:solidFill>
            <a:srgbClr val="FCA311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7324344" y="2331720"/>
            <a:ext cx="1755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075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บทที่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7324344" y="2560320"/>
            <a:ext cx="175564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4600" dirty="0"/>
          </a:p>
        </p:txBody>
      </p:sp>
      <p:sp>
        <p:nvSpPr>
          <p:cNvPr id="29" name="Text 27"/>
          <p:cNvSpPr txBox="1"/>
          <p:nvPr/>
        </p:nvSpPr>
        <p:spPr>
          <a:xfrm>
            <a:off x="7324344" y="3474720"/>
            <a:ext cx="175564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45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การพัฒนาผลงาน</a:t>
            </a:r>
            <a:endParaRPr lang="en-US" sz="1450" dirty="0"/>
          </a:p>
        </p:txBody>
      </p:sp>
      <p:sp>
        <p:nvSpPr>
          <p:cNvPr id="30" name="Text 28"/>
          <p:cNvSpPr txBox="1"/>
          <p:nvPr/>
        </p:nvSpPr>
        <p:spPr>
          <a:xfrm>
            <a:off x="7324344" y="4206240"/>
            <a:ext cx="1755648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7075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ขั้นตอนออกแบบแบบร่างจนถึงผลงานจริง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9354312" y="2057400"/>
            <a:ext cx="2029968" cy="4023360"/>
          </a:xfrm>
          <a:prstGeom prst="rect">
            <a:avLst/>
          </a:prstGeom>
          <a:solidFill>
            <a:srgbClr val="F1F2F5"/>
          </a:solidFill>
          <a:ln w="9525">
            <a:solidFill>
              <a:srgbClr val="D7D9DE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9354312" y="2057400"/>
            <a:ext cx="2029968" cy="73152"/>
          </a:xfrm>
          <a:prstGeom prst="rect">
            <a:avLst/>
          </a:prstGeom>
          <a:solidFill>
            <a:srgbClr val="FCA311"/>
          </a:solidFill>
          <a:ln/>
        </p:spPr>
      </p:sp>
      <p:sp>
        <p:nvSpPr>
          <p:cNvPr id="33" name="Text 31"/>
          <p:cNvSpPr txBox="1"/>
          <p:nvPr/>
        </p:nvSpPr>
        <p:spPr>
          <a:xfrm>
            <a:off x="9491472" y="2331720"/>
            <a:ext cx="1755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075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บทที่</a:t>
            </a:r>
            <a:endParaRPr lang="en-US" sz="1200" dirty="0"/>
          </a:p>
        </p:txBody>
      </p:sp>
      <p:sp>
        <p:nvSpPr>
          <p:cNvPr id="34" name="Text 32"/>
          <p:cNvSpPr txBox="1"/>
          <p:nvPr/>
        </p:nvSpPr>
        <p:spPr>
          <a:xfrm>
            <a:off x="9491472" y="2560320"/>
            <a:ext cx="175564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4600" dirty="0"/>
          </a:p>
        </p:txBody>
      </p:sp>
      <p:sp>
        <p:nvSpPr>
          <p:cNvPr id="35" name="Text 33"/>
          <p:cNvSpPr txBox="1"/>
          <p:nvPr/>
        </p:nvSpPr>
        <p:spPr>
          <a:xfrm>
            <a:off x="9491472" y="3474720"/>
            <a:ext cx="175564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45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สรุปผลและข้อเสนอแนะ</a:t>
            </a:r>
            <a:endParaRPr lang="en-US" sz="1450" dirty="0"/>
          </a:p>
        </p:txBody>
      </p:sp>
      <p:sp>
        <p:nvSpPr>
          <p:cNvPr id="36" name="Text 34"/>
          <p:cNvSpPr txBox="1"/>
          <p:nvPr/>
        </p:nvSpPr>
        <p:spPr>
          <a:xfrm>
            <a:off x="9491472" y="4206240"/>
            <a:ext cx="1755648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7075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สรุปผลการดำเนินงานและแนวทางต่อยอด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84048"/>
            <a:ext cx="128016" cy="128016"/>
          </a:xfrm>
          <a:prstGeom prst="rect">
            <a:avLst/>
          </a:prstGeom>
          <a:solidFill>
            <a:srgbClr val="FCA311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85800" y="329184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7075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 · DEVELOPMENT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11430000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7075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85800" y="777240"/>
            <a:ext cx="9144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จากแบบร่างสู่ผลงานจริง</a:t>
            </a:r>
            <a:endParaRPr lang="en-US" sz="280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12801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075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Draft to Final Artwork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685800" y="210312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แบบร่าง (Draft)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685800" y="2606040"/>
            <a:ext cx="3291840" cy="822960"/>
          </a:xfrm>
          <a:prstGeom prst="rect">
            <a:avLst/>
          </a:prstGeom>
          <a:solidFill>
            <a:srgbClr val="F1F2F5"/>
          </a:solidFill>
          <a:ln w="9525">
            <a:solidFill>
              <a:srgbClr val="D7D9DE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85800" y="2606040"/>
            <a:ext cx="3291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แบบร่างขั้นที่ 1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3977640" y="2606040"/>
            <a:ext cx="274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CA3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4251960" y="2606040"/>
            <a:ext cx="3291840" cy="822960"/>
          </a:xfrm>
          <a:prstGeom prst="rect">
            <a:avLst/>
          </a:prstGeom>
          <a:solidFill>
            <a:srgbClr val="F1F2F5"/>
          </a:solidFill>
          <a:ln w="9525">
            <a:solidFill>
              <a:srgbClr val="D7D9DE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251960" y="2606040"/>
            <a:ext cx="3291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แบบร่างขั้นที่ 2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2606040"/>
            <a:ext cx="274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CA3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7818120" y="2606040"/>
            <a:ext cx="3291840" cy="822960"/>
          </a:xfrm>
          <a:prstGeom prst="rect">
            <a:avLst/>
          </a:prstGeom>
          <a:solidFill>
            <a:srgbClr val="F1F2F5"/>
          </a:solidFill>
          <a:ln w="9525">
            <a:solidFill>
              <a:srgbClr val="D7D9DE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818120" y="2606040"/>
            <a:ext cx="3291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แบบร่างขั้นที่ 3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685800" y="379476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ต้นแบบผลงานจริง (Prototype Progress)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685800" y="4343400"/>
            <a:ext cx="10424160" cy="502920"/>
          </a:xfrm>
          <a:prstGeom prst="rect">
            <a:avLst/>
          </a:prstGeom>
          <a:solidFill>
            <a:srgbClr val="F1F2F5"/>
          </a:solidFill>
          <a:ln w="9525">
            <a:solidFill>
              <a:srgbClr val="D7D9DE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85800" y="4343400"/>
            <a:ext cx="10424160" cy="502920"/>
          </a:xfrm>
          <a:prstGeom prst="rect">
            <a:avLst/>
          </a:prstGeom>
          <a:solidFill>
            <a:srgbClr val="FCA311"/>
          </a:solidFill>
          <a:ln/>
        </p:spPr>
      </p:sp>
      <p:sp>
        <p:nvSpPr>
          <p:cNvPr id="19" name="Shape 17"/>
          <p:cNvSpPr/>
          <p:nvPr/>
        </p:nvSpPr>
        <p:spPr>
          <a:xfrm>
            <a:off x="3813048" y="4270248"/>
            <a:ext cx="0" cy="649224"/>
          </a:xfrm>
          <a:prstGeom prst="line">
            <a:avLst/>
          </a:prstGeom>
          <a:noFill/>
          <a:ln w="15875">
            <a:solidFill>
              <a:srgbClr val="14213D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3310128" y="4937760"/>
            <a:ext cx="1005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30%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5897880" y="4270248"/>
            <a:ext cx="0" cy="649224"/>
          </a:xfrm>
          <a:prstGeom prst="line">
            <a:avLst/>
          </a:prstGeom>
          <a:noFill/>
          <a:ln w="15875">
            <a:solidFill>
              <a:srgbClr val="14213D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5394960" y="4937760"/>
            <a:ext cx="1005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50%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9025128" y="4270248"/>
            <a:ext cx="0" cy="649224"/>
          </a:xfrm>
          <a:prstGeom prst="line">
            <a:avLst/>
          </a:prstGeom>
          <a:noFill/>
          <a:ln w="15875">
            <a:solidFill>
              <a:srgbClr val="14213D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8522208" y="4937760"/>
            <a:ext cx="1005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80%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11109960" y="4270248"/>
            <a:ext cx="0" cy="649224"/>
          </a:xfrm>
          <a:prstGeom prst="line">
            <a:avLst/>
          </a:prstGeom>
          <a:noFill/>
          <a:ln w="15875">
            <a:solidFill>
              <a:srgbClr val="14213D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10607040" y="4937760"/>
            <a:ext cx="1005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100%</a:t>
            </a:r>
            <a:endParaRPr lang="en-US" sz="1300" dirty="0"/>
          </a:p>
        </p:txBody>
      </p:sp>
      <p:sp>
        <p:nvSpPr>
          <p:cNvPr id="27" name="Text 25"/>
          <p:cNvSpPr txBox="1"/>
          <p:nvPr/>
        </p:nvSpPr>
        <p:spPr>
          <a:xfrm>
            <a:off x="685800" y="534924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7075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นักศึกษานำเสนอความคืบหน้าต่ออาจารย์ที่ปรึกษาเป็นระยะตลอดภาคการศึกษา</a:t>
            </a:r>
            <a:endParaRPr lang="en-US" sz="12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84048"/>
            <a:ext cx="128016" cy="128016"/>
          </a:xfrm>
          <a:prstGeom prst="rect">
            <a:avLst/>
          </a:prstGeom>
          <a:solidFill>
            <a:srgbClr val="FCA311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85800" y="329184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D7D9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 · PRESENTATION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11430000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D7D9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85800" y="777240"/>
            <a:ext cx="9601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การนำเสนอผลงานและการจัดนิทรรศการ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12801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D7D9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Presentation &amp; Exhibition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777240" y="2103120"/>
            <a:ext cx="640080" cy="640080"/>
          </a:xfrm>
          <a:prstGeom prst="rect">
            <a:avLst/>
          </a:prstGeom>
          <a:solidFill>
            <a:srgbClr val="1C2B52"/>
          </a:solidFill>
          <a:ln w="12700">
            <a:solidFill>
              <a:srgbClr val="FCA31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1031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CA3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1600200" y="2084832"/>
            <a:ext cx="3840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สอบนำเสนอผลงานรายบุคคล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5577840" y="2084832"/>
            <a:ext cx="5852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D7D9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นำเสนอผลงานโครงการพิเศษต่อคณะกรรมการสอบ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777240" y="3063240"/>
            <a:ext cx="640080" cy="640080"/>
          </a:xfrm>
          <a:prstGeom prst="rect">
            <a:avLst/>
          </a:prstGeom>
          <a:solidFill>
            <a:srgbClr val="1C2B52"/>
          </a:solidFill>
          <a:ln w="12700">
            <a:solidFill>
              <a:srgbClr val="FCA31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77240" y="30632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CA3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1600200" y="3044952"/>
            <a:ext cx="3840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ส่งรายงานฉบับสมบูรณ์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5577840" y="3044952"/>
            <a:ext cx="5852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D7D9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ส่งรายงานการเขียนโครงการพิเศษ บทที่ 1–5 ให้อาจารย์ที่ปรึกษา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777240" y="4023360"/>
            <a:ext cx="640080" cy="640080"/>
          </a:xfrm>
          <a:prstGeom prst="rect">
            <a:avLst/>
          </a:prstGeom>
          <a:solidFill>
            <a:srgbClr val="1C2B52"/>
          </a:solidFill>
          <a:ln w="12700">
            <a:solidFill>
              <a:srgbClr val="FCA31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77240" y="40233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CA3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1600200" y="4005072"/>
            <a:ext cx="3840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คัดเลือกผลงาน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577840" y="4005072"/>
            <a:ext cx="5852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D7D9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คัดเลือกผลงานที่ผ่านเกณฑ์เพื่อจัดแสดงนิทรรศการ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777240" y="4983480"/>
            <a:ext cx="640080" cy="640080"/>
          </a:xfrm>
          <a:prstGeom prst="rect">
            <a:avLst/>
          </a:prstGeom>
          <a:solidFill>
            <a:srgbClr val="1C2B52"/>
          </a:solidFill>
          <a:ln w="12700">
            <a:solidFill>
              <a:srgbClr val="FCA311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777240" y="49834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CA3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1800" dirty="0"/>
          </a:p>
        </p:txBody>
      </p:sp>
      <p:sp>
        <p:nvSpPr>
          <p:cNvPr id="21" name="Text 19"/>
          <p:cNvSpPr txBox="1"/>
          <p:nvPr/>
        </p:nvSpPr>
        <p:spPr>
          <a:xfrm>
            <a:off x="1600200" y="4965192"/>
            <a:ext cx="3840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จัดนิทรรศการแสดงผลงาน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5577840" y="4965192"/>
            <a:ext cx="5852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D7D9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นำเสนอผลงานต่อสาธารณชนในรูปแบบนิทรรศการ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84048"/>
            <a:ext cx="128016" cy="128016"/>
          </a:xfrm>
          <a:prstGeom prst="rect">
            <a:avLst/>
          </a:prstGeom>
          <a:solidFill>
            <a:srgbClr val="FCA311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85800" y="329184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7075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 · ASSESSMENT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11430000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7075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85800" y="777240"/>
            <a:ext cx="9144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เกณฑ์การประเมินผล</a:t>
            </a:r>
            <a:endParaRPr lang="en-US" sz="280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12801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075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Assessment Overview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85800" y="2103120"/>
            <a:ext cx="5120640" cy="3566160"/>
          </a:xfrm>
          <a:prstGeom prst="rect">
            <a:avLst/>
          </a:prstGeom>
          <a:solidFill>
            <a:srgbClr val="F1F2F5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051560" y="2423160"/>
            <a:ext cx="2743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2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40%</a:t>
            </a:r>
            <a:endParaRPr lang="en-US" sz="6200" dirty="0"/>
          </a:p>
        </p:txBody>
      </p:sp>
      <p:sp>
        <p:nvSpPr>
          <p:cNvPr id="9" name="Text 7"/>
          <p:cNvSpPr txBox="1"/>
          <p:nvPr/>
        </p:nvSpPr>
        <p:spPr>
          <a:xfrm>
            <a:off x="1051560" y="3611880"/>
            <a:ext cx="4389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การมอบหมายงาน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1051560" y="4023360"/>
            <a:ext cx="4389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7075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Assignments</a:t>
            </a:r>
            <a:endParaRPr lang="en-US" sz="1250" dirty="0"/>
          </a:p>
        </p:txBody>
      </p:sp>
      <p:sp>
        <p:nvSpPr>
          <p:cNvPr id="11" name="Text 9"/>
          <p:cNvSpPr txBox="1"/>
          <p:nvPr/>
        </p:nvSpPr>
        <p:spPr>
          <a:xfrm>
            <a:off x="1051560" y="4434840"/>
            <a:ext cx="4389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ความคืบหน้ารายบทและกรณีศึกษา สัมพันธ์กับ LO 1 และ LO 2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6263640" y="2103120"/>
            <a:ext cx="5120640" cy="3566160"/>
          </a:xfrm>
          <a:prstGeom prst="rect">
            <a:avLst/>
          </a:prstGeom>
          <a:solidFill>
            <a:srgbClr val="14213D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629400" y="2423160"/>
            <a:ext cx="2743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200" b="1" dirty="0">
                <a:solidFill>
                  <a:srgbClr val="FCA3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60%</a:t>
            </a:r>
            <a:endParaRPr lang="en-US" sz="6200" dirty="0"/>
          </a:p>
        </p:txBody>
      </p:sp>
      <p:sp>
        <p:nvSpPr>
          <p:cNvPr id="14" name="Text 12"/>
          <p:cNvSpPr txBox="1"/>
          <p:nvPr/>
        </p:nvSpPr>
        <p:spPr>
          <a:xfrm>
            <a:off x="6629400" y="3611880"/>
            <a:ext cx="4389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โครงงานและการนำเสนอ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6629400" y="4023360"/>
            <a:ext cx="4389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D7D9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&amp; Presentation</a:t>
            </a:r>
            <a:endParaRPr lang="en-US" sz="1250" dirty="0"/>
          </a:p>
        </p:txBody>
      </p:sp>
      <p:sp>
        <p:nvSpPr>
          <p:cNvPr id="16" name="Text 14"/>
          <p:cNvSpPr txBox="1"/>
          <p:nvPr/>
        </p:nvSpPr>
        <p:spPr>
          <a:xfrm>
            <a:off x="6629400" y="4434840"/>
            <a:ext cx="4389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D7D9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ผลงานจริง การนำเสนอ และนิทรรศการ สัมพันธ์กับ LO 2 และ LO 3</a:t>
            </a:r>
            <a:endParaRPr lang="en-US" sz="12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84048"/>
            <a:ext cx="128016" cy="128016"/>
          </a:xfrm>
          <a:prstGeom prst="rect">
            <a:avLst/>
          </a:prstGeom>
          <a:solidFill>
            <a:srgbClr val="FCA311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85800" y="329184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7075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TIMELINE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11430000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7075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85800" y="777240"/>
            <a:ext cx="9601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กำหนดการสำคัญตลอดภาคการศึกษา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12801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075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Milestones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996696" y="3419856"/>
            <a:ext cx="10168128" cy="0"/>
          </a:xfrm>
          <a:prstGeom prst="line">
            <a:avLst/>
          </a:prstGeom>
          <a:noFill/>
          <a:ln w="25400">
            <a:solidFill>
              <a:srgbClr val="D7D9DE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68680" y="3291840"/>
            <a:ext cx="256032" cy="256032"/>
          </a:xfrm>
          <a:prstGeom prst="ellipse">
            <a:avLst/>
          </a:prstGeom>
          <a:solidFill>
            <a:srgbClr val="14213D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274320" y="2788920"/>
            <a:ext cx="14447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CA3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สัปดาห์ 1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182880" y="2423160"/>
            <a:ext cx="16276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แนะนำรายวิชา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2563368" y="3291840"/>
            <a:ext cx="256032" cy="256032"/>
          </a:xfrm>
          <a:prstGeom prst="ellipse">
            <a:avLst/>
          </a:prstGeom>
          <a:solidFill>
            <a:srgbClr val="14213D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1969008" y="3657600"/>
            <a:ext cx="14447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CA3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สัปดาห์ 3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1877568" y="3931920"/>
            <a:ext cx="16276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สอบนำเสนอหัวข้อ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4258056" y="3291840"/>
            <a:ext cx="256032" cy="256032"/>
          </a:xfrm>
          <a:prstGeom prst="ellipse">
            <a:avLst/>
          </a:prstGeom>
          <a:solidFill>
            <a:srgbClr val="14213D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3663696" y="2788920"/>
            <a:ext cx="14447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CA3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สัปดาห์ 8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3572256" y="2423160"/>
            <a:ext cx="16276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สอบกลางภาค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5952744" y="3291840"/>
            <a:ext cx="256032" cy="256032"/>
          </a:xfrm>
          <a:prstGeom prst="ellipse">
            <a:avLst/>
          </a:prstGeom>
          <a:solidFill>
            <a:srgbClr val="14213D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5358384" y="3657600"/>
            <a:ext cx="14447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CA3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สัปดาห์ 11</a:t>
            </a:r>
            <a:endParaRPr lang="en-US" sz="1100" dirty="0"/>
          </a:p>
        </p:txBody>
      </p:sp>
      <p:sp>
        <p:nvSpPr>
          <p:cNvPr id="19" name="Text 17"/>
          <p:cNvSpPr txBox="1"/>
          <p:nvPr/>
        </p:nvSpPr>
        <p:spPr>
          <a:xfrm>
            <a:off x="5266944" y="3931920"/>
            <a:ext cx="16276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ต้นแบบ 30%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7647432" y="3291840"/>
            <a:ext cx="256032" cy="256032"/>
          </a:xfrm>
          <a:prstGeom prst="ellipse">
            <a:avLst/>
          </a:prstGeom>
          <a:solidFill>
            <a:srgbClr val="14213D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7053072" y="2788920"/>
            <a:ext cx="14447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CA3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สัปดาห์ 14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6961632" y="2423160"/>
            <a:ext cx="16276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ผลงาน 80%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9342120" y="3291840"/>
            <a:ext cx="256032" cy="256032"/>
          </a:xfrm>
          <a:prstGeom prst="ellipse">
            <a:avLst/>
          </a:prstGeom>
          <a:solidFill>
            <a:srgbClr val="14213D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8747760" y="3657600"/>
            <a:ext cx="14447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CA3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สัปดาห์ 16</a:t>
            </a:r>
            <a:endParaRPr lang="en-US" sz="1100" dirty="0"/>
          </a:p>
        </p:txBody>
      </p:sp>
      <p:sp>
        <p:nvSpPr>
          <p:cNvPr id="25" name="Text 23"/>
          <p:cNvSpPr txBox="1"/>
          <p:nvPr/>
        </p:nvSpPr>
        <p:spPr>
          <a:xfrm>
            <a:off x="8656320" y="3931920"/>
            <a:ext cx="16276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สอบนำเสนอผลงาน</a:t>
            </a:r>
            <a:endParaRPr lang="en-US" sz="1150" dirty="0"/>
          </a:p>
        </p:txBody>
      </p:sp>
      <p:sp>
        <p:nvSpPr>
          <p:cNvPr id="26" name="Shape 24"/>
          <p:cNvSpPr/>
          <p:nvPr/>
        </p:nvSpPr>
        <p:spPr>
          <a:xfrm>
            <a:off x="11036808" y="3291840"/>
            <a:ext cx="256032" cy="256032"/>
          </a:xfrm>
          <a:prstGeom prst="ellipse">
            <a:avLst/>
          </a:prstGeom>
          <a:solidFill>
            <a:srgbClr val="FCA311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10442448" y="2788920"/>
            <a:ext cx="14447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CA3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สัปดาห์ 17</a:t>
            </a:r>
            <a:endParaRPr lang="en-US" sz="1100" dirty="0"/>
          </a:p>
        </p:txBody>
      </p:sp>
      <p:sp>
        <p:nvSpPr>
          <p:cNvPr id="28" name="Text 26"/>
          <p:cNvSpPr txBox="1"/>
          <p:nvPr/>
        </p:nvSpPr>
        <p:spPr>
          <a:xfrm>
            <a:off x="10351008" y="2423160"/>
            <a:ext cx="16276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จัดนิทรรศการ</a:t>
            </a:r>
            <a:endParaRPr lang="en-US" sz="11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84048"/>
            <a:ext cx="128016" cy="128016"/>
          </a:xfrm>
          <a:prstGeom prst="rect">
            <a:avLst/>
          </a:prstGeom>
          <a:solidFill>
            <a:srgbClr val="FCA311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85800" y="329184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7075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SUMMARY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11430000" y="644652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7075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85800" y="7772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4213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สรุปประเด็นสำคัญ</a:t>
            </a:r>
            <a:endParaRPr lang="en-US" sz="2800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12801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075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Takeaways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777240" y="2121408"/>
            <a:ext cx="320040" cy="320040"/>
          </a:xfrm>
          <a:prstGeom prst="rect">
            <a:avLst/>
          </a:prstGeom>
          <a:solidFill>
            <a:srgbClr val="FCA311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777240" y="2121408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325880" y="2057400"/>
            <a:ext cx="9875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เลือกหัวข้อโครงการจากความสนใจ ความเป็นไปได้ และแนวโน้มอุตสาหกรรม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777240" y="2871216"/>
            <a:ext cx="320040" cy="320040"/>
          </a:xfrm>
          <a:prstGeom prst="rect">
            <a:avLst/>
          </a:prstGeom>
          <a:solidFill>
            <a:srgbClr val="FCA311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77240" y="2871216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325880" y="2807208"/>
            <a:ext cx="9875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จัดทำรายงานให้ครบทั้ง 5 บท ตั้งแต่บทนำจนถึงสรุปผลและข้อเสนอแนะ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777240" y="3621024"/>
            <a:ext cx="320040" cy="320040"/>
          </a:xfrm>
          <a:prstGeom prst="rect">
            <a:avLst/>
          </a:prstGeom>
          <a:solidFill>
            <a:srgbClr val="FCA311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777240" y="3621024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325880" y="3557016"/>
            <a:ext cx="9875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พัฒนางานจากแบบร่างสู่ต้นแบบจริงอย่างเป็นขั้นตอน พร้อมรับคำแนะนำสม่ำเสมอ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777240" y="4370832"/>
            <a:ext cx="320040" cy="320040"/>
          </a:xfrm>
          <a:prstGeom prst="rect">
            <a:avLst/>
          </a:prstGeom>
          <a:solidFill>
            <a:srgbClr val="FCA311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777240" y="437083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325880" y="4306824"/>
            <a:ext cx="9875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เตรียมความพร้อมสำหรับการนำเสนอต่อคณะกรรมการและการจัดนิทรรศการ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777240" y="5120640"/>
            <a:ext cx="320040" cy="320040"/>
          </a:xfrm>
          <a:prstGeom prst="rect">
            <a:avLst/>
          </a:prstGeom>
          <a:solidFill>
            <a:srgbClr val="FCA311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777240" y="51206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1325880" y="5056632"/>
            <a:ext cx="9875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421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วางแผนเวลาให้สอดคล้องกับกำหนดการสำคัญตลอดภาคการศึกษา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640080"/>
            <a:ext cx="201168" cy="201168"/>
          </a:xfrm>
          <a:prstGeom prst="rect">
            <a:avLst/>
          </a:prstGeom>
          <a:solidFill>
            <a:srgbClr val="FCA311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822960" y="2560320"/>
            <a:ext cx="9144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ขอบคุณ</a:t>
            </a:r>
            <a:endParaRPr lang="en-US" sz="5600" dirty="0"/>
          </a:p>
        </p:txBody>
      </p:sp>
      <p:sp>
        <p:nvSpPr>
          <p:cNvPr id="4" name="Text 2"/>
          <p:cNvSpPr txBox="1"/>
          <p:nvPr/>
        </p:nvSpPr>
        <p:spPr>
          <a:xfrm>
            <a:off x="868680" y="356616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i="1" dirty="0">
                <a:solidFill>
                  <a:srgbClr val="D7D9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Thank You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868680" y="4251960"/>
            <a:ext cx="2011680" cy="0"/>
          </a:xfrm>
          <a:prstGeom prst="line">
            <a:avLst/>
          </a:prstGeom>
          <a:noFill/>
          <a:ln w="25400">
            <a:solidFill>
              <a:srgbClr val="FCA31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598932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7075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รายวิชา VCD4901  โครงการพิเศษการออกแบบนิเทศศิลป์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2026-09-17T07:36:07Z</dcterms:created>
  <dcterms:modified xsi:type="dcterms:W3CDTF">2026-09-17T07:36:07Z</dcterms:modified>
</cp:coreProperties>
</file>