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30"/>
  </p:notesMasterIdLst>
  <p:handoutMasterIdLst>
    <p:handoutMasterId r:id="rId31"/>
  </p:handoutMasterIdLst>
  <p:sldIdLst>
    <p:sldId id="256" r:id="rId5"/>
    <p:sldId id="258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82" r:id="rId14"/>
    <p:sldId id="283" r:id="rId15"/>
    <p:sldId id="284" r:id="rId16"/>
    <p:sldId id="285" r:id="rId17"/>
    <p:sldId id="286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75EE75-994C-476E-A8B2-6A4872D84AAE}" v="8" dt="2023-08-16T00:42:35.796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timprapa" userId="acc239ae2da05768" providerId="LiveId" clId="{21D48FCF-0E75-4DB4-816B-523491DEF620}"/>
    <pc:docChg chg="custSel modSld">
      <pc:chgData name="teerawit timprapa" userId="acc239ae2da05768" providerId="LiveId" clId="{21D48FCF-0E75-4DB4-816B-523491DEF620}" dt="2020-08-26T03:52:48.897" v="33" actId="20577"/>
      <pc:docMkLst>
        <pc:docMk/>
      </pc:docMkLst>
      <pc:sldChg chg="modSp mod">
        <pc:chgData name="teerawit timprapa" userId="acc239ae2da05768" providerId="LiveId" clId="{21D48FCF-0E75-4DB4-816B-523491DEF620}" dt="2020-08-26T03:52:12.349" v="3" actId="20577"/>
        <pc:sldMkLst>
          <pc:docMk/>
          <pc:sldMk cId="2449431650" sldId="258"/>
        </pc:sldMkLst>
        <pc:spChg chg="mod">
          <ac:chgData name="teerawit timprapa" userId="acc239ae2da05768" providerId="LiveId" clId="{21D48FCF-0E75-4DB4-816B-523491DEF620}" dt="2020-08-26T03:52:12.349" v="3" actId="20577"/>
          <ac:spMkLst>
            <pc:docMk/>
            <pc:sldMk cId="2449431650" sldId="258"/>
            <ac:spMk id="2" creationId="{B569CD3E-5E33-4EB5-A2CE-C636605E633F}"/>
          </ac:spMkLst>
        </pc:spChg>
      </pc:sldChg>
      <pc:sldChg chg="modSp mod">
        <pc:chgData name="teerawit timprapa" userId="acc239ae2da05768" providerId="LiveId" clId="{21D48FCF-0E75-4DB4-816B-523491DEF620}" dt="2020-08-26T03:52:16.840" v="7" actId="20577"/>
        <pc:sldMkLst>
          <pc:docMk/>
          <pc:sldMk cId="1549197257" sldId="265"/>
        </pc:sldMkLst>
        <pc:spChg chg="mod">
          <ac:chgData name="teerawit timprapa" userId="acc239ae2da05768" providerId="LiveId" clId="{21D48FCF-0E75-4DB4-816B-523491DEF620}" dt="2020-08-26T03:52:16.840" v="7" actId="20577"/>
          <ac:spMkLst>
            <pc:docMk/>
            <pc:sldMk cId="1549197257" sldId="265"/>
            <ac:spMk id="4" creationId="{C9D69AF5-ADDB-4128-BC14-2BEA0B2D38A6}"/>
          </ac:spMkLst>
        </pc:spChg>
      </pc:sldChg>
      <pc:sldChg chg="addSp delSp modSp mod">
        <pc:chgData name="teerawit timprapa" userId="acc239ae2da05768" providerId="LiveId" clId="{21D48FCF-0E75-4DB4-816B-523491DEF620}" dt="2020-08-26T03:52:27.892" v="10"/>
        <pc:sldMkLst>
          <pc:docMk/>
          <pc:sldMk cId="2013881495" sldId="266"/>
        </pc:sldMkLst>
        <pc:spChg chg="del">
          <ac:chgData name="teerawit timprapa" userId="acc239ae2da05768" providerId="LiveId" clId="{21D48FCF-0E75-4DB4-816B-523491DEF620}" dt="2020-08-26T03:52:25.060" v="8" actId="478"/>
          <ac:spMkLst>
            <pc:docMk/>
            <pc:sldMk cId="2013881495" sldId="266"/>
            <ac:spMk id="4" creationId="{83E19947-DB98-4D08-8A45-490B7A8889D3}"/>
          </ac:spMkLst>
        </pc:spChg>
        <pc:spChg chg="add del mod">
          <ac:chgData name="teerawit timprapa" userId="acc239ae2da05768" providerId="LiveId" clId="{21D48FCF-0E75-4DB4-816B-523491DEF620}" dt="2020-08-26T03:52:26.789" v="9" actId="478"/>
          <ac:spMkLst>
            <pc:docMk/>
            <pc:sldMk cId="2013881495" sldId="266"/>
            <ac:spMk id="5" creationId="{8EDD3040-68EB-4867-B806-6A7398A3A098}"/>
          </ac:spMkLst>
        </pc:spChg>
        <pc:spChg chg="add mod">
          <ac:chgData name="teerawit timprapa" userId="acc239ae2da05768" providerId="LiveId" clId="{21D48FCF-0E75-4DB4-816B-523491DEF620}" dt="2020-08-26T03:52:27.892" v="10"/>
          <ac:spMkLst>
            <pc:docMk/>
            <pc:sldMk cId="2013881495" sldId="266"/>
            <ac:spMk id="6" creationId="{C81AD571-4BE9-4DFE-9852-8B69A895DBA5}"/>
          </ac:spMkLst>
        </pc:spChg>
      </pc:sldChg>
      <pc:sldChg chg="addSp delSp modSp mod">
        <pc:chgData name="teerawit timprapa" userId="acc239ae2da05768" providerId="LiveId" clId="{21D48FCF-0E75-4DB4-816B-523491DEF620}" dt="2020-08-26T03:52:36.178" v="13"/>
        <pc:sldMkLst>
          <pc:docMk/>
          <pc:sldMk cId="196631086" sldId="267"/>
        </pc:sldMkLst>
        <pc:spChg chg="del">
          <ac:chgData name="teerawit timprapa" userId="acc239ae2da05768" providerId="LiveId" clId="{21D48FCF-0E75-4DB4-816B-523491DEF620}" dt="2020-08-26T03:52:33.213" v="11" actId="478"/>
          <ac:spMkLst>
            <pc:docMk/>
            <pc:sldMk cId="196631086" sldId="267"/>
            <ac:spMk id="4" creationId="{453938E5-6C98-4DD6-B232-D334EFB07B90}"/>
          </ac:spMkLst>
        </pc:spChg>
        <pc:spChg chg="add del mod">
          <ac:chgData name="teerawit timprapa" userId="acc239ae2da05768" providerId="LiveId" clId="{21D48FCF-0E75-4DB4-816B-523491DEF620}" dt="2020-08-26T03:52:34.807" v="12" actId="478"/>
          <ac:spMkLst>
            <pc:docMk/>
            <pc:sldMk cId="196631086" sldId="267"/>
            <ac:spMk id="5" creationId="{DD04E65E-6B7D-4958-AEC3-8E3BAFBDE76E}"/>
          </ac:spMkLst>
        </pc:spChg>
        <pc:spChg chg="add mod">
          <ac:chgData name="teerawit timprapa" userId="acc239ae2da05768" providerId="LiveId" clId="{21D48FCF-0E75-4DB4-816B-523491DEF620}" dt="2020-08-26T03:52:36.178" v="13"/>
          <ac:spMkLst>
            <pc:docMk/>
            <pc:sldMk cId="196631086" sldId="267"/>
            <ac:spMk id="6" creationId="{1407E9EE-3791-47A2-8CB1-88276D2B6321}"/>
          </ac:spMkLst>
        </pc:spChg>
      </pc:sldChg>
      <pc:sldChg chg="modSp mod">
        <pc:chgData name="teerawit timprapa" userId="acc239ae2da05768" providerId="LiveId" clId="{21D48FCF-0E75-4DB4-816B-523491DEF620}" dt="2020-08-26T03:52:48.897" v="33" actId="20577"/>
        <pc:sldMkLst>
          <pc:docMk/>
          <pc:sldMk cId="827540182" sldId="281"/>
        </pc:sldMkLst>
        <pc:spChg chg="mod">
          <ac:chgData name="teerawit timprapa" userId="acc239ae2da05768" providerId="LiveId" clId="{21D48FCF-0E75-4DB4-816B-523491DEF620}" dt="2020-08-26T03:52:48.897" v="33" actId="20577"/>
          <ac:spMkLst>
            <pc:docMk/>
            <pc:sldMk cId="827540182" sldId="281"/>
            <ac:spMk id="4" creationId="{D94F6F81-3CC9-4FAC-8C93-45108C8317F4}"/>
          </ac:spMkLst>
        </pc:spChg>
      </pc:sldChg>
    </pc:docChg>
  </pc:docChgLst>
  <pc:docChgLst>
    <pc:chgData name="Teerawit  Tinprapa" userId="816b75de-fdcf-492f-83d4-7bf23dab54d2" providerId="ADAL" clId="{AF75EE75-994C-476E-A8B2-6A4872D84AAE}"/>
    <pc:docChg chg="modSld">
      <pc:chgData name="Teerawit  Tinprapa" userId="816b75de-fdcf-492f-83d4-7bf23dab54d2" providerId="ADAL" clId="{AF75EE75-994C-476E-A8B2-6A4872D84AAE}" dt="2023-08-16T00:42:35.796" v="7" actId="20577"/>
      <pc:docMkLst>
        <pc:docMk/>
      </pc:docMkLst>
      <pc:sldChg chg="modSp">
        <pc:chgData name="Teerawit  Tinprapa" userId="816b75de-fdcf-492f-83d4-7bf23dab54d2" providerId="ADAL" clId="{AF75EE75-994C-476E-A8B2-6A4872D84AAE}" dt="2023-08-16T00:42:35.796" v="7" actId="20577"/>
        <pc:sldMkLst>
          <pc:docMk/>
          <pc:sldMk cId="2981397852" sldId="279"/>
        </pc:sldMkLst>
        <pc:spChg chg="mod">
          <ac:chgData name="Teerawit  Tinprapa" userId="816b75de-fdcf-492f-83d4-7bf23dab54d2" providerId="ADAL" clId="{AF75EE75-994C-476E-A8B2-6A4872D84AAE}" dt="2023-08-16T00:42:35.796" v="7" actId="20577"/>
          <ac:spMkLst>
            <pc:docMk/>
            <pc:sldMk cId="2981397852" sldId="279"/>
            <ac:spMk id="8" creationId="{22B2A402-2E17-4C24-958F-7C2900747606}"/>
          </ac:spMkLst>
        </pc:spChg>
      </pc:sldChg>
      <pc:sldChg chg="modSp">
        <pc:chgData name="Teerawit  Tinprapa" userId="816b75de-fdcf-492f-83d4-7bf23dab54d2" providerId="ADAL" clId="{AF75EE75-994C-476E-A8B2-6A4872D84AAE}" dt="2023-08-16T00:42:19.105" v="4" actId="20577"/>
        <pc:sldMkLst>
          <pc:docMk/>
          <pc:sldMk cId="827540182" sldId="281"/>
        </pc:sldMkLst>
        <pc:spChg chg="mod">
          <ac:chgData name="Teerawit  Tinprapa" userId="816b75de-fdcf-492f-83d4-7bf23dab54d2" providerId="ADAL" clId="{AF75EE75-994C-476E-A8B2-6A4872D84AAE}" dt="2023-08-16T00:42:19.105" v="4" actId="20577"/>
          <ac:spMkLst>
            <pc:docMk/>
            <pc:sldMk cId="827540182" sldId="281"/>
            <ac:spMk id="6" creationId="{EF75F41F-19E1-43BF-8582-DB12304DEBC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8/16/2023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8/16/2023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8/16/2023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การสร้างข้อสอบปรนัย</a:t>
            </a:r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th-TH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ผู้ช่วยศาสตราจารย์ตีรวิชช์  ทินประภา  คณะครุศาสตร์  มหาวิทยาลัยราชภัฏสวนสุนันทา</a:t>
            </a:r>
            <a:endParaRPr lang="en-US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163936-146F-4CE5-B6DA-9C94BBFFC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46" y="435429"/>
            <a:ext cx="10936307" cy="568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1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4D95F6-A7C1-4D00-897C-07E21A1BF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12" y="324966"/>
            <a:ext cx="9629775" cy="589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4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011C86-5872-4782-B86A-47CDF1BFE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281" y="309356"/>
            <a:ext cx="9215437" cy="623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2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CA478B-9613-4C1D-B9F7-EE7A899F7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819" y="197398"/>
            <a:ext cx="8996362" cy="646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79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9B3D3B-767E-4D1B-8392-F4CA99B9F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406" y="227011"/>
            <a:ext cx="8739187" cy="640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93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16DF7E-1340-4D6C-A993-7F7FE7DB34F0}"/>
              </a:ext>
            </a:extLst>
          </p:cNvPr>
          <p:cNvSpPr txBox="1"/>
          <p:nvPr/>
        </p:nvSpPr>
        <p:spPr>
          <a:xfrm>
            <a:off x="1295399" y="1800016"/>
            <a:ext cx="92202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เครื่องหมาย ! เรียกว่าอะไร 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ปรัศนี           ข. บุพสัญญา             ค.  อัศเจรีย์              ง. อัญประกาศ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6BA147-3385-4007-B880-D39E395D6E94}"/>
              </a:ext>
            </a:extLst>
          </p:cNvPr>
          <p:cNvSpPr txBox="1"/>
          <p:nvPr/>
        </p:nvSpPr>
        <p:spPr>
          <a:xfrm>
            <a:off x="1295399" y="3595691"/>
            <a:ext cx="96746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ดื่มน้ำชนิดใดปลอดภัยที่สุด 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น้ำต้ม           ข. น้ำประปา            ค.  น้ำฝน             ง. น้ำบาดาล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6782C4A-2356-45D9-9F59-6B7DB7BF5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ระดับความจำ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C3A273-7E13-4310-8939-AAF631190D85}"/>
              </a:ext>
            </a:extLst>
          </p:cNvPr>
          <p:cNvSpPr txBox="1"/>
          <p:nvPr/>
        </p:nvSpPr>
        <p:spPr>
          <a:xfrm>
            <a:off x="1211035" y="1664847"/>
            <a:ext cx="10175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โลกเป็นประเภทกับดาวอะไร 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ดวงอาทิตย์         ข.  ดาวพุธ            ค.  ดาวศุกร์          ง.ดาวพฤหัสบดี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B32FA2-6123-4265-9888-C6326503458F}"/>
              </a:ext>
            </a:extLst>
          </p:cNvPr>
          <p:cNvSpPr txBox="1"/>
          <p:nvPr/>
        </p:nvSpPr>
        <p:spPr>
          <a:xfrm>
            <a:off x="1211035" y="3331106"/>
            <a:ext cx="95331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เช้า สาย บ่าย เย็น ค่ำ เป็นเรื่องของอะไร 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การเกิดฤดูกาล    					ข. การโคจรรอบดวงอาทิตย์     </a:t>
            </a:r>
            <a:b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	ค.  การหมุนของโลก      				ง. เวลา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B2C9909-C91D-4FF5-9601-AA2F63AC5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ระดับความจำ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7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1AD17B-63EB-46E1-9364-61E21CC478D0}"/>
              </a:ext>
            </a:extLst>
          </p:cNvPr>
          <p:cNvSpPr txBox="1"/>
          <p:nvPr/>
        </p:nvSpPr>
        <p:spPr>
          <a:xfrm>
            <a:off x="1221922" y="1794106"/>
            <a:ext cx="98270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ในการช่วยคนจมน้ำควรทำสิ่งใดก่อน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ล้วงคอ             ข.  ตามแพทย์            ค.  ผายปอด         ง. กดท้อง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F8C1A6-F174-4428-A59C-DB539AC65A1D}"/>
              </a:ext>
            </a:extLst>
          </p:cNvPr>
          <p:cNvSpPr txBox="1"/>
          <p:nvPr/>
        </p:nvSpPr>
        <p:spPr>
          <a:xfrm>
            <a:off x="1221922" y="3467568"/>
            <a:ext cx="97291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การไว้ทุกข์ของคนไทยใช้เสื้อผ้าสีอะไร 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สีดำ                    ข. สีเขียว                 ค. สีขาว                 ง.สีม่วง 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880639-DC61-4A8D-B558-48CB8BF9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ระดับความจำ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02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E5CB45-984C-4BD8-82C2-69F874684B9C}"/>
              </a:ext>
            </a:extLst>
          </p:cNvPr>
          <p:cNvSpPr txBox="1"/>
          <p:nvPr/>
        </p:nvSpPr>
        <p:spPr>
          <a:xfrm>
            <a:off x="1198790" y="1743084"/>
            <a:ext cx="97944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เชื้อเพลิงมีลักษณะอย่างไร 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ราคาถูก         ข.  ติดไฟง่าย        ค.  ให้ความร้อนสูง       ง.ติดไฟได้นาน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714EED-D987-4398-B361-B23F23F52A0E}"/>
              </a:ext>
            </a:extLst>
          </p:cNvPr>
          <p:cNvSpPr txBox="1"/>
          <p:nvPr/>
        </p:nvSpPr>
        <p:spPr>
          <a:xfrm>
            <a:off x="1198789" y="3288854"/>
            <a:ext cx="97944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วัตถุใด</a:t>
            </a:r>
            <a:r>
              <a:rPr lang="th-TH" sz="3200" b="1" i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ไม่</a:t>
            </a:r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 หาปริมาตรโดยวิธีแทนที่น้ำ 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สารส้ม             ข. ลูกแก้ว               ค. ก้อนหิน               ง.กำมะถัน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F7BCFC7-12D2-4037-8456-9DF659B2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ระดับความจำ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28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CB4D8A-4CF6-40A7-BCEB-8D76353C610B}"/>
              </a:ext>
            </a:extLst>
          </p:cNvPr>
          <p:cNvSpPr txBox="1"/>
          <p:nvPr/>
        </p:nvSpPr>
        <p:spPr>
          <a:xfrm>
            <a:off x="1232807" y="1870306"/>
            <a:ext cx="100121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เหงือกปลาทำหน้าที่คล้ายกับอวัยวะส่วนใดของคน  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หู          		ข. ฟัน           	ค. ปาก            	ง. จมูก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3634D1-6246-4B72-AE64-1BF9F2D2C9EF}"/>
              </a:ext>
            </a:extLst>
          </p:cNvPr>
          <p:cNvSpPr txBox="1"/>
          <p:nvPr/>
        </p:nvSpPr>
        <p:spPr>
          <a:xfrm>
            <a:off x="1232807" y="3429000"/>
            <a:ext cx="100121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เหตุใดต้นไม้เล็กที่ขึ้นอยู่ใต้ต้นไม้ใหญ่จึงมีลำต้นสูวชะลูด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 เพื่อให้ได้แสงแดด    			ข. เพื่อให้ได้อากาศ    </a:t>
            </a:r>
            <a:b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	ค. เพื่อให้ทรงตัวเร็ว     			ง. เพื่อให้แข็งแรงเท่าต้นใหญ่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F7251C-C1DD-4856-AA32-E940B9CD0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ระดับความเข้าใจ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6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หลักการตั้งคำถาม</a:t>
            </a:r>
            <a:endParaRPr lang="en-US" sz="4400" dirty="0"/>
          </a:p>
        </p:txBody>
      </p:sp>
      <p:pic>
        <p:nvPicPr>
          <p:cNvPr id="5" name="Graphic 4" descr="Man and Woman icon">
            <a:extLst>
              <a:ext uri="{FF2B5EF4-FFF2-40B4-BE49-F238E27FC236}">
                <a16:creationId xmlns:a16="http://schemas.microsoft.com/office/drawing/2014/main" id="{2DED0F48-76A7-437D-9746-E2DF97A1C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3742" y="216211"/>
            <a:ext cx="1122450" cy="11224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768082"/>
            <a:ext cx="9603275" cy="4194568"/>
          </a:xfrm>
        </p:spPr>
        <p:txBody>
          <a:bodyPr>
            <a:noAutofit/>
          </a:bodyPr>
          <a:lstStyle/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ควรใช้ประโยคคำถาม  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วันที่พระพุทธเจ้าตรัสรู้  ควรเปลี่ยนเป็น  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วันที่พระพุทธเจ้าตรัสรู้เรียกว่าวันอะไร</a:t>
            </a:r>
          </a:p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เน้นจุดที่ถามให้ชัดเจน  เพื่อให้เกิดความเป็นปรนัย  เข้าใจคำถามที่ตรงกัน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อาหารชนิดใดต่างจากชนิดอื่น  ควรเปลี่ยนเป็น  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อาหารชนิดใดให้คุณค่าต่างจากชนิดอื่น</a:t>
            </a:r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F664F0-F1E4-4A54-9E75-EFB9D717EA02}"/>
              </a:ext>
            </a:extLst>
          </p:cNvPr>
          <p:cNvSpPr txBox="1"/>
          <p:nvPr/>
        </p:nvSpPr>
        <p:spPr>
          <a:xfrm>
            <a:off x="1155247" y="1853754"/>
            <a:ext cx="98815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ถ้าเด็ดใบเลี้ยงของพืชที่เพิ่งงอกจะเกิดผลอย่างไร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 พืชโตช้า         ข. พืชจะตาย         ค.   พืชจะเหี่ยวเฉา        ง.ต้นจะเเคระแกร็น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E745F7-9D0C-4B12-8292-668EEA99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ระดับความเข้าใจ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5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EA9A4B-32FE-47BD-81C6-6F0F5947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ระดับการนำไปใช้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EDAEB-4458-43B4-8E96-29EF50395676}"/>
              </a:ext>
            </a:extLst>
          </p:cNvPr>
          <p:cNvSpPr txBox="1"/>
          <p:nvPr/>
        </p:nvSpPr>
        <p:spPr>
          <a:xfrm>
            <a:off x="1294363" y="2044478"/>
            <a:ext cx="100267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คนที่หน้าตาซีดเซียวควรให้รับประทานอาหารอะไร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นมสด          ข. ตับไก่           ค. ผักบุ้ง          ง. เนื้อหมู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6236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887AB9E-574D-4F6F-A6BF-B16714570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ระดับการวิเคราะห์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B2A402-2E17-4C24-958F-7C2900747606}"/>
              </a:ext>
            </a:extLst>
          </p:cNvPr>
          <p:cNvSpPr txBox="1"/>
          <p:nvPr/>
        </p:nvSpPr>
        <p:spPr>
          <a:xfrm>
            <a:off x="1294361" y="1853754"/>
            <a:ext cx="93409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นิ้วมือนิ้วใดสำคัญมากที่สุด 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นิ้วหัวแม่มือ      	ข.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นิ้วชี้     		ค.</a:t>
            </a:r>
            <a:r>
              <a:rPr lang="en-US" sz="3200" b="1" i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200" b="1" i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นิ้วกลาง        </a:t>
            </a:r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	ง. นิ้วนาง 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95AE3E-27A3-4830-A44A-2673AB73FA00}"/>
              </a:ext>
            </a:extLst>
          </p:cNvPr>
          <p:cNvSpPr txBox="1"/>
          <p:nvPr/>
        </p:nvSpPr>
        <p:spPr>
          <a:xfrm>
            <a:off x="1294361" y="3429000"/>
            <a:ext cx="8883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ผึ้งที่เฝ้ารังป้องกันภัยต่าง ๆ เปรียบได้กับคนทำงานอาชีพอะไร 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 ยาม          		ข.  ทหาร          ค. นักสืบ          		ง. ตำรวจ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8139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5F39DB-2E4E-4591-AA3D-D3D77336A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ระดับการวิเคราะห์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02097A-B8DF-4B81-B42F-1E19A41AF7EF}"/>
              </a:ext>
            </a:extLst>
          </p:cNvPr>
          <p:cNvSpPr txBox="1"/>
          <p:nvPr/>
        </p:nvSpPr>
        <p:spPr>
          <a:xfrm>
            <a:off x="1294361" y="1853754"/>
            <a:ext cx="96032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ปากทำงานร่วมกับอวัยวะใด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ลิ้น                 ข.     เพดาน           ค. ฟัน             ง.หลอดลม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033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4F6F81-3CC9-4FAC-8C93-45108C831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rgbClr val="7030A0"/>
                </a:solidFill>
              </a:rPr>
              <a:t>ตัวอย่างคำถาม  ระดับการประเมิน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75F41F-19E1-43BF-8582-DB12304DEBC0}"/>
              </a:ext>
            </a:extLst>
          </p:cNvPr>
          <p:cNvSpPr txBox="1"/>
          <p:nvPr/>
        </p:nvSpPr>
        <p:spPr>
          <a:xfrm>
            <a:off x="1294362" y="1702164"/>
            <a:ext cx="96032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จากเรื่องรามเกียรติ์ พิเภกเป็นบุคคลอย่างไร 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ทรยศต่อทศกัณฐ์       			ข. เป็นไส้ศึกให้กับทศกัณฐ์        </a:t>
            </a:r>
            <a:b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		ค. ต้องการเป็นใหญ่ในลงกา      </a:t>
            </a:r>
            <a:r>
              <a:rPr lang="th-TH" sz="3200" dirty="0">
                <a:solidFill>
                  <a:srgbClr val="333333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ง.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2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เป็นประโยชน์ต่อพระราม</a:t>
            </a:r>
            <a:endParaRPr lang="th-TH" sz="3200" b="0" i="0" dirty="0">
              <a:solidFill>
                <a:srgbClr val="333333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DF620B-138C-44F6-B37E-539433AC3882}"/>
              </a:ext>
            </a:extLst>
          </p:cNvPr>
          <p:cNvSpPr txBox="1"/>
          <p:nvPr/>
        </p:nvSpPr>
        <p:spPr>
          <a:xfrm>
            <a:off x="1294362" y="3586177"/>
            <a:ext cx="1027715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1" i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ตามประเพณีไทย</a:t>
            </a:r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ถือว่านางวันทองเป็นคนดีหรือไม่  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ก. ดี   เพราะรักสามีทั้งสองคน</a:t>
            </a:r>
            <a:b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ข. ดี   เพราะเมื่อตายเเล้วยังเป็นห่วงลูก</a:t>
            </a:r>
            <a:b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ค.ไม่ดี เพราะหูเบาเชื่อคนง่าย</a:t>
            </a:r>
            <a:b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            ง.ไม่ดี  เพราะมีสามีสองคน</a:t>
            </a:r>
            <a:endParaRPr lang="th-TH" sz="3200" b="0" i="0" dirty="0">
              <a:solidFill>
                <a:srgbClr val="FF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2754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1E4A49-55DC-4759-A055-4F870D409502}"/>
              </a:ext>
            </a:extLst>
          </p:cNvPr>
          <p:cNvSpPr/>
          <p:nvPr/>
        </p:nvSpPr>
        <p:spPr>
          <a:xfrm>
            <a:off x="123825" y="133350"/>
            <a:ext cx="11953875" cy="66198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F8AE9001-7B43-40B2-94E7-CAC115739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044130"/>
              </p:ext>
            </p:extLst>
          </p:nvPr>
        </p:nvGraphicFramePr>
        <p:xfrm>
          <a:off x="769938" y="763851"/>
          <a:ext cx="10652124" cy="49950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21732">
                  <a:extLst>
                    <a:ext uri="{9D8B030D-6E8A-4147-A177-3AD203B41FA5}">
                      <a16:colId xmlns:a16="http://schemas.microsoft.com/office/drawing/2014/main" val="2450865297"/>
                    </a:ext>
                  </a:extLst>
                </a:gridCol>
                <a:gridCol w="1521732">
                  <a:extLst>
                    <a:ext uri="{9D8B030D-6E8A-4147-A177-3AD203B41FA5}">
                      <a16:colId xmlns:a16="http://schemas.microsoft.com/office/drawing/2014/main" val="1905650467"/>
                    </a:ext>
                  </a:extLst>
                </a:gridCol>
                <a:gridCol w="1521732">
                  <a:extLst>
                    <a:ext uri="{9D8B030D-6E8A-4147-A177-3AD203B41FA5}">
                      <a16:colId xmlns:a16="http://schemas.microsoft.com/office/drawing/2014/main" val="3204008092"/>
                    </a:ext>
                  </a:extLst>
                </a:gridCol>
                <a:gridCol w="1521732">
                  <a:extLst>
                    <a:ext uri="{9D8B030D-6E8A-4147-A177-3AD203B41FA5}">
                      <a16:colId xmlns:a16="http://schemas.microsoft.com/office/drawing/2014/main" val="2427464156"/>
                    </a:ext>
                  </a:extLst>
                </a:gridCol>
                <a:gridCol w="1521732">
                  <a:extLst>
                    <a:ext uri="{9D8B030D-6E8A-4147-A177-3AD203B41FA5}">
                      <a16:colId xmlns:a16="http://schemas.microsoft.com/office/drawing/2014/main" val="3543994981"/>
                    </a:ext>
                  </a:extLst>
                </a:gridCol>
                <a:gridCol w="1521732">
                  <a:extLst>
                    <a:ext uri="{9D8B030D-6E8A-4147-A177-3AD203B41FA5}">
                      <a16:colId xmlns:a16="http://schemas.microsoft.com/office/drawing/2014/main" val="620930721"/>
                    </a:ext>
                  </a:extLst>
                </a:gridCol>
                <a:gridCol w="1521732">
                  <a:extLst>
                    <a:ext uri="{9D8B030D-6E8A-4147-A177-3AD203B41FA5}">
                      <a16:colId xmlns:a16="http://schemas.microsoft.com/office/drawing/2014/main" val="79919146"/>
                    </a:ext>
                  </a:extLst>
                </a:gridCol>
              </a:tblGrid>
              <a:tr h="1281819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/>
                        <a:t>ตัวชี้วัด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/>
                        <a:t>ความจำ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/>
                        <a:t>ความเข้าใจ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/>
                        <a:t>การนำไปใช้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/>
                        <a:t>การวิเคราะห์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/>
                        <a:t>การประเมิน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/>
                        <a:t>การคิดสร้างสรรค์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0858172"/>
                  </a:ext>
                </a:extLst>
              </a:tr>
              <a:tr h="742641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 </a:t>
                      </a:r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2.1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95055"/>
                  </a:ext>
                </a:extLst>
              </a:tr>
              <a:tr h="742641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 </a:t>
                      </a:r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2.2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518041"/>
                  </a:ext>
                </a:extLst>
              </a:tr>
              <a:tr h="742641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 </a:t>
                      </a:r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2.3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734206"/>
                  </a:ext>
                </a:extLst>
              </a:tr>
              <a:tr h="74264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…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204449"/>
                  </a:ext>
                </a:extLst>
              </a:tr>
              <a:tr h="742641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รวม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</a:t>
                      </a:r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222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44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7EB5F2-4219-4628-A9BA-CD4773246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1853754"/>
            <a:ext cx="9603275" cy="4037749"/>
          </a:xfrm>
        </p:spPr>
        <p:txBody>
          <a:bodyPr>
            <a:noAutofit/>
          </a:bodyPr>
          <a:lstStyle/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ถามในสิ่งที่ดีหรือเป็นประโยชน์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สิ่งใดที่สูบได้โดยไม่ผิดกฎหมาย  ควรเปลี่ยนเป็น  </a:t>
            </a:r>
            <a:endParaRPr lang="th-TH" sz="3200" dirty="0">
              <a:solidFill>
                <a:srgbClr val="000000"/>
              </a:solidFill>
              <a:latin typeface="Angsana New" panose="02020603050405020304" pitchFamily="18" charset="-34"/>
              <a:ea typeface="Tahoma" panose="020B0604030504040204" pitchFamily="34" charset="0"/>
              <a:cs typeface="Angsana New" panose="02020603050405020304" pitchFamily="18" charset="-34"/>
            </a:endParaRPr>
          </a:p>
          <a:p>
            <a:pPr marL="457200" lvl="1" indent="0">
              <a:buNone/>
            </a:pP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ยาเสพติดในข้อใดให้โทษน้อยที่สุด</a:t>
            </a:r>
            <a:endParaRPr lang="th-TH" sz="3200" dirty="0">
              <a:solidFill>
                <a:srgbClr val="000000"/>
              </a:solidFill>
              <a:latin typeface="Angsana New" panose="02020603050405020304" pitchFamily="18" charset="-34"/>
              <a:ea typeface="Tahoma" panose="020B0604030504040204" pitchFamily="34" charset="0"/>
              <a:cs typeface="Angsana New" panose="02020603050405020304" pitchFamily="18" charset="-34"/>
            </a:endParaRPr>
          </a:p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ถามสิ่งที่หาข้อยุติได้ตามหลักวิชา  เพื่อให้ผู้เรียนได้ใช้ความคิดที่มีหลักยืนยันได้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ถ้าโลกนี้ไม่มีน้ำมันจะเป็นอย่างไร  ควรเปลี่ยนเป็น  </a:t>
            </a:r>
            <a:endParaRPr lang="th-TH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lvl="1" indent="0">
              <a:buNone/>
            </a:pP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การขาดแคลนน้ำมันจะกระทบกระเทือนต่อกิจการด้านใดมากที่สุด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D69AF5-ADDB-4128-BC14-2BEA0B2D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หลักการตั้งคำถาม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4919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64547F-ED50-4959-A5E7-72203CF05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656504"/>
            <a:ext cx="10897638" cy="3965968"/>
          </a:xfrm>
        </p:spPr>
        <p:txBody>
          <a:bodyPr>
            <a:noAutofit/>
          </a:bodyPr>
          <a:lstStyle/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ถามให้ใช้ความคิด  ไม่ถามเฉพาะจำตามตำรามาตอบ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เนื้อมีส่วนประกอบจากอะไร  ควรเปลี่ยนเป็น  </a:t>
            </a:r>
            <a:endParaRPr lang="th-TH" sz="3200" dirty="0">
              <a:solidFill>
                <a:srgbClr val="000000"/>
              </a:solidFill>
              <a:latin typeface="Angsana New" panose="02020603050405020304" pitchFamily="18" charset="-34"/>
              <a:ea typeface="Tahoma" panose="020B0604030504040204" pitchFamily="34" charset="0"/>
              <a:cs typeface="Angsana New" panose="02020603050405020304" pitchFamily="18" charset="-34"/>
            </a:endParaRPr>
          </a:p>
          <a:p>
            <a:pPr marL="457200" lvl="1" indent="0">
              <a:buNone/>
            </a:pP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สิ่งใดรับประทานแทนเนื้อได้ดีที่สุด</a:t>
            </a:r>
          </a:p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คำถามควรกะทัดรัด  ไม่ใช้คำฟุ่มเฟือย  ยืดยาว  วกวน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การรับประทานส้มเป็นประจำจะทำให้ร่างกายได้รับวิตามินชนิดใด  ควรเปลี่ยนเป็น  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ส้มให้วิตามินใด</a:t>
            </a:r>
          </a:p>
          <a:p>
            <a:pPr lvl="1"/>
            <a:endParaRPr lang="th-TH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81AD571-4BE9-4DFE-9852-8B69A895D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หลักการตั้งคำถาม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1388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FE7B29-C274-41F8-8A13-B6F04F122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หลีกเลี่ยงคำถามปฏิเสธโดยเฉพาะอย่างยิ่งปฏิเสธซ้อนปฏิเสธ</a:t>
            </a:r>
          </a:p>
          <a:p>
            <a:pPr marL="457200" lvl="1" indent="0">
              <a:buNone/>
            </a:pP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อะไรไม่เป็นศัตรูของความไม่พยาบาท  ควรเปลี่ยนเป็น  </a:t>
            </a:r>
            <a:endParaRPr lang="th-TH" sz="3200" dirty="0">
              <a:solidFill>
                <a:srgbClr val="000000"/>
              </a:solidFill>
              <a:latin typeface="Angsana New" panose="02020603050405020304" pitchFamily="18" charset="-34"/>
              <a:ea typeface="Tahoma" panose="020B0604030504040204" pitchFamily="34" charset="0"/>
              <a:cs typeface="Angsana New" panose="02020603050405020304" pitchFamily="18" charset="-34"/>
            </a:endParaRPr>
          </a:p>
          <a:p>
            <a:pPr marL="457200" lvl="1" indent="0">
              <a:buNone/>
            </a:pP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อะไรเป็นศัตรูของความพยาบาท</a:t>
            </a:r>
          </a:p>
          <a:p>
            <a:pPr lvl="0"/>
            <a:r>
              <a:rPr lang="th-TH" sz="3200" dirty="0">
                <a:solidFill>
                  <a:srgbClr val="000000"/>
                </a:solidFill>
                <a:latin typeface="Angsana New" panose="02020603050405020304" pitchFamily="18" charset="-34"/>
                <a:ea typeface="Tahoma" panose="020B0604030504040204" pitchFamily="34" charset="0"/>
                <a:cs typeface="Angsana New" panose="02020603050405020304" pitchFamily="18" charset="-34"/>
              </a:rPr>
              <a:t>ควรใช้คำถามที่ยั่วยุหรือชวนให้คิด</a:t>
            </a:r>
          </a:p>
          <a:p>
            <a:endParaRPr lang="th-TH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07E9EE-3791-47A2-8CB1-88276D2B6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หลักการตั้งคำถาม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663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B77009-72ED-40A7-8783-55CBD5823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465231"/>
            <a:ext cx="9603275" cy="4588250"/>
          </a:xfrm>
        </p:spPr>
        <p:txBody>
          <a:bodyPr>
            <a:noAutofit/>
          </a:bodyPr>
          <a:lstStyle/>
          <a:p>
            <a:r>
              <a:rPr lang="th-TH" sz="2800" b="0" i="0" dirty="0">
                <a:solidFill>
                  <a:srgbClr val="0000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เป็นเรื่องราวเดียวกัน   เป็นพวกเดียวกัน  หรือประเภทเดียวกัน</a:t>
            </a: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“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เชื้อเพลิงที่ดีมีลักษณะอย่างไร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”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 ก.  หาได้ง่าย</a:t>
            </a:r>
            <a:r>
              <a:rPr lang="th-TH" sz="2800" dirty="0">
                <a:solidFill>
                  <a:srgbClr val="FF0000"/>
                </a:solidFill>
                <a:latin typeface="arial" panose="020B0604020202020204" pitchFamily="34" charset="0"/>
              </a:rPr>
              <a:t>			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ข.  ไม่ต้องซื้อ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 ค.  ติดไฟง่าย		 	ง.  ให้ความร้อนสูง</a:t>
            </a:r>
          </a:p>
          <a:p>
            <a:pPr indent="0" algn="just">
              <a:buNone/>
            </a:pPr>
            <a:r>
              <a:rPr lang="th-TH" sz="2800" dirty="0">
                <a:solidFill>
                  <a:srgbClr val="0070C0"/>
                </a:solidFill>
                <a:latin typeface="arial" panose="020B0604020202020204" pitchFamily="34" charset="0"/>
                <a:cs typeface="Angsana New" panose="02020603050405020304" pitchFamily="18" charset="-34"/>
              </a:rPr>
              <a:t>ควรเปลี่ยนเป็น  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“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เชื้อเพลิงที่ดีมีลักษณะอย่างไร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”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 ก.  ติดไฟได้นาน			ข.  หาซื้อได้ง่าย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 ค.  ติดไฟง่าย			ง.  ให้ความร้อนสูง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endParaRPr lang="th-TH" sz="2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457200" lvl="1" indent="0">
              <a:buNone/>
            </a:pPr>
            <a:endParaRPr lang="th-TH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C4A9121-9954-469A-94BA-67C9BEA5F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หลักการเขียนตัวเลือก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1415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42B8F1-D834-4542-AF65-079F27A58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53634"/>
            <a:ext cx="10266267" cy="3450613"/>
          </a:xfrm>
        </p:spPr>
        <p:txBody>
          <a:bodyPr>
            <a:noAutofit/>
          </a:bodyPr>
          <a:lstStyle/>
          <a:p>
            <a:pPr marL="514350" indent="-285750" algn="just"/>
            <a:r>
              <a:rPr lang="th-TH" sz="2800" b="0" i="0" dirty="0"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มีทิศทางเดียวกัน  เช่น</a:t>
            </a:r>
            <a:endParaRPr lang="th-TH" sz="2800" b="0" i="0" dirty="0"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                      “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การส่งเสริมการลงทุนในประเทศช่วยให้เกิดสิ่งใด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”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  ก.  คนมีงานทำมากขึ้น			ข.  รัฐมีรายได้มากขึ้น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  ค.  เงินมีการหมุนเวียน			ง.  ทรัพยากรถูกใช้มากขึ้น   </a:t>
            </a:r>
            <a:r>
              <a:rPr lang="th-TH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</a:t>
            </a:r>
          </a:p>
          <a:p>
            <a:pPr indent="0" algn="just">
              <a:buNone/>
            </a:pPr>
            <a:r>
              <a:rPr lang="th-TH" sz="2800" dirty="0">
                <a:solidFill>
                  <a:srgbClr val="FF0000"/>
                </a:solidFill>
                <a:latin typeface="arial" panose="020B0604020202020204" pitchFamily="34" charset="0"/>
                <a:cs typeface="Angsana New" panose="02020603050405020304" pitchFamily="18" charset="-34"/>
              </a:rPr>
              <a:t>ควรเปลี่ยนเป็น  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การส่งเสริมการลงทุนในประเทศช่วยให้เกิดสิ่งใด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  ก.  คนมีงานทำมากขึ้น			ข.  รัฐมีรายได้มากขึ้น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  ค.  เงินมีการหมุนเวียน			ง.  ทรัพยากรถูกใช้ให้เป็นประโยชน์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</a:t>
            </a:r>
            <a:endParaRPr lang="th-TH" sz="2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endParaRPr lang="th-TH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C179407-EFA5-4EA5-AABB-4B1074D80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หลักการเขียนตัวเลือก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9933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C62BEF-12BD-41E2-B9C5-CC5F864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69418"/>
            <a:ext cx="9603275" cy="4689868"/>
          </a:xfrm>
        </p:spPr>
        <p:txBody>
          <a:bodyPr>
            <a:noAutofit/>
          </a:bodyPr>
          <a:lstStyle/>
          <a:p>
            <a:r>
              <a:rPr lang="th-TH" sz="2800" b="0" i="0" dirty="0">
                <a:solidFill>
                  <a:srgbClr val="0000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มีโครงสร้างสอดคล้องกัน</a:t>
            </a: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“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การทำลายป่าเกิดจากสาเหตุใดมากที่สุด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”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 ก.  ความยากจน</a:t>
            </a:r>
            <a:r>
              <a:rPr lang="th-TH" sz="2800" dirty="0">
                <a:solidFill>
                  <a:srgbClr val="FF0000"/>
                </a:solidFill>
                <a:latin typeface="arial" panose="020B0604020202020204" pitchFamily="34" charset="0"/>
              </a:rPr>
              <a:t>			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 ข.  คนต้องการที่ทำกิน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  ค.  กฎหมายมีช่องว่าง</a:t>
            </a:r>
            <a:r>
              <a:rPr lang="th-TH" sz="2800" dirty="0">
                <a:solidFill>
                  <a:srgbClr val="FF0000"/>
                </a:solidFill>
                <a:latin typeface="arial" panose="020B0604020202020204" pitchFamily="34" charset="0"/>
              </a:rPr>
              <a:t>		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ง.  เจ้าหน้าที่ไม่กวดขัน</a:t>
            </a:r>
          </a:p>
          <a:p>
            <a:pPr indent="0" algn="just">
              <a:buNone/>
            </a:pPr>
            <a:r>
              <a:rPr lang="th-TH" sz="2800" dirty="0">
                <a:solidFill>
                  <a:srgbClr val="0070C0"/>
                </a:solidFill>
                <a:latin typeface="arial" panose="020B0604020202020204" pitchFamily="34" charset="0"/>
                <a:cs typeface="Angsana New" panose="02020603050405020304" pitchFamily="18" charset="-34"/>
              </a:rPr>
              <a:t>ควรเปลี่ยนเป็น  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“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การทำลายป่าเกิดจากสาเหตุใดมากที่สุด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”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 ก.  ความยากจนมีมากขึ้น		ข.  คนต้องการที่ทำกิน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  ค.  กฎหมายมีช่องว่าง			ง.  เจ้าหน้าที่ไม่กวดขัน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endParaRPr lang="th-TH" sz="2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457200" lvl="1" indent="0">
              <a:buNone/>
            </a:pPr>
            <a:endParaRPr lang="th-TH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F51A31-5900-4284-845E-D65378A49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หลักการเขียนตัวเลือก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4935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51ED63-D687-443D-9E36-5E183C0CD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91189"/>
            <a:ext cx="10407781" cy="4548354"/>
          </a:xfrm>
        </p:spPr>
        <p:txBody>
          <a:bodyPr>
            <a:noAutofit/>
          </a:bodyPr>
          <a:lstStyle/>
          <a:p>
            <a:pPr indent="457200" algn="just"/>
            <a:r>
              <a:rPr lang="th-TH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ใช้ตัวเลือกที่เป็นไปได้  เช่น</a:t>
            </a:r>
            <a:endParaRPr lang="th-TH" sz="2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444444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             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   “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การกระทำใดที่จัดได้ว่าใช้เงินอย่างประหยัด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”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           ก.  ซื้อในสิ่งที่จำเป็น</a:t>
            </a:r>
            <a:r>
              <a:rPr lang="th-TH" sz="2800" dirty="0">
                <a:solidFill>
                  <a:srgbClr val="0070C0"/>
                </a:solidFill>
                <a:latin typeface="arial" panose="020B0604020202020204" pitchFamily="34" charset="0"/>
              </a:rPr>
              <a:t>			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ข. ใช้เพียงบางส่วนที่มี</a:t>
            </a:r>
            <a:endParaRPr lang="th-TH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 ค. เก็บสะสมเมื่อมีโอกาส</a:t>
            </a:r>
            <a:r>
              <a:rPr lang="th-TH" sz="2800" dirty="0">
                <a:solidFill>
                  <a:srgbClr val="0070C0"/>
                </a:solidFill>
                <a:latin typeface="arial" panose="020B0604020202020204" pitchFamily="34" charset="0"/>
              </a:rPr>
              <a:t>		</a:t>
            </a:r>
            <a:r>
              <a:rPr lang="th-TH" sz="28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ง.  อดมื้อกินมื้อเพื่อเก็บเงิน</a:t>
            </a:r>
          </a:p>
          <a:p>
            <a:pPr indent="0" algn="just">
              <a:buNone/>
            </a:pPr>
            <a:r>
              <a:rPr lang="th-TH" sz="2800" dirty="0">
                <a:solidFill>
                  <a:srgbClr val="FF0000"/>
                </a:solidFill>
                <a:latin typeface="arial" panose="020B0604020202020204" pitchFamily="34" charset="0"/>
                <a:cs typeface="Angsana New" panose="02020603050405020304" pitchFamily="18" charset="-34"/>
              </a:rPr>
              <a:t>ควรเปลี่ยนเป็น  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  “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การกระทำใดที่จัดได้ว่าใช้เงินอย่างประหยัด</a:t>
            </a: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”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 ก.  ซื้อในสิ่งที่จำเป็น			ข.  ใช้เพียงบางส่วนที่มี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                      ค.  เก็บสะสมเมื่อมีโอกาส		ง.  ซื้อสิ่งของที่ราคาถูก</a:t>
            </a:r>
            <a:endParaRPr lang="th-TH" sz="2800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endParaRPr lang="th-TH" sz="2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endParaRPr lang="th-TH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D64117-587E-4CF1-8079-24E0677C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/>
              <a:t>หลักการเขียนตัวเลือก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8767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1DB373-C1A1-4924-9AF2-F0436820150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107</TotalTime>
  <Words>1135</Words>
  <Application>Microsoft Office PowerPoint</Application>
  <PresentationFormat>Widescreen</PresentationFormat>
  <Paragraphs>122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Angsana New</vt:lpstr>
      <vt:lpstr>arial</vt:lpstr>
      <vt:lpstr>arial</vt:lpstr>
      <vt:lpstr>Calibri</vt:lpstr>
      <vt:lpstr>Gill Sans MT</vt:lpstr>
      <vt:lpstr>Gallery</vt:lpstr>
      <vt:lpstr>การสร้างข้อสอบปรนัย</vt:lpstr>
      <vt:lpstr>หลักการตั้งคำถาม</vt:lpstr>
      <vt:lpstr>หลักการตั้งคำถาม</vt:lpstr>
      <vt:lpstr>หลักการตั้งคำถาม</vt:lpstr>
      <vt:lpstr>หลักการตั้งคำถาม</vt:lpstr>
      <vt:lpstr>หลักการเขียนตัวเลือก</vt:lpstr>
      <vt:lpstr>หลักการเขียนตัวเลือก</vt:lpstr>
      <vt:lpstr>หลักการเขียนตัวเลือก</vt:lpstr>
      <vt:lpstr>หลักการเขียนตัวเลือก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ตัวอย่างคำถาม  ระดับความจำ</vt:lpstr>
      <vt:lpstr>ตัวอย่างคำถาม  ระดับความจำ</vt:lpstr>
      <vt:lpstr>ตัวอย่างคำถาม  ระดับความจำ</vt:lpstr>
      <vt:lpstr>ตัวอย่างคำถาม  ระดับความจำ</vt:lpstr>
      <vt:lpstr>ตัวอย่างคำถาม  ระดับความเข้าใจ</vt:lpstr>
      <vt:lpstr>ตัวอย่างคำถาม  ระดับความเข้าใจ</vt:lpstr>
      <vt:lpstr>ตัวอย่างคำถาม  ระดับการนำไปใช้</vt:lpstr>
      <vt:lpstr>ตัวอย่างคำถาม  ระดับการวิเคราะห์</vt:lpstr>
      <vt:lpstr>ตัวอย่างคำถาม  ระดับการวิเคราะห์</vt:lpstr>
      <vt:lpstr>ตัวอย่างคำถาม  ระดับการประเมิน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การสร้างข้อสอบปรนัย</dc:title>
  <dc:creator>teerawit timprapa</dc:creator>
  <cp:lastModifiedBy>Teerawit  Tinprapa</cp:lastModifiedBy>
  <cp:revision>11</cp:revision>
  <dcterms:created xsi:type="dcterms:W3CDTF">2020-08-26T00:22:55Z</dcterms:created>
  <dcterms:modified xsi:type="dcterms:W3CDTF">2023-08-16T00:42:38Z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