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1" r:id="rId3"/>
    <p:sldId id="257" r:id="rId4"/>
    <p:sldId id="262" r:id="rId5"/>
    <p:sldId id="287" r:id="rId6"/>
    <p:sldId id="284" r:id="rId7"/>
    <p:sldId id="265" r:id="rId8"/>
    <p:sldId id="266" r:id="rId9"/>
    <p:sldId id="268" r:id="rId10"/>
    <p:sldId id="269" r:id="rId11"/>
    <p:sldId id="270" r:id="rId12"/>
    <p:sldId id="271" r:id="rId13"/>
    <p:sldId id="285" r:id="rId14"/>
    <p:sldId id="263" r:id="rId15"/>
    <p:sldId id="272" r:id="rId16"/>
    <p:sldId id="273" r:id="rId17"/>
    <p:sldId id="275" r:id="rId18"/>
    <p:sldId id="274" r:id="rId19"/>
    <p:sldId id="288" r:id="rId20"/>
    <p:sldId id="292" r:id="rId21"/>
    <p:sldId id="294" r:id="rId22"/>
    <p:sldId id="295" r:id="rId23"/>
    <p:sldId id="296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B6E0D-790C-4515-A772-191C8CB654A7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E2D09A-BFDA-4330-8F71-CCA03DB24DE5}">
      <dgm:prSet phldrT="[Text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สิ่งแวดล้อมทางการตลาด</a:t>
          </a:r>
          <a:endParaRPr lang="en-US" sz="2800" b="1" dirty="0">
            <a:latin typeface="TH SarabunPSK" pitchFamily="34" charset="-34"/>
            <a:cs typeface="TH SarabunPSK" pitchFamily="34" charset="-34"/>
          </a:endParaRPr>
        </a:p>
      </dgm:t>
    </dgm:pt>
    <dgm:pt modelId="{67C57FB5-B2A8-47B3-8EC4-F26FC2A32D7C}" type="parTrans" cxnId="{0A4BCE30-CA08-4594-BF1A-4D1A60160CA6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4E360C99-17EA-40AA-A541-E2E3412C2D33}" type="sibTrans" cxnId="{0A4BCE30-CA08-4594-BF1A-4D1A60160CA6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5A48B21D-8135-4A3E-B4E2-E22ADFC63DCD}">
      <dgm:prSet phldrT="[Text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สิ่งแวดล้อมภายนอก</a:t>
          </a:r>
          <a:endParaRPr lang="en-US" sz="2800" b="1" dirty="0" smtClean="0">
            <a:latin typeface="TH SarabunPSK" pitchFamily="34" charset="-34"/>
            <a:cs typeface="TH SarabunPSK" pitchFamily="34" charset="-34"/>
          </a:endParaRPr>
        </a:p>
        <a:p>
          <a:r>
            <a:rPr lang="en-US" sz="2800" b="1" dirty="0" smtClean="0">
              <a:latin typeface="TH SarabunPSK" pitchFamily="34" charset="-34"/>
              <a:cs typeface="TH SarabunPSK" pitchFamily="34" charset="-34"/>
            </a:rPr>
            <a:t>(External environment)</a:t>
          </a:r>
          <a:endParaRPr lang="en-US" sz="2800" b="1" dirty="0">
            <a:latin typeface="TH SarabunPSK" pitchFamily="34" charset="-34"/>
            <a:cs typeface="TH SarabunPSK" pitchFamily="34" charset="-34"/>
          </a:endParaRPr>
        </a:p>
      </dgm:t>
    </dgm:pt>
    <dgm:pt modelId="{8D0A5846-4AC5-4797-942F-5D563587238D}" type="parTrans" cxnId="{0C3A77AC-F84F-4A23-90B5-05D36E60AD02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008E8AA7-5B11-47C5-82AD-3C7F4C181AC7}" type="sibTrans" cxnId="{0C3A77AC-F84F-4A23-90B5-05D36E60AD02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1CEC7962-9F77-458A-82E9-C342619C194D}">
      <dgm:prSet phldrT="[Text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สิ่งแวดล้อมภายใน</a:t>
          </a:r>
          <a:endParaRPr lang="en-US" sz="2800" b="1" dirty="0" smtClean="0">
            <a:latin typeface="TH SarabunPSK" pitchFamily="34" charset="-34"/>
            <a:cs typeface="TH SarabunPSK" pitchFamily="34" charset="-34"/>
          </a:endParaRPr>
        </a:p>
        <a:p>
          <a:r>
            <a:rPr lang="en-US" sz="2800" b="1" dirty="0" smtClean="0">
              <a:latin typeface="TH SarabunPSK" pitchFamily="34" charset="-34"/>
              <a:cs typeface="TH SarabunPSK" pitchFamily="34" charset="-34"/>
            </a:rPr>
            <a:t>(Internal environment)</a:t>
          </a:r>
          <a:endParaRPr lang="en-US" sz="2800" b="1" dirty="0">
            <a:latin typeface="TH SarabunPSK" pitchFamily="34" charset="-34"/>
            <a:cs typeface="TH SarabunPSK" pitchFamily="34" charset="-34"/>
          </a:endParaRPr>
        </a:p>
      </dgm:t>
    </dgm:pt>
    <dgm:pt modelId="{C4F9BCCC-D172-49D8-8513-296FD3DC4307}" type="parTrans" cxnId="{B1A3F655-5609-4D9B-9CAD-44844D6F122D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138C7C09-30CB-40AC-9FB4-09F786C483BD}" type="sibTrans" cxnId="{B1A3F655-5609-4D9B-9CAD-44844D6F122D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1F360ADC-43FE-4352-87CE-7E68D1A7E728}">
      <dgm:prSet phldrT="[Text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มหภาค</a:t>
          </a:r>
          <a:endParaRPr lang="en-US" sz="2800" b="1" dirty="0">
            <a:latin typeface="TH SarabunPSK" pitchFamily="34" charset="-34"/>
            <a:cs typeface="TH SarabunPSK" pitchFamily="34" charset="-34"/>
          </a:endParaRPr>
        </a:p>
      </dgm:t>
    </dgm:pt>
    <dgm:pt modelId="{951E374C-91BD-478B-B204-4CA3196F5197}" type="parTrans" cxnId="{5ABD426D-2A5C-4986-A859-67C163EE3660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04B6CB7F-13FB-4B82-8D0E-E2703DE9FF08}" type="sibTrans" cxnId="{5ABD426D-2A5C-4986-A859-67C163EE3660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38ED247C-D633-4893-B4F7-87F11C219A2B}">
      <dgm:prSet phldrT="[Text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จุลภาค</a:t>
          </a:r>
          <a:endParaRPr lang="en-US" sz="2800" b="1" dirty="0">
            <a:latin typeface="TH SarabunPSK" pitchFamily="34" charset="-34"/>
            <a:cs typeface="TH SarabunPSK" pitchFamily="34" charset="-34"/>
          </a:endParaRPr>
        </a:p>
      </dgm:t>
    </dgm:pt>
    <dgm:pt modelId="{E5D6D81F-92B9-4FD2-B376-E6A57CAAB053}" type="parTrans" cxnId="{C6071B3B-C970-4203-8F34-088A51635DAD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BB1B6121-87C4-4F6B-B720-B72C25C80087}" type="sibTrans" cxnId="{C6071B3B-C970-4203-8F34-088A51635DAD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EDD45E7D-9FBB-46E8-888D-315675904021}">
      <dgm:prSet phldrT="[Text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ปัจจัยทางการตลาด</a:t>
          </a:r>
          <a:endParaRPr lang="en-US" sz="2800" b="1" dirty="0">
            <a:latin typeface="TH SarabunPSK" pitchFamily="34" charset="-34"/>
            <a:cs typeface="TH SarabunPSK" pitchFamily="34" charset="-34"/>
          </a:endParaRPr>
        </a:p>
      </dgm:t>
    </dgm:pt>
    <dgm:pt modelId="{F47B97D9-B45A-4AEE-94F6-71B822D918B4}" type="parTrans" cxnId="{4BE75651-BDD3-4D7F-BD0D-DB0606230C1A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01863CAB-4204-44BD-B2CD-B6D622BF2C88}" type="sibTrans" cxnId="{4BE75651-BDD3-4D7F-BD0D-DB0606230C1A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241B32C4-B3E7-4603-86CF-D2E7CAAF5CE4}">
      <dgm:prSet phldrT="[Text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อื่นๆ </a:t>
          </a:r>
          <a:endParaRPr lang="en-US" sz="2800" b="1" dirty="0">
            <a:latin typeface="TH SarabunPSK" pitchFamily="34" charset="-34"/>
            <a:cs typeface="TH SarabunPSK" pitchFamily="34" charset="-34"/>
          </a:endParaRPr>
        </a:p>
      </dgm:t>
    </dgm:pt>
    <dgm:pt modelId="{CB0C0A1B-B343-41F1-85BD-D0072AF77FA6}" type="parTrans" cxnId="{B86214B1-0E4E-4C8E-ABD0-C34E7BBF5D14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B3EB545F-0885-438E-94AD-79DF446BA39B}" type="sibTrans" cxnId="{B86214B1-0E4E-4C8E-ABD0-C34E7BBF5D14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D3058922-6C53-49E3-BD1B-887DA790A419}" type="pres">
      <dgm:prSet presAssocID="{B42B6E0D-790C-4515-A772-191C8CB654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9B32993-1D4B-4780-A3BB-EE8CFEA4EFAF}" type="pres">
      <dgm:prSet presAssocID="{9FE2D09A-BFDA-4330-8F71-CCA03DB24DE5}" presName="hierRoot1" presStyleCnt="0">
        <dgm:presLayoutVars>
          <dgm:hierBranch val="init"/>
        </dgm:presLayoutVars>
      </dgm:prSet>
      <dgm:spPr/>
    </dgm:pt>
    <dgm:pt modelId="{F35A1CEF-8B29-4A61-BB62-5B91CF20BC43}" type="pres">
      <dgm:prSet presAssocID="{9FE2D09A-BFDA-4330-8F71-CCA03DB24DE5}" presName="rootComposite1" presStyleCnt="0"/>
      <dgm:spPr/>
    </dgm:pt>
    <dgm:pt modelId="{70D9FCD7-61CD-43B6-9B1C-F5CBD5490C8A}" type="pres">
      <dgm:prSet presAssocID="{9FE2D09A-BFDA-4330-8F71-CCA03DB24DE5}" presName="rootText1" presStyleLbl="node0" presStyleIdx="0" presStyleCnt="1" custScaleX="2146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5542A4-2D64-4CDF-BFE1-4B46CA64CFD0}" type="pres">
      <dgm:prSet presAssocID="{9FE2D09A-BFDA-4330-8F71-CCA03DB24DE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E983095-9BA5-4490-8F36-7EC6EBC52BAE}" type="pres">
      <dgm:prSet presAssocID="{9FE2D09A-BFDA-4330-8F71-CCA03DB24DE5}" presName="hierChild2" presStyleCnt="0"/>
      <dgm:spPr/>
    </dgm:pt>
    <dgm:pt modelId="{B6122494-FEBF-4426-94F0-1402B53646EB}" type="pres">
      <dgm:prSet presAssocID="{8D0A5846-4AC5-4797-942F-5D563587238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932A19DA-C43D-4EE3-9B73-828048A15D6F}" type="pres">
      <dgm:prSet presAssocID="{5A48B21D-8135-4A3E-B4E2-E22ADFC63DCD}" presName="hierRoot2" presStyleCnt="0">
        <dgm:presLayoutVars>
          <dgm:hierBranch val="init"/>
        </dgm:presLayoutVars>
      </dgm:prSet>
      <dgm:spPr/>
    </dgm:pt>
    <dgm:pt modelId="{18FB8D19-F564-47A0-A670-B9AC085109BD}" type="pres">
      <dgm:prSet presAssocID="{5A48B21D-8135-4A3E-B4E2-E22ADFC63DCD}" presName="rootComposite" presStyleCnt="0"/>
      <dgm:spPr/>
    </dgm:pt>
    <dgm:pt modelId="{DF3164BA-BC0B-4124-8247-EF75D04B1DD5}" type="pres">
      <dgm:prSet presAssocID="{5A48B21D-8135-4A3E-B4E2-E22ADFC63DCD}" presName="rootText" presStyleLbl="node2" presStyleIdx="0" presStyleCnt="2" custScaleX="217968" custScaleY="1379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B41F14-1DC2-42A9-9F28-C6FF2C1EFBFB}" type="pres">
      <dgm:prSet presAssocID="{5A48B21D-8135-4A3E-B4E2-E22ADFC63DCD}" presName="rootConnector" presStyleLbl="node2" presStyleIdx="0" presStyleCnt="2"/>
      <dgm:spPr/>
      <dgm:t>
        <a:bodyPr/>
        <a:lstStyle/>
        <a:p>
          <a:endParaRPr lang="en-US"/>
        </a:p>
      </dgm:t>
    </dgm:pt>
    <dgm:pt modelId="{EA627D56-1AC7-4ADE-B925-9C332EB36B4E}" type="pres">
      <dgm:prSet presAssocID="{5A48B21D-8135-4A3E-B4E2-E22ADFC63DCD}" presName="hierChild4" presStyleCnt="0"/>
      <dgm:spPr/>
    </dgm:pt>
    <dgm:pt modelId="{36CB85B8-DA03-4339-8FC4-11A218578DC6}" type="pres">
      <dgm:prSet presAssocID="{951E374C-91BD-478B-B204-4CA3196F5197}" presName="Name37" presStyleLbl="parChTrans1D3" presStyleIdx="0" presStyleCnt="4"/>
      <dgm:spPr/>
      <dgm:t>
        <a:bodyPr/>
        <a:lstStyle/>
        <a:p>
          <a:endParaRPr lang="en-US"/>
        </a:p>
      </dgm:t>
    </dgm:pt>
    <dgm:pt modelId="{77549FA6-E1CA-4536-AEB9-FAA20E3623E4}" type="pres">
      <dgm:prSet presAssocID="{1F360ADC-43FE-4352-87CE-7E68D1A7E728}" presName="hierRoot2" presStyleCnt="0">
        <dgm:presLayoutVars>
          <dgm:hierBranch val="init"/>
        </dgm:presLayoutVars>
      </dgm:prSet>
      <dgm:spPr/>
    </dgm:pt>
    <dgm:pt modelId="{A1E84C0A-C760-4C4E-9BB0-B047756DD11B}" type="pres">
      <dgm:prSet presAssocID="{1F360ADC-43FE-4352-87CE-7E68D1A7E728}" presName="rootComposite" presStyleCnt="0"/>
      <dgm:spPr/>
    </dgm:pt>
    <dgm:pt modelId="{61621485-6C22-47BA-946A-58DAFB5B091F}" type="pres">
      <dgm:prSet presAssocID="{1F360ADC-43FE-4352-87CE-7E68D1A7E728}" presName="rootText" presStyleLbl="node3" presStyleIdx="0" presStyleCnt="4" custScaleX="1269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774F9E-EE2B-428D-941B-1C54A56EC1CF}" type="pres">
      <dgm:prSet presAssocID="{1F360ADC-43FE-4352-87CE-7E68D1A7E728}" presName="rootConnector" presStyleLbl="node3" presStyleIdx="0" presStyleCnt="4"/>
      <dgm:spPr/>
      <dgm:t>
        <a:bodyPr/>
        <a:lstStyle/>
        <a:p>
          <a:endParaRPr lang="en-US"/>
        </a:p>
      </dgm:t>
    </dgm:pt>
    <dgm:pt modelId="{6A7E1335-0A8D-4AAA-BC23-30E7395DAE96}" type="pres">
      <dgm:prSet presAssocID="{1F360ADC-43FE-4352-87CE-7E68D1A7E728}" presName="hierChild4" presStyleCnt="0"/>
      <dgm:spPr/>
    </dgm:pt>
    <dgm:pt modelId="{19C8C2D7-5F85-42BB-B869-D0E5D048465D}" type="pres">
      <dgm:prSet presAssocID="{1F360ADC-43FE-4352-87CE-7E68D1A7E728}" presName="hierChild5" presStyleCnt="0"/>
      <dgm:spPr/>
    </dgm:pt>
    <dgm:pt modelId="{F3B22367-B53B-4A2C-A0C1-36A6496556C8}" type="pres">
      <dgm:prSet presAssocID="{E5D6D81F-92B9-4FD2-B376-E6A57CAAB053}" presName="Name37" presStyleLbl="parChTrans1D3" presStyleIdx="1" presStyleCnt="4"/>
      <dgm:spPr/>
      <dgm:t>
        <a:bodyPr/>
        <a:lstStyle/>
        <a:p>
          <a:endParaRPr lang="en-US"/>
        </a:p>
      </dgm:t>
    </dgm:pt>
    <dgm:pt modelId="{FCE29750-4235-419F-A9A7-1E42C88285A8}" type="pres">
      <dgm:prSet presAssocID="{38ED247C-D633-4893-B4F7-87F11C219A2B}" presName="hierRoot2" presStyleCnt="0">
        <dgm:presLayoutVars>
          <dgm:hierBranch val="init"/>
        </dgm:presLayoutVars>
      </dgm:prSet>
      <dgm:spPr/>
    </dgm:pt>
    <dgm:pt modelId="{620AA4F7-5094-4527-A813-A0B643FBBEE3}" type="pres">
      <dgm:prSet presAssocID="{38ED247C-D633-4893-B4F7-87F11C219A2B}" presName="rootComposite" presStyleCnt="0"/>
      <dgm:spPr/>
    </dgm:pt>
    <dgm:pt modelId="{F54A6E57-A1B7-40DE-8883-DFBDEF92F862}" type="pres">
      <dgm:prSet presAssocID="{38ED247C-D633-4893-B4F7-87F11C219A2B}" presName="rootText" presStyleLbl="node3" presStyleIdx="1" presStyleCnt="4" custScaleX="1269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E5E34B-7D33-4492-AA6F-DEC846775770}" type="pres">
      <dgm:prSet presAssocID="{38ED247C-D633-4893-B4F7-87F11C219A2B}" presName="rootConnector" presStyleLbl="node3" presStyleIdx="1" presStyleCnt="4"/>
      <dgm:spPr/>
      <dgm:t>
        <a:bodyPr/>
        <a:lstStyle/>
        <a:p>
          <a:endParaRPr lang="en-US"/>
        </a:p>
      </dgm:t>
    </dgm:pt>
    <dgm:pt modelId="{C4FFE45A-E0AF-4A7D-92E3-1FA1DBFC9AF1}" type="pres">
      <dgm:prSet presAssocID="{38ED247C-D633-4893-B4F7-87F11C219A2B}" presName="hierChild4" presStyleCnt="0"/>
      <dgm:spPr/>
    </dgm:pt>
    <dgm:pt modelId="{2CAB5A10-68B3-45BB-9F09-BC16CC8BEBDF}" type="pres">
      <dgm:prSet presAssocID="{38ED247C-D633-4893-B4F7-87F11C219A2B}" presName="hierChild5" presStyleCnt="0"/>
      <dgm:spPr/>
    </dgm:pt>
    <dgm:pt modelId="{700795EA-92B8-4C5E-830A-99D3729C16CD}" type="pres">
      <dgm:prSet presAssocID="{5A48B21D-8135-4A3E-B4E2-E22ADFC63DCD}" presName="hierChild5" presStyleCnt="0"/>
      <dgm:spPr/>
    </dgm:pt>
    <dgm:pt modelId="{99F8F4B3-CF68-4089-92BF-D969A018ED3E}" type="pres">
      <dgm:prSet presAssocID="{C4F9BCCC-D172-49D8-8513-296FD3DC4307}" presName="Name37" presStyleLbl="parChTrans1D2" presStyleIdx="1" presStyleCnt="2"/>
      <dgm:spPr/>
      <dgm:t>
        <a:bodyPr/>
        <a:lstStyle/>
        <a:p>
          <a:endParaRPr lang="en-US"/>
        </a:p>
      </dgm:t>
    </dgm:pt>
    <dgm:pt modelId="{24A5C505-8E30-4468-942F-7516A6684AEA}" type="pres">
      <dgm:prSet presAssocID="{1CEC7962-9F77-458A-82E9-C342619C194D}" presName="hierRoot2" presStyleCnt="0">
        <dgm:presLayoutVars>
          <dgm:hierBranch val="init"/>
        </dgm:presLayoutVars>
      </dgm:prSet>
      <dgm:spPr/>
    </dgm:pt>
    <dgm:pt modelId="{C54D199A-288E-47D2-B4CC-76C221F8C5DA}" type="pres">
      <dgm:prSet presAssocID="{1CEC7962-9F77-458A-82E9-C342619C194D}" presName="rootComposite" presStyleCnt="0"/>
      <dgm:spPr/>
    </dgm:pt>
    <dgm:pt modelId="{B4B93CBD-52D8-4AF1-91B1-DA451A51F4B5}" type="pres">
      <dgm:prSet presAssocID="{1CEC7962-9F77-458A-82E9-C342619C194D}" presName="rootText" presStyleLbl="node2" presStyleIdx="1" presStyleCnt="2" custScaleX="221111" custScaleY="135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3DD0A5-FFF4-4846-A2AE-6F36F30A9342}" type="pres">
      <dgm:prSet presAssocID="{1CEC7962-9F77-458A-82E9-C342619C194D}" presName="rootConnector" presStyleLbl="node2" presStyleIdx="1" presStyleCnt="2"/>
      <dgm:spPr/>
      <dgm:t>
        <a:bodyPr/>
        <a:lstStyle/>
        <a:p>
          <a:endParaRPr lang="en-US"/>
        </a:p>
      </dgm:t>
    </dgm:pt>
    <dgm:pt modelId="{531D66B9-8EF6-4F96-8995-AF3C446BEDC0}" type="pres">
      <dgm:prSet presAssocID="{1CEC7962-9F77-458A-82E9-C342619C194D}" presName="hierChild4" presStyleCnt="0"/>
      <dgm:spPr/>
    </dgm:pt>
    <dgm:pt modelId="{C73474E1-A076-48EC-AC3F-5796422792DA}" type="pres">
      <dgm:prSet presAssocID="{F47B97D9-B45A-4AEE-94F6-71B822D918B4}" presName="Name37" presStyleLbl="parChTrans1D3" presStyleIdx="2" presStyleCnt="4"/>
      <dgm:spPr/>
      <dgm:t>
        <a:bodyPr/>
        <a:lstStyle/>
        <a:p>
          <a:endParaRPr lang="en-US"/>
        </a:p>
      </dgm:t>
    </dgm:pt>
    <dgm:pt modelId="{E3359519-7944-42A7-8077-032B588B0157}" type="pres">
      <dgm:prSet presAssocID="{EDD45E7D-9FBB-46E8-888D-315675904021}" presName="hierRoot2" presStyleCnt="0">
        <dgm:presLayoutVars>
          <dgm:hierBranch val="init"/>
        </dgm:presLayoutVars>
      </dgm:prSet>
      <dgm:spPr/>
    </dgm:pt>
    <dgm:pt modelId="{6794B34D-8A54-4B1B-A821-F80978CE5BC1}" type="pres">
      <dgm:prSet presAssocID="{EDD45E7D-9FBB-46E8-888D-315675904021}" presName="rootComposite" presStyleCnt="0"/>
      <dgm:spPr/>
    </dgm:pt>
    <dgm:pt modelId="{2B810D8B-07E6-4F99-BC34-9C5103F050BB}" type="pres">
      <dgm:prSet presAssocID="{EDD45E7D-9FBB-46E8-888D-315675904021}" presName="rootText" presStyleLbl="node3" presStyleIdx="2" presStyleCnt="4" custScaleX="1341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8C3EB1-0515-4383-A1B6-B3587D196986}" type="pres">
      <dgm:prSet presAssocID="{EDD45E7D-9FBB-46E8-888D-315675904021}" presName="rootConnector" presStyleLbl="node3" presStyleIdx="2" presStyleCnt="4"/>
      <dgm:spPr/>
      <dgm:t>
        <a:bodyPr/>
        <a:lstStyle/>
        <a:p>
          <a:endParaRPr lang="en-US"/>
        </a:p>
      </dgm:t>
    </dgm:pt>
    <dgm:pt modelId="{9FB1FA97-534D-4FCC-8FA3-5D35AA3A42BB}" type="pres">
      <dgm:prSet presAssocID="{EDD45E7D-9FBB-46E8-888D-315675904021}" presName="hierChild4" presStyleCnt="0"/>
      <dgm:spPr/>
    </dgm:pt>
    <dgm:pt modelId="{9BD9BBE3-5194-433A-B375-0611CFA88A33}" type="pres">
      <dgm:prSet presAssocID="{EDD45E7D-9FBB-46E8-888D-315675904021}" presName="hierChild5" presStyleCnt="0"/>
      <dgm:spPr/>
    </dgm:pt>
    <dgm:pt modelId="{FB2C343A-FA39-4406-92FD-C52AF3139837}" type="pres">
      <dgm:prSet presAssocID="{CB0C0A1B-B343-41F1-85BD-D0072AF77FA6}" presName="Name37" presStyleLbl="parChTrans1D3" presStyleIdx="3" presStyleCnt="4"/>
      <dgm:spPr/>
      <dgm:t>
        <a:bodyPr/>
        <a:lstStyle/>
        <a:p>
          <a:endParaRPr lang="en-US"/>
        </a:p>
      </dgm:t>
    </dgm:pt>
    <dgm:pt modelId="{AE18EE7A-408F-4FF6-8408-B3690C9DD0FE}" type="pres">
      <dgm:prSet presAssocID="{241B32C4-B3E7-4603-86CF-D2E7CAAF5CE4}" presName="hierRoot2" presStyleCnt="0">
        <dgm:presLayoutVars>
          <dgm:hierBranch val="init"/>
        </dgm:presLayoutVars>
      </dgm:prSet>
      <dgm:spPr/>
    </dgm:pt>
    <dgm:pt modelId="{9F5D5FD2-D5C5-4FEC-BD8B-007EF9E827EB}" type="pres">
      <dgm:prSet presAssocID="{241B32C4-B3E7-4603-86CF-D2E7CAAF5CE4}" presName="rootComposite" presStyleCnt="0"/>
      <dgm:spPr/>
    </dgm:pt>
    <dgm:pt modelId="{A2A74423-73E3-46F2-9F38-C39748FC8A87}" type="pres">
      <dgm:prSet presAssocID="{241B32C4-B3E7-4603-86CF-D2E7CAAF5CE4}" presName="rootText" presStyleLbl="node3" presStyleIdx="3" presStyleCnt="4" custScaleX="1310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DA1297-1365-4EBA-A5A7-8DA9A44E9B6C}" type="pres">
      <dgm:prSet presAssocID="{241B32C4-B3E7-4603-86CF-D2E7CAAF5CE4}" presName="rootConnector" presStyleLbl="node3" presStyleIdx="3" presStyleCnt="4"/>
      <dgm:spPr/>
      <dgm:t>
        <a:bodyPr/>
        <a:lstStyle/>
        <a:p>
          <a:endParaRPr lang="en-US"/>
        </a:p>
      </dgm:t>
    </dgm:pt>
    <dgm:pt modelId="{C45E7085-9F9C-4793-9F90-4748536A3EA0}" type="pres">
      <dgm:prSet presAssocID="{241B32C4-B3E7-4603-86CF-D2E7CAAF5CE4}" presName="hierChild4" presStyleCnt="0"/>
      <dgm:spPr/>
    </dgm:pt>
    <dgm:pt modelId="{D94DB7CC-A3E1-4920-AE3E-41A29B30EC0F}" type="pres">
      <dgm:prSet presAssocID="{241B32C4-B3E7-4603-86CF-D2E7CAAF5CE4}" presName="hierChild5" presStyleCnt="0"/>
      <dgm:spPr/>
    </dgm:pt>
    <dgm:pt modelId="{061D8BE6-6F23-4642-B845-BFA7FDC353DD}" type="pres">
      <dgm:prSet presAssocID="{1CEC7962-9F77-458A-82E9-C342619C194D}" presName="hierChild5" presStyleCnt="0"/>
      <dgm:spPr/>
    </dgm:pt>
    <dgm:pt modelId="{88756D06-5C08-47E9-8BFD-44CA1DC9196A}" type="pres">
      <dgm:prSet presAssocID="{9FE2D09A-BFDA-4330-8F71-CCA03DB24DE5}" presName="hierChild3" presStyleCnt="0"/>
      <dgm:spPr/>
    </dgm:pt>
  </dgm:ptLst>
  <dgm:cxnLst>
    <dgm:cxn modelId="{E512064F-610E-4102-9FCA-0E638BC59ECA}" type="presOf" srcId="{951E374C-91BD-478B-B204-4CA3196F5197}" destId="{36CB85B8-DA03-4339-8FC4-11A218578DC6}" srcOrd="0" destOrd="0" presId="urn:microsoft.com/office/officeart/2005/8/layout/orgChart1"/>
    <dgm:cxn modelId="{3E1858F8-9C85-491A-AD28-07237F924489}" type="presOf" srcId="{C4F9BCCC-D172-49D8-8513-296FD3DC4307}" destId="{99F8F4B3-CF68-4089-92BF-D969A018ED3E}" srcOrd="0" destOrd="0" presId="urn:microsoft.com/office/officeart/2005/8/layout/orgChart1"/>
    <dgm:cxn modelId="{A459829B-11F0-46C0-995A-7EB027DD42BB}" type="presOf" srcId="{241B32C4-B3E7-4603-86CF-D2E7CAAF5CE4}" destId="{3CDA1297-1365-4EBA-A5A7-8DA9A44E9B6C}" srcOrd="1" destOrd="0" presId="urn:microsoft.com/office/officeart/2005/8/layout/orgChart1"/>
    <dgm:cxn modelId="{38F5C9EC-BF6F-4A35-B8BF-15D8EEC8F439}" type="presOf" srcId="{5A48B21D-8135-4A3E-B4E2-E22ADFC63DCD}" destId="{A5B41F14-1DC2-42A9-9F28-C6FF2C1EFBFB}" srcOrd="1" destOrd="0" presId="urn:microsoft.com/office/officeart/2005/8/layout/orgChart1"/>
    <dgm:cxn modelId="{59322A5B-E13F-4B74-AF56-E4DC7463CC11}" type="presOf" srcId="{E5D6D81F-92B9-4FD2-B376-E6A57CAAB053}" destId="{F3B22367-B53B-4A2C-A0C1-36A6496556C8}" srcOrd="0" destOrd="0" presId="urn:microsoft.com/office/officeart/2005/8/layout/orgChart1"/>
    <dgm:cxn modelId="{932AD054-56CA-465C-9F6C-BC3EB3B19F3E}" type="presOf" srcId="{241B32C4-B3E7-4603-86CF-D2E7CAAF5CE4}" destId="{A2A74423-73E3-46F2-9F38-C39748FC8A87}" srcOrd="0" destOrd="0" presId="urn:microsoft.com/office/officeart/2005/8/layout/orgChart1"/>
    <dgm:cxn modelId="{B1A3F655-5609-4D9B-9CAD-44844D6F122D}" srcId="{9FE2D09A-BFDA-4330-8F71-CCA03DB24DE5}" destId="{1CEC7962-9F77-458A-82E9-C342619C194D}" srcOrd="1" destOrd="0" parTransId="{C4F9BCCC-D172-49D8-8513-296FD3DC4307}" sibTransId="{138C7C09-30CB-40AC-9FB4-09F786C483BD}"/>
    <dgm:cxn modelId="{9B9A30D3-BF21-43C9-8149-42483466F575}" type="presOf" srcId="{1F360ADC-43FE-4352-87CE-7E68D1A7E728}" destId="{61621485-6C22-47BA-946A-58DAFB5B091F}" srcOrd="0" destOrd="0" presId="urn:microsoft.com/office/officeart/2005/8/layout/orgChart1"/>
    <dgm:cxn modelId="{1AAE5983-D3A5-4001-A933-CF849BA6F506}" type="presOf" srcId="{1F360ADC-43FE-4352-87CE-7E68D1A7E728}" destId="{37774F9E-EE2B-428D-941B-1C54A56EC1CF}" srcOrd="1" destOrd="0" presId="urn:microsoft.com/office/officeart/2005/8/layout/orgChart1"/>
    <dgm:cxn modelId="{89DA9FBA-A3A0-475E-9D2E-5D5673EEA9E8}" type="presOf" srcId="{38ED247C-D633-4893-B4F7-87F11C219A2B}" destId="{15E5E34B-7D33-4492-AA6F-DEC846775770}" srcOrd="1" destOrd="0" presId="urn:microsoft.com/office/officeart/2005/8/layout/orgChart1"/>
    <dgm:cxn modelId="{0C3A77AC-F84F-4A23-90B5-05D36E60AD02}" srcId="{9FE2D09A-BFDA-4330-8F71-CCA03DB24DE5}" destId="{5A48B21D-8135-4A3E-B4E2-E22ADFC63DCD}" srcOrd="0" destOrd="0" parTransId="{8D0A5846-4AC5-4797-942F-5D563587238D}" sibTransId="{008E8AA7-5B11-47C5-82AD-3C7F4C181AC7}"/>
    <dgm:cxn modelId="{90A11A5F-A9CF-4D7B-877C-B16594D56E17}" type="presOf" srcId="{9FE2D09A-BFDA-4330-8F71-CCA03DB24DE5}" destId="{70D9FCD7-61CD-43B6-9B1C-F5CBD5490C8A}" srcOrd="0" destOrd="0" presId="urn:microsoft.com/office/officeart/2005/8/layout/orgChart1"/>
    <dgm:cxn modelId="{8FC305DA-1AA7-4420-AC4B-1A3AF16A8CC9}" type="presOf" srcId="{5A48B21D-8135-4A3E-B4E2-E22ADFC63DCD}" destId="{DF3164BA-BC0B-4124-8247-EF75D04B1DD5}" srcOrd="0" destOrd="0" presId="urn:microsoft.com/office/officeart/2005/8/layout/orgChart1"/>
    <dgm:cxn modelId="{904000F1-3FB3-43FE-AE79-9DF54F191D83}" type="presOf" srcId="{EDD45E7D-9FBB-46E8-888D-315675904021}" destId="{758C3EB1-0515-4383-A1B6-B3587D196986}" srcOrd="1" destOrd="0" presId="urn:microsoft.com/office/officeart/2005/8/layout/orgChart1"/>
    <dgm:cxn modelId="{4BE75651-BDD3-4D7F-BD0D-DB0606230C1A}" srcId="{1CEC7962-9F77-458A-82E9-C342619C194D}" destId="{EDD45E7D-9FBB-46E8-888D-315675904021}" srcOrd="0" destOrd="0" parTransId="{F47B97D9-B45A-4AEE-94F6-71B822D918B4}" sibTransId="{01863CAB-4204-44BD-B2CD-B6D622BF2C88}"/>
    <dgm:cxn modelId="{370BF2B9-AC69-4DFA-8AA0-9C34F1245ACD}" type="presOf" srcId="{9FE2D09A-BFDA-4330-8F71-CCA03DB24DE5}" destId="{255542A4-2D64-4CDF-BFE1-4B46CA64CFD0}" srcOrd="1" destOrd="0" presId="urn:microsoft.com/office/officeart/2005/8/layout/orgChart1"/>
    <dgm:cxn modelId="{D92C1705-3B6A-4103-84F7-991DE0D1042A}" type="presOf" srcId="{38ED247C-D633-4893-B4F7-87F11C219A2B}" destId="{F54A6E57-A1B7-40DE-8883-DFBDEF92F862}" srcOrd="0" destOrd="0" presId="urn:microsoft.com/office/officeart/2005/8/layout/orgChart1"/>
    <dgm:cxn modelId="{5ABD426D-2A5C-4986-A859-67C163EE3660}" srcId="{5A48B21D-8135-4A3E-B4E2-E22ADFC63DCD}" destId="{1F360ADC-43FE-4352-87CE-7E68D1A7E728}" srcOrd="0" destOrd="0" parTransId="{951E374C-91BD-478B-B204-4CA3196F5197}" sibTransId="{04B6CB7F-13FB-4B82-8D0E-E2703DE9FF08}"/>
    <dgm:cxn modelId="{B86214B1-0E4E-4C8E-ABD0-C34E7BBF5D14}" srcId="{1CEC7962-9F77-458A-82E9-C342619C194D}" destId="{241B32C4-B3E7-4603-86CF-D2E7CAAF5CE4}" srcOrd="1" destOrd="0" parTransId="{CB0C0A1B-B343-41F1-85BD-D0072AF77FA6}" sibTransId="{B3EB545F-0885-438E-94AD-79DF446BA39B}"/>
    <dgm:cxn modelId="{2B6DCEF6-1589-4A77-B527-991BF7E7C986}" type="presOf" srcId="{EDD45E7D-9FBB-46E8-888D-315675904021}" destId="{2B810D8B-07E6-4F99-BC34-9C5103F050BB}" srcOrd="0" destOrd="0" presId="urn:microsoft.com/office/officeart/2005/8/layout/orgChart1"/>
    <dgm:cxn modelId="{0A4BCE30-CA08-4594-BF1A-4D1A60160CA6}" srcId="{B42B6E0D-790C-4515-A772-191C8CB654A7}" destId="{9FE2D09A-BFDA-4330-8F71-CCA03DB24DE5}" srcOrd="0" destOrd="0" parTransId="{67C57FB5-B2A8-47B3-8EC4-F26FC2A32D7C}" sibTransId="{4E360C99-17EA-40AA-A541-E2E3412C2D33}"/>
    <dgm:cxn modelId="{19BA780B-59FD-407A-A0D5-3F9FD731F925}" type="presOf" srcId="{CB0C0A1B-B343-41F1-85BD-D0072AF77FA6}" destId="{FB2C343A-FA39-4406-92FD-C52AF3139837}" srcOrd="0" destOrd="0" presId="urn:microsoft.com/office/officeart/2005/8/layout/orgChart1"/>
    <dgm:cxn modelId="{83B46133-BAEE-4CEE-BCA9-06F1A0E6582B}" type="presOf" srcId="{1CEC7962-9F77-458A-82E9-C342619C194D}" destId="{753DD0A5-FFF4-4846-A2AE-6F36F30A9342}" srcOrd="1" destOrd="0" presId="urn:microsoft.com/office/officeart/2005/8/layout/orgChart1"/>
    <dgm:cxn modelId="{E289FF23-BA83-4BFA-BC4D-31EA659ECB46}" type="presOf" srcId="{8D0A5846-4AC5-4797-942F-5D563587238D}" destId="{B6122494-FEBF-4426-94F0-1402B53646EB}" srcOrd="0" destOrd="0" presId="urn:microsoft.com/office/officeart/2005/8/layout/orgChart1"/>
    <dgm:cxn modelId="{91DC3CC5-6534-4CAB-801C-F082FCE04417}" type="presOf" srcId="{B42B6E0D-790C-4515-A772-191C8CB654A7}" destId="{D3058922-6C53-49E3-BD1B-887DA790A419}" srcOrd="0" destOrd="0" presId="urn:microsoft.com/office/officeart/2005/8/layout/orgChart1"/>
    <dgm:cxn modelId="{68ECED31-42F6-43D5-9F1A-8A924F433F21}" type="presOf" srcId="{F47B97D9-B45A-4AEE-94F6-71B822D918B4}" destId="{C73474E1-A076-48EC-AC3F-5796422792DA}" srcOrd="0" destOrd="0" presId="urn:microsoft.com/office/officeart/2005/8/layout/orgChart1"/>
    <dgm:cxn modelId="{70344753-6DFC-46CC-AA5F-F389033B9534}" type="presOf" srcId="{1CEC7962-9F77-458A-82E9-C342619C194D}" destId="{B4B93CBD-52D8-4AF1-91B1-DA451A51F4B5}" srcOrd="0" destOrd="0" presId="urn:microsoft.com/office/officeart/2005/8/layout/orgChart1"/>
    <dgm:cxn modelId="{C6071B3B-C970-4203-8F34-088A51635DAD}" srcId="{5A48B21D-8135-4A3E-B4E2-E22ADFC63DCD}" destId="{38ED247C-D633-4893-B4F7-87F11C219A2B}" srcOrd="1" destOrd="0" parTransId="{E5D6D81F-92B9-4FD2-B376-E6A57CAAB053}" sibTransId="{BB1B6121-87C4-4F6B-B720-B72C25C80087}"/>
    <dgm:cxn modelId="{58A08C9D-0AB3-4420-A0CF-94287CE362A9}" type="presParOf" srcId="{D3058922-6C53-49E3-BD1B-887DA790A419}" destId="{F9B32993-1D4B-4780-A3BB-EE8CFEA4EFAF}" srcOrd="0" destOrd="0" presId="urn:microsoft.com/office/officeart/2005/8/layout/orgChart1"/>
    <dgm:cxn modelId="{A593F21C-3C70-4229-9F83-3631BFBE5ADF}" type="presParOf" srcId="{F9B32993-1D4B-4780-A3BB-EE8CFEA4EFAF}" destId="{F35A1CEF-8B29-4A61-BB62-5B91CF20BC43}" srcOrd="0" destOrd="0" presId="urn:microsoft.com/office/officeart/2005/8/layout/orgChart1"/>
    <dgm:cxn modelId="{58D18192-AC69-4096-9256-992A6DDA7026}" type="presParOf" srcId="{F35A1CEF-8B29-4A61-BB62-5B91CF20BC43}" destId="{70D9FCD7-61CD-43B6-9B1C-F5CBD5490C8A}" srcOrd="0" destOrd="0" presId="urn:microsoft.com/office/officeart/2005/8/layout/orgChart1"/>
    <dgm:cxn modelId="{1E0069FC-D7CD-42AB-AD3A-EEF929CBA11E}" type="presParOf" srcId="{F35A1CEF-8B29-4A61-BB62-5B91CF20BC43}" destId="{255542A4-2D64-4CDF-BFE1-4B46CA64CFD0}" srcOrd="1" destOrd="0" presId="urn:microsoft.com/office/officeart/2005/8/layout/orgChart1"/>
    <dgm:cxn modelId="{A557FC46-5B74-4801-A839-FE192C482CAD}" type="presParOf" srcId="{F9B32993-1D4B-4780-A3BB-EE8CFEA4EFAF}" destId="{1E983095-9BA5-4490-8F36-7EC6EBC52BAE}" srcOrd="1" destOrd="0" presId="urn:microsoft.com/office/officeart/2005/8/layout/orgChart1"/>
    <dgm:cxn modelId="{6C5DB79C-59A2-4725-88FA-C32A9CF6F255}" type="presParOf" srcId="{1E983095-9BA5-4490-8F36-7EC6EBC52BAE}" destId="{B6122494-FEBF-4426-94F0-1402B53646EB}" srcOrd="0" destOrd="0" presId="urn:microsoft.com/office/officeart/2005/8/layout/orgChart1"/>
    <dgm:cxn modelId="{0244B50A-03AE-43A7-93C3-ACE292089BC2}" type="presParOf" srcId="{1E983095-9BA5-4490-8F36-7EC6EBC52BAE}" destId="{932A19DA-C43D-4EE3-9B73-828048A15D6F}" srcOrd="1" destOrd="0" presId="urn:microsoft.com/office/officeart/2005/8/layout/orgChart1"/>
    <dgm:cxn modelId="{6EAF504B-278F-45B9-98E5-48FEC11478D2}" type="presParOf" srcId="{932A19DA-C43D-4EE3-9B73-828048A15D6F}" destId="{18FB8D19-F564-47A0-A670-B9AC085109BD}" srcOrd="0" destOrd="0" presId="urn:microsoft.com/office/officeart/2005/8/layout/orgChart1"/>
    <dgm:cxn modelId="{EC50DBF5-70AE-4E18-80FC-510F038071A6}" type="presParOf" srcId="{18FB8D19-F564-47A0-A670-B9AC085109BD}" destId="{DF3164BA-BC0B-4124-8247-EF75D04B1DD5}" srcOrd="0" destOrd="0" presId="urn:microsoft.com/office/officeart/2005/8/layout/orgChart1"/>
    <dgm:cxn modelId="{3EFC6A29-1BF7-4DC1-A4D0-8CF79D2A9DA0}" type="presParOf" srcId="{18FB8D19-F564-47A0-A670-B9AC085109BD}" destId="{A5B41F14-1DC2-42A9-9F28-C6FF2C1EFBFB}" srcOrd="1" destOrd="0" presId="urn:microsoft.com/office/officeart/2005/8/layout/orgChart1"/>
    <dgm:cxn modelId="{A52202A4-A8E7-4AE8-8EBF-C8310941A029}" type="presParOf" srcId="{932A19DA-C43D-4EE3-9B73-828048A15D6F}" destId="{EA627D56-1AC7-4ADE-B925-9C332EB36B4E}" srcOrd="1" destOrd="0" presId="urn:microsoft.com/office/officeart/2005/8/layout/orgChart1"/>
    <dgm:cxn modelId="{22EC3BCA-2F25-4BC3-AAF3-E26EDF041E11}" type="presParOf" srcId="{EA627D56-1AC7-4ADE-B925-9C332EB36B4E}" destId="{36CB85B8-DA03-4339-8FC4-11A218578DC6}" srcOrd="0" destOrd="0" presId="urn:microsoft.com/office/officeart/2005/8/layout/orgChart1"/>
    <dgm:cxn modelId="{1132149E-5440-4344-9201-B6EA192C401B}" type="presParOf" srcId="{EA627D56-1AC7-4ADE-B925-9C332EB36B4E}" destId="{77549FA6-E1CA-4536-AEB9-FAA20E3623E4}" srcOrd="1" destOrd="0" presId="urn:microsoft.com/office/officeart/2005/8/layout/orgChart1"/>
    <dgm:cxn modelId="{46D292E4-E2AE-431F-9FC5-85433C79ECF8}" type="presParOf" srcId="{77549FA6-E1CA-4536-AEB9-FAA20E3623E4}" destId="{A1E84C0A-C760-4C4E-9BB0-B047756DD11B}" srcOrd="0" destOrd="0" presId="urn:microsoft.com/office/officeart/2005/8/layout/orgChart1"/>
    <dgm:cxn modelId="{A9E2A07A-BC6B-4F58-95C4-3FC327B1D6B1}" type="presParOf" srcId="{A1E84C0A-C760-4C4E-9BB0-B047756DD11B}" destId="{61621485-6C22-47BA-946A-58DAFB5B091F}" srcOrd="0" destOrd="0" presId="urn:microsoft.com/office/officeart/2005/8/layout/orgChart1"/>
    <dgm:cxn modelId="{E688C14C-9492-45EF-A4E7-1A51827B0D45}" type="presParOf" srcId="{A1E84C0A-C760-4C4E-9BB0-B047756DD11B}" destId="{37774F9E-EE2B-428D-941B-1C54A56EC1CF}" srcOrd="1" destOrd="0" presId="urn:microsoft.com/office/officeart/2005/8/layout/orgChart1"/>
    <dgm:cxn modelId="{4E5C71DC-517D-493B-8412-B63D86CF3D21}" type="presParOf" srcId="{77549FA6-E1CA-4536-AEB9-FAA20E3623E4}" destId="{6A7E1335-0A8D-4AAA-BC23-30E7395DAE96}" srcOrd="1" destOrd="0" presId="urn:microsoft.com/office/officeart/2005/8/layout/orgChart1"/>
    <dgm:cxn modelId="{B5343C0E-270B-4E0E-AC61-8258C0D78623}" type="presParOf" srcId="{77549FA6-E1CA-4536-AEB9-FAA20E3623E4}" destId="{19C8C2D7-5F85-42BB-B869-D0E5D048465D}" srcOrd="2" destOrd="0" presId="urn:microsoft.com/office/officeart/2005/8/layout/orgChart1"/>
    <dgm:cxn modelId="{9FA7739E-B838-4B4A-A838-7BEF758B39D1}" type="presParOf" srcId="{EA627D56-1AC7-4ADE-B925-9C332EB36B4E}" destId="{F3B22367-B53B-4A2C-A0C1-36A6496556C8}" srcOrd="2" destOrd="0" presId="urn:microsoft.com/office/officeart/2005/8/layout/orgChart1"/>
    <dgm:cxn modelId="{19FDF937-0978-44CB-B096-0950F9F607EB}" type="presParOf" srcId="{EA627D56-1AC7-4ADE-B925-9C332EB36B4E}" destId="{FCE29750-4235-419F-A9A7-1E42C88285A8}" srcOrd="3" destOrd="0" presId="urn:microsoft.com/office/officeart/2005/8/layout/orgChart1"/>
    <dgm:cxn modelId="{32025110-6BB7-4B0C-B4AE-291B73BC9F23}" type="presParOf" srcId="{FCE29750-4235-419F-A9A7-1E42C88285A8}" destId="{620AA4F7-5094-4527-A813-A0B643FBBEE3}" srcOrd="0" destOrd="0" presId="urn:microsoft.com/office/officeart/2005/8/layout/orgChart1"/>
    <dgm:cxn modelId="{F7ADAD98-A133-4732-8184-F05A05B5B886}" type="presParOf" srcId="{620AA4F7-5094-4527-A813-A0B643FBBEE3}" destId="{F54A6E57-A1B7-40DE-8883-DFBDEF92F862}" srcOrd="0" destOrd="0" presId="urn:microsoft.com/office/officeart/2005/8/layout/orgChart1"/>
    <dgm:cxn modelId="{004308F2-FD4A-4981-BB16-01EA2E9D375E}" type="presParOf" srcId="{620AA4F7-5094-4527-A813-A0B643FBBEE3}" destId="{15E5E34B-7D33-4492-AA6F-DEC846775770}" srcOrd="1" destOrd="0" presId="urn:microsoft.com/office/officeart/2005/8/layout/orgChart1"/>
    <dgm:cxn modelId="{360CE173-EBE8-4F09-B543-F842C682318A}" type="presParOf" srcId="{FCE29750-4235-419F-A9A7-1E42C88285A8}" destId="{C4FFE45A-E0AF-4A7D-92E3-1FA1DBFC9AF1}" srcOrd="1" destOrd="0" presId="urn:microsoft.com/office/officeart/2005/8/layout/orgChart1"/>
    <dgm:cxn modelId="{7B296ECA-BBA8-406C-92A9-B8BE7530D74F}" type="presParOf" srcId="{FCE29750-4235-419F-A9A7-1E42C88285A8}" destId="{2CAB5A10-68B3-45BB-9F09-BC16CC8BEBDF}" srcOrd="2" destOrd="0" presId="urn:microsoft.com/office/officeart/2005/8/layout/orgChart1"/>
    <dgm:cxn modelId="{403BFB68-1792-429A-9395-79C9E61BC4F7}" type="presParOf" srcId="{932A19DA-C43D-4EE3-9B73-828048A15D6F}" destId="{700795EA-92B8-4C5E-830A-99D3729C16CD}" srcOrd="2" destOrd="0" presId="urn:microsoft.com/office/officeart/2005/8/layout/orgChart1"/>
    <dgm:cxn modelId="{1AB6F030-ADD2-48A4-96E6-D25C576B6237}" type="presParOf" srcId="{1E983095-9BA5-4490-8F36-7EC6EBC52BAE}" destId="{99F8F4B3-CF68-4089-92BF-D969A018ED3E}" srcOrd="2" destOrd="0" presId="urn:microsoft.com/office/officeart/2005/8/layout/orgChart1"/>
    <dgm:cxn modelId="{C4C12BBB-19C2-49D5-A2F2-7C2C6CE16224}" type="presParOf" srcId="{1E983095-9BA5-4490-8F36-7EC6EBC52BAE}" destId="{24A5C505-8E30-4468-942F-7516A6684AEA}" srcOrd="3" destOrd="0" presId="urn:microsoft.com/office/officeart/2005/8/layout/orgChart1"/>
    <dgm:cxn modelId="{53676D3F-98D0-48F9-91C0-A8CBA135EAD1}" type="presParOf" srcId="{24A5C505-8E30-4468-942F-7516A6684AEA}" destId="{C54D199A-288E-47D2-B4CC-76C221F8C5DA}" srcOrd="0" destOrd="0" presId="urn:microsoft.com/office/officeart/2005/8/layout/orgChart1"/>
    <dgm:cxn modelId="{1735FA3D-40E9-4922-B947-9BFEBBC2A9BE}" type="presParOf" srcId="{C54D199A-288E-47D2-B4CC-76C221F8C5DA}" destId="{B4B93CBD-52D8-4AF1-91B1-DA451A51F4B5}" srcOrd="0" destOrd="0" presId="urn:microsoft.com/office/officeart/2005/8/layout/orgChart1"/>
    <dgm:cxn modelId="{2BA61A81-10FF-4810-90D9-FE60DAC785FC}" type="presParOf" srcId="{C54D199A-288E-47D2-B4CC-76C221F8C5DA}" destId="{753DD0A5-FFF4-4846-A2AE-6F36F30A9342}" srcOrd="1" destOrd="0" presId="urn:microsoft.com/office/officeart/2005/8/layout/orgChart1"/>
    <dgm:cxn modelId="{F2DE3765-530B-442B-857A-E528DC27F48D}" type="presParOf" srcId="{24A5C505-8E30-4468-942F-7516A6684AEA}" destId="{531D66B9-8EF6-4F96-8995-AF3C446BEDC0}" srcOrd="1" destOrd="0" presId="urn:microsoft.com/office/officeart/2005/8/layout/orgChart1"/>
    <dgm:cxn modelId="{6297E1CD-DD96-4033-BEA0-5FE8C81D7F60}" type="presParOf" srcId="{531D66B9-8EF6-4F96-8995-AF3C446BEDC0}" destId="{C73474E1-A076-48EC-AC3F-5796422792DA}" srcOrd="0" destOrd="0" presId="urn:microsoft.com/office/officeart/2005/8/layout/orgChart1"/>
    <dgm:cxn modelId="{01C31074-4999-4986-B9BC-6550B440194B}" type="presParOf" srcId="{531D66B9-8EF6-4F96-8995-AF3C446BEDC0}" destId="{E3359519-7944-42A7-8077-032B588B0157}" srcOrd="1" destOrd="0" presId="urn:microsoft.com/office/officeart/2005/8/layout/orgChart1"/>
    <dgm:cxn modelId="{66C8878D-ED26-445C-8E91-1D7A64D827DD}" type="presParOf" srcId="{E3359519-7944-42A7-8077-032B588B0157}" destId="{6794B34D-8A54-4B1B-A821-F80978CE5BC1}" srcOrd="0" destOrd="0" presId="urn:microsoft.com/office/officeart/2005/8/layout/orgChart1"/>
    <dgm:cxn modelId="{8C7E1971-356A-4C61-A7C7-51878BCFD688}" type="presParOf" srcId="{6794B34D-8A54-4B1B-A821-F80978CE5BC1}" destId="{2B810D8B-07E6-4F99-BC34-9C5103F050BB}" srcOrd="0" destOrd="0" presId="urn:microsoft.com/office/officeart/2005/8/layout/orgChart1"/>
    <dgm:cxn modelId="{A1A14FA5-0DAB-4890-ADBA-79C3D65CF30C}" type="presParOf" srcId="{6794B34D-8A54-4B1B-A821-F80978CE5BC1}" destId="{758C3EB1-0515-4383-A1B6-B3587D196986}" srcOrd="1" destOrd="0" presId="urn:microsoft.com/office/officeart/2005/8/layout/orgChart1"/>
    <dgm:cxn modelId="{2CEB36A1-7A7E-43A4-807E-866E3FA87B14}" type="presParOf" srcId="{E3359519-7944-42A7-8077-032B588B0157}" destId="{9FB1FA97-534D-4FCC-8FA3-5D35AA3A42BB}" srcOrd="1" destOrd="0" presId="urn:microsoft.com/office/officeart/2005/8/layout/orgChart1"/>
    <dgm:cxn modelId="{8610234E-8C47-4DCF-BA98-F11519273BF7}" type="presParOf" srcId="{E3359519-7944-42A7-8077-032B588B0157}" destId="{9BD9BBE3-5194-433A-B375-0611CFA88A33}" srcOrd="2" destOrd="0" presId="urn:microsoft.com/office/officeart/2005/8/layout/orgChart1"/>
    <dgm:cxn modelId="{2ABC0375-E2B7-4921-91A2-5881D75B5B8D}" type="presParOf" srcId="{531D66B9-8EF6-4F96-8995-AF3C446BEDC0}" destId="{FB2C343A-FA39-4406-92FD-C52AF3139837}" srcOrd="2" destOrd="0" presId="urn:microsoft.com/office/officeart/2005/8/layout/orgChart1"/>
    <dgm:cxn modelId="{0B190B28-92B0-42A5-9C70-6FC769F821D6}" type="presParOf" srcId="{531D66B9-8EF6-4F96-8995-AF3C446BEDC0}" destId="{AE18EE7A-408F-4FF6-8408-B3690C9DD0FE}" srcOrd="3" destOrd="0" presId="urn:microsoft.com/office/officeart/2005/8/layout/orgChart1"/>
    <dgm:cxn modelId="{4F5E92DF-54AD-4D14-89C6-9567272D4419}" type="presParOf" srcId="{AE18EE7A-408F-4FF6-8408-B3690C9DD0FE}" destId="{9F5D5FD2-D5C5-4FEC-BD8B-007EF9E827EB}" srcOrd="0" destOrd="0" presId="urn:microsoft.com/office/officeart/2005/8/layout/orgChart1"/>
    <dgm:cxn modelId="{69D229C7-50D6-4313-B855-6EC89CEDFE44}" type="presParOf" srcId="{9F5D5FD2-D5C5-4FEC-BD8B-007EF9E827EB}" destId="{A2A74423-73E3-46F2-9F38-C39748FC8A87}" srcOrd="0" destOrd="0" presId="urn:microsoft.com/office/officeart/2005/8/layout/orgChart1"/>
    <dgm:cxn modelId="{B644B07A-FFE6-4DF0-9A2F-0894B9C46641}" type="presParOf" srcId="{9F5D5FD2-D5C5-4FEC-BD8B-007EF9E827EB}" destId="{3CDA1297-1365-4EBA-A5A7-8DA9A44E9B6C}" srcOrd="1" destOrd="0" presId="urn:microsoft.com/office/officeart/2005/8/layout/orgChart1"/>
    <dgm:cxn modelId="{1ED644B4-65A2-49BE-AB29-42839B725486}" type="presParOf" srcId="{AE18EE7A-408F-4FF6-8408-B3690C9DD0FE}" destId="{C45E7085-9F9C-4793-9F90-4748536A3EA0}" srcOrd="1" destOrd="0" presId="urn:microsoft.com/office/officeart/2005/8/layout/orgChart1"/>
    <dgm:cxn modelId="{3C9FB0E8-5674-4CEF-85AC-FBBBFE6E6F60}" type="presParOf" srcId="{AE18EE7A-408F-4FF6-8408-B3690C9DD0FE}" destId="{D94DB7CC-A3E1-4920-AE3E-41A29B30EC0F}" srcOrd="2" destOrd="0" presId="urn:microsoft.com/office/officeart/2005/8/layout/orgChart1"/>
    <dgm:cxn modelId="{70D6A9EB-A127-4103-81EA-189F3ABFDF00}" type="presParOf" srcId="{24A5C505-8E30-4468-942F-7516A6684AEA}" destId="{061D8BE6-6F23-4642-B845-BFA7FDC353DD}" srcOrd="2" destOrd="0" presId="urn:microsoft.com/office/officeart/2005/8/layout/orgChart1"/>
    <dgm:cxn modelId="{61A32987-11A4-4965-AE42-8AB0E9971E52}" type="presParOf" srcId="{F9B32993-1D4B-4780-A3BB-EE8CFEA4EFAF}" destId="{88756D06-5C08-47E9-8BFD-44CA1DC919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C343A-FA39-4406-92FD-C52AF3139837}">
      <dsp:nvSpPr>
        <dsp:cNvPr id="0" name=""/>
        <dsp:cNvSpPr/>
      </dsp:nvSpPr>
      <dsp:spPr>
        <a:xfrm>
          <a:off x="5018942" y="2000080"/>
          <a:ext cx="477570" cy="1684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697"/>
              </a:lnTo>
              <a:lnTo>
                <a:pt x="477570" y="16846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474E1-A076-48EC-AC3F-5796422792DA}">
      <dsp:nvSpPr>
        <dsp:cNvPr id="0" name=""/>
        <dsp:cNvSpPr/>
      </dsp:nvSpPr>
      <dsp:spPr>
        <a:xfrm>
          <a:off x="5018942" y="2000080"/>
          <a:ext cx="477570" cy="662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359"/>
              </a:lnTo>
              <a:lnTo>
                <a:pt x="477570" y="6623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8F4B3-CF68-4089-92BF-D969A018ED3E}">
      <dsp:nvSpPr>
        <dsp:cNvPr id="0" name=""/>
        <dsp:cNvSpPr/>
      </dsp:nvSpPr>
      <dsp:spPr>
        <a:xfrm>
          <a:off x="4572000" y="722000"/>
          <a:ext cx="1720464" cy="302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190"/>
              </a:lnTo>
              <a:lnTo>
                <a:pt x="1720464" y="151190"/>
              </a:lnTo>
              <a:lnTo>
                <a:pt x="1720464" y="30238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22367-B53B-4A2C-A0C1-36A6496556C8}">
      <dsp:nvSpPr>
        <dsp:cNvPr id="0" name=""/>
        <dsp:cNvSpPr/>
      </dsp:nvSpPr>
      <dsp:spPr>
        <a:xfrm>
          <a:off x="1573488" y="2017280"/>
          <a:ext cx="470782" cy="1684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697"/>
              </a:lnTo>
              <a:lnTo>
                <a:pt x="470782" y="16846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B85B8-DA03-4339-8FC4-11A218578DC6}">
      <dsp:nvSpPr>
        <dsp:cNvPr id="0" name=""/>
        <dsp:cNvSpPr/>
      </dsp:nvSpPr>
      <dsp:spPr>
        <a:xfrm>
          <a:off x="1573488" y="2017280"/>
          <a:ext cx="470782" cy="662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359"/>
              </a:lnTo>
              <a:lnTo>
                <a:pt x="470782" y="6623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22494-FEBF-4426-94F0-1402B53646EB}">
      <dsp:nvSpPr>
        <dsp:cNvPr id="0" name=""/>
        <dsp:cNvSpPr/>
      </dsp:nvSpPr>
      <dsp:spPr>
        <a:xfrm>
          <a:off x="2828907" y="722000"/>
          <a:ext cx="1743092" cy="302381"/>
        </a:xfrm>
        <a:custGeom>
          <a:avLst/>
          <a:gdLst/>
          <a:ahLst/>
          <a:cxnLst/>
          <a:rect l="0" t="0" r="0" b="0"/>
          <a:pathLst>
            <a:path>
              <a:moveTo>
                <a:pt x="1743092" y="0"/>
              </a:moveTo>
              <a:lnTo>
                <a:pt x="1743092" y="151190"/>
              </a:lnTo>
              <a:lnTo>
                <a:pt x="0" y="151190"/>
              </a:lnTo>
              <a:lnTo>
                <a:pt x="0" y="30238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9FCD7-61CD-43B6-9B1C-F5CBD5490C8A}">
      <dsp:nvSpPr>
        <dsp:cNvPr id="0" name=""/>
        <dsp:cNvSpPr/>
      </dsp:nvSpPr>
      <dsp:spPr>
        <a:xfrm>
          <a:off x="3026628" y="2044"/>
          <a:ext cx="3090742" cy="7199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สิ่งแวดล้อมทางการตลาด</a:t>
          </a:r>
          <a:endParaRPr lang="en-US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026628" y="2044"/>
        <a:ext cx="3090742" cy="719956"/>
      </dsp:txXfrm>
    </dsp:sp>
    <dsp:sp modelId="{DF3164BA-BC0B-4124-8247-EF75D04B1DD5}">
      <dsp:nvSpPr>
        <dsp:cNvPr id="0" name=""/>
        <dsp:cNvSpPr/>
      </dsp:nvSpPr>
      <dsp:spPr>
        <a:xfrm>
          <a:off x="1259633" y="1024381"/>
          <a:ext cx="3138547" cy="9928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สิ่งแวดล้อมภายนอก</a:t>
          </a:r>
          <a:endParaRPr lang="en-US" sz="2800" b="1" kern="1200" dirty="0" smtClean="0">
            <a:latin typeface="TH SarabunPSK" pitchFamily="34" charset="-34"/>
            <a:cs typeface="TH SarabunPSK" pitchFamily="34" charset="-3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H SarabunPSK" pitchFamily="34" charset="-34"/>
              <a:cs typeface="TH SarabunPSK" pitchFamily="34" charset="-34"/>
            </a:rPr>
            <a:t>(External environment)</a:t>
          </a:r>
          <a:endParaRPr lang="en-US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259633" y="1024381"/>
        <a:ext cx="3138547" cy="992898"/>
      </dsp:txXfrm>
    </dsp:sp>
    <dsp:sp modelId="{61621485-6C22-47BA-946A-58DAFB5B091F}">
      <dsp:nvSpPr>
        <dsp:cNvPr id="0" name=""/>
        <dsp:cNvSpPr/>
      </dsp:nvSpPr>
      <dsp:spPr>
        <a:xfrm>
          <a:off x="2044270" y="2319662"/>
          <a:ext cx="1828501" cy="7199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มหภาค</a:t>
          </a:r>
          <a:endParaRPr lang="en-US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044270" y="2319662"/>
        <a:ext cx="1828501" cy="719956"/>
      </dsp:txXfrm>
    </dsp:sp>
    <dsp:sp modelId="{F54A6E57-A1B7-40DE-8883-DFBDEF92F862}">
      <dsp:nvSpPr>
        <dsp:cNvPr id="0" name=""/>
        <dsp:cNvSpPr/>
      </dsp:nvSpPr>
      <dsp:spPr>
        <a:xfrm>
          <a:off x="2044270" y="3341999"/>
          <a:ext cx="1828501" cy="7199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จุลภาค</a:t>
          </a:r>
          <a:endParaRPr lang="en-US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044270" y="3341999"/>
        <a:ext cx="1828501" cy="719956"/>
      </dsp:txXfrm>
    </dsp:sp>
    <dsp:sp modelId="{B4B93CBD-52D8-4AF1-91B1-DA451A51F4B5}">
      <dsp:nvSpPr>
        <dsp:cNvPr id="0" name=""/>
        <dsp:cNvSpPr/>
      </dsp:nvSpPr>
      <dsp:spPr>
        <a:xfrm>
          <a:off x="4700562" y="1024381"/>
          <a:ext cx="3183804" cy="9756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สิ่งแวดล้อมภายใน</a:t>
          </a:r>
          <a:endParaRPr lang="en-US" sz="2800" b="1" kern="1200" dirty="0" smtClean="0">
            <a:latin typeface="TH SarabunPSK" pitchFamily="34" charset="-34"/>
            <a:cs typeface="TH SarabunPSK" pitchFamily="34" charset="-3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H SarabunPSK" pitchFamily="34" charset="-34"/>
              <a:cs typeface="TH SarabunPSK" pitchFamily="34" charset="-34"/>
            </a:rPr>
            <a:t>(Internal environment)</a:t>
          </a:r>
          <a:endParaRPr lang="en-US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700562" y="1024381"/>
        <a:ext cx="3183804" cy="975698"/>
      </dsp:txXfrm>
    </dsp:sp>
    <dsp:sp modelId="{2B810D8B-07E6-4F99-BC34-9C5103F050BB}">
      <dsp:nvSpPr>
        <dsp:cNvPr id="0" name=""/>
        <dsp:cNvSpPr/>
      </dsp:nvSpPr>
      <dsp:spPr>
        <a:xfrm>
          <a:off x="5496513" y="2302462"/>
          <a:ext cx="1931843" cy="7199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ปัจจัยทางการตลาด</a:t>
          </a:r>
          <a:endParaRPr lang="en-US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5496513" y="2302462"/>
        <a:ext cx="1931843" cy="719956"/>
      </dsp:txXfrm>
    </dsp:sp>
    <dsp:sp modelId="{A2A74423-73E3-46F2-9F38-C39748FC8A87}">
      <dsp:nvSpPr>
        <dsp:cNvPr id="0" name=""/>
        <dsp:cNvSpPr/>
      </dsp:nvSpPr>
      <dsp:spPr>
        <a:xfrm>
          <a:off x="5496513" y="3324799"/>
          <a:ext cx="1887451" cy="7199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อื่นๆ </a:t>
          </a:r>
          <a:endParaRPr lang="en-US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5496513" y="3324799"/>
        <a:ext cx="1887451" cy="719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A7394-DF03-4FDF-90FC-4B4C15EEF31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F2FC9-8733-40C6-8D6C-CC9FBD176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6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3596DF-C3F2-4C7E-B7CD-0771489B72B6}" type="slidenum">
              <a:rPr lang="en-US" smtClean="0">
                <a:latin typeface="Arial" pitchFamily="34" charset="0"/>
              </a:rPr>
              <a:pPr>
                <a:defRPr/>
              </a:pPr>
              <a:t>19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3596DF-C3F2-4C7E-B7CD-0771489B72B6}" type="slidenum">
              <a:rPr lang="en-US" smtClean="0">
                <a:latin typeface="Arial" pitchFamily="34" charset="0"/>
              </a:rPr>
              <a:pPr>
                <a:defRPr/>
              </a:pPr>
              <a:t>20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3596DF-C3F2-4C7E-B7CD-0771489B72B6}" type="slidenum">
              <a:rPr lang="en-US" smtClean="0">
                <a:latin typeface="Arial" pitchFamily="34" charset="0"/>
              </a:rPr>
              <a:pPr>
                <a:defRPr/>
              </a:pPr>
              <a:t>4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3596DF-C3F2-4C7E-B7CD-0771489B72B6}" type="slidenum">
              <a:rPr lang="en-US" smtClean="0">
                <a:latin typeface="Arial" pitchFamily="34" charset="0"/>
              </a:rPr>
              <a:pPr>
                <a:defRPr/>
              </a:pPr>
              <a:t>5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01E-3E3E-4D83-8DF3-23B0FD5A055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4D54-B8D7-41A2-A8D3-4F4E7854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01E-3E3E-4D83-8DF3-23B0FD5A055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4D54-B8D7-41A2-A8D3-4F4E7854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7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01E-3E3E-4D83-8DF3-23B0FD5A055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4D54-B8D7-41A2-A8D3-4F4E7854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9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01E-3E3E-4D83-8DF3-23B0FD5A055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4D54-B8D7-41A2-A8D3-4F4E7854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5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01E-3E3E-4D83-8DF3-23B0FD5A055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4D54-B8D7-41A2-A8D3-4F4E7854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5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01E-3E3E-4D83-8DF3-23B0FD5A055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4D54-B8D7-41A2-A8D3-4F4E7854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4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01E-3E3E-4D83-8DF3-23B0FD5A055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4D54-B8D7-41A2-A8D3-4F4E7854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4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01E-3E3E-4D83-8DF3-23B0FD5A055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4D54-B8D7-41A2-A8D3-4F4E7854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2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01E-3E3E-4D83-8DF3-23B0FD5A055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4D54-B8D7-41A2-A8D3-4F4E7854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5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01E-3E3E-4D83-8DF3-23B0FD5A055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4D54-B8D7-41A2-A8D3-4F4E7854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1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01E-3E3E-4D83-8DF3-23B0FD5A055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4D54-B8D7-41A2-A8D3-4F4E7854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4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6301E-3E3E-4D83-8DF3-23B0FD5A055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54D54-B8D7-41A2-A8D3-4F4E7854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0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717032"/>
            <a:ext cx="7772400" cy="1470025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บทที่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endParaRPr lang="en-US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941168"/>
            <a:ext cx="7992888" cy="1198984"/>
          </a:xfrm>
        </p:spPr>
        <p:txBody>
          <a:bodyPr>
            <a:noAutofit/>
          </a:bodyPr>
          <a:lstStyle/>
          <a:p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สิ่งแวดล้อม</a:t>
            </a:r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ทาง</a:t>
            </a: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การตลาด</a:t>
            </a:r>
          </a:p>
          <a:p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Marketing </a:t>
            </a:r>
            <a:r>
              <a:rPr lang="en-US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Environment) </a:t>
            </a:r>
            <a:endParaRPr lang="en-US" sz="4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13712"/>
            <a:ext cx="5486400" cy="384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3861048"/>
            <a:ext cx="3491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TH SarabunPSK" pitchFamily="34" charset="-34"/>
                <a:cs typeface="TH SarabunPSK" pitchFamily="34" charset="-34"/>
              </a:rPr>
              <a:t>https://www.pinterest.com/pin/727120302330017414/</a:t>
            </a:r>
          </a:p>
        </p:txBody>
      </p:sp>
    </p:spTree>
    <p:extLst>
      <p:ext uri="{BB962C8B-B14F-4D97-AF65-F5344CB8AC3E}">
        <p14:creationId xmlns:p14="http://schemas.microsoft.com/office/powerpoint/2010/main" val="117336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34040-93A1-4A16-9D9A-2BDDD1FFDEEB}" type="slidenum">
              <a:rPr lang="th-TH"/>
              <a:pPr>
                <a:defRPr/>
              </a:pPr>
              <a:t>10</a:t>
            </a:fld>
            <a:endParaRPr lang="th-TH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สิ่งแวดล้อมระดับมหภาค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algn="thaiDist" eaLnBrk="1" hangingPunct="1">
              <a:buFont typeface="Wingdings" pitchFamily="2" charset="2"/>
              <a:buNone/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4. สิ่งแวดล้อมทางเทคโนโลยี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(Technological Environment)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คือสิ่งแวดล้อมที่เกิดจากความก้าวหน้าทางวิทยาการที่ทำให้เกิดสินค้าหรือบริการใหม่ๆในตลาด รวมถึงความสามารถในการซื้อ/บริโภคหรือใช้บริการเทคโนโลยีนั้นๆ</a:t>
            </a:r>
          </a:p>
          <a:p>
            <a:pPr marL="0" indent="0" algn="thaiDist" eaLnBrk="1" hangingPunct="1">
              <a:buNone/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- อัตราการก้าวสู่การเปลี่ยนแปลงเทคโนโลยี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การก้าวกระโดดที่รวดเร็วและวงจรชีวิตสั้นหรือยาวของเทคโนโลยี</a:t>
            </a:r>
          </a:p>
          <a:p>
            <a:pPr marL="0" indent="0" algn="thaiDist" eaLnBrk="1" hangingPunct="1">
              <a:buNone/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- โอกาสในเปิดกว้างสำหรับนวัตกรรม/การสร้างสิ่งประดิษฐ์ใหม่ คือการเปิดโอกาสในการพบนวัตกรรมใหม่ๆ/การพัฒนาสินค้ารูปแบบใหม่ๆ ไร้ขีดจำกัด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 eaLnBrk="1" hangingPunct="1"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- ความแตกต่างของงบประมาณในการวิจัยและพัฒนา</a:t>
            </a:r>
          </a:p>
          <a:p>
            <a:pPr marL="0" indent="0" algn="thaiDist" eaLnBrk="1" hangingPunct="1"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- การเพิ่มขึ้นของกฎระเบียบบังคับที่เกี่ยวกับการเปลี่ยนแปลงทางเทคโนโลยี เช่น กฎหมาย พระราชบัญญัติต่างๆ </a:t>
            </a:r>
          </a:p>
          <a:p>
            <a:pPr algn="thaiDist" eaLnBrk="1" hangingPunct="1">
              <a:buFont typeface="Wingdings" pitchFamily="2" charset="2"/>
              <a:buNone/>
              <a:defRPr/>
            </a:pP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71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C56FA-081B-4926-B2E9-DFD8EE61F4CD}" type="slidenum">
              <a:rPr lang="th-TH"/>
              <a:pPr>
                <a:defRPr/>
              </a:pPr>
              <a:t>11</a:t>
            </a:fld>
            <a:endParaRPr lang="th-TH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สิ่งแวดล้อมระดับมหภาค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91264" cy="470912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5. สิ่งแวดล้อมทางการเมืองและกฎหมาย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Political-Legal Environment)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สำหรับควบคุม ความเข้มข้น รายละเอียด ระเบียบต่างๆ </a:t>
            </a:r>
          </a:p>
          <a:p>
            <a:pPr marL="0" indent="0">
              <a:buNone/>
              <a:defRPr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	-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การกฎหมายและกฎระเบียบสำหรับธุรกิจ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กฎหมายที่คุ้มครองการทำธุรกิจ การแข่งขันทางธุรกิจ กฎหมายคุ้มครองสภาพแวดล้อม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กฎหมายแรงงาน กฎระเบียบด้านสุขภาพและความ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ปลอดภัย กฎหมาย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คุ้มครองผู้บริโภค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กฎหมายเกี่ยวกับทรัพย์สิน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ทางปัญญา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เป็นต้น 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eaLnBrk="1" hangingPunct="1"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- การเติบโตขององค์กรพิเศษต่างๆ เช่น องค์กรอิสระ กลุ่มพิทักษ์ผลประโยชน์ต่างๆ กลุ่มองค์กรที่รวมตัวเคลื่อนไหวเพื่อสังคม เพื่อผู้บริโภค เป็นต้น 	</a:t>
            </a:r>
          </a:p>
          <a:p>
            <a:pPr marL="0" indent="0"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- การกระทำและนโยบายต่างๆ ของรัฐบาล เช่น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การเลือกตั้ง เสถียรภาพทางการเมือง และความสัมพันธ์ระหว่าง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ประเทศ 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15374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CD61D-1132-408A-92AF-836E9DBAE5B1}" type="slidenum">
              <a:rPr lang="th-TH"/>
              <a:pPr>
                <a:defRPr/>
              </a:pPr>
              <a:t>12</a:t>
            </a:fld>
            <a:endParaRPr lang="th-TH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สิ่งแวดล้อมระดับมหภาค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6. สิ่งแวดล้อมทางด้านสังคมและวัฒนธรรม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Socio-Cultural Environmental) :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หล่อหลอมคนให้มีรูปแบบวิถีชีวิตเป็นเอกลักษณ์ของตน คุณสมบัติทางวัฒนธรรมที่นักการตลาดให้ความสนใจ เพราะส่งผลต่อพฤติกรรมการซื้อของผู้บริโภค</a:t>
            </a:r>
          </a:p>
          <a:p>
            <a:pPr lvl="1">
              <a:buFontTx/>
              <a:buChar char="-"/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ค่านิยมและความเชื่อ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ที่ยึดถือกันมานานเป็นพื้นฐานและบรรทัดฐานของสังคม มักเกิดจากการอบรมสั่งสอน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lvl="1">
              <a:buFontTx/>
              <a:buChar char="-"/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ทัศนคติ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เกิดจากพื้นฐานความชอบ มุมมอง และความเข้าใจของแต่ละบุคคล นำไปสู่การยอมรับหรือปฏิเสธส่งิต่างๆ ที่แตกต่างกัน </a:t>
            </a:r>
          </a:p>
          <a:p>
            <a:pPr lvl="1">
              <a:buFontTx/>
              <a:buChar char="-"/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วัฒนธรรม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ทั้งวัฒนธรรมหลักและวัฒนธรรมย่อย 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67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12703-D45E-4D2D-83D9-CD4C3600B9C4}" type="slidenum">
              <a:rPr lang="th-TH"/>
              <a:pPr>
                <a:defRPr/>
              </a:pPr>
              <a:t>13</a:t>
            </a:fld>
            <a:endParaRPr lang="th-TH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สิ่งแวดล้อมระดับจุลภาค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(Micro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Environment)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23728" y="1993061"/>
            <a:ext cx="4794897" cy="4748307"/>
            <a:chOff x="2123728" y="1849045"/>
            <a:chExt cx="4794897" cy="4748307"/>
          </a:xfrm>
        </p:grpSpPr>
        <p:grpSp>
          <p:nvGrpSpPr>
            <p:cNvPr id="7" name="Group 6"/>
            <p:cNvGrpSpPr/>
            <p:nvPr/>
          </p:nvGrpSpPr>
          <p:grpSpPr>
            <a:xfrm>
              <a:off x="2123728" y="1849045"/>
              <a:ext cx="4794897" cy="4748307"/>
              <a:chOff x="2123728" y="1633021"/>
              <a:chExt cx="4794897" cy="4748307"/>
            </a:xfrm>
          </p:grpSpPr>
          <p:sp>
            <p:nvSpPr>
              <p:cNvPr id="17" name="Block Arc 16"/>
              <p:cNvSpPr/>
              <p:nvPr/>
            </p:nvSpPr>
            <p:spPr>
              <a:xfrm>
                <a:off x="2123728" y="1633021"/>
                <a:ext cx="4748307" cy="4748307"/>
              </a:xfrm>
              <a:prstGeom prst="blockArc">
                <a:avLst>
                  <a:gd name="adj1" fmla="val 10800000"/>
                  <a:gd name="adj2" fmla="val 47376"/>
                  <a:gd name="adj3" fmla="val 1264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2198321" y="1633021"/>
                <a:ext cx="4720304" cy="2440077"/>
                <a:chOff x="2198321" y="1633021"/>
                <a:chExt cx="4720304" cy="2440077"/>
              </a:xfrm>
            </p:grpSpPr>
            <p:sp>
              <p:nvSpPr>
                <p:cNvPr id="20" name="Rectangle 19"/>
                <p:cNvSpPr/>
                <p:nvPr/>
              </p:nvSpPr>
              <p:spPr>
                <a:xfrm rot="17154467">
                  <a:off x="1973194" y="3127891"/>
                  <a:ext cx="1170334" cy="7200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dirty="0" smtClean="0">
                      <a:latin typeface="TH SarabunPSK" pitchFamily="34" charset="-34"/>
                      <a:cs typeface="TH SarabunPSK" pitchFamily="34" charset="-34"/>
                    </a:rPr>
                    <a:t>ผู้จำหน่ายปัจจัยการผลิต</a:t>
                  </a:r>
                  <a:endParaRPr lang="en-US" dirty="0"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 rot="20264771">
                  <a:off x="3371646" y="1633044"/>
                  <a:ext cx="1089107" cy="7200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dirty="0" smtClean="0">
                      <a:latin typeface="TH SarabunPSK" pitchFamily="34" charset="-34"/>
                      <a:cs typeface="TH SarabunPSK" pitchFamily="34" charset="-34"/>
                    </a:rPr>
                    <a:t> คนกลางทางการตลาด</a:t>
                  </a:r>
                  <a:endParaRPr lang="en-US" dirty="0"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 rot="18829504">
                  <a:off x="2381023" y="2246145"/>
                  <a:ext cx="1367957" cy="7200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dirty="0" smtClean="0">
                      <a:latin typeface="TH SarabunPSK" pitchFamily="34" charset="-34"/>
                      <a:cs typeface="TH SarabunPSK" pitchFamily="34" charset="-34"/>
                    </a:rPr>
                    <a:t>ลูกค้า</a:t>
                  </a:r>
                  <a:endParaRPr lang="en-US" dirty="0"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 rot="2923171">
                  <a:off x="5265308" y="2161231"/>
                  <a:ext cx="1261696" cy="7200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dirty="0" smtClean="0">
                      <a:latin typeface="TH SarabunPSK" pitchFamily="34" charset="-34"/>
                      <a:cs typeface="TH SarabunPSK" pitchFamily="34" charset="-34"/>
                    </a:rPr>
                    <a:t>คู่แช่ง</a:t>
                  </a:r>
                  <a:endParaRPr lang="en-US" dirty="0"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 rot="4603648">
                  <a:off x="5979003" y="3104838"/>
                  <a:ext cx="1159163" cy="7200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dirty="0" smtClean="0">
                      <a:latin typeface="TH SarabunPSK" pitchFamily="34" charset="-34"/>
                      <a:cs typeface="TH SarabunPSK" pitchFamily="34" charset="-34"/>
                    </a:rPr>
                    <a:t>กลุ่มสาธารณะ</a:t>
                  </a:r>
                  <a:endParaRPr lang="en-US" dirty="0"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473171" y="2890126"/>
                  <a:ext cx="514653" cy="25084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3288389" y="1965125"/>
                  <a:ext cx="275499" cy="48479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4427984" y="1633021"/>
                  <a:ext cx="0" cy="57449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5292080" y="1920270"/>
                  <a:ext cx="374019" cy="5296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6075099" y="2818118"/>
                  <a:ext cx="483485" cy="25084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7"/>
            <p:cNvGrpSpPr/>
            <p:nvPr/>
          </p:nvGrpSpPr>
          <p:grpSpPr>
            <a:xfrm>
              <a:off x="4159028" y="3699285"/>
              <a:ext cx="993098" cy="854734"/>
              <a:chOff x="4159028" y="3699285"/>
              <a:chExt cx="993098" cy="854734"/>
            </a:xfrm>
          </p:grpSpPr>
          <p:sp>
            <p:nvSpPr>
              <p:cNvPr id="15" name="Chord 14"/>
              <p:cNvSpPr/>
              <p:nvPr/>
            </p:nvSpPr>
            <p:spPr>
              <a:xfrm rot="6799726">
                <a:off x="4159028" y="3699285"/>
                <a:ext cx="854734" cy="854734"/>
              </a:xfrm>
              <a:prstGeom prst="chord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211960" y="3853866"/>
                <a:ext cx="940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 smtClean="0"/>
                  <a:t>การตลาด</a:t>
                </a:r>
                <a:endParaRPr lang="en-US" dirty="0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H="1" flipV="1">
              <a:off x="4024726" y="2665942"/>
              <a:ext cx="403258" cy="8990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716016" y="2636912"/>
              <a:ext cx="105981" cy="9280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936998" y="3115462"/>
              <a:ext cx="674583" cy="5618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5148064" y="3853866"/>
              <a:ext cx="927035" cy="18466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3426139" y="3034144"/>
              <a:ext cx="598588" cy="74496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2987825" y="3779107"/>
              <a:ext cx="942369" cy="34754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 rot="1092290">
            <a:off x="4481202" y="1980750"/>
            <a:ext cx="1089107" cy="7200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พันธมิตรทางธุรกิจ</a:t>
            </a:r>
            <a:endParaRPr lang="en-US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048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12703-D45E-4D2D-83D9-CD4C3600B9C4}" type="slidenum">
              <a:rPr lang="th-TH"/>
              <a:pPr>
                <a:defRPr/>
              </a:pPr>
              <a:t>14</a:t>
            </a:fld>
            <a:endParaRPr lang="th-TH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สิ่งแวดล้อมระดับจุลภาค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(Micro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Environment)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ผู้จำหน่ายวัตถุดิบและชิ้นส่วนประกอบ/ผู้ขายปัจจัยการผลิต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(Suppliers)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ปัญหาของผู้จำหน่ายปัจจัยการผลิตสามารถส่งผลต่อการตลาดขององค์กรได้ 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ลูกค้า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(Customers)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หรือกลุ่มเป้าหมายในตลาด</a:t>
            </a:r>
          </a:p>
          <a:p>
            <a:pPr marL="400050" lvl="1" indent="0">
              <a:buNone/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ตลาดผู้บริโภค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ลูกค้าถือเป็นผู้บริโภคหรือใช้บริการขั้นสุดท้าย เป็นบุคคลหรือครัวเรือน</a:t>
            </a:r>
          </a:p>
          <a:p>
            <a:pPr marL="400050" lvl="1" indent="0">
              <a:buNone/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ตลาดอุตสาหกรรม/ตลาดผู้ผลิต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ูกค้าทางอุตสาหกรรมที่ซื้อสินค้าหรือวัตถุดิบเพื่อไปดำเนินธุรกิจการผลิตเพื่อส่งมอบให้กับลูกค้าอีกทอดหนึ่ง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400050" lvl="1" indent="0">
              <a:buNone/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ตลาดขายสินค้าเพื่อการขายส่ง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ลูกค้าจะทำหน้าที่เป็นคนกลางในการนำไปขายต่ออีกทอด</a:t>
            </a:r>
          </a:p>
          <a:p>
            <a:pPr marL="857250" lvl="1" indent="-457200">
              <a:buFontTx/>
              <a:buChar char="-"/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ตลาดองค์กรภาครัฐ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ลูกค้าก็คือหน่วยงานของรัฐทุกส่วน</a:t>
            </a:r>
          </a:p>
          <a:p>
            <a:pPr marL="857250" lvl="1" indent="-457200">
              <a:buFontTx/>
              <a:buChar char="-"/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ตลาดระหว่างประเทศ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589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สิ่งแวดล้อมระดับจุลภาค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(Micro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Environment)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 ตัวกลางทางการตลาด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(Marketing Intermediaries)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เกี่ยวข้องกับการกระจายและจัดจำหน่ายสินค้าหรือบริการให้กับองค์กร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  <a:defRPr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	-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พ่อค้าคนกลาง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นายหน้าหรือตัวแทนคนกลาง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องค์กรธุรกิจกระจายสินค้า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องค์กรคลังสินค้า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องค์กรการขนส่ง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, 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องค์กรบริการทางการตลาด </a:t>
            </a:r>
          </a:p>
          <a:p>
            <a:pPr marL="0" indent="0">
              <a:buNone/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 พันธมิตรทางธรุกิจ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(Partners)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องค์กรอื่นๆ ที่มีความสัมพันธ์กันบางรูปแบบ หรือร่วมมือกันทำกิจกรรมบางอย่าง อาจมีสัญญาผูกมัดชัดเจนหรือสัมพันธ์แบบหลวมๆ เพื่อการให้การดำเนินงานขององค์กรราบรื่น เช่น ธนาคาร บริษัทประกัน ผู้ถือหุ้น บริษัทร่วมค้า เป็นต้น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6469360"/>
            <a:ext cx="3361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TH SarabunPSK" pitchFamily="34" charset="-34"/>
                <a:cs typeface="TH SarabunPSK" pitchFamily="34" charset="-34"/>
              </a:rPr>
              <a:t>https://digiaide.com/marketing-intermediaries/</a:t>
            </a:r>
          </a:p>
        </p:txBody>
      </p:sp>
    </p:spTree>
    <p:extLst>
      <p:ext uri="{BB962C8B-B14F-4D97-AF65-F5344CB8AC3E}">
        <p14:creationId xmlns:p14="http://schemas.microsoft.com/office/powerpoint/2010/main" val="11220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สิ่งแวดล้อมระดับจุลภาค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(Micro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Environment)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คู่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แข่งขัน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(Competitors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รูปแบบการแข่งขัน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คู่แข่งทางตรง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คู่แข่งที่มีผลิตภัณฑ์หรือบริการประเภทเดียวกัน เช่น รถยนต์กลุ่มเดียวกัน เสื้อผ้าเกรดเดียวกัน ร้านอาหารระดับเดียวกัน</a:t>
            </a:r>
          </a:p>
          <a:p>
            <a:pPr marL="0" indent="0"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คู่แข่งทางอ้อม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คู่แข่งที่มีสินค้าหรือบริการคนละประเภทแต่ทดแทนกันได้ เช่น รถยนต์ รถไฟฟ้า รถแท็กซี่ จักยานยนต์ เป็นตน </a:t>
            </a:r>
          </a:p>
          <a:p>
            <a:pPr marL="0" indent="0"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- โครงสร้างตลาดการแข่งขันเชิงเศรษฐศาสตร์</a:t>
            </a:r>
          </a:p>
          <a:p>
            <a:pPr marL="0" indent="0"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ตลาดผูกขาดเจ้าเดียว</a:t>
            </a:r>
          </a:p>
          <a:p>
            <a:pPr marL="0" indent="0"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ตลาดผู้แข่งขันกึ่งผูกขาด</a:t>
            </a:r>
          </a:p>
          <a:p>
            <a:pPr marL="0" indent="0"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ตลาดแข่งขันน้อยราย</a:t>
            </a:r>
          </a:p>
          <a:p>
            <a:pPr marL="0" indent="0"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ตลาดแข่งขันสมบูรณ์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 eaLnBrk="1" hangingPunct="1">
              <a:buNone/>
              <a:defRPr/>
            </a:pP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829694" cy="282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6564208"/>
            <a:ext cx="5724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TH SarabunPSK" pitchFamily="34" charset="-34"/>
                <a:cs typeface="TH SarabunPSK" pitchFamily="34" charset="-34"/>
              </a:rPr>
              <a:t>https://www.business2community.com/strategy/how-your-competitors-can-help-you-improve-your-performance-02292920</a:t>
            </a:r>
          </a:p>
        </p:txBody>
      </p:sp>
    </p:spTree>
    <p:extLst>
      <p:ext uri="{BB962C8B-B14F-4D97-AF65-F5344CB8AC3E}">
        <p14:creationId xmlns:p14="http://schemas.microsoft.com/office/powerpoint/2010/main" val="42380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604538"/>
              </p:ext>
            </p:extLst>
          </p:nvPr>
        </p:nvGraphicFramePr>
        <p:xfrm>
          <a:off x="133791" y="1340768"/>
          <a:ext cx="8856985" cy="5334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71397"/>
                <a:gridCol w="1771397"/>
                <a:gridCol w="1771397"/>
                <a:gridCol w="1771397"/>
                <a:gridCol w="1771397"/>
              </a:tblGrid>
              <a:tr h="681401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ลักษณะความแตกต่างของตลาด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ตลาดผูกขาดเจ้าเดียว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ตลาดผู้แข่งขันกึ่งผูกขาด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ตลาดแข่งขันน้อยราย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ตลาดแข่งขันสมบูรณ์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81401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ขนาดและจำนวนผู้ซื้อ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ผู้ซื้อจำนวนมาก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ผู้ซื้อจำนวนมาก</a:t>
                      </a:r>
                    </a:p>
                    <a:p>
                      <a:pPr algn="ctr"/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ผู้ซื้อจำนวนมาก</a:t>
                      </a:r>
                    </a:p>
                    <a:p>
                      <a:pPr algn="ctr"/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ผู้ซื้อจำนวนมาก</a:t>
                      </a:r>
                    </a:p>
                    <a:p>
                      <a:pPr algn="ctr"/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977663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ขนาดและจำนวนผู้ขาย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ผู้ขายเจ้าเดียว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ผู้ขายจำนวนมากและมีอิทธิพลกับตลาดเฉพาะกลุ่ม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ผู้ขายจำนวนน้อยและมีอิทธิพลกับตลาดมาก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ผู้ขายจำนวนมากและไม่มีผู้ใดมีอิทธิพลเหนือตลาด</a:t>
                      </a:r>
                    </a:p>
                  </a:txBody>
                  <a:tcPr/>
                </a:tc>
              </a:tr>
              <a:tr h="977663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ระดับของผลิตภัณฑ์ที่สามารถทดแทนได้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เป็นไปได้ยาก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เป็นผลิตภัณฑ์เฉพาะตราสินค้า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อาจทดแทนได้หรือไม่ได้ขึ้นกับประเภทของผลิตภัณฑ์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เป็นไปได้ง่าย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(ทดแทนได้) 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866447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เงื่อนไขในการเข้าสู่ตลาด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มีกำแพงป้องกันอย่างมากของเจ้าที่ครองตลาดอยู่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ไม่มีเงื่อนไขในการเข้าสู่ตลาดแต่อาจมีเงื่อนไขในการสร้างความโดดเด่นเฉพาะให้กับผลิตภัณฑ์เองเป็นสำคัญ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ส่วนใหญ่จะมีเงื่อนไขในการเข้าสู่ตลาดอยู่บ้าง</a:t>
                      </a:r>
                      <a:r>
                        <a:rPr lang="th-TH" sz="2000" baseline="0" dirty="0" smtClean="0"/>
                        <a:t> แต่ไม่มีข้อจำกัดมากนัก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ไม่มีเงื่อนไขป้องกันการเข้าสู่ตลาด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สิ่งแวดล้อมระดับจุลภาค </a:t>
            </a:r>
            <a:r>
              <a:rPr lang="en-US" b="1" smtClean="0">
                <a:latin typeface="TH SarabunPSK" pitchFamily="34" charset="-34"/>
                <a:cs typeface="TH SarabunPSK" pitchFamily="34" charset="-34"/>
              </a:rPr>
              <a:t>(Micro</a:t>
            </a: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smtClean="0">
                <a:latin typeface="TH SarabunPSK" pitchFamily="34" charset="-34"/>
                <a:cs typeface="TH SarabunPSK" pitchFamily="34" charset="-34"/>
              </a:rPr>
              <a:t>Environment)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259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12703-D45E-4D2D-83D9-CD4C3600B9C4}" type="slidenum">
              <a:rPr lang="th-TH"/>
              <a:pPr>
                <a:defRPr/>
              </a:pPr>
              <a:t>18</a:t>
            </a:fld>
            <a:endParaRPr lang="th-TH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สิ่งแวดล้อมระดับจุลภาค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(Micro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Environment)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กลุ่มสาธารณะ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(Publics)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หรือชุมชน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เครือข่ายสังคมที่มีอยู่ในตลาดนั้นๆ ซึ่งมีความสัมพันธ์กับการดำเนินธุรกิจ เช่น</a:t>
            </a:r>
          </a:p>
          <a:p>
            <a:pPr marL="0" indent="0" eaLnBrk="1" hangingPunct="1"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- สื่อมวลชน</a:t>
            </a:r>
          </a:p>
          <a:p>
            <a:pPr marL="0" indent="0" eaLnBrk="1" hangingPunct="1"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- หน่วยงานภาครัฐ</a:t>
            </a:r>
          </a:p>
          <a:p>
            <a:pPr marL="0" indent="0" eaLnBrk="1" hangingPunct="1"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- ชุมชนและความเคลื่อนไหวของชุมชน</a:t>
            </a:r>
          </a:p>
          <a:p>
            <a:pPr marL="0" indent="0" eaLnBrk="1" hangingPunct="1">
              <a:buNone/>
              <a:defRPr/>
            </a:pP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eaLnBrk="1" hangingPunct="1">
              <a:buNone/>
              <a:defRPr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1362"/>
            <a:ext cx="3336492" cy="215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9304" y="6583839"/>
            <a:ext cx="62646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TH SarabunPSK" pitchFamily="34" charset="-34"/>
                <a:cs typeface="TH SarabunPSK" pitchFamily="34" charset="-34"/>
              </a:rPr>
              <a:t>https://www.decision-achats.fr/Thematique/achats-publics-1230/Breves/Forum-Achats-Publics-achat-public-coeur-politiques-locales-322113.htm</a:t>
            </a:r>
          </a:p>
        </p:txBody>
      </p:sp>
    </p:spTree>
    <p:extLst>
      <p:ext uri="{BB962C8B-B14F-4D97-AF65-F5344CB8AC3E}">
        <p14:creationId xmlns:p14="http://schemas.microsoft.com/office/powerpoint/2010/main" val="39244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F0039-DC5F-418B-8D86-ADF29FCD51BB}" type="slidenum">
              <a:rPr lang="th-TH"/>
              <a:pPr>
                <a:defRPr/>
              </a:pPr>
              <a:t>19</a:t>
            </a:fld>
            <a:endParaRPr lang="th-TH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1788"/>
            <a:ext cx="7632700" cy="13684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4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สิ่งแวดล้อม</a:t>
            </a:r>
            <a:r>
              <a:rPr lang="th-TH" sz="4600" b="1" dirty="0" smtClean="0">
                <a:latin typeface="TH SarabunPSK" pitchFamily="34" charset="-34"/>
                <a:cs typeface="TH SarabunPSK" pitchFamily="34" charset="-34"/>
              </a:rPr>
              <a:t>ทางการตลาดภายใน</a:t>
            </a:r>
            <a:br>
              <a:rPr lang="th-TH" sz="4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(In</a:t>
            </a:r>
            <a:r>
              <a:rPr lang="en-US" sz="4600" b="1" dirty="0" smtClean="0">
                <a:latin typeface="TH SarabunPSK" pitchFamily="34" charset="-34"/>
                <a:cs typeface="TH SarabunPSK" pitchFamily="34" charset="-34"/>
              </a:rPr>
              <a:t>ternal</a:t>
            </a:r>
            <a:r>
              <a:rPr lang="en-US" sz="4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environment )</a:t>
            </a:r>
            <a:endParaRPr lang="th-TH" sz="46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16113"/>
            <a:ext cx="8316912" cy="4465215"/>
          </a:xfrm>
        </p:spPr>
        <p:txBody>
          <a:bodyPr>
            <a:noAutofit/>
          </a:bodyPr>
          <a:lstStyle/>
          <a:p>
            <a:pPr marL="0" indent="0" algn="thaiDist">
              <a:buNone/>
              <a:defRPr/>
            </a:pP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	เป็นปัจจัย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ภายในองค์กรที่ส่งผลต่อการดำเนินการทางการตลาด 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ถือเป็น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ตัวแปรที่บริษัทสามารถควบคุมและ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จัดการได้เพื่อให้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บรรลุ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วัตถุประสงค์ </a:t>
            </a:r>
          </a:p>
          <a:p>
            <a:pPr marL="514350" indent="-514350" algn="thaiDist">
              <a:buFont typeface="+mj-lt"/>
              <a:buAutoNum type="arabicPeriod"/>
              <a:defRPr/>
            </a:pPr>
            <a:r>
              <a:rPr lang="th-TH" sz="2700" b="1" dirty="0" smtClean="0">
                <a:latin typeface="TH SarabunPSK" pitchFamily="34" charset="-34"/>
                <a:cs typeface="TH SarabunPSK" pitchFamily="34" charset="-34"/>
              </a:rPr>
              <a:t>ปัจจัย</a:t>
            </a: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ทางการตลาด (</a:t>
            </a:r>
            <a:r>
              <a:rPr lang="en-US" sz="2700" b="1" dirty="0">
                <a:latin typeface="TH SarabunPSK" pitchFamily="34" charset="-34"/>
                <a:cs typeface="TH SarabunPSK" pitchFamily="34" charset="-34"/>
              </a:rPr>
              <a:t>Marketing Factors) </a:t>
            </a:r>
          </a:p>
          <a:p>
            <a:pPr algn="thaiDist">
              <a:buNone/>
              <a:defRPr/>
            </a:pP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ผลิตภัณฑ์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Product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คุณสมบัติ คุณภาพ ความหลากหลาย และ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นวัตกรรม เป็นต้น</a:t>
            </a:r>
            <a:endParaRPr lang="en-US" sz="27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  <a:defRPr/>
            </a:pP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ราคา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Price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) :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การกำหนด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ราคา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นโยบายส่วนลด เงื่อนไขการชำระเงิน ราคา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ปลีก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เป็นต้น </a:t>
            </a:r>
            <a:endParaRPr lang="en-US" sz="27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  <a:defRPr/>
            </a:pP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จัดจำหน่าย (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Place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ช่องทางการจำหน่าย การกระจายสินค้า เป็นต้น </a:t>
            </a:r>
            <a:endParaRPr lang="en-US" sz="27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  <a:defRPr/>
            </a:pP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	 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	- 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ส่งเสริมการตลาด (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Promotion) 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ช่องทางการสื่อสาร รูปแบบการ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โฆษณา 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วิธีการ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ส่งเสริมการขาย การประชาสัมพันธ์ 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ลักษณะการทำตลาดทางตรง เป็นต้น </a:t>
            </a:r>
            <a:endParaRPr lang="en-US" sz="27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67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สิ่งแวดล้อม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ทาง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การตลาด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สิ่งแวดล้อม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ทางการตลาดคือการรวมกันของปัจจัยภายนอกและภายในและแรงผลักดันที่ส่งผลต่อความสามารถของบริษัทในการสร้างความสัมพันธ์และให้บริการ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ลูกค้า</a:t>
            </a:r>
          </a:p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สิ่งแวดล้อม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ทาง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การตลาด คือ เหตุการณ์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สถานการณ์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มีผลกระทบต่อแนวทางปฏิบัติทางการตลาดขององค์กร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ความสามารถในการตัดสินใจของ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องค์กร</a:t>
            </a:r>
          </a:p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การเข้าใจสิ่งแวดล้อมทางทางตลาดเป็นอย่างดี สามารถช่วยให้ ระบุโอกาส ระบุภัยคุกคาม และ จัดการการเปลี่ยนแปลง ได้</a:t>
            </a:r>
          </a:p>
          <a:p>
            <a:pPr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นักการ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ตลาดจึงพยายามคาดการณ์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การเปลี่ยนแปลงในอนาคตโดยการ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วิเคราะห์สิ่งแวดล้อม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ทาง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การตลาดอยู่เสมอ เพราะถือเป็นความ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ท้าทายและโอกาสสำหรับบริษัท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ที่จะสามารถช่วยให้นักการตลาดเปลี่ยนแปลง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กลยุทธ์และ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แผนงานเพื่อความสำเร็จในทั้งในระยะสั้นและระยะ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ยาวของบริษัท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7970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F0039-DC5F-418B-8D86-ADF29FCD51BB}" type="slidenum">
              <a:rPr lang="th-TH"/>
              <a:pPr>
                <a:defRPr/>
              </a:pPr>
              <a:t>20</a:t>
            </a:fld>
            <a:endParaRPr lang="th-TH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1788"/>
            <a:ext cx="7632700" cy="13684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4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สิ่งแวดล้อม</a:t>
            </a:r>
            <a:r>
              <a:rPr lang="th-TH" sz="4600" b="1" dirty="0" smtClean="0">
                <a:latin typeface="TH SarabunPSK" pitchFamily="34" charset="-34"/>
                <a:cs typeface="TH SarabunPSK" pitchFamily="34" charset="-34"/>
              </a:rPr>
              <a:t>ทางการตลาดภายใน</a:t>
            </a:r>
            <a:br>
              <a:rPr lang="th-TH" sz="4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(In</a:t>
            </a:r>
            <a:r>
              <a:rPr lang="en-US" sz="4600" b="1" dirty="0" smtClean="0">
                <a:latin typeface="TH SarabunPSK" pitchFamily="34" charset="-34"/>
                <a:cs typeface="TH SarabunPSK" pitchFamily="34" charset="-34"/>
              </a:rPr>
              <a:t>ternal</a:t>
            </a:r>
            <a:r>
              <a:rPr lang="en-US" sz="4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environment )</a:t>
            </a:r>
            <a:endParaRPr lang="th-TH" sz="46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16113"/>
            <a:ext cx="8316912" cy="4321175"/>
          </a:xfrm>
        </p:spPr>
        <p:txBody>
          <a:bodyPr>
            <a:normAutofit/>
          </a:bodyPr>
          <a:lstStyle/>
          <a:p>
            <a:pPr marL="514350" indent="-514350" algn="thaiDist">
              <a:buFont typeface="+mj-lt"/>
              <a:buAutoNum type="arabicPeriod" startAt="2"/>
              <a:defRPr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ปัจจัยสิ่งแวดล้อมภายในอื่นๆ  (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Internal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Non-Marketing Resources)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ที่เกี่ยวข้องกับโปรแกรมทางการตลาด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  <a:defRPr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ทรัพยากรขององค์กร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คน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Men)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เวลา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Minute)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เครื่องจักร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Machinery)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วัสดุต่างๆ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Material)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เงิน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Money)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- ความสามารถทางเทคโนโลยี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ความสามารถด้านการตลาดดิจิทัลและความสามารถในการสร้างสรรค์สิ่งใหม่ๆ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thaiDist"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- วัฒนธรรมองค์กร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ค่านิยม ความเชื่อ พฤติกรรม เป็นต้น  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  <a:defRPr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	-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ศักยภาพและความสามารถด้านต่างๆ เช่น การผลิต การจัดซื้อ การเงิน การบัญชี การวิจัยและพัฒนา การบริหารทรัพยากรมนุษย์ เป็นต้น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66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การวิเคราะห์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SWOT ( SWOT analysis )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เป็น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เครื่องมือในการประเมินสถานการณ์ของผู้บริหาร และ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SWOT analysis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จะเป็นเครื่องมือช่วยในขั้นตอนการวิเคราะห์โอกาสทางการตลาด </a:t>
            </a: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สิ่งแวดล้อมภายใน :</a:t>
            </a: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   จุดแข็ง (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Strengths )   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จุดอ่อน (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Weaknesses )</a:t>
            </a: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สิ่งแวดล้อมภายนอก :</a:t>
            </a: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    โอกาส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Opportunities)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อุปสรรค (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Threats 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3017912" cy="226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0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การวิเคราะห์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SWOT ( SWOT analysis )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09438"/>
            <a:ext cx="4114800" cy="42484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จุด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แข็ง (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Strengths )</a:t>
            </a: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จุดแข็งทางการตลาด : 4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Ps,</a:t>
            </a: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การบริหารการตลาด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,หน้าที่ทาง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การตลาด</a:t>
            </a: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2.จุดแข็งด้านการเงิน</a:t>
            </a: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3.จุดแข็งด้านการผลิต</a:t>
            </a: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4.จุดแข็งด้านบุคลากร</a:t>
            </a: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5.จุดแข็งด้านอื่นๆ ภาพพจน์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8680" y="2209438"/>
            <a:ext cx="4114800" cy="42484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จุดอ่อน (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Weaknesses )</a:t>
            </a: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จุดอ่อนทางการตลาด: 4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Ps,</a:t>
            </a: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การบริหารการตลาด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,หน้าที่ทาง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การตลาด    </a:t>
            </a: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2.จุดอ่อนทางการเงิน</a:t>
            </a: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3.จุดอ่อนทางด้านการผลิต</a:t>
            </a: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4.จุดอ่อนด้านบุคลากร</a:t>
            </a: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5.จุดอ่อนด้านอื่น ๆ ภาพพจน์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556792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วิเคราะห์สิ่งแวดล้อมภายใน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49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การวิเคราะห์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SWOT ( SWOT analysis )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09438"/>
            <a:ext cx="4114800" cy="42484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FontTx/>
              <a:buChar char=" "/>
              <a:defRPr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โอกาส (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Opportunities)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Char char=" "/>
              <a:defRPr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en-US" sz="2800" u="sng" dirty="0" err="1" smtClean="0">
                <a:latin typeface="TH SarabunPSK" pitchFamily="34" charset="-34"/>
                <a:cs typeface="TH SarabunPSK" pitchFamily="34" charset="-34"/>
              </a:rPr>
              <a:t>สิ่งแวดล้อม</a:t>
            </a:r>
            <a:r>
              <a:rPr lang="th-TH" sz="2800" u="sng" dirty="0" smtClean="0">
                <a:latin typeface="TH SarabunPSK" pitchFamily="34" charset="-34"/>
                <a:cs typeface="TH SarabunPSK" pitchFamily="34" charset="-34"/>
              </a:rPr>
              <a:t>ระดับ</a:t>
            </a:r>
            <a:r>
              <a:rPr lang="en-US" sz="2800" u="sng" dirty="0" err="1" smtClean="0">
                <a:latin typeface="TH SarabunPSK" pitchFamily="34" charset="-34"/>
                <a:cs typeface="TH SarabunPSK" pitchFamily="34" charset="-34"/>
              </a:rPr>
              <a:t>จุลภาค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ผู้บริโภค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Supplier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คนกลาง,คู่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แข่งขัน เป็นต้น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Char char=" "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2800" u="sng" dirty="0" smtClean="0">
                <a:latin typeface="TH SarabunPSK" pitchFamily="34" charset="-34"/>
                <a:cs typeface="TH SarabunPSK" pitchFamily="34" charset="-34"/>
              </a:rPr>
              <a:t>สิ่งแวดล้อมระดับมห</a:t>
            </a:r>
            <a:r>
              <a:rPr lang="th-TH" sz="2800" u="sng" dirty="0">
                <a:latin typeface="TH SarabunPSK" pitchFamily="34" charset="-34"/>
                <a:cs typeface="TH SarabunPSK" pitchFamily="34" charset="-34"/>
              </a:rPr>
              <a:t>ภาค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: </a:t>
            </a:r>
          </a:p>
          <a:p>
            <a:pPr>
              <a:buFontTx/>
              <a:buChar char=" "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ประชากร ,เศรษฐกิจ,เทคโนโลยี ,สังคมและวัฒนธรรม ,การเมืองและกฎหมาย ,สิ่งแวดล้อมทางธรรมชาติ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8680" y="2209438"/>
            <a:ext cx="4114800" cy="42484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อุปสรรค 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Threats)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สิ่งแวดล้อมจุลภาค 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ผู้บริโภค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, 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Supplier,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คนกลาง,คู่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แข่งขัน เป็นต้น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2. สิ่งแวดล้อมมหภาค :</a:t>
            </a: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ประชากร ,เศรษฐกิจ, เทคโนโลยี , สังคมและวัฒนธรรม ,การเมืองและกฎหมาย , สิ่งแวดล้อมทางธรรมชาติ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556792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วิเคราะห์สิ่งแวดล้อม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ภายนอก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32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147248" cy="72008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ตัวอย่างการวิเคราะห์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SWOT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(ร้านกาแฟ)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531091"/>
              </p:ext>
            </p:extLst>
          </p:nvPr>
        </p:nvGraphicFramePr>
        <p:xfrm>
          <a:off x="457200" y="764704"/>
          <a:ext cx="8229600" cy="59740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14800"/>
                <a:gridCol w="4114800"/>
              </a:tblGrid>
              <a:tr h="277230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h-TH" sz="2000" b="0" u="sng" dirty="0" smtClean="0">
                          <a:latin typeface="TH SarabunPSK" pitchFamily="34" charset="-34"/>
                          <a:cs typeface="TH SarabunPSK" pitchFamily="34" charset="-34"/>
                        </a:rPr>
                        <a:t>จุดแข็ง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ผลิตภัณฑ์มีคุณภาพสูง ผลิตจากวัตถุดิบที่คัดสรรมาอย่างดี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ตราสินค้ามีความแข็งแกร่ง</a:t>
                      </a:r>
                      <a:r>
                        <a:rPr lang="th-TH" sz="20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มีชื่อเสียงเป็นที่รู้จักในวงกว้าง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ผลิตภัณฑ์มีความหลากหลาย ทั้งประเภทและขนาด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ร้านค้าสำหรับจำหน่ายผลิตภัณฑ์มีหลายสาขา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ทำเลที่ตั้งของร้านเข้าถึงได้ง่าย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ร้านค้าเป็นพันธมิตรกับผู้จำหน่ายวัตถุดิบในท้องถิ่น</a:t>
                      </a:r>
                      <a:endParaRPr lang="en-US" sz="20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h-TH" sz="2000" b="0" u="sng" dirty="0" smtClean="0">
                          <a:latin typeface="TH SarabunPSK" pitchFamily="34" charset="-34"/>
                          <a:cs typeface="TH SarabunPSK" pitchFamily="34" charset="-34"/>
                        </a:rPr>
                        <a:t>จุดอ่อน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สินค้ามีราคาค่อนข้างสูง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ยังไม่มีการจัดหน่ายในช่องทางออนไลน์ หรือเดลิเวอรี่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ขนาดของร้านมีขนาดเล็ก รองรับลูกค้าได้จำนวนไม่มาก</a:t>
                      </a:r>
                      <a:endParaRPr lang="en-US" sz="20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77230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h-TH" sz="2000" b="0" u="sng" dirty="0" smtClean="0">
                          <a:latin typeface="TH SarabunPSK" pitchFamily="34" charset="-34"/>
                          <a:cs typeface="TH SarabunPSK" pitchFamily="34" charset="-34"/>
                        </a:rPr>
                        <a:t>โอกาส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0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ผู้บริโภคในสังคมเมืองเปลี่ยนพฤติกรรมมานิยมการทานกาแฟมากขึ้น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0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ความก้าวหน้าทางด้านเทคโนโลยีสามารถทำให้เข้าถึงผู้บริโภคได้มากขึ้น</a:t>
                      </a:r>
                      <a:r>
                        <a:rPr lang="th-TH" sz="20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0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ผู้จัดจำหน่ายวัตถุดิบมีมากรายและหลากหลาย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0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ธุรกิจเดลิเวอรี่มีทางเลือกที่หลากหลายในการขยายช่องทางการจัดส่ง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000" b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นโยบายด้านเศรษฐกิจของภาครัฐ เช่น เงินดิจิทัล</a:t>
                      </a:r>
                      <a:r>
                        <a:rPr lang="th-TH" sz="2000" b="0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ทำให้คนจับจ่ายเพิ่มขึ้น</a:t>
                      </a:r>
                      <a:endParaRPr lang="en-US" sz="2000" b="0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h-TH" sz="2000" b="0" u="sng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อุปสรรค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0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คู่แข่งมีจำนวนมาก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0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แหล่งเงินทุนมีจำกัดสำหรับธุรกิจขนาดเล็ก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000" b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เศรษฐกิจกำลังชลอตัวทำให้ผู้บริโภคใช้จ่ายฟุ่มเฟื่อยน้อยลง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20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8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EFCA9-8BD6-4059-9A01-B49D62FDB352}" type="slidenum">
              <a:rPr lang="th-TH"/>
              <a:pPr>
                <a:defRPr/>
              </a:pPr>
              <a:t>3</a:t>
            </a:fld>
            <a:endParaRPr lang="th-TH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208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สิ่งแวดล้อมทางการตลาด</a:t>
            </a:r>
            <a:r>
              <a:rPr 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th-TH" sz="5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50825" y="3141663"/>
            <a:ext cx="2160588" cy="18716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th-TH" altLang="th-TH" sz="2800" b="1" dirty="0" smtClean="0">
                <a:latin typeface="TH SarabunPSK" pitchFamily="34" charset="-34"/>
                <a:cs typeface="TH SarabunPSK" pitchFamily="34" charset="-34"/>
              </a:rPr>
              <a:t>สิ่งแวดล้อมภายใน</a:t>
            </a:r>
            <a:endParaRPr lang="th-TH" altLang="th-TH" sz="2800" b="1" dirty="0"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/>
            <a:endParaRPr lang="th-TH" alt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67544" y="4076700"/>
            <a:ext cx="1512069" cy="86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th-TH" altLang="th-TH" sz="2800" b="1" dirty="0" smtClean="0">
                <a:latin typeface="TH SarabunPSK" pitchFamily="34" charset="-34"/>
                <a:cs typeface="TH SarabunPSK" pitchFamily="34" charset="-34"/>
              </a:rPr>
              <a:t>งานการตลาด</a:t>
            </a:r>
            <a:endParaRPr lang="th-TH" alt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627313" y="2636838"/>
            <a:ext cx="2952750" cy="2951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th-TH" altLang="th-TH" sz="3000" b="1" dirty="0" smtClean="0">
                <a:latin typeface="TH SarabunPSK" pitchFamily="34" charset="-34"/>
                <a:cs typeface="TH SarabunPSK" pitchFamily="34" charset="-34"/>
              </a:rPr>
              <a:t>สิ่งแวดล้อมระดับจุลภาค</a:t>
            </a:r>
            <a:endParaRPr lang="th-TH" alt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6011863" y="1988839"/>
            <a:ext cx="2881312" cy="3960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th-TH" altLang="th-TH" sz="3000" b="1" dirty="0" smtClean="0">
                <a:latin typeface="TH SarabunPSK" pitchFamily="34" charset="-34"/>
                <a:cs typeface="TH SarabunPSK" pitchFamily="34" charset="-34"/>
              </a:rPr>
              <a:t>สิ่งแวดล้อมระดับมหภาค</a:t>
            </a:r>
            <a:endParaRPr lang="th-TH" alt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1042988" y="2132013"/>
            <a:ext cx="0" cy="1009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042988" y="2133600"/>
            <a:ext cx="49672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1763713" y="2852738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1763713" y="2852738"/>
            <a:ext cx="792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1979613" y="5300663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V="1">
            <a:off x="1979613" y="50133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1331913" y="5805488"/>
            <a:ext cx="46799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V="1">
            <a:off x="1331913" y="5013325"/>
            <a:ext cx="0" cy="792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ight Brace 1"/>
          <p:cNvSpPr/>
          <p:nvPr/>
        </p:nvSpPr>
        <p:spPr>
          <a:xfrm rot="5400000">
            <a:off x="5546502" y="3030091"/>
            <a:ext cx="427484" cy="62658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31145" y="6290156"/>
            <a:ext cx="5617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สิ่งแวดล้อมภายนอก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284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  <p:bldP spid="33798" grpId="0" animBg="1"/>
      <p:bldP spid="337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F0039-DC5F-418B-8D86-ADF29FCD51BB}" type="slidenum">
              <a:rPr lang="th-TH"/>
              <a:pPr>
                <a:defRPr/>
              </a:pPr>
              <a:t>4</a:t>
            </a:fld>
            <a:endParaRPr lang="th-TH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1788"/>
            <a:ext cx="7632700" cy="13684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4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สิ่งแวดล้อม</a:t>
            </a:r>
            <a:r>
              <a:rPr lang="th-TH" sz="4600" b="1" dirty="0" smtClean="0">
                <a:latin typeface="TH SarabunPSK" pitchFamily="34" charset="-34"/>
                <a:cs typeface="TH SarabunPSK" pitchFamily="34" charset="-34"/>
              </a:rPr>
              <a:t>ทางการตลาด</a:t>
            </a:r>
            <a:br>
              <a:rPr lang="th-TH" sz="4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 </a:t>
            </a:r>
            <a:r>
              <a:rPr lang="en-US" sz="4600" b="1" dirty="0" smtClean="0">
                <a:latin typeface="TH SarabunPSK" pitchFamily="34" charset="-34"/>
                <a:cs typeface="TH SarabunPSK" pitchFamily="34" charset="-34"/>
              </a:rPr>
              <a:t>Marketing</a:t>
            </a:r>
            <a:r>
              <a:rPr lang="en-US" sz="4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environment )</a:t>
            </a:r>
            <a:endParaRPr lang="th-TH" sz="46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23946239"/>
              </p:ext>
            </p:extLst>
          </p:nvPr>
        </p:nvGraphicFramePr>
        <p:xfrm>
          <a:off x="0" y="2132856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268975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ควบคุมไม่ได้</a:t>
            </a:r>
            <a:endParaRPr lang="en-US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272013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ควบคุมได้</a:t>
            </a:r>
            <a:endParaRPr lang="en-US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57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F0039-DC5F-418B-8D86-ADF29FCD51BB}" type="slidenum">
              <a:rPr lang="th-TH"/>
              <a:pPr>
                <a:defRPr/>
              </a:pPr>
              <a:t>5</a:t>
            </a:fld>
            <a:endParaRPr lang="th-TH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1788"/>
            <a:ext cx="7632700" cy="13684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4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สิ่งแวดล้อม</a:t>
            </a:r>
            <a:r>
              <a:rPr lang="th-TH" sz="4600" b="1" dirty="0" smtClean="0">
                <a:latin typeface="TH SarabunPSK" pitchFamily="34" charset="-34"/>
                <a:cs typeface="TH SarabunPSK" pitchFamily="34" charset="-34"/>
              </a:rPr>
              <a:t>ทางการตลาดภายนอก</a:t>
            </a:r>
            <a:br>
              <a:rPr lang="th-TH" sz="4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 </a:t>
            </a:r>
            <a:r>
              <a:rPr lang="en-US" sz="4600" b="1" dirty="0" smtClean="0">
                <a:latin typeface="TH SarabunPSK" pitchFamily="34" charset="-34"/>
                <a:cs typeface="TH SarabunPSK" pitchFamily="34" charset="-34"/>
              </a:rPr>
              <a:t>External</a:t>
            </a:r>
            <a:r>
              <a:rPr lang="en-US" sz="4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environment )</a:t>
            </a:r>
            <a:endParaRPr lang="th-TH" sz="46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16113"/>
            <a:ext cx="8316912" cy="4609231"/>
          </a:xfrm>
        </p:spPr>
        <p:txBody>
          <a:bodyPr>
            <a:normAutofit/>
          </a:bodyPr>
          <a:lstStyle/>
          <a:p>
            <a:pPr marL="0" indent="0" algn="thaiDist">
              <a:buNone/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เป็นปัจจัย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ภายนอกบริษัทที่ส่งผลต่อความสามารถในการให้บริการลูกค้า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โดยทั่วไป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อยู่นอกเหนือการควบคุมของบริษัท และอาจมีผลกระทบทั้งทางตรงและทางอ้อมต่อกลยุทธ์ทางการตลาดและผลการดำเนินงานของบริษัท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แบ่งเป็น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ประเภท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thaiDist">
              <a:buNone/>
              <a:defRPr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     1.1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สิ่งแวดล้อมระดับมหภาค(Macro environment)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ปัจจัยที่มีขนาด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ใหญ่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Mega)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ส่งผลกระทบใน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วง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กว้าง (โดยรวม) และ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ในระยะยาว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ต้องการ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การปรับตัวที่มีการวางแผนและการจัดการที่ต่อเนื่อง 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1.2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สิ่งแวดล้อมระดับจุลภาค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(Micro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environment)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มี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ผลกระทบที่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จำเพาะ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เจาะจงมากกว่า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มักจะมีผลกระทบในระยะสั้น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และส่งผล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กระทบโดยตรงต่อการดำเนินงานและกลยุทธ์ของธุรกิจ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นั้นๆ จึง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ต้องการการตอบสนองที่รวดเร็ว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6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E53C9-1687-47F4-91C4-F26B06D57313}" type="slidenum">
              <a:rPr lang="th-TH"/>
              <a:pPr>
                <a:defRPr/>
              </a:pPr>
              <a:t>6</a:t>
            </a:fld>
            <a:endParaRPr lang="th-TH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สิ่งแวดล้อมระดับมหภาค(Macro environment)</a:t>
            </a:r>
          </a:p>
        </p:txBody>
      </p:sp>
      <p:grpSp>
        <p:nvGrpSpPr>
          <p:cNvPr id="13342" name="Group 13341"/>
          <p:cNvGrpSpPr/>
          <p:nvPr/>
        </p:nvGrpSpPr>
        <p:grpSpPr>
          <a:xfrm>
            <a:off x="2113131" y="1965125"/>
            <a:ext cx="4805494" cy="4776243"/>
            <a:chOff x="2113131" y="1821109"/>
            <a:chExt cx="4805494" cy="4776243"/>
          </a:xfrm>
        </p:grpSpPr>
        <p:grpSp>
          <p:nvGrpSpPr>
            <p:cNvPr id="28" name="Group 27"/>
            <p:cNvGrpSpPr/>
            <p:nvPr/>
          </p:nvGrpSpPr>
          <p:grpSpPr>
            <a:xfrm>
              <a:off x="2113131" y="1821109"/>
              <a:ext cx="4805494" cy="4776243"/>
              <a:chOff x="2113131" y="1605085"/>
              <a:chExt cx="4805494" cy="4776243"/>
            </a:xfrm>
          </p:grpSpPr>
          <p:sp>
            <p:nvSpPr>
              <p:cNvPr id="8" name="Block Arc 7"/>
              <p:cNvSpPr/>
              <p:nvPr/>
            </p:nvSpPr>
            <p:spPr>
              <a:xfrm>
                <a:off x="2123728" y="1633021"/>
                <a:ext cx="4748307" cy="4748307"/>
              </a:xfrm>
              <a:prstGeom prst="blockArc">
                <a:avLst>
                  <a:gd name="adj1" fmla="val 10800000"/>
                  <a:gd name="adj2" fmla="val 47376"/>
                  <a:gd name="adj3" fmla="val 12640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2113131" y="1605085"/>
                <a:ext cx="4805494" cy="2720276"/>
                <a:chOff x="2113131" y="1605085"/>
                <a:chExt cx="4805494" cy="2720276"/>
              </a:xfrm>
            </p:grpSpPr>
            <p:sp>
              <p:nvSpPr>
                <p:cNvPr id="10" name="Rectangle 9"/>
                <p:cNvSpPr/>
                <p:nvPr/>
              </p:nvSpPr>
              <p:spPr>
                <a:xfrm rot="17379859">
                  <a:off x="1609075" y="3101225"/>
                  <a:ext cx="1728192" cy="7200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dirty="0" smtClean="0">
                      <a:latin typeface="TH SarabunPSK" pitchFamily="34" charset="-34"/>
                      <a:cs typeface="TH SarabunPSK" pitchFamily="34" charset="-34"/>
                    </a:rPr>
                    <a:t>ปัจจัยด้านประชากรศาสตร์</a:t>
                  </a:r>
                  <a:endParaRPr lang="en-US" dirty="0"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 rot="18682214">
                  <a:off x="2517823" y="2089876"/>
                  <a:ext cx="1170334" cy="7200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dirty="0" smtClean="0">
                      <a:latin typeface="TH SarabunPSK" pitchFamily="34" charset="-34"/>
                      <a:cs typeface="TH SarabunPSK" pitchFamily="34" charset="-34"/>
                    </a:rPr>
                    <a:t>ปัจจัยด้านเศรษฐกิจ</a:t>
                  </a:r>
                  <a:endParaRPr lang="en-US" dirty="0"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 rot="20223997">
                  <a:off x="3385641" y="1661091"/>
                  <a:ext cx="1089107" cy="7200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dirty="0" smtClean="0">
                      <a:latin typeface="TH SarabunPSK" pitchFamily="34" charset="-34"/>
                      <a:cs typeface="TH SarabunPSK" pitchFamily="34" charset="-34"/>
                    </a:rPr>
                    <a:t>ปัจจัยด้านธรรมชาติ</a:t>
                  </a:r>
                  <a:endParaRPr lang="en-US" dirty="0"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 rot="502165">
                  <a:off x="4253020" y="1605085"/>
                  <a:ext cx="1367957" cy="7200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dirty="0" smtClean="0">
                      <a:latin typeface="TH SarabunPSK" pitchFamily="34" charset="-34"/>
                      <a:cs typeface="TH SarabunPSK" pitchFamily="34" charset="-34"/>
                    </a:rPr>
                    <a:t>ปัจจัยด้านเทคโนโลยี</a:t>
                  </a:r>
                  <a:endParaRPr lang="en-US" dirty="0"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 rot="2923171">
                  <a:off x="5265308" y="2161231"/>
                  <a:ext cx="1261696" cy="7200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dirty="0" smtClean="0">
                      <a:latin typeface="TH SarabunPSK" pitchFamily="34" charset="-34"/>
                      <a:cs typeface="TH SarabunPSK" pitchFamily="34" charset="-34"/>
                    </a:rPr>
                    <a:t>ปัจจัยด้านการเมือง</a:t>
                  </a:r>
                  <a:endParaRPr lang="en-US" dirty="0"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 rot="4603648">
                  <a:off x="5979003" y="3104838"/>
                  <a:ext cx="1159163" cy="7200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dirty="0" smtClean="0">
                      <a:latin typeface="TH SarabunPSK" pitchFamily="34" charset="-34"/>
                      <a:cs typeface="TH SarabunPSK" pitchFamily="34" charset="-34"/>
                    </a:rPr>
                    <a:t>ปัจจัยด้านวัฒนธรรม</a:t>
                  </a:r>
                  <a:endParaRPr lang="en-US" dirty="0"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473171" y="2818118"/>
                  <a:ext cx="514653" cy="25084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288389" y="1965125"/>
                  <a:ext cx="275499" cy="48479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427984" y="1633021"/>
                  <a:ext cx="0" cy="57449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5292080" y="1920270"/>
                  <a:ext cx="374019" cy="5296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6075099" y="2818118"/>
                  <a:ext cx="483485" cy="25084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312" name="Group 13311"/>
            <p:cNvGrpSpPr/>
            <p:nvPr/>
          </p:nvGrpSpPr>
          <p:grpSpPr>
            <a:xfrm>
              <a:off x="4159028" y="3699285"/>
              <a:ext cx="1133052" cy="854734"/>
              <a:chOff x="4159028" y="3699285"/>
              <a:chExt cx="1133052" cy="854734"/>
            </a:xfrm>
          </p:grpSpPr>
          <p:sp>
            <p:nvSpPr>
              <p:cNvPr id="30" name="Chord 29"/>
              <p:cNvSpPr/>
              <p:nvPr/>
            </p:nvSpPr>
            <p:spPr>
              <a:xfrm rot="6799726">
                <a:off x="4159028" y="3699285"/>
                <a:ext cx="854734" cy="854734"/>
              </a:xfrm>
              <a:prstGeom prst="chord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351914" y="3853866"/>
                <a:ext cx="940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 smtClean="0"/>
                  <a:t>บริษัท</a:t>
                </a:r>
                <a:endParaRPr lang="en-US" dirty="0"/>
              </a:p>
            </p:txBody>
          </p:sp>
        </p:grpSp>
        <p:cxnSp>
          <p:nvCxnSpPr>
            <p:cNvPr id="13320" name="Straight Arrow Connector 13319"/>
            <p:cNvCxnSpPr/>
            <p:nvPr/>
          </p:nvCxnSpPr>
          <p:spPr>
            <a:xfrm flipH="1" flipV="1">
              <a:off x="4024726" y="2665942"/>
              <a:ext cx="403258" cy="8990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22" name="Straight Arrow Connector 13321"/>
            <p:cNvCxnSpPr/>
            <p:nvPr/>
          </p:nvCxnSpPr>
          <p:spPr>
            <a:xfrm flipV="1">
              <a:off x="4716016" y="2636912"/>
              <a:ext cx="105981" cy="9280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24" name="Straight Arrow Connector 13323"/>
            <p:cNvCxnSpPr/>
            <p:nvPr/>
          </p:nvCxnSpPr>
          <p:spPr>
            <a:xfrm flipV="1">
              <a:off x="4936998" y="3115462"/>
              <a:ext cx="674583" cy="5618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30" name="Straight Arrow Connector 13329"/>
            <p:cNvCxnSpPr/>
            <p:nvPr/>
          </p:nvCxnSpPr>
          <p:spPr>
            <a:xfrm flipV="1">
              <a:off x="5148064" y="3853866"/>
              <a:ext cx="927035" cy="18466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3426139" y="3034144"/>
              <a:ext cx="598588" cy="74496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 flipV="1">
              <a:off x="2987825" y="3779107"/>
              <a:ext cx="942369" cy="34754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53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สิ่งแวดล้อมระดับมหภาค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6792"/>
            <a:ext cx="8229600" cy="5257800"/>
          </a:xfrm>
        </p:spPr>
        <p:txBody>
          <a:bodyPr>
            <a:noAutofit/>
          </a:bodyPr>
          <a:lstStyle/>
          <a:p>
            <a:pPr marL="609600" indent="-609600" algn="thaiDist">
              <a:lnSpc>
                <a:spcPct val="90000"/>
              </a:lnSpc>
              <a:buFontTx/>
              <a:buAutoNum type="arabicPeriod"/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สิ่งแวดล้อม</a:t>
            </a:r>
            <a:r>
              <a:rPr lang="th-TH" sz="2800" smtClean="0">
                <a:latin typeface="TH SarabunPSK" pitchFamily="34" charset="-34"/>
                <a:cs typeface="TH SarabunPSK" pitchFamily="34" charset="-34"/>
              </a:rPr>
              <a:t>ทางด้าน</a:t>
            </a:r>
            <a:r>
              <a:rPr lang="th-TH" sz="2800" smtClean="0">
                <a:latin typeface="TH SarabunPSK" pitchFamily="34" charset="-34"/>
                <a:cs typeface="TH SarabunPSK" pitchFamily="34" charset="-34"/>
              </a:rPr>
              <a:t>ประชากรศาสตร์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Demographic Environment)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ซึ่งก็คือลักษณะของผู้บริโภค 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 eaLnBrk="1" hangingPunct="1">
              <a:lnSpc>
                <a:spcPct val="90000"/>
              </a:lnSpc>
              <a:buNone/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- ขนาดของประชากร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ชุมชนใหญ่ ชุมชนเล็ก</a:t>
            </a:r>
          </a:p>
          <a:p>
            <a:pPr marL="0" indent="0" algn="thaiDist" eaLnBrk="1" hangingPunct="1">
              <a:lnSpc>
                <a:spcPct val="90000"/>
              </a:lnSpc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- อัตราการเติบโตของประชากร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จำนวนคนในพื้นที่เพิ่มขึ้นหรือลดลง</a:t>
            </a:r>
          </a:p>
          <a:p>
            <a:pPr marL="0" indent="0" algn="thaiDist" eaLnBrk="1" hangingPunct="1">
              <a:lnSpc>
                <a:spcPct val="90000"/>
              </a:lnSpc>
              <a:buNone/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- การกระจายช่วงอายุของประชากร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โครงสร้างอายุ ช่วงวัยต่างๆ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generation)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มีสัดส่วนช่วงอายุในพื้นที่</a:t>
            </a:r>
          </a:p>
          <a:p>
            <a:pPr marL="0" indent="0" algn="thaiDist" eaLnBrk="1" hangingPunct="1">
              <a:lnSpc>
                <a:spcPct val="90000"/>
              </a:lnSpc>
              <a:buNone/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- ส่วนผสมชาติพันธ์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เชื้อชาติ สีผิว 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 eaLnBrk="1" hangingPunct="1">
              <a:lnSpc>
                <a:spcPct val="90000"/>
              </a:lnSpc>
              <a:buNone/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- ระดับการศึกษา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ระดับการรู้หนังสือ การศึกษาในระดับต่างๆ เช่น อ่านหนังสือไม่ออก เรียนไม่จบมัธยม จบมัธยมปลาย จบมหาวิทยาลัยและจบทางด้านวิชาชีพ</a:t>
            </a:r>
          </a:p>
          <a:p>
            <a:pPr marL="0" indent="0" algn="thaiDist" eaLnBrk="1" hangingPunct="1">
              <a:lnSpc>
                <a:spcPct val="90000"/>
              </a:lnSpc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- รูปแบบครอบครัว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การอยู่รวมกัน ครอบครัวเดี่ยว ช่วงอายุการสมรส/มีบุตร อัตราการสมรส/หย่าร้าง</a:t>
            </a:r>
          </a:p>
          <a:p>
            <a:pPr marL="0" indent="0" algn="thaiDist" eaLnBrk="1" hangingPunct="1">
              <a:lnSpc>
                <a:spcPct val="90000"/>
              </a:lnSpc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- ลักษณะของพื้นที่อยู่อาศัย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พื้นฐานสังคมเมือง-ชนบท การย้ายถิ่นฐาน</a:t>
            </a:r>
          </a:p>
        </p:txBody>
      </p:sp>
    </p:spTree>
    <p:extLst>
      <p:ext uri="{BB962C8B-B14F-4D97-AF65-F5344CB8AC3E}">
        <p14:creationId xmlns:p14="http://schemas.microsoft.com/office/powerpoint/2010/main" val="14719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29560-AFC8-44E2-AB37-2D5C14BE03DA}" type="slidenum">
              <a:rPr lang="th-TH"/>
              <a:pPr>
                <a:defRPr/>
              </a:pPr>
              <a:t>8</a:t>
            </a:fld>
            <a:endParaRPr lang="th-TH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สิ่งแวดล้อมระดับมหภาค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2. สิ่งแวดล้อมทางเศ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ร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ษฐกิจ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(Economic Environment)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 มี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ผลต่อการ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บริโภค (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กำลัง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พลังการซื้อหรือ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จับจ่าย) ผลิตภัณฑ์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และบริการต่างๆ โดยตรง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 eaLnBrk="1" hangingPunct="1">
              <a:buNone/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การกระจายรายได้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การกระจายตัวของรายได้ของประชากรในชุมชน สังคม พื้นที่ทางภูมิศาสตร์นั้นๆ </a:t>
            </a:r>
          </a:p>
          <a:p>
            <a:pPr marL="0" indent="0" algn="thaiDist" eaLnBrk="1" hangingPunct="1"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- อัตราการออมเงิน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รูปแบบการวางแผนชีวิต การลงทุน ออมเพื่อเกษียณ การประกันชีวิต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เป็นต้น</a:t>
            </a:r>
          </a:p>
          <a:p>
            <a:pPr marL="0" indent="0" algn="thaiDist" eaLnBrk="1" hangingPunct="1">
              <a:buNone/>
              <a:defRPr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- อัตราหนี้สิน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เมื่อเทียบกับรายได้/ทรัพย์สิน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 eaLnBrk="1" hangingPunct="1">
              <a:buNone/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- วงจรเศรษฐกิจ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เติบโต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(Prosperity)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ถดถอย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(Recession)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ตกต่ำ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(Depression)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ฟื้นฟู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(Recovery)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ซึ่งเกี่ยวข้องกับ ผลิตภัณฑ์มวลรวมของประเทศ  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GDP) ,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ผลิตภัณฑ์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มวลรวมประชาชาติ ณ ช่วงเวลา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หนึ่ง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GNP) ,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อัตราดอกเบี้ย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อัตราเงินเฟ้อ เป็นต้น  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marL="609600" indent="-609600" algn="thaiDist" eaLnBrk="1" hangingPunct="1">
              <a:buFontTx/>
              <a:buChar char="-"/>
              <a:defRPr/>
            </a:pP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34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A6C86-6822-4D66-8099-7DCEC16E695D}" type="slidenum">
              <a:rPr lang="th-TH"/>
              <a:pPr>
                <a:defRPr/>
              </a:pPr>
              <a:t>9</a:t>
            </a:fld>
            <a:endParaRPr lang="th-TH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สิ่งแวดล้อมระดับมหภาค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363272" cy="4925144"/>
          </a:xfrm>
        </p:spPr>
        <p:txBody>
          <a:bodyPr>
            <a:noAutofit/>
          </a:bodyPr>
          <a:lstStyle/>
          <a:p>
            <a:pPr marL="0" indent="0" algn="thaiDist" eaLnBrk="1" hangingPunct="1">
              <a:buFont typeface="Wingdings" pitchFamily="2" charset="2"/>
              <a:buNone/>
              <a:defRPr/>
            </a:pP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3. สิ่งแวดล้อมทางธรรมชาติ 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(Natural Environment) : 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ความสมบูรณ์ในด้านต่างๆ เช่น คุณภาพดิน ป่าไม้ น้ำ อากาศ วัตถุดิบ แร่ธาตุ รวมถึงการเปลี่ยนแปลงของธรรมชาติ และความยั่งยืน ซึ่งสามารถส่งผลต่อรูปแบบธุรกิจได้ </a:t>
            </a:r>
            <a:endParaRPr lang="en-US" sz="27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 eaLnBrk="1" hangingPunct="1">
              <a:buNone/>
              <a:defRPr/>
            </a:pP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	- การขาดแคลนวัตถุดิบ</a:t>
            </a:r>
          </a:p>
          <a:p>
            <a:pPr marL="0" indent="0" algn="thaiDist" eaLnBrk="1" hangingPunct="1">
              <a:buNone/>
              <a:defRPr/>
            </a:pP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- การเพิ่มขึ้นของต้นทุนพลังงาน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ทั้งพลังงานธรรมชาติ ทดแทน ทางเลือก</a:t>
            </a:r>
          </a:p>
          <a:p>
            <a:pPr marL="0" indent="0" algn="thaiDist">
              <a:buNone/>
              <a:defRPr/>
            </a:pP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- ระดับมลภาวะเป็นพิษเพิ่มมากขึ้น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เปลี่ยนแปลงสภาพอากาศ 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การเกิดภัยพิบัติต่างๆ เช่น น้ำท่วม ไฟป่า เป็นต้น </a:t>
            </a:r>
          </a:p>
          <a:p>
            <a:pPr marL="0" indent="0" algn="thaiDist" eaLnBrk="1" hangingPunct="1">
              <a:buNone/>
              <a:defRPr/>
            </a:pP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- แรงกดดันในการต่อต้นการต่อมลพิษ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การตระหนักถึงการลด ละ เลิก การก่อมลพิษทั้งระดับบุคคล ครัวเรือน อุตสาหกรรม ประเทศ เป็นต้น </a:t>
            </a:r>
          </a:p>
          <a:p>
            <a:pPr marL="0" indent="0" algn="thaiDist" eaLnBrk="1" hangingPunct="1">
              <a:buNone/>
              <a:defRPr/>
            </a:pP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- การเปลี่ยนแปลงบทบาทของรัฐบาลในการคุ้มครองสิ่งแวดล้อม/ดูแลทรัพยากรธรรมชาติ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ปกป้อง ดูแลการใช้อย่างเหมาะสม เพื่อความยั่งยืน</a:t>
            </a:r>
          </a:p>
          <a:p>
            <a:pPr marL="0" indent="0" algn="thaiDist" eaLnBrk="1" hangingPunct="1">
              <a:buNone/>
              <a:defRPr/>
            </a:pP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0293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1307</Words>
  <Application>Microsoft Office PowerPoint</Application>
  <PresentationFormat>On-screen Show (4:3)</PresentationFormat>
  <Paragraphs>229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บทที่ 2</vt:lpstr>
      <vt:lpstr>สิ่งแวดล้อมทางการตลาด </vt:lpstr>
      <vt:lpstr>สิ่งแวดล้อมทางการตลาด </vt:lpstr>
      <vt:lpstr>สิ่งแวดล้อมทางการตลาด  ( Marketing environment )</vt:lpstr>
      <vt:lpstr>สิ่งแวดล้อมทางการตลาดภายนอก  ( External environment )</vt:lpstr>
      <vt:lpstr>สิ่งแวดล้อมระดับมหภาค(Macro environment)</vt:lpstr>
      <vt:lpstr>สิ่งแวดล้อมระดับมหภาค</vt:lpstr>
      <vt:lpstr>สิ่งแวดล้อมระดับมหภาค</vt:lpstr>
      <vt:lpstr>สิ่งแวดล้อมระดับมหภาค</vt:lpstr>
      <vt:lpstr>สิ่งแวดล้อมระดับมหภาค</vt:lpstr>
      <vt:lpstr>สิ่งแวดล้อมระดับมหภาค</vt:lpstr>
      <vt:lpstr>สิ่งแวดล้อมระดับมหภาค</vt:lpstr>
      <vt:lpstr>สิ่งแวดล้อมระดับจุลภาค (Micro Environment)</vt:lpstr>
      <vt:lpstr>สิ่งแวดล้อมระดับจุลภาค (Micro Environment)</vt:lpstr>
      <vt:lpstr>สิ่งแวดล้อมระดับจุลภาค (Micro Environment)</vt:lpstr>
      <vt:lpstr>สิ่งแวดล้อมระดับจุลภาค (Micro Environment)</vt:lpstr>
      <vt:lpstr>PowerPoint Presentation</vt:lpstr>
      <vt:lpstr>สิ่งแวดล้อมระดับจุลภาค (Micro Environment)</vt:lpstr>
      <vt:lpstr>สิ่งแวดล้อมทางการตลาดภายใน  (Internal environment )</vt:lpstr>
      <vt:lpstr>สิ่งแวดล้อมทางการตลาดภายใน  (Internal environment )</vt:lpstr>
      <vt:lpstr>การวิเคราะห์ SWOT ( SWOT analysis )</vt:lpstr>
      <vt:lpstr>การวิเคราะห์ SWOT ( SWOT analysis )</vt:lpstr>
      <vt:lpstr>การวิเคราะห์ SWOT ( SWOT analysis )</vt:lpstr>
      <vt:lpstr>ตัวอย่างการวิเคราะห์ SWOT (ร้านกาแฟ)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3</dc:title>
  <dc:creator>FMS00</dc:creator>
  <cp:lastModifiedBy>FMS00</cp:lastModifiedBy>
  <cp:revision>124</cp:revision>
  <dcterms:created xsi:type="dcterms:W3CDTF">2022-07-06T06:59:10Z</dcterms:created>
  <dcterms:modified xsi:type="dcterms:W3CDTF">2025-07-28T13:22:26Z</dcterms:modified>
</cp:coreProperties>
</file>