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304" r:id="rId3"/>
    <p:sldId id="281" r:id="rId4"/>
    <p:sldId id="292" r:id="rId5"/>
    <p:sldId id="345" r:id="rId6"/>
    <p:sldId id="347" r:id="rId7"/>
    <p:sldId id="348" r:id="rId8"/>
    <p:sldId id="279" r:id="rId9"/>
  </p:sldIdLst>
  <p:sldSz cx="12192000" cy="6858000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49" autoAdjust="0"/>
    <p:restoredTop sz="95238" autoAdjust="0"/>
  </p:normalViewPr>
  <p:slideViewPr>
    <p:cSldViewPr snapToGrid="0">
      <p:cViewPr varScale="1">
        <p:scale>
          <a:sx n="96" d="100"/>
          <a:sy n="96" d="100"/>
        </p:scale>
        <p:origin x="88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47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06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40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96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8499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79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122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2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99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76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9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51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5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23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954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039A8-2C69-41F9-910C-332F946AA6ED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84D506-8648-42B8-B24B-3D5CACF8F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42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35360" y="2078399"/>
            <a:ext cx="11521280" cy="1470025"/>
          </a:xfrm>
        </p:spPr>
        <p:txBody>
          <a:bodyPr>
            <a:normAutofit fontScale="90000"/>
          </a:bodyPr>
          <a:lstStyle/>
          <a:p>
            <a:pPr algn="ctr"/>
            <a:b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UPC" panose="020B0304020202020204" pitchFamily="34" charset="-34"/>
                <a:cs typeface="CordiaUPC" panose="020B0304020202020204" pitchFamily="34" charset="-34"/>
              </a:rPr>
              <a:t>การจัดการทรัพยากรมนุษย์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UPC" panose="020B0304020202020204" pitchFamily="34" charset="-34"/>
                <a:cs typeface="CordiaUPC" panose="020B0304020202020204" pitchFamily="34" charset="-34"/>
              </a:rPr>
              <a:t>Human Resource Management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9" name="ชื่อเรื่อง 1"/>
          <p:cNvSpPr txBox="1">
            <a:spLocks/>
          </p:cNvSpPr>
          <p:nvPr/>
        </p:nvSpPr>
        <p:spPr>
          <a:xfrm>
            <a:off x="335360" y="260649"/>
            <a:ext cx="489654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รหัสวิชา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RFM1501</a:t>
            </a:r>
            <a:b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</a:b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2DB8E40-125E-B543-8252-584A925E09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03379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หัวข้อนำเสนอ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0.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ทบทวนความหมายของ </a:t>
            </a:r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HR</a:t>
            </a:r>
          </a:p>
          <a:p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1.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วิวัฒนาการของ </a:t>
            </a:r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HR </a:t>
            </a:r>
            <a:endParaRPr lang="th-TH" sz="3600" b="1" dirty="0">
              <a:latin typeface="BrowalliaUPC" pitchFamily="34" charset="-34"/>
              <a:cs typeface="BrowalliaUPC" pitchFamily="34" charset="-34"/>
            </a:endParaRPr>
          </a:p>
          <a:p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2.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ฝ่าย </a:t>
            </a:r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HR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ในโครงสร้างองค์กร</a:t>
            </a:r>
          </a:p>
          <a:p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3.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แนวความคิด</a:t>
            </a:r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th-TH" sz="3600" b="1" dirty="0">
                <a:latin typeface="BrowalliaUPC" pitchFamily="34" charset="-34"/>
                <a:cs typeface="BrowalliaUPC" pitchFamily="34" charset="-34"/>
              </a:rPr>
              <a:t>ทฤษฎี</a:t>
            </a:r>
            <a:r>
              <a:rPr lang="en-US" sz="3600" b="1" dirty="0">
                <a:latin typeface="BrowalliaUPC" pitchFamily="34" charset="-34"/>
                <a:cs typeface="BrowalliaUPC" pitchFamily="34" charset="-34"/>
              </a:rPr>
              <a:t> HR</a:t>
            </a:r>
          </a:p>
        </p:txBody>
      </p:sp>
    </p:spTree>
    <p:extLst>
      <p:ext uri="{BB962C8B-B14F-4D97-AF65-F5344CB8AC3E}">
        <p14:creationId xmlns:p14="http://schemas.microsoft.com/office/powerpoint/2010/main" val="391750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คำถามก่อนเรียน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282" y="4912567"/>
            <a:ext cx="2216727" cy="1662545"/>
          </a:xfrm>
          <a:prstGeom prst="rect">
            <a:avLst/>
          </a:prstGeom>
        </p:spPr>
      </p:pic>
      <p:sp>
        <p:nvSpPr>
          <p:cNvPr id="6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53355" y="1671079"/>
            <a:ext cx="10515600" cy="3380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ข้อใดหมายถึงการบริหารทรัพยากรมนุษย์</a:t>
            </a:r>
          </a:p>
          <a:p>
            <a:pPr marL="742950" indent="-742950">
              <a:buFont typeface="+mj-cs"/>
              <a:buAutoNum type="thaiAlphaParenR"/>
            </a:pP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เป็นการดำเนินการที่เกี่ยวกับบุคคล</a:t>
            </a:r>
          </a:p>
          <a:p>
            <a:pPr marL="742950" indent="-742950">
              <a:buFont typeface="+mj-cs"/>
              <a:buAutoNum type="thaiAlphaParenR"/>
            </a:pP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ทำให้พนักงานสามารถ</a:t>
            </a:r>
            <a:r>
              <a:rPr lang="th-TH" sz="3600" b="1" dirty="0" err="1">
                <a:latin typeface="CordiaUPC" pitchFamily="34" charset="-34"/>
                <a:cs typeface="CordiaUPC" pitchFamily="34" charset="-34"/>
              </a:rPr>
              <a:t>ปฎิบัติงาน</a:t>
            </a: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ได้สำเร็จตามวัตถุประสงค์ขององค์การ</a:t>
            </a:r>
          </a:p>
          <a:p>
            <a:pPr marL="742950" indent="-742950">
              <a:buFont typeface="+mj-cs"/>
              <a:buAutoNum type="thaiAlphaParenR"/>
            </a:pP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รักษาและพัฒนาให้มีคุณภาพชีวิตในการทำงาน </a:t>
            </a:r>
          </a:p>
          <a:p>
            <a:pPr marL="742950" indent="-742950">
              <a:buFont typeface="+mj-cs"/>
              <a:buAutoNum type="thaiAlphaParenR"/>
            </a:pPr>
            <a:r>
              <a:rPr lang="th-TH" sz="3600" b="1" dirty="0">
                <a:latin typeface="CordiaUPC" pitchFamily="34" charset="-34"/>
                <a:cs typeface="CordiaUPC" pitchFamily="34" charset="-34"/>
              </a:rPr>
              <a:t>ถูกทุกข้อ</a:t>
            </a:r>
            <a:endParaRPr lang="en-US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464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19402" y="199567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BrowalliaUPC" pitchFamily="34" charset="-34"/>
                <a:cs typeface="BrowalliaUPC" pitchFamily="34" charset="-34"/>
              </a:rPr>
              <a:t>0. </a:t>
            </a:r>
            <a:r>
              <a:rPr lang="th-TH" b="1" dirty="0">
                <a:latin typeface="BrowalliaUPC" pitchFamily="34" charset="-34"/>
                <a:cs typeface="BrowalliaUPC" pitchFamily="34" charset="-34"/>
              </a:rPr>
              <a:t>ทบทวนความหมายของ </a:t>
            </a:r>
            <a:r>
              <a:rPr lang="en-US" b="1" dirty="0">
                <a:latin typeface="BrowalliaUPC" pitchFamily="34" charset="-34"/>
                <a:cs typeface="BrowalliaUPC" pitchFamily="34" charset="-34"/>
              </a:rPr>
              <a:t>HR</a:t>
            </a:r>
            <a:br>
              <a:rPr lang="en-US" b="1" dirty="0">
                <a:latin typeface="BrowalliaUPC" pitchFamily="34" charset="-34"/>
                <a:cs typeface="BrowalliaUPC" pitchFamily="34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UPC" panose="020B0304020202020204" pitchFamily="34" charset="-34"/>
                <a:cs typeface="CordiaUPC" panose="020B0304020202020204" pitchFamily="34" charset="-34"/>
              </a:rPr>
              <a:t>ความหมายของการจัดการทรัพยากรมนุษย์</a:t>
            </a:r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527381" y="1340768"/>
            <a:ext cx="11356843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buFont typeface="Arial" pitchFamily="34" charset="0"/>
              <a:buNone/>
            </a:pPr>
            <a:r>
              <a:rPr lang="th-TH" altLang="th-TH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เป็นศาสตร์การจัดการเกี่ยวกับบุคคล ผู้ปฏิบัติงานในหน่วยงาน เพื่อให้งานบรรลุผลตามเป้าหมายขององค์การ อย่างมี</a:t>
            </a:r>
            <a:r>
              <a:rPr lang="th-TH" altLang="th-TH" sz="4000" b="1" u="sng" dirty="0">
                <a:latin typeface="CordiaUPC" panose="020B0304020202020204" pitchFamily="34" charset="-34"/>
                <a:cs typeface="CordiaUPC" panose="020B0304020202020204" pitchFamily="34" charset="-34"/>
              </a:rPr>
              <a:t>ประสิทธิภาพ</a:t>
            </a:r>
            <a:r>
              <a:rPr lang="th-TH" altLang="th-TH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 และ </a:t>
            </a:r>
            <a:r>
              <a:rPr lang="th-TH" altLang="th-TH" sz="4000" b="1" u="sng" dirty="0">
                <a:latin typeface="CordiaUPC" panose="020B0304020202020204" pitchFamily="34" charset="-34"/>
                <a:cs typeface="CordiaUPC" panose="020B0304020202020204" pitchFamily="34" charset="-34"/>
              </a:rPr>
              <a:t>สร้างความพึงพอใจ</a:t>
            </a:r>
            <a:r>
              <a:rPr lang="th-TH" altLang="th-TH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ให้กับผู้ปฏิบัติงาน</a:t>
            </a:r>
          </a:p>
          <a:p>
            <a:pPr marL="0" indent="0" algn="r" eaLnBrk="0" hangingPunct="0">
              <a:buFont typeface="Arial" pitchFamily="34" charset="0"/>
              <a:buNone/>
            </a:pPr>
            <a:r>
              <a:rPr lang="th-TH" altLang="th-TH" sz="4000" b="1" dirty="0">
                <a:latin typeface="CordiaUPC" panose="020B0304020202020204" pitchFamily="34" charset="-34"/>
                <a:cs typeface="CordiaUPC" panose="020B0304020202020204" pitchFamily="34" charset="-34"/>
              </a:rPr>
              <a:t>สำนักงาน ก.พ.</a:t>
            </a:r>
          </a:p>
          <a:p>
            <a:pPr marL="0" indent="0" algn="ctr" eaLnBrk="0" hangingPunct="0">
              <a:buFont typeface="Arial" pitchFamily="34" charset="0"/>
              <a:buNone/>
            </a:pPr>
            <a:endParaRPr lang="th-TH" altLang="th-TH" sz="4000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th-TH" sz="4000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555" y="5268462"/>
            <a:ext cx="5028424" cy="138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2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01CA5-0C25-427F-BE15-361C4B12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>
                <a:latin typeface="BrowalliaUPC" panose="020B0604020202020204" pitchFamily="34" charset="-34"/>
                <a:cs typeface="CordiaUPC" panose="020B0304020202020204" pitchFamily="34" charset="-34"/>
              </a:rPr>
              <a:t>หมวดธุรกิจในบริษัทประเภทบริษัทบริษัทมหาชนจำกัด</a:t>
            </a:r>
            <a:br>
              <a:rPr lang="th-TH" b="1" dirty="0">
                <a:latin typeface="BrowalliaUPC" panose="020B0604020202020204" pitchFamily="34" charset="-34"/>
                <a:cs typeface="CordiaUPC" panose="020B0304020202020204" pitchFamily="34" charset="-34"/>
              </a:rPr>
            </a:br>
            <a:r>
              <a:rPr lang="th-TH" b="1" dirty="0">
                <a:latin typeface="BrowalliaUPC" panose="020B0604020202020204" pitchFamily="34" charset="-34"/>
                <a:cs typeface="CordiaUPC" panose="020B0304020202020204" pitchFamily="34" charset="-34"/>
              </a:rPr>
              <a:t>ที่จดทะเบียนในตลท.</a:t>
            </a:r>
            <a:endParaRPr lang="en-US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9ECEC0-72E9-41E8-9C13-44B8A22B22C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3430" y="2163990"/>
          <a:ext cx="5152570" cy="3364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415">
                  <a:extLst>
                    <a:ext uri="{9D8B030D-6E8A-4147-A177-3AD203B41FA5}">
                      <a16:colId xmlns:a16="http://schemas.microsoft.com/office/drawing/2014/main" val="3533983361"/>
                    </a:ext>
                  </a:extLst>
                </a:gridCol>
                <a:gridCol w="718964">
                  <a:extLst>
                    <a:ext uri="{9D8B030D-6E8A-4147-A177-3AD203B41FA5}">
                      <a16:colId xmlns:a16="http://schemas.microsoft.com/office/drawing/2014/main" val="1500347502"/>
                    </a:ext>
                  </a:extLst>
                </a:gridCol>
                <a:gridCol w="3335191">
                  <a:extLst>
                    <a:ext uri="{9D8B030D-6E8A-4147-A177-3AD203B41FA5}">
                      <a16:colId xmlns:a16="http://schemas.microsoft.com/office/drawing/2014/main" val="2532119327"/>
                    </a:ext>
                  </a:extLst>
                </a:gridCol>
              </a:tblGrid>
              <a:tr h="22584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ตลาด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กลุ่มอุตสาหกรรม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1476534374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SET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เกษตรและอุตสาหกรรมอาหาร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2274334974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ทรัพยากร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1645837191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เทคโนโลยี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3261887138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ธุรกิจการเงิน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4229099282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บริการ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3769414199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สินค้าอุตสาหกรรม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1536276105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สินค้าอุปโภคบริโภค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1347263334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อสังหาริมทรัพย์และก่อสร้าง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066" marR="8066" marT="8066" marB="0" anchor="ctr"/>
                </a:tc>
                <a:extLst>
                  <a:ext uri="{0D108BD9-81ED-4DB2-BD59-A6C34878D82A}">
                    <a16:rowId xmlns:a16="http://schemas.microsoft.com/office/drawing/2014/main" val="33906487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3E3D45-BDD3-4A1C-9455-6E24125852F8}"/>
              </a:ext>
            </a:extLst>
          </p:cNvPr>
          <p:cNvGraphicFramePr>
            <a:graphicFrameLocks noGrp="1"/>
          </p:cNvGraphicFramePr>
          <p:nvPr/>
        </p:nvGraphicFramePr>
        <p:xfrm>
          <a:off x="6545945" y="2163990"/>
          <a:ext cx="5152570" cy="3377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416">
                  <a:extLst>
                    <a:ext uri="{9D8B030D-6E8A-4147-A177-3AD203B41FA5}">
                      <a16:colId xmlns:a16="http://schemas.microsoft.com/office/drawing/2014/main" val="2633295728"/>
                    </a:ext>
                  </a:extLst>
                </a:gridCol>
                <a:gridCol w="718963">
                  <a:extLst>
                    <a:ext uri="{9D8B030D-6E8A-4147-A177-3AD203B41FA5}">
                      <a16:colId xmlns:a16="http://schemas.microsoft.com/office/drawing/2014/main" val="386305189"/>
                    </a:ext>
                  </a:extLst>
                </a:gridCol>
                <a:gridCol w="3335191">
                  <a:extLst>
                    <a:ext uri="{9D8B030D-6E8A-4147-A177-3AD203B41FA5}">
                      <a16:colId xmlns:a16="http://schemas.microsoft.com/office/drawing/2014/main" val="1143500328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ตลาด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กลุ่มอุตสาหกรรม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6297787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mai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เกษตรและอุตสาหกรรมอาหาร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42135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ทรัพยากร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819966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เทคโนโลยี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349615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ธุรกิจการเงิน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7851599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บริการ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712319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สินค้าอุตสาหกรรม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593546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สินค้าอุปโภคบริโภค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65698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อสังหาริมทรัพย์และก่อสร้าง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6130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990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6642-907F-4284-A00D-4DAE4D7C0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D15608-38FD-4586-BD9A-0FC8753632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457200"/>
          <a:ext cx="10515600" cy="5912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3365">
                  <a:extLst>
                    <a:ext uri="{9D8B030D-6E8A-4147-A177-3AD203B41FA5}">
                      <a16:colId xmlns:a16="http://schemas.microsoft.com/office/drawing/2014/main" val="3013720098"/>
                    </a:ext>
                  </a:extLst>
                </a:gridCol>
                <a:gridCol w="3141163">
                  <a:extLst>
                    <a:ext uri="{9D8B030D-6E8A-4147-A177-3AD203B41FA5}">
                      <a16:colId xmlns:a16="http://schemas.microsoft.com/office/drawing/2014/main" val="3667751586"/>
                    </a:ext>
                  </a:extLst>
                </a:gridCol>
                <a:gridCol w="3689386">
                  <a:extLst>
                    <a:ext uri="{9D8B030D-6E8A-4147-A177-3AD203B41FA5}">
                      <a16:colId xmlns:a16="http://schemas.microsoft.com/office/drawing/2014/main" val="3037386823"/>
                    </a:ext>
                  </a:extLst>
                </a:gridCol>
                <a:gridCol w="2601686">
                  <a:extLst>
                    <a:ext uri="{9D8B030D-6E8A-4147-A177-3AD203B41FA5}">
                      <a16:colId xmlns:a16="http://schemas.microsoft.com/office/drawing/2014/main" val="2217480487"/>
                    </a:ext>
                  </a:extLst>
                </a:gridCol>
              </a:tblGrid>
              <a:tr h="34001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ตลาด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กลุ่มอุตสาหกรรม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หมวดธุรกิจ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จำนวนบริษัท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3104398580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SET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เกษตรและอุตสาหกรรมอาหาร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ธุรกิจการเกษตร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3393259251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อาหารและเครื่องดื่ม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11737660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ทรัพยากร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พลังงานและสาธารณูปโภค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61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230639470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เหมืองแร่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2749917490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เทคโนโลยี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ชิ้นส่วนอิเล็กทรอนิกส์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2754190058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เทคโนโลยีสารสนเทศและการสื่อสาร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31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1517711618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ธุรกิจการเงิน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เงินทุนและหลักทรัพย์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37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194745375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ธนาคาร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809756401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ประกันภัยและประกันชีวิต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2898669918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บริการ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การท่องเที่ยวและสันทนาการ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2352958339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การแพทย์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321715435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ขนส่งและโลจิสติกส์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3340827506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บริการเฉพาะกิจ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903680990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พาณิชย์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830248974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b="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สื่อและสิ่งพิมพ์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3749" marR="3749" marT="3749" marB="0" anchor="ctr"/>
                </a:tc>
                <a:extLst>
                  <a:ext uri="{0D108BD9-81ED-4DB2-BD59-A6C34878D82A}">
                    <a16:rowId xmlns:a16="http://schemas.microsoft.com/office/drawing/2014/main" val="4050113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4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4E278-873E-46B6-8C25-5383C25A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1BEC22-9A26-46B9-B4BC-D89BEB4573F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2487" y="775855"/>
          <a:ext cx="10327025" cy="5566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2677">
                  <a:extLst>
                    <a:ext uri="{9D8B030D-6E8A-4147-A177-3AD203B41FA5}">
                      <a16:colId xmlns:a16="http://schemas.microsoft.com/office/drawing/2014/main" val="3085972853"/>
                    </a:ext>
                  </a:extLst>
                </a:gridCol>
                <a:gridCol w="2906093">
                  <a:extLst>
                    <a:ext uri="{9D8B030D-6E8A-4147-A177-3AD203B41FA5}">
                      <a16:colId xmlns:a16="http://schemas.microsoft.com/office/drawing/2014/main" val="3698246524"/>
                    </a:ext>
                  </a:extLst>
                </a:gridCol>
                <a:gridCol w="3797913">
                  <a:extLst>
                    <a:ext uri="{9D8B030D-6E8A-4147-A177-3AD203B41FA5}">
                      <a16:colId xmlns:a16="http://schemas.microsoft.com/office/drawing/2014/main" val="3583000826"/>
                    </a:ext>
                  </a:extLst>
                </a:gridCol>
                <a:gridCol w="2380342">
                  <a:extLst>
                    <a:ext uri="{9D8B030D-6E8A-4147-A177-3AD203B41FA5}">
                      <a16:colId xmlns:a16="http://schemas.microsoft.com/office/drawing/2014/main" val="3560897018"/>
                    </a:ext>
                  </a:extLst>
                </a:gridCol>
              </a:tblGrid>
              <a:tr h="36308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ตลาด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กลุ่มอุตสาหกรรม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หมวดธุรกิจ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จำนวนบริษัท</a:t>
                      </a:r>
                      <a:endParaRPr lang="th-TH" sz="2400" b="1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4140231759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SET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สินค้าอุตสาหกรรม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กระดาษและวัสดุการพิมพ์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424689806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บรรจุภัณฑ์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2426090460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ปิโตรเคมีและเคมีภัณฑ์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890342218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ยานยนต์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651243270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วัสดุอุตสาหกรรมและเครื่องจักร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9684487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เหล็ก และ ผลิตภัณฑ์โลหะ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610886467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สินค้าอุปโภคบริโภค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ของใช้ในครัวเรือนและสำนักงาน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131807749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ของใช้ส่วนตัวและเวชภัณฑ์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893505420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แฟชั่น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407356094"/>
                  </a:ext>
                </a:extLst>
              </a:tr>
              <a:tr h="719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อสังหาริมทรัพย์และก่อสร้าง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กองทุนรวมอสังหาริมทรัพย์และกองทรัสต์เพื่อการลงทุนในอสังหาริมทรัพย์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60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213099743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บริการรับเหมาก่อสร้าง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03264546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พัฒนาอสังหาริมทรัพย์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56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3682689215"/>
                  </a:ext>
                </a:extLst>
              </a:tr>
              <a:tr h="363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400" u="none" strike="noStrike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วัสดุก่อสร้าง</a:t>
                      </a:r>
                      <a:endParaRPr lang="th-TH" sz="2400" b="0" i="0" u="none" strike="noStrike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20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5705" marR="5705" marT="5705" marB="0" anchor="ctr"/>
                </a:tc>
                <a:extLst>
                  <a:ext uri="{0D108BD9-81ED-4DB2-BD59-A6C34878D82A}">
                    <a16:rowId xmlns:a16="http://schemas.microsoft.com/office/drawing/2014/main" val="1058049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425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49923" y="2897310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latin typeface="BrowalliaUPC" pitchFamily="34" charset="-34"/>
                <a:cs typeface="BrowalliaUPC" pitchFamily="34" charset="-34"/>
              </a:rPr>
              <a:t>จบการนำเสนอ</a:t>
            </a:r>
          </a:p>
        </p:txBody>
      </p:sp>
    </p:spTree>
    <p:extLst>
      <p:ext uri="{BB962C8B-B14F-4D97-AF65-F5344CB8AC3E}">
        <p14:creationId xmlns:p14="http://schemas.microsoft.com/office/powerpoint/2010/main" val="1881030654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412</Words>
  <Application>Microsoft Macintosh PowerPoint</Application>
  <PresentationFormat>Widescreen</PresentationFormat>
  <Paragraphs>192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BrowalliaUPC</vt:lpstr>
      <vt:lpstr>Century Gothic</vt:lpstr>
      <vt:lpstr>CordiaUPC</vt:lpstr>
      <vt:lpstr>Wingdings 3</vt:lpstr>
      <vt:lpstr>ช่อ</vt:lpstr>
      <vt:lpstr> การจัดการทรัพยากรมนุษย์ Human Resource Management</vt:lpstr>
      <vt:lpstr>หัวข้อนำเสนอ</vt:lpstr>
      <vt:lpstr>คำถามก่อนเรียน</vt:lpstr>
      <vt:lpstr>0. ทบทวนความหมายของ HR ความหมายของการจัดการทรัพยากรมนุษย์</vt:lpstr>
      <vt:lpstr>หมวดธุรกิจในบริษัทประเภทบริษัทบริษัทมหาชนจำกัด ที่จดทะเบียนในตลท.</vt:lpstr>
      <vt:lpstr>PowerPoint Presentation</vt:lpstr>
      <vt:lpstr>PowerPoint Presentation</vt:lpstr>
      <vt:lpstr>จบการนำเสนอ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การจัดการทรัพยากรมนุษย์ Human Resource Management</dc:title>
  <dc:creator>Microsoft Office User</dc:creator>
  <cp:lastModifiedBy>Piamchan Doungmanee</cp:lastModifiedBy>
  <cp:revision>17</cp:revision>
  <dcterms:created xsi:type="dcterms:W3CDTF">2022-07-24T10:10:54Z</dcterms:created>
  <dcterms:modified xsi:type="dcterms:W3CDTF">2025-09-16T02:16:53Z</dcterms:modified>
</cp:coreProperties>
</file>