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86" r:id="rId5"/>
    <p:sldId id="341" r:id="rId6"/>
    <p:sldId id="342" r:id="rId7"/>
    <p:sldId id="258" r:id="rId8"/>
    <p:sldId id="287" r:id="rId9"/>
    <p:sldId id="288" r:id="rId10"/>
    <p:sldId id="289" r:id="rId11"/>
    <p:sldId id="290" r:id="rId12"/>
    <p:sldId id="291" r:id="rId13"/>
    <p:sldId id="259" r:id="rId14"/>
    <p:sldId id="292" r:id="rId15"/>
    <p:sldId id="310" r:id="rId16"/>
    <p:sldId id="311" r:id="rId17"/>
    <p:sldId id="312" r:id="rId18"/>
    <p:sldId id="260" r:id="rId19"/>
    <p:sldId id="293" r:id="rId20"/>
    <p:sldId id="294" r:id="rId21"/>
    <p:sldId id="295" r:id="rId22"/>
    <p:sldId id="313" r:id="rId23"/>
    <p:sldId id="316" r:id="rId24"/>
    <p:sldId id="261" r:id="rId25"/>
    <p:sldId id="314" r:id="rId26"/>
    <p:sldId id="317" r:id="rId27"/>
    <p:sldId id="318" r:id="rId28"/>
    <p:sldId id="319" r:id="rId29"/>
    <p:sldId id="320" r:id="rId30"/>
    <p:sldId id="321" r:id="rId31"/>
    <p:sldId id="262" r:id="rId32"/>
    <p:sldId id="296" r:id="rId33"/>
    <p:sldId id="343" r:id="rId34"/>
    <p:sldId id="344" r:id="rId35"/>
    <p:sldId id="263" r:id="rId36"/>
    <p:sldId id="324" r:id="rId37"/>
    <p:sldId id="326" r:id="rId38"/>
    <p:sldId id="325" r:id="rId39"/>
    <p:sldId id="328" r:id="rId40"/>
    <p:sldId id="315" r:id="rId41"/>
    <p:sldId id="267" r:id="rId42"/>
    <p:sldId id="337" r:id="rId43"/>
    <p:sldId id="338" r:id="rId44"/>
    <p:sldId id="340" r:id="rId45"/>
    <p:sldId id="269" r:id="rId46"/>
    <p:sldId id="335" r:id="rId47"/>
    <p:sldId id="336" r:id="rId48"/>
    <p:sldId id="271" r:id="rId49"/>
    <p:sldId id="272" r:id="rId50"/>
    <p:sldId id="329" r:id="rId51"/>
    <p:sldId id="330" r:id="rId52"/>
    <p:sldId id="331" r:id="rId53"/>
    <p:sldId id="332" r:id="rId54"/>
    <p:sldId id="333" r:id="rId55"/>
    <p:sldId id="309" r:id="rId56"/>
    <p:sldId id="273" r:id="rId57"/>
    <p:sldId id="308" r:id="rId58"/>
    <p:sldId id="334" r:id="rId59"/>
    <p:sldId id="274" r:id="rId60"/>
    <p:sldId id="278" r:id="rId61"/>
    <p:sldId id="280" r:id="rId62"/>
    <p:sldId id="279" r:id="rId63"/>
    <p:sldId id="28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E849D7-8E10-4F8D-8A96-E162E457E9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EF7D3F-8335-4DE8-A915-0D8950FB097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81000"/>
            <a:ext cx="6400800" cy="2057400"/>
          </a:xfrm>
        </p:spPr>
        <p:txBody>
          <a:bodyPr>
            <a:normAutofit/>
          </a:bodyPr>
          <a:lstStyle/>
          <a:p>
            <a:pPr algn="ctr"/>
            <a:r>
              <a:rPr lang="th-TH" sz="6000" dirty="0" smtClean="0"/>
              <a:t>กฎหมายเกี่ยวกับมลพิษทางเสียงและแรงสั่นสะเทือน</a:t>
            </a:r>
            <a:endParaRPr lang="en-US" sz="6000" dirty="0"/>
          </a:p>
        </p:txBody>
      </p:sp>
      <p:pic>
        <p:nvPicPr>
          <p:cNvPr id="1028" name="Picture 4" descr="Vibration Meter เครื่องวัดความสั่นสะเทือน, เครื่องวัดอุณหภูมิ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4648200"/>
            <a:ext cx="2732935" cy="2020906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48200"/>
            <a:ext cx="3481388" cy="2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 descr="คลื่นเสียง | physi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438400"/>
            <a:ext cx="2819400" cy="1905000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362200"/>
            <a:ext cx="3000375" cy="217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54711"/>
          <a:stretch>
            <a:fillRect/>
          </a:stretch>
        </p:blipFill>
        <p:spPr bwMode="auto">
          <a:xfrm>
            <a:off x="1143000" y="1676400"/>
            <a:ext cx="7010400" cy="283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847864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305800" cy="579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600"/>
            <a:ext cx="59912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05000"/>
            <a:ext cx="79152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57200"/>
            <a:ext cx="5329237" cy="601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t="46844"/>
          <a:stretch>
            <a:fillRect/>
          </a:stretch>
        </p:blipFill>
        <p:spPr bwMode="auto">
          <a:xfrm>
            <a:off x="381000" y="762000"/>
            <a:ext cx="8597213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05200"/>
            <a:ext cx="8610600" cy="201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33489"/>
            <a:ext cx="8602768" cy="392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1"/>
            <a:ext cx="8433895" cy="426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419599"/>
            <a:ext cx="8458200" cy="232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1038225"/>
            <a:ext cx="7848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1894" t="5201" r="1538" b="4631"/>
          <a:stretch>
            <a:fillRect/>
          </a:stretch>
        </p:blipFill>
        <p:spPr bwMode="auto">
          <a:xfrm>
            <a:off x="762000" y="228600"/>
            <a:ext cx="784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 l="1905" t="6000" r="1905"/>
          <a:stretch>
            <a:fillRect/>
          </a:stretch>
        </p:blipFill>
        <p:spPr bwMode="auto">
          <a:xfrm>
            <a:off x="762000" y="3578470"/>
            <a:ext cx="7848600" cy="327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5000"/>
            <a:ext cx="7219950" cy="446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33400"/>
            <a:ext cx="56578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467982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772400" cy="606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686801" cy="238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 t="5181"/>
          <a:stretch>
            <a:fillRect/>
          </a:stretch>
        </p:blipFill>
        <p:spPr bwMode="auto">
          <a:xfrm>
            <a:off x="152400" y="2971800"/>
            <a:ext cx="8763000" cy="27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066800"/>
            <a:ext cx="389579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4486275" cy="415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343400"/>
            <a:ext cx="8791575" cy="236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838200"/>
            <a:ext cx="78581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62734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416636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8820150" cy="455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48984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439" y="838201"/>
            <a:ext cx="859054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4505799" cy="606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10 วิธีอนุรักษ์สิ่งแวดล้อม แค่ในครัวเรือนก็ยังทำได้ง่า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00400"/>
            <a:ext cx="3813650" cy="253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847867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1209675"/>
            <a:ext cx="78867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763000" cy="382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พระราชบัญญัติความปลอดภัยฯ 25545</a:t>
            </a:r>
            <a:endParaRPr lang="en-US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794355"/>
            <a:ext cx="8229600" cy="4389120"/>
          </a:xfrm>
        </p:spPr>
        <p:txBody>
          <a:bodyPr>
            <a:normAutofit lnSpcReduction="10000"/>
          </a:bodyPr>
          <a:lstStyle/>
          <a:p>
            <a:endParaRPr lang="th-TH" dirty="0" smtClean="0"/>
          </a:p>
          <a:p>
            <a:r>
              <a:rPr lang="th-TH" dirty="0"/>
              <a:t>มาตรา </a:t>
            </a:r>
            <a:r>
              <a:rPr lang="th-TH" dirty="0" smtClean="0"/>
              <a:t>8 </a:t>
            </a:r>
            <a:r>
              <a:rPr lang="th-TH" dirty="0"/>
              <a:t>ให้นายจ้างบริหาร จัดการ และ</a:t>
            </a:r>
            <a:r>
              <a:rPr lang="th-TH" dirty="0" err="1"/>
              <a:t>ดําเนินการ</a:t>
            </a:r>
            <a:r>
              <a:rPr lang="th-TH" dirty="0"/>
              <a:t>ด้านความปลอดภัย อาชีวอนามัย และสภาพแวดล้อมใน</a:t>
            </a:r>
            <a:r>
              <a:rPr lang="th-TH" dirty="0" err="1"/>
              <a:t>การทํางาน</a:t>
            </a:r>
            <a:r>
              <a:rPr lang="th-TH" dirty="0"/>
              <a:t> ให้เป็นไปตามมาตรฐานที่</a:t>
            </a:r>
            <a:r>
              <a:rPr lang="th-TH" dirty="0" err="1"/>
              <a:t>กําหนด</a:t>
            </a:r>
            <a:r>
              <a:rPr lang="th-TH" dirty="0"/>
              <a:t>ในกฎกระทรวง</a:t>
            </a:r>
            <a:endParaRPr lang="th-TH" dirty="0" smtClean="0"/>
          </a:p>
          <a:p>
            <a:r>
              <a:rPr lang="th-TH" dirty="0"/>
              <a:t>มาตรา </a:t>
            </a:r>
            <a:r>
              <a:rPr lang="th-TH" dirty="0" smtClean="0"/>
              <a:t>17 </a:t>
            </a:r>
            <a:r>
              <a:rPr lang="th-TH" dirty="0"/>
              <a:t>ให้นายจ้างติดประกาศสัญลักษณ์เตือนอันตรายและเครื่องหมายเกี่ยวกับ ความปลอดภัย อาชีวอนามัย และสภาพแวดล้อมใน</a:t>
            </a:r>
            <a:r>
              <a:rPr lang="th-TH" dirty="0" err="1"/>
              <a:t>การทํางาน</a:t>
            </a:r>
            <a:endParaRPr lang="th-TH" dirty="0"/>
          </a:p>
          <a:p>
            <a:r>
              <a:rPr lang="th-TH" dirty="0" smtClean="0"/>
              <a:t>มาตรา 19 </a:t>
            </a:r>
            <a:r>
              <a:rPr lang="th-TH" dirty="0"/>
              <a:t>ในกรณีที่นายจ้างเช่าอาคาร สถานที่ เครื่องมือ เครื่องจักร อุปกรณ์ หรือสิ่งอื่นใด ที่</a:t>
            </a:r>
            <a:r>
              <a:rPr lang="th-TH" dirty="0" err="1"/>
              <a:t>นําม</a:t>
            </a:r>
            <a:r>
              <a:rPr lang="th-TH" dirty="0"/>
              <a:t>าใช้ในสถานประกอบกิจการ ให้นายจ้างมี</a:t>
            </a:r>
            <a:r>
              <a:rPr lang="th-TH" dirty="0" err="1"/>
              <a:t>อํานาจดําเนินการ</a:t>
            </a:r>
            <a:r>
              <a:rPr lang="th-TH" dirty="0"/>
              <a:t>ด้านความปลอดภัย อาชีวอนามัย และสภาพแวดล้อมใน</a:t>
            </a:r>
            <a:r>
              <a:rPr lang="th-TH" dirty="0" err="1"/>
              <a:t>การทํางาน</a:t>
            </a:r>
            <a:r>
              <a:rPr lang="th-TH" dirty="0"/>
              <a:t>เกี่ยวกับอาคารสถานที่ เครื่องมือ เครื่องจักร อุปกรณ์</a:t>
            </a:r>
            <a:endParaRPr lang="th-TH" dirty="0" smtClean="0"/>
          </a:p>
          <a:p>
            <a:r>
              <a:rPr lang="th-TH" dirty="0" smtClean="0"/>
              <a:t>มาตรา 22 </a:t>
            </a:r>
            <a:r>
              <a:rPr lang="th-TH" dirty="0"/>
              <a:t>ให้นายจ้างจัดและดูแลให้ลูกจ้างสวมใส่อุปกรณ์คุ้มครองความปลอดภัยส่วนบุคคล ที่ได้มาตรฐานตามที่อธิบดีประกาศ</a:t>
            </a:r>
            <a:r>
              <a:rPr lang="th-TH" dirty="0" err="1"/>
              <a:t>กําหนด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28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2500" b="1" dirty="0">
                <a:solidFill>
                  <a:schemeClr val="tx1"/>
                </a:solidFill>
                <a:cs typeface="+mn-cs"/>
              </a:rPr>
              <a:t>กฎกระทรวง </a:t>
            </a:r>
            <a:r>
              <a:rPr lang="th-TH" sz="2500" b="1" dirty="0" err="1">
                <a:solidFill>
                  <a:schemeClr val="tx1"/>
                </a:solidFill>
                <a:cs typeface="+mn-cs"/>
              </a:rPr>
              <a:t>กําหนด</a:t>
            </a:r>
            <a:r>
              <a:rPr lang="th-TH" sz="2500" b="1" dirty="0">
                <a:solidFill>
                  <a:schemeClr val="tx1"/>
                </a:solidFill>
                <a:cs typeface="+mn-cs"/>
              </a:rPr>
              <a:t>มาตรฐานในการบริหาร จัดการ และ</a:t>
            </a:r>
            <a:r>
              <a:rPr lang="th-TH" sz="2500" b="1" dirty="0" err="1">
                <a:solidFill>
                  <a:schemeClr val="tx1"/>
                </a:solidFill>
                <a:cs typeface="+mn-cs"/>
              </a:rPr>
              <a:t>ดําเนินการ</a:t>
            </a:r>
            <a:r>
              <a:rPr lang="th-TH" sz="2500" b="1" dirty="0">
                <a:solidFill>
                  <a:schemeClr val="tx1"/>
                </a:solidFill>
                <a:cs typeface="+mn-cs"/>
              </a:rPr>
              <a:t>ด้านความปลอดภัย อาชีวอนามัย และสภาพแวดล้อมใน</a:t>
            </a:r>
            <a:r>
              <a:rPr lang="th-TH" sz="2500" b="1" dirty="0" err="1">
                <a:solidFill>
                  <a:schemeClr val="tx1"/>
                </a:solidFill>
                <a:cs typeface="+mn-cs"/>
              </a:rPr>
              <a:t>การทํางาน</a:t>
            </a:r>
            <a:r>
              <a:rPr lang="th-TH" sz="2500" b="1" dirty="0">
                <a:solidFill>
                  <a:schemeClr val="tx1"/>
                </a:solidFill>
                <a:cs typeface="+mn-cs"/>
              </a:rPr>
              <a:t>เกี่ยวกับความร้อน แสงสว่าง และ</a:t>
            </a:r>
            <a:r>
              <a:rPr lang="th-TH" sz="2500" b="1" dirty="0" smtClean="0">
                <a:solidFill>
                  <a:schemeClr val="tx1"/>
                </a:solidFill>
                <a:cs typeface="+mn-cs"/>
              </a:rPr>
              <a:t>เสียง พ.ศ.2559</a:t>
            </a:r>
            <a:endParaRPr lang="en-US" sz="2500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b="1" dirty="0"/>
              <a:t>ข้อ </a:t>
            </a:r>
            <a:r>
              <a:rPr lang="th-TH" b="1" dirty="0" smtClean="0"/>
              <a:t>7</a:t>
            </a:r>
            <a:r>
              <a:rPr lang="th-TH" dirty="0" smtClean="0"/>
              <a:t> </a:t>
            </a:r>
            <a:r>
              <a:rPr lang="th-TH" dirty="0"/>
              <a:t>นายจ้างต้องควบคุมระดับเสียงมิให้ลูกจ้างได้รับสัมผัสเสียงในบริเวณสถานประกอบกิจการ ที่มีระดับเสียงสูงสุด (</a:t>
            </a:r>
            <a:r>
              <a:rPr lang="en-US" dirty="0"/>
              <a:t>peak sound pressure level) </a:t>
            </a:r>
            <a:r>
              <a:rPr lang="th-TH" dirty="0"/>
              <a:t>ของเสียงกระทบหรือเสียงกระแทก (</a:t>
            </a:r>
            <a:r>
              <a:rPr lang="en-US" dirty="0"/>
              <a:t>impact or impulse noise) </a:t>
            </a:r>
            <a:r>
              <a:rPr lang="th-TH" dirty="0"/>
              <a:t>เกิน ๑๔๐ เด</a:t>
            </a:r>
            <a:r>
              <a:rPr lang="th-TH" dirty="0" err="1"/>
              <a:t>ซิเบล</a:t>
            </a:r>
            <a:r>
              <a:rPr lang="th-TH" dirty="0"/>
              <a:t> หรือได้รับสัมผัสเสียงที่มีระดับเสียงดังต่อเนื่องแบบคงที่ (</a:t>
            </a:r>
            <a:r>
              <a:rPr lang="en-US" dirty="0"/>
              <a:t>continuous steady noise) </a:t>
            </a:r>
            <a:r>
              <a:rPr lang="th-TH" dirty="0"/>
              <a:t>เกินกว่า ๑๑๕ เด</a:t>
            </a:r>
            <a:r>
              <a:rPr lang="th-TH" dirty="0" err="1"/>
              <a:t>ซิเบล</a:t>
            </a:r>
            <a:r>
              <a:rPr lang="th-TH" dirty="0"/>
              <a:t>เอ </a:t>
            </a:r>
            <a:endParaRPr lang="th-TH" dirty="0" smtClean="0"/>
          </a:p>
          <a:p>
            <a:r>
              <a:rPr lang="th-TH" b="1" dirty="0" smtClean="0"/>
              <a:t>ข้อ 8 </a:t>
            </a:r>
            <a:r>
              <a:rPr lang="th-TH" dirty="0"/>
              <a:t>นายจ้างต้องควบคุมระดับเสียงที่ลูกจ้างได้รับเฉลี่ยตลอดเวลา</a:t>
            </a:r>
            <a:r>
              <a:rPr lang="th-TH" dirty="0" err="1"/>
              <a:t>การทํางาน</a:t>
            </a:r>
            <a:r>
              <a:rPr lang="th-TH" dirty="0"/>
              <a:t>ในแต่ละวัน (</a:t>
            </a:r>
            <a:r>
              <a:rPr lang="en-US" dirty="0"/>
              <a:t>Time Weighted Average-TWA) </a:t>
            </a:r>
            <a:r>
              <a:rPr lang="th-TH" dirty="0"/>
              <a:t>มิให้เกินมาตรฐานตามที่อธิบดีประกาศ</a:t>
            </a:r>
            <a:r>
              <a:rPr lang="th-TH" dirty="0" err="1" smtClean="0"/>
              <a:t>กําหนด</a:t>
            </a:r>
            <a:endParaRPr lang="th-TH" dirty="0" smtClean="0"/>
          </a:p>
          <a:p>
            <a:r>
              <a:rPr lang="th-TH" b="1" dirty="0"/>
              <a:t>ข้อ </a:t>
            </a:r>
            <a:r>
              <a:rPr lang="th-TH" b="1" dirty="0" smtClean="0"/>
              <a:t>11 </a:t>
            </a:r>
            <a:r>
              <a:rPr lang="th-TH" dirty="0"/>
              <a:t>ในกรณีที่สภาวะ</a:t>
            </a:r>
            <a:r>
              <a:rPr lang="th-TH" dirty="0" err="1"/>
              <a:t>การทํางาน</a:t>
            </a:r>
            <a:r>
              <a:rPr lang="th-TH" dirty="0"/>
              <a:t>ในสถานประกอบกิจการมีระดับเสียงที่ลูกจ้างได้รับเฉลี่ย ตลอดระยะเวลา</a:t>
            </a:r>
            <a:r>
              <a:rPr lang="th-TH" dirty="0" err="1"/>
              <a:t>การทํางาน</a:t>
            </a:r>
            <a:r>
              <a:rPr lang="th-TH" dirty="0"/>
              <a:t>แปดชั่วโมงตั้งแต่ ๘๕ เด</a:t>
            </a:r>
            <a:r>
              <a:rPr lang="th-TH" dirty="0" err="1"/>
              <a:t>ซิเบล</a:t>
            </a:r>
            <a:r>
              <a:rPr lang="th-TH" dirty="0"/>
              <a:t>เอขึ้นไป ให้นายจ้างจัดให้มีมาตรการอนุรักษ์ การได้ยินในสถานประกอบกิจการตามหลักเกณฑ์และวิธีการที่อธิบดีประกาศ</a:t>
            </a:r>
            <a:r>
              <a:rPr lang="th-TH" dirty="0" err="1" smtClean="0"/>
              <a:t>กําหนด</a:t>
            </a:r>
            <a:endParaRPr lang="th-TH" dirty="0" smtClean="0"/>
          </a:p>
          <a:p>
            <a:r>
              <a:rPr lang="th-TH" b="1" dirty="0"/>
              <a:t>ข้อ </a:t>
            </a:r>
            <a:r>
              <a:rPr lang="th-TH" b="1" dirty="0" smtClean="0"/>
              <a:t>12 </a:t>
            </a:r>
            <a:r>
              <a:rPr lang="th-TH" dirty="0"/>
              <a:t>นายจ้างต้องจัดให้มีและดูแลให้ลูกจ้างใช้อุปกรณ์คุ้มครองความปลอดภัยส่วนบุคคล ตามความเหมาะสมกับลักษณะงานตลอดเวลาที่</a:t>
            </a:r>
            <a:r>
              <a:rPr lang="th-TH" dirty="0" err="1"/>
              <a:t>ทํางาน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98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78581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409623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791575" cy="2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52800"/>
            <a:ext cx="8686799" cy="18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8581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686800" cy="445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8635512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48463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74" y="1382898"/>
            <a:ext cx="6296025" cy="544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398" y="228600"/>
            <a:ext cx="55911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33400"/>
            <a:ext cx="8011175" cy="57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43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8395336" cy="49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2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530353" cy="52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1366838"/>
            <a:ext cx="78771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8573418" cy="50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5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167733" cy="36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9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/>
          <a:srcRect b="43701"/>
          <a:stretch/>
        </p:blipFill>
        <p:spPr bwMode="auto">
          <a:xfrm>
            <a:off x="685800" y="914400"/>
            <a:ext cx="786765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76600"/>
            <a:ext cx="8320749" cy="254221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800"/>
            <a:ext cx="552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t="34401"/>
          <a:stretch>
            <a:fillRect/>
          </a:stretch>
        </p:blipFill>
        <p:spPr bwMode="auto">
          <a:xfrm>
            <a:off x="1676400" y="2133600"/>
            <a:ext cx="5619750" cy="319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33400"/>
            <a:ext cx="6201640" cy="212437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43200"/>
            <a:ext cx="6573242" cy="37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2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112" y="954652"/>
            <a:ext cx="8686800" cy="216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200400"/>
            <a:ext cx="7961824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848600" cy="549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7762875" cy="397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8534400" cy="34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62401"/>
            <a:ext cx="2667000" cy="35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477250" cy="607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"/>
            <a:ext cx="7696200" cy="23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573678"/>
            <a:ext cx="7696200" cy="428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6800"/>
            <a:ext cx="79057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b="-877"/>
          <a:stretch>
            <a:fillRect/>
          </a:stretch>
        </p:blipFill>
        <p:spPr bwMode="auto">
          <a:xfrm>
            <a:off x="457200" y="152400"/>
            <a:ext cx="3962400" cy="639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676400"/>
            <a:ext cx="300642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8305800" cy="396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1343025"/>
            <a:ext cx="78676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37" y="123363"/>
            <a:ext cx="6811326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12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501276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124200"/>
            <a:ext cx="3248458" cy="331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 rotWithShape="1">
          <a:blip r:embed="rId2"/>
          <a:srcRect t="30873"/>
          <a:stretch/>
        </p:blipFill>
        <p:spPr bwMode="auto">
          <a:xfrm>
            <a:off x="304800" y="685800"/>
            <a:ext cx="86587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8486775" cy="421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305800" cy="56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73253"/>
          <a:stretch>
            <a:fillRect/>
          </a:stretch>
        </p:blipFill>
        <p:spPr bwMode="auto">
          <a:xfrm>
            <a:off x="1143000" y="838200"/>
            <a:ext cx="7010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92407"/>
            <a:ext cx="7239000" cy="613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26747" b="45290"/>
          <a:stretch>
            <a:fillRect/>
          </a:stretch>
        </p:blipFill>
        <p:spPr bwMode="auto">
          <a:xfrm>
            <a:off x="1295400" y="381000"/>
            <a:ext cx="701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62200"/>
            <a:ext cx="8543925" cy="34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438</TotalTime>
  <Words>349</Words>
  <Application>Microsoft Office PowerPoint</Application>
  <PresentationFormat>นำเสนอทางหน้าจอ (4:3)</PresentationFormat>
  <Paragraphs>12</Paragraphs>
  <Slides>63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63</vt:i4>
      </vt:variant>
    </vt:vector>
  </HeadingPairs>
  <TitlesOfParts>
    <vt:vector size="70" baseType="lpstr">
      <vt:lpstr>Angsana New</vt:lpstr>
      <vt:lpstr>Browallia New</vt:lpstr>
      <vt:lpstr>Calibri</vt:lpstr>
      <vt:lpstr>Constantia</vt:lpstr>
      <vt:lpstr>Cordia New</vt:lpstr>
      <vt:lpstr>Wingdings 2</vt:lpstr>
      <vt:lpstr>Flow</vt:lpstr>
      <vt:lpstr>กฎหมายเกี่ยวกับมลพิษทางเสียงและแรงสั่นสะเทือน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พระราชบัญญัติความปลอดภัยฯ 25545</vt:lpstr>
      <vt:lpstr>กฎกระทรวง กําหนดมาตรฐานในการบริหาร จัดการ และดําเนินการด้านความปลอดภัย อาชีวอนามัย และสภาพแวดล้อมในการทํางานเกี่ยวกับความร้อน แสงสว่าง และเสียง พ.ศ.2559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aran kwanpan</dc:creator>
  <cp:lastModifiedBy>aran tum</cp:lastModifiedBy>
  <cp:revision>24</cp:revision>
  <dcterms:created xsi:type="dcterms:W3CDTF">2023-12-13T13:09:07Z</dcterms:created>
  <dcterms:modified xsi:type="dcterms:W3CDTF">2024-12-19T01:36:39Z</dcterms:modified>
</cp:coreProperties>
</file>