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ยึด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69B98A-44C3-4D0B-B1E4-BA68D4925781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079793-871D-4CC2-BDF3-A0C1D66C979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id.rmuti.ac.th/cdt/career/9-art-director" TargetMode="External"/><Relationship Id="rId2" Type="http://schemas.openxmlformats.org/officeDocument/2006/relationships/hyperlink" Target="https://www.youtube.com/watch?v=63nKNUvcZi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0197B-2303-47A0-95EC-9D60F60BF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/>
              <a:t>Art Direction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87D861-8CAB-4416-8A9B-92AE9EFDE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การกำกับศิลป์ครั้งที่</a:t>
            </a:r>
            <a:r>
              <a:rPr lang="en-US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687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95855-E3E2-4F73-BDAF-F708384F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EX-1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FE3BB3-9164-4E89-84FE-C64D8F4FF51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79" t="26945" r="40970" b="15619"/>
          <a:stretch/>
        </p:blipFill>
        <p:spPr bwMode="auto">
          <a:xfrm>
            <a:off x="2411760" y="908720"/>
            <a:ext cx="4763703" cy="4759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963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FD486-7973-4408-83FF-5ADEB01E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EX2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52E5DE-D65A-4807-B967-27753DF2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th-TH" b="1" dirty="0"/>
              <a:t>ผู้กำกับศิลป์งานภาพยนตร์</a:t>
            </a:r>
            <a:endParaRPr lang="en-US" dirty="0"/>
          </a:p>
          <a:p>
            <a:r>
              <a:rPr lang="en-US" b="1" u="sng" dirty="0">
                <a:hlinkClick r:id="rId2"/>
              </a:rPr>
              <a:t>https://www.youtube.com/watch?v=</a:t>
            </a:r>
            <a:r>
              <a:rPr lang="th-TH" b="1" u="sng" dirty="0">
                <a:hlinkClick r:id="rId2"/>
              </a:rPr>
              <a:t>63</a:t>
            </a:r>
            <a:r>
              <a:rPr lang="en-US" b="1" u="sng" dirty="0" err="1">
                <a:hlinkClick r:id="rId2"/>
              </a:rPr>
              <a:t>nKNUvcZiw</a:t>
            </a:r>
            <a:endParaRPr lang="en-US" dirty="0"/>
          </a:p>
          <a:p>
            <a:endParaRPr lang="en-US" dirty="0"/>
          </a:p>
          <a:p>
            <a:r>
              <a:rPr lang="th-TH" b="1" dirty="0"/>
              <a:t>งานผู้กำกับศิลป์งานโฆษณา  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http://aid.rmuti.ac.th/cdt/career/</a:t>
            </a:r>
            <a:r>
              <a:rPr lang="th-TH" b="1" u="sng" dirty="0">
                <a:hlinkClick r:id="rId3"/>
              </a:rPr>
              <a:t>9-</a:t>
            </a:r>
            <a:r>
              <a:rPr lang="en-US" b="1" u="sng" dirty="0">
                <a:hlinkClick r:id="rId3"/>
              </a:rPr>
              <a:t>art-director</a:t>
            </a:r>
            <a:endParaRPr lang="en-US" dirty="0"/>
          </a:p>
          <a:p>
            <a:endParaRPr lang="en-US" dirty="0"/>
          </a:p>
          <a:p>
            <a:r>
              <a:rPr lang="th-TH" b="1" dirty="0"/>
              <a:t>ผู้กำกับภาพยนตร์โฆษณา</a:t>
            </a:r>
            <a:endParaRPr lang="en-US" dirty="0"/>
          </a:p>
          <a:p>
            <a:r>
              <a:rPr lang="en-US" b="1" dirty="0"/>
              <a:t>http://www.trueplookpanya.com/new/tv_program_detail/</a:t>
            </a:r>
            <a:r>
              <a:rPr lang="th-TH" b="1" dirty="0"/>
              <a:t>66/824/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905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3EC4B97-7903-46DD-9EE3-9706F9A46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63688" y="620688"/>
            <a:ext cx="4392488" cy="7976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วิเคราะห์องค์ประกอบในงานสร้างสรรค์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2800" cap="none" dirty="0">
                <a:latin typeface="Arial" panose="020B0604020202020204" pitchFamily="34" charset="0"/>
              </a:rPr>
              <a:t>ว่าต้องมีสิ่งใดบ้าง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Image result for Pinterest ad">
            <a:extLst>
              <a:ext uri="{FF2B5EF4-FFF2-40B4-BE49-F238E27FC236}">
                <a16:creationId xmlns:a16="http://schemas.microsoft.com/office/drawing/2014/main" xmlns="" id="{8C925A37-6CA2-4E7E-B9B6-E2A67F12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51405" cy="43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Related image">
            <a:extLst>
              <a:ext uri="{FF2B5EF4-FFF2-40B4-BE49-F238E27FC236}">
                <a16:creationId xmlns:a16="http://schemas.microsoft.com/office/drawing/2014/main" xmlns="" id="{F2573F61-DA98-451C-B809-5FA849BE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1899856" cy="53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lated image">
            <a:extLst>
              <a:ext uri="{FF2B5EF4-FFF2-40B4-BE49-F238E27FC236}">
                <a16:creationId xmlns:a16="http://schemas.microsoft.com/office/drawing/2014/main" xmlns="" id="{48CF998F-5C83-4FC1-95F7-DA94262C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040406" cy="44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สื่อสาร   สวยงาม ใช้ได้จริง</a:t>
            </a:r>
            <a:endParaRPr lang="th-TH" dirty="0"/>
          </a:p>
        </p:txBody>
      </p:sp>
      <p:pic>
        <p:nvPicPr>
          <p:cNvPr id="1026" name="Picture 2" descr="Friday afternoon challenge. My brain hurts now. #dangerousart #artistsofig #weldlife #welding #tig #mig #shop #shoplife #coloradoâ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2622856" cy="2622856"/>
          </a:xfrm>
          <a:prstGeom prst="rect">
            <a:avLst/>
          </a:prstGeom>
          <a:noFill/>
        </p:spPr>
      </p:pic>
      <p:pic>
        <p:nvPicPr>
          <p:cNvPr id="1028" name="Picture 4" descr="à¸à¸¥à¸à¸²à¸£à¸à¹à¸à¸«à¸²à¸£à¸¹à¸à¸ à¸²à¸à¸ªà¸³à¸«à¸£à¸±à¸ gdhkv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054002" cy="1800053"/>
          </a:xfrm>
          <a:prstGeom prst="rect">
            <a:avLst/>
          </a:prstGeom>
          <a:noFill/>
        </p:spPr>
      </p:pic>
      <p:pic>
        <p:nvPicPr>
          <p:cNvPr id="1030" name="Picture 6" descr="à¸à¸¥à¸à¸²à¸£à¸à¹à¸à¸«à¸²à¸£à¸¹à¸à¸ à¸²à¸à¸ªà¸³à¸«à¸£à¸±à¸ gdhkvu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1619045" cy="1619045"/>
          </a:xfrm>
          <a:prstGeom prst="rect">
            <a:avLst/>
          </a:prstGeom>
          <a:noFill/>
        </p:spPr>
      </p:pic>
      <p:sp>
        <p:nvSpPr>
          <p:cNvPr id="1032" name="AutoShape 8" descr="à¸à¸¥à¸à¸²à¸£à¸à¹à¸à¸«à¸²à¸£à¸¹à¸à¸ à¸²à¸à¸ªà¸³à¸«à¸£à¸±à¸ gdhkvuh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4" name="AutoShape 10" descr="à¸à¸¥à¸à¸²à¸£à¸à¹à¸à¸«à¸²à¸£à¸¹à¸à¸ à¸²à¸à¸ªà¸³à¸«à¸£à¸±à¸ gdhkvuh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6" name="AutoShape 12" descr="à¸à¸¥à¸à¸²à¸£à¸à¹à¸à¸«à¸²à¸£à¸¹à¸à¸ à¸²à¸à¸ªà¸³à¸«à¸£à¸±à¸ gdhkvuh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8" name="AutoShape 14" descr="à¸à¸¥à¸à¸²à¸£à¸à¹à¸à¸«à¸²à¸£à¸¹à¸à¸ à¸²à¸à¸ªà¸³à¸«à¸£à¸±à¸ à¹à¸à¸à¹à¹à¸à¸­à¸£à¹ à¸à¸£à¸±à¹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4" descr="à¸à¸¥à¸à¸²à¸£à¸à¹à¸à¸«à¸²à¸£à¸¹à¸à¸ à¸²à¸à¸ªà¸³à¸«à¸£à¸±à¸ à¹à¸à¸à¹à¹à¸à¸­à¸£à¹ à¸à¸£à¸±à¹à¸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96752"/>
            <a:ext cx="1646926" cy="1034476"/>
          </a:xfrm>
          <a:prstGeom prst="rect">
            <a:avLst/>
          </a:prstGeom>
          <a:noFill/>
        </p:spPr>
      </p:pic>
      <p:sp>
        <p:nvSpPr>
          <p:cNvPr id="1040" name="AutoShape 16" descr="à¸à¸¥à¸à¸²à¸£à¸à¹à¸à¸«à¸²à¸£à¸¹à¸à¸ à¸²à¸à¸ªà¸³à¸«à¸£à¸±à¸ à¹à¸à¸£à¸·à¹à¸­à¸à¸¢à¸à¸à¹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732240" y="1196752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 smtClean="0"/>
              <a:t>เครื่องยนตร์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092280" y="177281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ลายเส้น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876256" y="5301208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การใช้สี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076056" y="5229200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การใช้งาน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995936" y="2060848"/>
            <a:ext cx="121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ผู้บริโภค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174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2929082" cy="466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8183880" cy="1051560"/>
          </a:xfrm>
        </p:spPr>
        <p:txBody>
          <a:bodyPr/>
          <a:lstStyle/>
          <a:p>
            <a:r>
              <a:rPr lang="th-TH" dirty="0" smtClean="0"/>
              <a:t>สรุป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411760" y="1556792"/>
            <a:ext cx="8183880" cy="4187952"/>
          </a:xfrm>
        </p:spPr>
        <p:txBody>
          <a:bodyPr/>
          <a:lstStyle/>
          <a:p>
            <a:r>
              <a:rPr lang="en-ZW" dirty="0" smtClean="0"/>
              <a:t>Art Direction </a:t>
            </a:r>
            <a:r>
              <a:rPr lang="th-TH" dirty="0" smtClean="0"/>
              <a:t>คือ.....</a:t>
            </a:r>
          </a:p>
          <a:p>
            <a:r>
              <a:rPr lang="th-TH" dirty="0" smtClean="0"/>
              <a:t>บทบาทของเขาคืออะไร......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649C7-4F98-41BA-92F7-4A378B6A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3CEEA80-0CD4-43F2-BEC8-BCCFBD03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7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16C7B1A-4316-4D5D-A4FC-3B72DB8B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95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9" name="Rectangle 49">
            <a:extLst>
              <a:ext uri="{FF2B5EF4-FFF2-40B4-BE49-F238E27FC236}">
                <a16:creationId xmlns:a16="http://schemas.microsoft.com/office/drawing/2014/main" xmlns="" id="{026379B5-2854-4C9E-8535-8237131BA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7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960120" y="1340768"/>
            <a:ext cx="8183880" cy="4187952"/>
          </a:xfrm>
        </p:spPr>
        <p:txBody>
          <a:bodyPr/>
          <a:lstStyle/>
          <a:p>
            <a:r>
              <a:rPr lang="th-TH" dirty="0" smtClean="0"/>
              <a:t>กรณีศึกษา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หาผลงานออกแบบที่ชื่นชอบมา5ชิ้นและวิเคราะห์ว่า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ในชิ้นงานนี้ </a:t>
            </a:r>
            <a:r>
              <a:rPr lang="en-ZW" dirty="0" smtClean="0"/>
              <a:t>Art </a:t>
            </a:r>
            <a:r>
              <a:rPr lang="en-ZW" dirty="0" smtClean="0"/>
              <a:t>Di</a:t>
            </a:r>
            <a:r>
              <a:rPr lang="th-TH" dirty="0" smtClean="0"/>
              <a:t>ของตัวชิ้นงาน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825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6EF48AF-3687-442E-A343-40B9AFB7292A}"/>
              </a:ext>
            </a:extLst>
          </p:cNvPr>
          <p:cNvSpPr txBox="1">
            <a:spLocks/>
          </p:cNvSpPr>
          <p:nvPr/>
        </p:nvSpPr>
        <p:spPr>
          <a:xfrm>
            <a:off x="1115616" y="980728"/>
            <a:ext cx="7796030" cy="3311189"/>
          </a:xfrm>
          <a:prstGeom prst="rect">
            <a:avLst/>
          </a:prstGeom>
        </p:spPr>
        <p:txBody>
          <a:bodyPr vert="horz" lIns="182880" tIns="91440">
            <a:normAutofit fontScale="70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งานสร้างสรรค์จำนวน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ชิ้น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โจทย์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Krispy Kreme </a:t>
            </a: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มีความประสงค์อยากได้งาน โฆษณาใน วันแห่งความรัก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ในหัวข้อ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lovely</a:t>
            </a: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Krispy 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วัตถุประสงค์ คือต้องการภาพที่ที่ส่งผลต่อการรับรู้ และทำให้เกิดการจดจำ กับ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Krispy Kreme</a:t>
            </a: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ในเทศการณ์ </a:t>
            </a:r>
            <a:r>
              <a:rPr kumimoji="0" lang="th-TH" altLang="th-TH" sz="2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Valentines Day</a:t>
            </a:r>
            <a:r>
              <a:rPr kumimoji="0" lang="th-TH" altLang="th-TH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ดัวนั้นผู้ออกแบบต้องกำหนดแนวคิด  การออกแบบ  การใช้ภาพ เพื่อนำเสนอ บริษัทต่อไป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ให้กับไปสร้างสรรค์งานออกแบบสื่อปริ้น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</a:t>
            </a:r>
            <a:endParaRPr kumimoji="0" lang="th-TH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ประเภท </a:t>
            </a:r>
            <a:r>
              <a:rPr kumimoji="0" lang="th-TH" altLang="th-TH" sz="2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Poster จำนวน</a:t>
            </a:r>
            <a:r>
              <a:rPr kumimoji="0" lang="en-US" altLang="th-TH" sz="2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1</a:t>
            </a:r>
            <a:r>
              <a:rPr kumimoji="0" lang="th-TH" altLang="th-TH" sz="2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แผ่น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h-TH" altLang="th-TH" sz="2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 แนวตั้งแนวนอนก็ได้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สินค้า โดนัด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กลุ่มเป้าหมาย  วัยทำงาน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681E3-DC4E-41C8-8C10-321E205A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183880" cy="1051560"/>
          </a:xfrm>
        </p:spPr>
        <p:txBody>
          <a:bodyPr/>
          <a:lstStyle/>
          <a:p>
            <a:pPr algn="ctr"/>
            <a:r>
              <a:rPr lang="en-US" dirty="0"/>
              <a:t>week1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E9409-20C3-41ED-A1B7-ECC040C2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ระเบียบวินัยการเรียน</a:t>
            </a:r>
          </a:p>
          <a:p>
            <a:r>
              <a:rPr lang="th-TH" dirty="0"/>
              <a:t>เนื้อหาการเรียน</a:t>
            </a:r>
          </a:p>
          <a:p>
            <a:r>
              <a:rPr lang="th-TH" dirty="0"/>
              <a:t>ระดับคะแนน</a:t>
            </a:r>
          </a:p>
          <a:p>
            <a:r>
              <a:rPr lang="th-TH" dirty="0"/>
              <a:t>ความรู้เบื้องต้น</a:t>
            </a:r>
            <a:r>
              <a:rPr lang="en-ZW" dirty="0"/>
              <a:t> Art Direction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714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FC554-CB31-4543-A674-D87EA15F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วินัย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C468E-3AF0-4A47-BAD6-682B63E5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เข้าเรียนตรงเวลา</a:t>
            </a:r>
            <a:r>
              <a:rPr lang="en-US" dirty="0"/>
              <a:t>-</a:t>
            </a:r>
            <a:r>
              <a:rPr lang="th-TH" dirty="0"/>
              <a:t>เลยถือว่าขาด</a:t>
            </a:r>
          </a:p>
          <a:p>
            <a:r>
              <a:rPr lang="th-TH" dirty="0"/>
              <a:t>การแต่งกายตามความเหมาะสม</a:t>
            </a:r>
          </a:p>
          <a:p>
            <a:r>
              <a:rPr lang="th-TH" dirty="0"/>
              <a:t>มารยาทกับผู้เรียนและผู้สอน</a:t>
            </a:r>
          </a:p>
          <a:p>
            <a:r>
              <a:rPr lang="th-TH" dirty="0"/>
              <a:t>ขาดได้</a:t>
            </a:r>
            <a:r>
              <a:rPr lang="en-US" dirty="0"/>
              <a:t>3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566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2DE1D-66E8-4CFC-8627-409469E7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เนื้อหาการเรียน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73CFF2-C36D-4366-9360-861D58BA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ทำความเข้าใจกับการกำกับศิลป์ และงานด้าน</a:t>
            </a:r>
            <a:r>
              <a:rPr lang="th-TH" dirty="0" err="1"/>
              <a:t>ต่างๆ</a:t>
            </a:r>
            <a:r>
              <a:rPr lang="th-TH" dirty="0"/>
              <a:t>ที่เกี่ยวข้อง</a:t>
            </a:r>
          </a:p>
          <a:p>
            <a:r>
              <a:rPr lang="th-TH" dirty="0"/>
              <a:t>การฝึกปฏิบัติการใช้</a:t>
            </a:r>
            <a:r>
              <a:rPr lang="en-ZW" dirty="0"/>
              <a:t> Art Direction</a:t>
            </a:r>
            <a:r>
              <a:rPr lang="th-TH" dirty="0"/>
              <a:t>กับการออกแบบ จากวัสดุและแนวคิดกับการสร้างสรรค์งาน</a:t>
            </a:r>
          </a:p>
          <a:p>
            <a:r>
              <a:rPr lang="th-TH" dirty="0"/>
              <a:t>การใช้งาน</a:t>
            </a:r>
            <a:r>
              <a:rPr lang="en-ZW" dirty="0"/>
              <a:t> Art Direction</a:t>
            </a:r>
            <a:r>
              <a:rPr lang="th-TH" dirty="0"/>
              <a:t>กับสื่อโฆษณา</a:t>
            </a:r>
          </a:p>
        </p:txBody>
      </p:sp>
    </p:spTree>
    <p:extLst>
      <p:ext uri="{BB962C8B-B14F-4D97-AF65-F5344CB8AC3E}">
        <p14:creationId xmlns:p14="http://schemas.microsoft.com/office/powerpoint/2010/main" xmlns="" val="2318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E1181-E6D9-4D9D-B859-B4A54B82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7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th-TH" dirty="0"/>
              <a:t>ระดับคะแนน</a:t>
            </a:r>
            <a:br>
              <a:rPr lang="th-TH" dirty="0"/>
            </a:b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034EA9F-E798-4C73-9091-6C86B71CB5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7704" y="1772816"/>
          <a:ext cx="4979671" cy="337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796">
                  <a:extLst>
                    <a:ext uri="{9D8B030D-6E8A-4147-A177-3AD203B41FA5}">
                      <a16:colId xmlns:a16="http://schemas.microsoft.com/office/drawing/2014/main" xmlns="" val="3787814600"/>
                    </a:ext>
                  </a:extLst>
                </a:gridCol>
                <a:gridCol w="2011204">
                  <a:extLst>
                    <a:ext uri="{9D8B030D-6E8A-4147-A177-3AD203B41FA5}">
                      <a16:colId xmlns:a16="http://schemas.microsoft.com/office/drawing/2014/main" xmlns="" val="380411859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xmlns="" val="1615985660"/>
                    </a:ext>
                  </a:extLst>
                </a:gridCol>
                <a:gridCol w="1155383">
                  <a:extLst>
                    <a:ext uri="{9D8B030D-6E8A-4147-A177-3AD203B41FA5}">
                      <a16:colId xmlns:a16="http://schemas.microsoft.com/office/drawing/2014/main" xmlns="" val="2329150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1.1, 3.1, 4.1, 6.1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spc="-40">
                          <a:effectLst/>
                        </a:rPr>
                        <a:t>ความเข้าใจในรูปแบบวัสดุกับการสร้างสรรค์4-10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4-10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35184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3.1, 4.1, </a:t>
                      </a:r>
                      <a:r>
                        <a:rPr lang="th-TH" sz="1500">
                          <a:effectLst/>
                        </a:rPr>
                        <a:t>5.1, </a:t>
                      </a:r>
                      <a:r>
                        <a:rPr lang="en-US" sz="1500">
                          <a:effectLst/>
                        </a:rPr>
                        <a:t>6.</a:t>
                      </a:r>
                      <a:r>
                        <a:rPr lang="th-TH" sz="15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การฝึกปฎิบัติกับงานด้านโฆษณา</a:t>
                      </a:r>
                      <a:r>
                        <a:rPr lang="th-TH" sz="1500" spc="-40">
                          <a:effectLst/>
                        </a:rPr>
                        <a:t>11-16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11-16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966641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1.1, 3.1, 4.1,5.1, 6.1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</a:rPr>
                        <a:t>ประมวลผลการเรียนรู้กลางเทอมและปลายเทอม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r>
                        <a:rPr lang="th-TH" sz="1500">
                          <a:effectLst/>
                        </a:rPr>
                        <a:t>และ</a:t>
                      </a:r>
                      <a:r>
                        <a:rPr lang="en-US" sz="15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2</a:t>
                      </a:r>
                      <a:r>
                        <a:rPr lang="en-US" sz="1500">
                          <a:effectLst/>
                        </a:rPr>
                        <a:t>0 %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75426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1.1, 4.1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จิตพิสัย การเข้าชั้นเรียน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การมีส่วนร่วม อภิปราย เสนอความคิดเห็นในชั้นเรียน และ </a:t>
                      </a:r>
                      <a:r>
                        <a:rPr lang="th-TH" sz="1500" spc="-40">
                          <a:effectLst/>
                        </a:rPr>
                        <a:t>ความรับผิดชอบต่อการเรียน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ตลอดภาคการศึกษา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10 %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12299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65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B9B8F-AA80-4527-9936-9EEE1061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th-TH" dirty="0"/>
              <a:t>ความรู้เบื้องต้น</a:t>
            </a:r>
            <a:r>
              <a:rPr lang="en-ZW" dirty="0"/>
              <a:t> Art Direction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855F1-ADEE-441F-B9D5-F39AFA675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7796030" cy="33111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W" sz="3200" dirty="0"/>
              <a:t>Art Direction</a:t>
            </a:r>
          </a:p>
          <a:p>
            <a:pPr marL="0" indent="0">
              <a:buNone/>
            </a:pPr>
            <a:r>
              <a:rPr lang="en-ZW" sz="3200" dirty="0"/>
              <a:t> </a:t>
            </a:r>
            <a:r>
              <a:rPr lang="th-TH" sz="3200" dirty="0"/>
              <a:t>  ในงานออกแบบนั้น ความสวยอย่างเดียวอาจไม่เพียงพอ สิ่งสำคัญคือคุณต้องสามารถสื่อสารข้อมูลออกไปได้อย่างทรงพลังและชัดเจนที่สุด สิ่งที่ </a:t>
            </a:r>
            <a:r>
              <a:rPr lang="en-US" sz="3200" dirty="0"/>
              <a:t>Art Director </a:t>
            </a:r>
            <a:r>
              <a:rPr lang="th-TH" sz="3200" dirty="0"/>
              <a:t>หรือ </a:t>
            </a:r>
            <a:r>
              <a:rPr lang="en-US" sz="3200" dirty="0"/>
              <a:t>Graphic Designer </a:t>
            </a:r>
            <a:r>
              <a:rPr lang="th-TH" sz="3200" dirty="0"/>
              <a:t>ต้องสร้างไม่ใช่เพียงความแปลกใหม่ แต่เป็นการสร้างคุณค่า และคุณค่าเหล่านั้นเองที่จะนำมาซึ่งมูลค่าของสินค้าที่คุณเป็นผู้ดูแลองค์ประกอบในการสร้างสรรค์และดีไซน์ทั้งหมด</a:t>
            </a:r>
          </a:p>
        </p:txBody>
      </p:sp>
    </p:spTree>
    <p:extLst>
      <p:ext uri="{BB962C8B-B14F-4D97-AF65-F5344CB8AC3E}">
        <p14:creationId xmlns:p14="http://schemas.microsoft.com/office/powerpoint/2010/main" xmlns="" val="6710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67F93A-0F78-44C1-8677-F15A2B76ED0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44" t="52907" r="42300" b="34010"/>
          <a:stretch/>
        </p:blipFill>
        <p:spPr bwMode="auto">
          <a:xfrm>
            <a:off x="539553" y="2060848"/>
            <a:ext cx="7920880" cy="2072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563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CB444-8070-4C1B-AC43-A6E4335E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48680"/>
            <a:ext cx="8183880" cy="1051560"/>
          </a:xfrm>
        </p:spPr>
        <p:txBody>
          <a:bodyPr/>
          <a:lstStyle/>
          <a:p>
            <a:r>
              <a:rPr lang="th-TH" dirty="0"/>
              <a:t>ความสามารถด้านใดบางที่ </a:t>
            </a:r>
            <a:r>
              <a:rPr lang="en-US" dirty="0"/>
              <a:t>Art Di </a:t>
            </a:r>
            <a:r>
              <a:rPr lang="th-TH" dirty="0"/>
              <a:t>ควรมี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0F2F01-B0DB-4BCF-9CBA-69129F5D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63396"/>
            <a:ext cx="2215534" cy="33111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Arts </a:t>
            </a:r>
          </a:p>
          <a:p>
            <a:r>
              <a:rPr lang="en-US" dirty="0"/>
              <a:t>Creative  </a:t>
            </a:r>
          </a:p>
          <a:p>
            <a:r>
              <a:rPr lang="en-US" dirty="0" err="1"/>
              <a:t>Craf</a:t>
            </a:r>
            <a:r>
              <a:rPr lang="en-US" dirty="0"/>
              <a:t> man  </a:t>
            </a:r>
            <a:br>
              <a:rPr lang="en-US" dirty="0"/>
            </a:br>
            <a:r>
              <a:rPr lang="en-US" dirty="0"/>
              <a:t>COMART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BE8D5B6-BCE9-4982-9A1C-345D2436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19445"/>
            <a:ext cx="19236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C443D99-8E33-4ECE-AF34-DAE2D95F8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95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384E4C6-3140-41E1-AD93-2E70E61D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549"/>
            <a:ext cx="19236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5088C6C-63FB-4436-B664-C219AAB4531B}"/>
              </a:ext>
            </a:extLst>
          </p:cNvPr>
          <p:cNvSpPr txBox="1">
            <a:spLocks/>
          </p:cNvSpPr>
          <p:nvPr/>
        </p:nvSpPr>
        <p:spPr>
          <a:xfrm>
            <a:off x="4198584" y="1837766"/>
            <a:ext cx="2215534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market</a:t>
            </a:r>
            <a:r>
              <a:rPr lang="en-US" dirty="0"/>
              <a:t> </a:t>
            </a:r>
          </a:p>
          <a:p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Advertising</a:t>
            </a:r>
            <a:r>
              <a:rPr lang="th-TH" altLang="th-TH" cap="none" dirty="0">
                <a:solidFill>
                  <a:srgbClr val="212121"/>
                </a:solidFill>
                <a:latin typeface="inherit"/>
              </a:rPr>
              <a:t> </a:t>
            </a:r>
            <a:endParaRPr lang="en-US" altLang="th-TH" cap="none" dirty="0">
              <a:solidFill>
                <a:srgbClr val="212121"/>
              </a:solidFill>
              <a:latin typeface="inherit"/>
            </a:endParaRPr>
          </a:p>
          <a:p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movie</a:t>
            </a:r>
            <a:endParaRPr lang="th-TH" altLang="th-TH" cap="none" dirty="0">
              <a:solidFill>
                <a:srgbClr val="212121"/>
              </a:solidFill>
              <a:latin typeface="inherit"/>
            </a:endParaRPr>
          </a:p>
          <a:p>
            <a:r>
              <a:rPr lang="en-US" dirty="0"/>
              <a:t> </a:t>
            </a:r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Communication</a:t>
            </a:r>
            <a:endParaRPr lang="en-US" altLang="th-TH" cap="none" dirty="0">
              <a:solidFill>
                <a:srgbClr val="212121"/>
              </a:solidFill>
              <a:latin typeface="inherit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91947DB4-BD69-4E92-AFF9-EB22F250F9FD}"/>
              </a:ext>
            </a:extLst>
          </p:cNvPr>
          <p:cNvSpPr/>
          <p:nvPr/>
        </p:nvSpPr>
        <p:spPr>
          <a:xfrm>
            <a:off x="2514046" y="2683276"/>
            <a:ext cx="1098612" cy="745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465C7DF6-4EA5-4166-85A1-9A2CED6F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182" y="2125549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2EBCBF0F-CB41-4910-8804-D6827F9E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95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21099EDC-2C75-4EAA-8489-BD800166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045"/>
            <a:ext cx="19236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2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2487A8-9C48-4A23-A0E4-79E0FC4C8A8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44" t="68417" r="42300" b="10183"/>
          <a:stretch/>
        </p:blipFill>
        <p:spPr bwMode="auto">
          <a:xfrm>
            <a:off x="683568" y="1261782"/>
            <a:ext cx="7626812" cy="339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185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466</Words>
  <Application>Microsoft Office PowerPoint</Application>
  <PresentationFormat>นำเสนอทางหน้าจอ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มุมมอง</vt:lpstr>
      <vt:lpstr>Art Direction </vt:lpstr>
      <vt:lpstr>week1</vt:lpstr>
      <vt:lpstr>วินัย</vt:lpstr>
      <vt:lpstr>เนื้อหาการเรียน </vt:lpstr>
      <vt:lpstr>ระดับคะแนน </vt:lpstr>
      <vt:lpstr>ความรู้เบื้องต้น Art Direction </vt:lpstr>
      <vt:lpstr>ภาพนิ่ง 7</vt:lpstr>
      <vt:lpstr>ความสามารถด้านใดบางที่ Art Di ควรมี</vt:lpstr>
      <vt:lpstr>ภาพนิ่ง 9</vt:lpstr>
      <vt:lpstr>EX-1</vt:lpstr>
      <vt:lpstr>EX2</vt:lpstr>
      <vt:lpstr>ภาพนิ่ง 12</vt:lpstr>
      <vt:lpstr>ภาพนิ่ง 13</vt:lpstr>
      <vt:lpstr>ภาพนิ่ง 14</vt:lpstr>
      <vt:lpstr>สรุป</vt:lpstr>
      <vt:lpstr>Homework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tum-Imac</dc:creator>
  <cp:lastModifiedBy>tum-Imac</cp:lastModifiedBy>
  <cp:revision>6</cp:revision>
  <dcterms:created xsi:type="dcterms:W3CDTF">2019-01-09T22:10:43Z</dcterms:created>
  <dcterms:modified xsi:type="dcterms:W3CDTF">2019-01-09T22:55:26Z</dcterms:modified>
</cp:coreProperties>
</file>