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5"/>
  </p:notesMasterIdLst>
  <p:sldIdLst>
    <p:sldId id="265" r:id="rId2"/>
    <p:sldId id="298" r:id="rId3"/>
    <p:sldId id="299" r:id="rId4"/>
    <p:sldId id="355" r:id="rId5"/>
    <p:sldId id="366" r:id="rId6"/>
    <p:sldId id="367" r:id="rId7"/>
    <p:sldId id="332" r:id="rId8"/>
    <p:sldId id="334" r:id="rId9"/>
    <p:sldId id="335" r:id="rId10"/>
    <p:sldId id="337" r:id="rId11"/>
    <p:sldId id="338" r:id="rId12"/>
    <p:sldId id="339" r:id="rId13"/>
    <p:sldId id="340" r:id="rId14"/>
    <p:sldId id="331" r:id="rId15"/>
    <p:sldId id="341" r:id="rId16"/>
    <p:sldId id="353" r:id="rId17"/>
    <p:sldId id="343" r:id="rId18"/>
    <p:sldId id="264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409" r:id="rId29"/>
    <p:sldId id="410" r:id="rId30"/>
    <p:sldId id="397" r:id="rId31"/>
    <p:sldId id="399" r:id="rId32"/>
    <p:sldId id="411" r:id="rId33"/>
    <p:sldId id="398" r:id="rId34"/>
    <p:sldId id="373" r:id="rId35"/>
    <p:sldId id="356" r:id="rId36"/>
    <p:sldId id="357" r:id="rId37"/>
    <p:sldId id="358" r:id="rId38"/>
    <p:sldId id="403" r:id="rId39"/>
    <p:sldId id="375" r:id="rId40"/>
    <p:sldId id="406" r:id="rId41"/>
    <p:sldId id="268" r:id="rId42"/>
    <p:sldId id="269" r:id="rId43"/>
    <p:sldId id="376" r:id="rId44"/>
    <p:sldId id="377" r:id="rId45"/>
    <p:sldId id="378" r:id="rId46"/>
    <p:sldId id="379" r:id="rId47"/>
    <p:sldId id="380" r:id="rId48"/>
    <p:sldId id="381" r:id="rId49"/>
    <p:sldId id="260" r:id="rId50"/>
    <p:sldId id="402" r:id="rId51"/>
    <p:sldId id="261" r:id="rId52"/>
    <p:sldId id="262" r:id="rId53"/>
    <p:sldId id="382" r:id="rId54"/>
    <p:sldId id="401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000000"/>
    <a:srgbClr val="FF9900"/>
    <a:srgbClr val="DFF2D8"/>
    <a:srgbClr val="E3F2E0"/>
    <a:srgbClr val="B1EFF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D3DE-85EC-4991-BB02-F7DC50E9F772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5C74-FB0C-4CC4-B333-1257D89D75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62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8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648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2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76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0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07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894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56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96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9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A7815-EF06-45BA-B601-F941673DECEA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C40331-D1D5-4532-995D-453C49D5E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856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0950" y="4199906"/>
            <a:ext cx="8136904" cy="144655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ตามหลักสูตรแกนกลางการศึกษาขั้นพื้นฐาน พุทธศักราช </a:t>
            </a:r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2551</a:t>
            </a:r>
            <a:endParaRPr lang="th-TH" sz="4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127" y="1083714"/>
            <a:ext cx="8938487" cy="2308324"/>
          </a:xfrm>
          <a:prstGeom prst="rect">
            <a:avLst/>
          </a:prstGeom>
          <a:solidFill>
            <a:srgbClr val="B1EFFB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itchFamily="2" charset="-34"/>
                <a:cs typeface="TH Niramit AS" pitchFamily="2" charset="-34"/>
              </a:rPr>
              <a:t>การทบทวน และพัฒนา</a:t>
            </a:r>
          </a:p>
          <a:p>
            <a:pPr algn="ctr"/>
            <a:r>
              <a:rPr lang="th-TH" sz="7200" b="1" dirty="0">
                <a:latin typeface="TH Niramit AS" pitchFamily="2" charset="-34"/>
                <a:cs typeface="TH Niramit AS" pitchFamily="2" charset="-34"/>
              </a:rPr>
              <a:t>หลักสูตรสถานศึกษา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69709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19C7C9C-0A67-4E32-B974-E66E0AF4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83" y="789356"/>
            <a:ext cx="4867275" cy="4095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63E28A3-0D72-4419-B32C-52403C73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52587"/>
            <a:ext cx="112585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7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9AC2D9A-1112-4F70-92EB-474981A8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563526"/>
            <a:ext cx="11287125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4C8AC82-C154-4039-8147-34BA9EBA6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6" y="1"/>
            <a:ext cx="98457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2070510-B24B-42AD-805D-B4FAB7F5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3" y="0"/>
            <a:ext cx="11619074" cy="480591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6A7385-3F1D-40C3-9094-8146025B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38" y="5268654"/>
            <a:ext cx="38004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7C5F525-4D83-4A61-9803-CB73DCBE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67ADB8D-C6BF-4D9B-8DCE-98C3B1E6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84298"/>
            <a:ext cx="8896350" cy="47244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A77F446-2DA3-4A2A-ABD8-1051F403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5296896"/>
            <a:ext cx="42862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BFF1158-EC78-4FF5-A465-5502B0A0B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CC4CFD7-D3C0-4D2A-9936-BC614C74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1" y="990379"/>
            <a:ext cx="11153775" cy="116205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FFDD4E5-3767-44DC-A41A-8E5BEC30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2457671"/>
            <a:ext cx="109632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0949B5D-ABB8-4457-B42F-0B4F0BDE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50" y="282428"/>
            <a:ext cx="8982075" cy="440055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3CACA68-1F8F-4924-B738-1F2AA50B5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904267"/>
            <a:ext cx="487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9EDE26A-0271-4D10-815B-FCE38AE2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781050"/>
            <a:ext cx="112966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สำนักงานวิชาการและมาตรฐานการศึกษา">
            <a:extLst>
              <a:ext uri="{FF2B5EF4-FFF2-40B4-BE49-F238E27FC236}">
                <a16:creationId xmlns:a16="http://schemas.microsoft.com/office/drawing/2014/main" id="{7A609A50-90E3-46C4-B600-D8364092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541441"/>
            <a:ext cx="7776864" cy="51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DE0B48-CB04-4B6E-BC13-B55CE3319645}"/>
              </a:ext>
            </a:extLst>
          </p:cNvPr>
          <p:cNvSpPr txBox="1"/>
          <p:nvPr/>
        </p:nvSpPr>
        <p:spPr>
          <a:xfrm>
            <a:off x="2351584" y="148924"/>
            <a:ext cx="77768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หลักสูตรแกนกลางการศึกษาขั้นพื้นฐานพุทธศักราช 2551 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5DCA1AE-7A28-4CC6-94D2-C8177DBD271D}"/>
              </a:ext>
            </a:extLst>
          </p:cNvPr>
          <p:cNvSpPr txBox="1"/>
          <p:nvPr/>
        </p:nvSpPr>
        <p:spPr>
          <a:xfrm>
            <a:off x="8976320" y="5373216"/>
            <a:ext cx="1440160" cy="107721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ปรับปรุงพ.ศ.2560</a:t>
            </a:r>
          </a:p>
        </p:txBody>
      </p:sp>
    </p:spTree>
    <p:extLst>
      <p:ext uri="{BB962C8B-B14F-4D97-AF65-F5344CB8AC3E}">
        <p14:creationId xmlns:p14="http://schemas.microsoft.com/office/powerpoint/2010/main" val="363499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F3798E4-AE8B-40FB-A4CA-2EC0DFDE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033462"/>
            <a:ext cx="11372850" cy="48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ADE3F3-35C5-4D9C-BB11-53D78929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935665"/>
            <a:ext cx="11172825" cy="42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E82D32-9278-43E0-B53A-192DE7D2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952500"/>
            <a:ext cx="113633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6E7E607-7002-40A9-B088-497BB382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64" y="116963"/>
            <a:ext cx="10267950" cy="50292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B0BC1E-840F-4684-BD1D-7E51244C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700" y="5744239"/>
            <a:ext cx="4981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F8A2152-93AD-4B54-AF29-5FC02C69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" y="115630"/>
            <a:ext cx="11306175" cy="26289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F04B173-A9DD-40EB-B56F-5376341C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2744530"/>
            <a:ext cx="10897818" cy="6381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605D68A-C085-4492-B801-08910D3F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7550"/>
            <a:ext cx="1174908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C345CC-1FA6-47FA-8631-3138A091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88272"/>
            <a:ext cx="11515725" cy="38957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4F9149F-B9FA-4B60-8A90-C7B3D824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76" y="4665588"/>
            <a:ext cx="4552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1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F1CC5E-82B9-4BF4-A25B-1E768791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28662"/>
            <a:ext cx="115062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EE04D09-7472-41FC-8DBA-05763E8B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38212"/>
            <a:ext cx="11449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7A2CAE-C0B8-45D0-8A00-1A0941E4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48" y="2236160"/>
            <a:ext cx="9790703" cy="352114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2771359-5D17-46C8-94DD-583DD65169DB}"/>
              </a:ext>
            </a:extLst>
          </p:cNvPr>
          <p:cNvSpPr txBox="1"/>
          <p:nvPr/>
        </p:nvSpPr>
        <p:spPr>
          <a:xfrm>
            <a:off x="3165549" y="766894"/>
            <a:ext cx="58609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การนำหลักสูตรต้านทุจริตศึกษา </a:t>
            </a:r>
          </a:p>
          <a:p>
            <a:pPr algn="ct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ไปปรับใช้ในการจัดการเรียนการสอน</a:t>
            </a:r>
          </a:p>
        </p:txBody>
      </p:sp>
    </p:spTree>
    <p:extLst>
      <p:ext uri="{BB962C8B-B14F-4D97-AF65-F5344CB8AC3E}">
        <p14:creationId xmlns:p14="http://schemas.microsoft.com/office/powerpoint/2010/main" val="214262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5B60E45-B0AF-49DC-91C5-1DD88EE3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467293"/>
            <a:ext cx="9288979" cy="3730920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5062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70B9211-C99F-4AA7-AD65-66895477C2D6}"/>
              </a:ext>
            </a:extLst>
          </p:cNvPr>
          <p:cNvGrpSpPr/>
          <p:nvPr/>
        </p:nvGrpSpPr>
        <p:grpSpPr>
          <a:xfrm>
            <a:off x="4367808" y="1268575"/>
            <a:ext cx="5760640" cy="2621527"/>
            <a:chOff x="2843808" y="1268574"/>
            <a:chExt cx="5760640" cy="2621527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3CF0B489-91E5-427E-A3BB-5CC094C9FB28}"/>
                </a:ext>
              </a:extLst>
            </p:cNvPr>
            <p:cNvGrpSpPr/>
            <p:nvPr/>
          </p:nvGrpSpPr>
          <p:grpSpPr>
            <a:xfrm>
              <a:off x="2843808" y="1284352"/>
              <a:ext cx="3798174" cy="2605749"/>
              <a:chOff x="2843808" y="1284352"/>
              <a:chExt cx="3798174" cy="2605749"/>
            </a:xfrm>
          </p:grpSpPr>
          <p:pic>
            <p:nvPicPr>
              <p:cNvPr id="3076" name="Picture 4" descr="ตัวชี้วัดและสาระการเรียนรู้แกนกลาง กลุ่มสาระการเรียนรู้คณิตศาสตร์ ...">
                <a:extLst>
                  <a:ext uri="{FF2B5EF4-FFF2-40B4-BE49-F238E27FC236}">
                    <a16:creationId xmlns:a16="http://schemas.microsoft.com/office/drawing/2014/main" id="{3C18D41C-AE06-43CC-86F0-559209C31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1284352"/>
                <a:ext cx="1796619" cy="2605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ตัวชี้วัดและสาระการเรียนรู้แกนกลาง กลุ่มสาระการเรียนรู้วิทยาศาสตร์ ...">
                <a:extLst>
                  <a:ext uri="{FF2B5EF4-FFF2-40B4-BE49-F238E27FC236}">
                    <a16:creationId xmlns:a16="http://schemas.microsoft.com/office/drawing/2014/main" id="{2A5EA3D0-EE86-4AAF-81C4-054131B005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1284353"/>
                <a:ext cx="1853958" cy="2590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8" name="Picture 16" descr="มาตรฐานการเรียนรู้และตัวชี้วัดกลุ่มสาระการเรียนรู้คณิตศาสตร์ ...">
              <a:extLst>
                <a:ext uri="{FF2B5EF4-FFF2-40B4-BE49-F238E27FC236}">
                  <a16:creationId xmlns:a16="http://schemas.microsoft.com/office/drawing/2014/main" id="{B8661489-B4F0-4F7E-A3F8-489F98668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980" y="1268574"/>
              <a:ext cx="1797468" cy="259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2A2C881C-7607-4FFA-A8DD-804298D04E44}"/>
              </a:ext>
            </a:extLst>
          </p:cNvPr>
          <p:cNvGrpSpPr/>
          <p:nvPr/>
        </p:nvGrpSpPr>
        <p:grpSpPr>
          <a:xfrm>
            <a:off x="2063552" y="1169732"/>
            <a:ext cx="7899898" cy="5499629"/>
            <a:chOff x="539552" y="1385755"/>
            <a:chExt cx="7899898" cy="5499629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D9FF46AD-0568-489F-9109-385644E3EF3A}"/>
                </a:ext>
              </a:extLst>
            </p:cNvPr>
            <p:cNvGrpSpPr/>
            <p:nvPr/>
          </p:nvGrpSpPr>
          <p:grpSpPr>
            <a:xfrm>
              <a:off x="539552" y="1385755"/>
              <a:ext cx="5865015" cy="5499629"/>
              <a:chOff x="719572" y="1209448"/>
              <a:chExt cx="5865015" cy="5499629"/>
            </a:xfrm>
          </p:grpSpPr>
          <p:pic>
            <p:nvPicPr>
              <p:cNvPr id="3074" name="Picture 2" descr="ตัวชี้วัดและสาระการเรียนรู้แกนกลาง กลุ่มสาระการเรียนรู้ภาษาไทย ตาม ...">
                <a:extLst>
                  <a:ext uri="{FF2B5EF4-FFF2-40B4-BE49-F238E27FC236}">
                    <a16:creationId xmlns:a16="http://schemas.microsoft.com/office/drawing/2014/main" id="{26366187-80D4-453E-AE85-7BAAA41BD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72" y="1209448"/>
                <a:ext cx="1815732" cy="2640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 descr="สะเต็มศึกษ�ของใหม่ สำ�หรับประเทศไทย หรือไม่">
                <a:extLst>
                  <a:ext uri="{FF2B5EF4-FFF2-40B4-BE49-F238E27FC236}">
                    <a16:creationId xmlns:a16="http://schemas.microsoft.com/office/drawing/2014/main" id="{EEAA5BBC-69C1-42DF-A8C1-F5B172D74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8411" y="4074822"/>
                <a:ext cx="1806176" cy="2590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รูปภาพ 6">
                <a:extLst>
                  <a:ext uri="{FF2B5EF4-FFF2-40B4-BE49-F238E27FC236}">
                    <a16:creationId xmlns:a16="http://schemas.microsoft.com/office/drawing/2014/main" id="{BF50C937-D505-4DEB-AD3A-659D5469E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657" y="4137152"/>
                <a:ext cx="1730258" cy="2562249"/>
              </a:xfrm>
              <a:prstGeom prst="rect">
                <a:avLst/>
              </a:prstGeom>
            </p:spPr>
          </p:pic>
          <p:pic>
            <p:nvPicPr>
              <p:cNvPr id="8" name="รูปภาพ 7">
                <a:extLst>
                  <a:ext uri="{FF2B5EF4-FFF2-40B4-BE49-F238E27FC236}">
                    <a16:creationId xmlns:a16="http://schemas.microsoft.com/office/drawing/2014/main" id="{F10ADA89-27D7-469A-94BD-888C54119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9572" y="4146829"/>
                <a:ext cx="1797468" cy="2562248"/>
              </a:xfrm>
              <a:prstGeom prst="rect">
                <a:avLst/>
              </a:prstGeom>
            </p:spPr>
          </p:pic>
        </p:grp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D8A6FAA8-E165-446B-8304-640D4087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1982" y="4251129"/>
              <a:ext cx="1797468" cy="2566135"/>
            </a:xfrm>
            <a:prstGeom prst="rect">
              <a:avLst/>
            </a:prstGeom>
          </p:spPr>
        </p:pic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461A9AF-F378-401C-94CF-8293D5123902}"/>
              </a:ext>
            </a:extLst>
          </p:cNvPr>
          <p:cNvSpPr txBox="1"/>
          <p:nvPr/>
        </p:nvSpPr>
        <p:spPr>
          <a:xfrm>
            <a:off x="2351584" y="148924"/>
            <a:ext cx="777686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มาตรฐานการเรียนรู้และตัวชี้วัด กลุ่มสาระการเรียนรู้...</a:t>
            </a:r>
          </a:p>
          <a:p>
            <a:pPr algn="ctr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ตามหลักสูตรแกนกลางการศึกษาขั้นพื้นฐานพุทธศักราช 2551 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AC659BDE-2249-40FF-AC1E-636A3F24601F}"/>
              </a:ext>
            </a:extLst>
          </p:cNvPr>
          <p:cNvGrpSpPr/>
          <p:nvPr/>
        </p:nvGrpSpPr>
        <p:grpSpPr>
          <a:xfrm>
            <a:off x="4103529" y="1096573"/>
            <a:ext cx="7553693" cy="2862322"/>
            <a:chOff x="4103529" y="1096573"/>
            <a:chExt cx="7553693" cy="2862322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9B759A6-C109-4AA7-898A-E15D93108991}"/>
                </a:ext>
              </a:extLst>
            </p:cNvPr>
            <p:cNvSpPr txBox="1"/>
            <p:nvPr/>
          </p:nvSpPr>
          <p:spPr>
            <a:xfrm>
              <a:off x="4103529" y="1096573"/>
              <a:ext cx="6285168" cy="286232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th-TH" dirty="0"/>
            </a:p>
          </p:txBody>
        </p:sp>
        <p:pic>
          <p:nvPicPr>
            <p:cNvPr id="16" name="Picture 27">
              <a:extLst>
                <a:ext uri="{FF2B5EF4-FFF2-40B4-BE49-F238E27FC236}">
                  <a16:creationId xmlns:a16="http://schemas.microsoft.com/office/drawing/2014/main" id="{EB683CC5-AC1B-48FA-B27A-AEF5DEEB285D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755" y="1584251"/>
              <a:ext cx="1797467" cy="227512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216850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071D10-D5CF-45D2-BE07-A8C6848F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1" y="710025"/>
            <a:ext cx="10131556" cy="59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6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B0AA8DF-A904-434A-B7D2-A38D0DFF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62" y="38729"/>
            <a:ext cx="5293217" cy="67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47A0DF1-D70F-4835-804D-0D379F6E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15" y="136982"/>
            <a:ext cx="5124894" cy="62269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826C10E-C010-456F-A09B-7462706A1C99}"/>
              </a:ext>
            </a:extLst>
          </p:cNvPr>
          <p:cNvSpPr txBox="1"/>
          <p:nvPr/>
        </p:nvSpPr>
        <p:spPr>
          <a:xfrm>
            <a:off x="4529470" y="5266165"/>
            <a:ext cx="282826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หน้า 29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5A0FCBD-D268-4A99-844A-DB60B82256EF}"/>
              </a:ext>
            </a:extLst>
          </p:cNvPr>
          <p:cNvCxnSpPr/>
          <p:nvPr/>
        </p:nvCxnSpPr>
        <p:spPr>
          <a:xfrm>
            <a:off x="5358809" y="2711303"/>
            <a:ext cx="8399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C16C0DFF-40D5-4DDF-A745-750C8D64E72A}"/>
              </a:ext>
            </a:extLst>
          </p:cNvPr>
          <p:cNvCxnSpPr/>
          <p:nvPr/>
        </p:nvCxnSpPr>
        <p:spPr>
          <a:xfrm>
            <a:off x="2020186" y="2934586"/>
            <a:ext cx="21477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F223AC1-D184-4C5B-BFE1-C1385C60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62" y="1265275"/>
            <a:ext cx="2913341" cy="3719060"/>
          </a:xfrm>
          <a:prstGeom prst="rect">
            <a:avLst/>
          </a:prstGeom>
        </p:spPr>
      </p:pic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1EB60608-18F9-4C16-9007-87F7307CB189}"/>
              </a:ext>
            </a:extLst>
          </p:cNvPr>
          <p:cNvCxnSpPr/>
          <p:nvPr/>
        </p:nvCxnSpPr>
        <p:spPr>
          <a:xfrm>
            <a:off x="5539563" y="4678326"/>
            <a:ext cx="65921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F6111F6E-2DD4-406C-9FE1-F00C7341C178}"/>
              </a:ext>
            </a:extLst>
          </p:cNvPr>
          <p:cNvCxnSpPr/>
          <p:nvPr/>
        </p:nvCxnSpPr>
        <p:spPr>
          <a:xfrm>
            <a:off x="3444949" y="5082360"/>
            <a:ext cx="16693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47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23364" y="2248766"/>
            <a:ext cx="7776864" cy="2808312"/>
          </a:xfrm>
          <a:prstGeom prst="rect">
            <a:avLst/>
          </a:prstGeom>
          <a:solidFill>
            <a:srgbClr val="E3F2E0"/>
          </a:solidFill>
          <a:ln w="28575">
            <a:solidFill>
              <a:schemeClr val="tx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การจัดทำหลักสูตรสถานศึกษาเป็นการจัดทำ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เอกสารในระดับโรงเรียน โดยองค์คณะบุคคล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ได้แก่ </a:t>
            </a:r>
            <a:r>
              <a:rPr lang="th-TH" sz="4000" b="1" dirty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คณะกรรมการสถานศึกษาขั้นพื้นฐาน 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คณะกรรมการบริหารหลักสูตรและงานวิชาการ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888" y="198495"/>
            <a:ext cx="7181774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th-TH" sz="20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  การจัดทำหลักสูตรสถานศึกษา  </a:t>
            </a:r>
          </a:p>
          <a:p>
            <a:endParaRPr lang="th-TH" sz="2000" b="1" dirty="0"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2497041" y="4662152"/>
            <a:ext cx="7181774" cy="257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4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09104" y="329814"/>
            <a:ext cx="8313096" cy="1756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h-TH" sz="2000" b="1" dirty="0">
              <a:latin typeface="TH Niramit AS" pitchFamily="2" charset="-34"/>
              <a:cs typeface="TH Niramit AS" pitchFamily="2" charset="-34"/>
            </a:endParaRPr>
          </a:p>
          <a:p>
            <a:pPr marL="0" indent="0" algn="ctr">
              <a:buNone/>
            </a:pP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คณะกรรมการบริหารหลักสูตรและงานวิชาการ</a:t>
            </a:r>
          </a:p>
          <a:p>
            <a:pPr marL="0" indent="0" algn="ctr">
              <a:buNone/>
            </a:pPr>
            <a:endParaRPr lang="en-US" sz="20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89" y="2257024"/>
            <a:ext cx="8658225" cy="1828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9" y="4391694"/>
            <a:ext cx="10276212" cy="1584103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</p:pic>
      <p:cxnSp>
        <p:nvCxnSpPr>
          <p:cNvPr id="5" name="ตัวเชื่อมต่อตรง 4"/>
          <p:cNvCxnSpPr/>
          <p:nvPr/>
        </p:nvCxnSpPr>
        <p:spPr>
          <a:xfrm flipV="1">
            <a:off x="8989454" y="5357612"/>
            <a:ext cx="2279560" cy="128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442434" y="5924281"/>
            <a:ext cx="31810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4726546" y="5537916"/>
            <a:ext cx="2768958" cy="3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233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E4019E9-6682-4336-91D0-144C0192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18" y="648585"/>
            <a:ext cx="6738396" cy="47846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8B2CCBC-C41B-447C-A95B-334C6FA57D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3245857" y="-1198432"/>
            <a:ext cx="5243519" cy="104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47408AF-FA1E-47B8-9CD7-A5E24CC7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8" y="1174902"/>
            <a:ext cx="10460642" cy="5438554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D84DF30-BDCF-44F9-B3D5-ED066A8C1AA8}"/>
              </a:ext>
            </a:extLst>
          </p:cNvPr>
          <p:cNvSpPr txBox="1"/>
          <p:nvPr/>
        </p:nvSpPr>
        <p:spPr>
          <a:xfrm>
            <a:off x="2312752" y="224331"/>
            <a:ext cx="815960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ขั้นตอนการจัดทำหลักสูตรสถานศึกษา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C917B9B8-B6DA-4489-B927-E0F67754DB4F}"/>
              </a:ext>
            </a:extLst>
          </p:cNvPr>
          <p:cNvCxnSpPr>
            <a:cxnSpLocks/>
          </p:cNvCxnSpPr>
          <p:nvPr/>
        </p:nvCxnSpPr>
        <p:spPr>
          <a:xfrm>
            <a:off x="4901609" y="3104707"/>
            <a:ext cx="5954233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5F07EDBD-835D-4DD9-B154-0C243F6A1029}"/>
              </a:ext>
            </a:extLst>
          </p:cNvPr>
          <p:cNvCxnSpPr/>
          <p:nvPr/>
        </p:nvCxnSpPr>
        <p:spPr>
          <a:xfrm>
            <a:off x="861237" y="3615070"/>
            <a:ext cx="27857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1ADA7D1C-4EE9-419F-AB8F-D2E23454CAF2}"/>
              </a:ext>
            </a:extLst>
          </p:cNvPr>
          <p:cNvCxnSpPr/>
          <p:nvPr/>
        </p:nvCxnSpPr>
        <p:spPr>
          <a:xfrm>
            <a:off x="8431619" y="3604437"/>
            <a:ext cx="2424223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24827CB3-7DE9-4C79-9D5D-1A443F962051}"/>
              </a:ext>
            </a:extLst>
          </p:cNvPr>
          <p:cNvCxnSpPr>
            <a:cxnSpLocks/>
          </p:cNvCxnSpPr>
          <p:nvPr/>
        </p:nvCxnSpPr>
        <p:spPr>
          <a:xfrm>
            <a:off x="5114260" y="4051005"/>
            <a:ext cx="2509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C36365AC-0F12-4575-893A-17CB652191A9}"/>
              </a:ext>
            </a:extLst>
          </p:cNvPr>
          <p:cNvCxnSpPr/>
          <p:nvPr/>
        </p:nvCxnSpPr>
        <p:spPr>
          <a:xfrm>
            <a:off x="861237" y="6496493"/>
            <a:ext cx="8229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19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129043C-3416-417B-946C-F7E8B555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98" y="404039"/>
            <a:ext cx="9112131" cy="62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5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8" y="170128"/>
            <a:ext cx="7109138" cy="6528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5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07568" y="1529484"/>
            <a:ext cx="7704856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  ส่วนนำ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		-  ความนำ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		-  วิสัยทัศน์โรงเรียน 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		-  สมรรถนะสำคัญของผู้เรียน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		-  คุณลักษณะอันพึงประสงค์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 โครงสร้างหลักสูตรสถานศึกษา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 คำอธิบายรายวิชา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4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  กิจกรรมพัฒนาผู้เรียน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5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  เกณฑ์การวัดประเมินผล และจบหลักสูตร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991673" y="461800"/>
            <a:ext cx="9865217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องค์ประกอบสำคัญของหลักสูตรสถานศึกษา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64446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B9A5B1C-8704-4682-A94C-018874267554}"/>
              </a:ext>
            </a:extLst>
          </p:cNvPr>
          <p:cNvSpPr txBox="1"/>
          <p:nvPr/>
        </p:nvSpPr>
        <p:spPr>
          <a:xfrm>
            <a:off x="1244009" y="2434856"/>
            <a:ext cx="9494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คำสั่งและประกาศที่เกี่ยวข้องกับ</a:t>
            </a:r>
          </a:p>
          <a:p>
            <a:pPr algn="ctr"/>
            <a:r>
              <a:rPr lang="th-TH" sz="5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หลักสูตรแกนกลางการศึกษาขั้นพื้นฐาน</a:t>
            </a:r>
            <a:endParaRPr lang="en-US" sz="5400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4740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0" y="-21550"/>
            <a:ext cx="4427984" cy="68795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h-TH" sz="3200" b="1" dirty="0"/>
              <a:t>   </a:t>
            </a:r>
          </a:p>
          <a:p>
            <a:pPr marL="342900" indent="-342900" algn="ctr">
              <a:spcBef>
                <a:spcPct val="20000"/>
              </a:spcBef>
            </a:pPr>
            <a:endParaRPr lang="th-TH" sz="1400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หลักสูตรโรงเรียน</a:t>
            </a:r>
            <a:r>
              <a:rPr lang="en-US" sz="2000" b="1" dirty="0">
                <a:latin typeface="TH Niramit AS" pitchFamily="2" charset="-34"/>
                <a:cs typeface="TH Niramit AS" pitchFamily="2" charset="-34"/>
              </a:rPr>
              <a:t>…………………….</a:t>
            </a:r>
            <a:endParaRPr lang="th-TH" sz="2000" b="1" dirty="0">
              <a:latin typeface="TH Niramit AS" pitchFamily="2" charset="-34"/>
              <a:cs typeface="TH Niramit AS" pitchFamily="2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พุทธศักราช ....... (ปีที่เริ่มใช้หลักสูตรโรงเรียน)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ตามหลักสูตรแกนกลางการศึกษาขั้นพื้นฐาน  พุทธศักราช ๒๕๕๑</a:t>
            </a: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sz="1200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สำนักงานเขตพื้นที่การศึกษา.............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สำนักงานคณะกรรมการการศึกษาขั้นพื้นฐาน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กระทรวงศึกษาธิการ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2567608" y="154244"/>
            <a:ext cx="2057400" cy="57626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ตราโรงเรียน</a:t>
            </a:r>
            <a:endParaRPr lang="th-TH" sz="20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04520" y="0"/>
            <a:ext cx="4463480" cy="68795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h-TH" sz="3200" b="1" dirty="0"/>
              <a:t>   </a:t>
            </a:r>
          </a:p>
          <a:p>
            <a:pPr marL="342900" indent="-342900" algn="ctr">
              <a:spcBef>
                <a:spcPct val="20000"/>
              </a:spcBef>
            </a:pPr>
            <a:endParaRPr lang="th-TH" sz="1400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sz="2000" b="1" dirty="0">
              <a:latin typeface="TH Niramit AS" pitchFamily="2" charset="-34"/>
              <a:cs typeface="TH Niramit AS" pitchFamily="2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หลักสูตรสถานศึกษา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โรงเรียน</a:t>
            </a:r>
            <a:r>
              <a:rPr lang="en-US" sz="2000" b="1" dirty="0">
                <a:latin typeface="TH Niramit AS" pitchFamily="2" charset="-34"/>
                <a:cs typeface="TH Niramit AS" pitchFamily="2" charset="-34"/>
              </a:rPr>
              <a:t>…………………….</a:t>
            </a:r>
            <a:endParaRPr lang="th-TH" sz="2000" b="1" dirty="0">
              <a:latin typeface="TH Niramit AS" pitchFamily="2" charset="-34"/>
              <a:cs typeface="TH Niramit AS" pitchFamily="2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พุทธศักราช ....... (ปีที่เริ่มใช้หลักสูตรโรงเรียน)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ตามหลักสูตรแกนกลางการศึกษาขั้นพื้นฐาน  พุทธศักราช ๒๕๕๑</a:t>
            </a: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sz="4400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endParaRPr lang="th-TH" sz="1200" b="1" dirty="0">
              <a:latin typeface="Angsana New" pitchFamily="18" charset="-34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สำนักงานเขตพื้นที่การศึกษา.............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สำนักงานคณะกรรมการการศึกษาขั้นพื้นฐาน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กระทรวงศึกษาธิการ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464152" y="154244"/>
            <a:ext cx="2057400" cy="57626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ตราโรงเรียน</a:t>
            </a:r>
            <a:endParaRPr lang="th-TH" sz="20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7B4F33-187F-408C-A6FE-E88AD9FE7287}"/>
              </a:ext>
            </a:extLst>
          </p:cNvPr>
          <p:cNvSpPr txBox="1">
            <a:spLocks noChangeArrowheads="1"/>
          </p:cNvSpPr>
          <p:nvPr/>
        </p:nvSpPr>
        <p:spPr>
          <a:xfrm>
            <a:off x="165679" y="2721667"/>
            <a:ext cx="1838106" cy="1393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ปกหลักสูตรสถานศึกษา    </a:t>
            </a:r>
            <a:br>
              <a:rPr lang="th-TH" sz="36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ตัวอย่างที่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1</a:t>
            </a:r>
            <a:endParaRPr lang="th-TH" sz="3000" b="1" i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6DAF42-CFE7-4D40-BC68-10E4209B01B9}"/>
              </a:ext>
            </a:extLst>
          </p:cNvPr>
          <p:cNvSpPr txBox="1">
            <a:spLocks noChangeArrowheads="1"/>
          </p:cNvSpPr>
          <p:nvPr/>
        </p:nvSpPr>
        <p:spPr>
          <a:xfrm>
            <a:off x="9600301" y="2842438"/>
            <a:ext cx="1838106" cy="1393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ปกหลักสูตรสถานศึกษา    </a:t>
            </a:r>
            <a:br>
              <a:rPr lang="th-TH" sz="36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ตัวอย่างที่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2</a:t>
            </a:r>
            <a:endParaRPr lang="th-TH" sz="3000" b="1" i="1" dirty="0"/>
          </a:p>
        </p:txBody>
      </p:sp>
    </p:spTree>
    <p:extLst>
      <p:ext uri="{BB962C8B-B14F-4D97-AF65-F5344CB8AC3E}">
        <p14:creationId xmlns:p14="http://schemas.microsoft.com/office/powerpoint/2010/main" val="703931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8227" y="1095672"/>
            <a:ext cx="2890837" cy="15843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ประกาศโรงเรียน</a:t>
            </a:r>
            <a:b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เรื่องให้ใช้หลักสูตรฯ   </a:t>
            </a:r>
            <a:b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ตัวอย่างที่ </a:t>
            </a:r>
            <a:r>
              <a:rPr lang="en-US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sz="30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6327" name="Text Box 19"/>
          <p:cNvSpPr txBox="1">
            <a:spLocks noChangeArrowheads="1"/>
          </p:cNvSpPr>
          <p:nvPr/>
        </p:nvSpPr>
        <p:spPr bwMode="auto">
          <a:xfrm>
            <a:off x="1774825" y="5876926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BD04F3D-3B5C-4414-A543-28A686E317C1}"/>
              </a:ext>
            </a:extLst>
          </p:cNvPr>
          <p:cNvGrpSpPr/>
          <p:nvPr/>
        </p:nvGrpSpPr>
        <p:grpSpPr>
          <a:xfrm>
            <a:off x="3841898" y="115887"/>
            <a:ext cx="5651501" cy="6742113"/>
            <a:chOff x="1524000" y="1"/>
            <a:chExt cx="5651501" cy="6742113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524000" y="1"/>
              <a:ext cx="5545138" cy="674211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   </a:t>
              </a:r>
            </a:p>
            <a:p>
              <a:pPr marL="342900" indent="-342900" algn="ctr">
                <a:spcBef>
                  <a:spcPct val="20000"/>
                </a:spcBef>
              </a:pPr>
              <a:endParaRPr lang="th-TH" sz="2000" b="1" dirty="0">
                <a:latin typeface="Angsana New" pitchFamily="18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endParaRPr lang="th-TH" sz="2000" b="1" dirty="0">
                <a:latin typeface="Angsana New" pitchFamily="18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TH Niramit AS" pitchFamily="2" charset="-34"/>
                  <a:cs typeface="TH Niramit AS" pitchFamily="2" charset="-34"/>
                </a:rPr>
                <a:t>ประกาศโรงเรียน......................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TH Niramit AS" pitchFamily="2" charset="-34"/>
                  <a:cs typeface="TH Niramit AS" pitchFamily="2" charset="-34"/>
                </a:rPr>
                <a:t>เรื่อง ให้ใช้หลักสูตรโรงเรียน .............พุทธศักราช </a:t>
              </a:r>
              <a:r>
                <a:rPr lang="th-TH" b="1" dirty="0">
                  <a:latin typeface="TH Niramit AS" pitchFamily="2" charset="-34"/>
                  <a:cs typeface="TH Niramit AS" pitchFamily="2" charset="-34"/>
                </a:rPr>
                <a:t>........(ปีที่ใช้หลักสูตร)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TH Niramit AS" pitchFamily="2" charset="-34"/>
                  <a:cs typeface="TH Niramit AS" pitchFamily="2" charset="-34"/>
                </a:rPr>
                <a:t>ตามหลักสูตรแกนกลางการศึกษาขั้นพื้นฐาน  พุทธศักราช ๒๕๕๑</a:t>
              </a:r>
              <a:endParaRPr lang="en-US" sz="2000" b="1" dirty="0">
                <a:latin typeface="TH Niramit AS" pitchFamily="2" charset="-34"/>
                <a:cs typeface="TH Niramit AS" pitchFamily="2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endParaRPr lang="th-TH" sz="800" b="1" dirty="0">
                <a:latin typeface="Angsana New" pitchFamily="18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             ................................................................................................................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.................................................................................................................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	...........................................................................................................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         ......................................................................................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th-TH" sz="2000" b="1" dirty="0">
                  <a:latin typeface="TH Niramit AS" pitchFamily="2" charset="-34"/>
                  <a:cs typeface="TH Niramit AS" pitchFamily="2" charset="-34"/>
                </a:rPr>
                <a:t>         ทั้งนี้ หลักสูตรโรงเรียนได้รับความเห็นชอบจากคณะกรรมการสถานศึกษาขั้นพื้นฐาน    เมื่อวันที่...... เดือน............ พ.ศ. .......  จึงประกาศให้ใช้หลักสูตร โรงเรียนตั้งแต่บัดนี้เป็นต้นไป</a:t>
              </a:r>
            </a:p>
            <a:p>
              <a:pPr marL="342900" indent="-342900" algn="ctr">
                <a:lnSpc>
                  <a:spcPct val="60000"/>
                </a:lnSpc>
                <a:spcBef>
                  <a:spcPct val="20000"/>
                </a:spcBef>
              </a:pPr>
              <a:r>
                <a:rPr lang="th-TH" sz="2000" b="1" dirty="0">
                  <a:latin typeface="TH Niramit AS" pitchFamily="2" charset="-34"/>
                  <a:cs typeface="TH Niramit AS" pitchFamily="2" charset="-34"/>
                </a:rPr>
                <a:t>ประกาศ ณ (วันที่/เดือน/ปี)</a:t>
              </a:r>
              <a:endParaRPr lang="en-US" sz="2000" b="1" dirty="0">
                <a:latin typeface="TH Niramit AS" pitchFamily="2" charset="-34"/>
                <a:cs typeface="TH Niramit AS" pitchFamily="2" charset="-34"/>
              </a:endParaRPr>
            </a:p>
            <a:p>
              <a:pPr marL="342900" indent="-342900" algn="ctr">
                <a:lnSpc>
                  <a:spcPct val="60000"/>
                </a:lnSpc>
                <a:spcBef>
                  <a:spcPct val="20000"/>
                </a:spcBef>
              </a:pPr>
              <a:r>
                <a:rPr lang="en-US" sz="2000" b="1" dirty="0">
                  <a:latin typeface="Angsana New" pitchFamily="18" charset="-34"/>
                </a:rPr>
                <a:t>……………………………</a:t>
              </a:r>
            </a:p>
          </p:txBody>
        </p:sp>
        <p:pic>
          <p:nvPicPr>
            <p:cNvPr id="56326" name="Picture 18" descr="ครุฑ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017" y="260648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 Box 20"/>
            <p:cNvSpPr txBox="1">
              <a:spLocks noChangeArrowheads="1"/>
            </p:cNvSpPr>
            <p:nvPr/>
          </p:nvSpPr>
          <p:spPr bwMode="auto">
            <a:xfrm>
              <a:off x="1524000" y="5589589"/>
              <a:ext cx="34925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Angsana New" pitchFamily="18" charset="-34"/>
                </a:rPr>
                <a:t>……………………………</a:t>
              </a:r>
              <a:endParaRPr lang="th-TH" sz="2000" dirty="0">
                <a:latin typeface="Angsana New" pitchFamily="18" charset="-34"/>
              </a:endParaRPr>
            </a:p>
            <a:p>
              <a:pPr algn="ctr" eaLnBrk="1" hangingPunct="1"/>
              <a:r>
                <a:rPr lang="th-TH" sz="2000" dirty="0">
                  <a:latin typeface="Angsana New" pitchFamily="18" charset="-34"/>
                </a:rPr>
                <a:t>(..........................................)</a:t>
              </a:r>
            </a:p>
            <a:p>
              <a:pPr algn="ctr" eaLnBrk="1" hangingPunct="1"/>
              <a:r>
                <a:rPr lang="th-TH" sz="2000" dirty="0">
                  <a:latin typeface="TH Niramit AS" pitchFamily="2" charset="-34"/>
                  <a:cs typeface="TH Niramit AS" pitchFamily="2" charset="-34"/>
                </a:rPr>
                <a:t>ประธานคณะกรรมการสถานศึกษาขั้นพื้นฐาน</a:t>
              </a:r>
              <a:r>
                <a:rPr lang="en-US" sz="2000" dirty="0">
                  <a:latin typeface="TH Niramit AS" pitchFamily="2" charset="-34"/>
                  <a:cs typeface="TH Niramit AS" pitchFamily="2" charset="-34"/>
                </a:rPr>
                <a:t> </a:t>
              </a:r>
              <a:endParaRPr lang="th-TH" sz="2000" dirty="0"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56329" name="Text Box 21"/>
            <p:cNvSpPr txBox="1">
              <a:spLocks noChangeArrowheads="1"/>
            </p:cNvSpPr>
            <p:nvPr/>
          </p:nvSpPr>
          <p:spPr bwMode="auto">
            <a:xfrm>
              <a:off x="4367214" y="5591176"/>
              <a:ext cx="2808287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Angsana New" pitchFamily="18" charset="-34"/>
                </a:rPr>
                <a:t>……………………………</a:t>
              </a:r>
              <a:endParaRPr lang="th-TH" sz="2000" dirty="0">
                <a:latin typeface="Angsana New" pitchFamily="18" charset="-34"/>
              </a:endParaRPr>
            </a:p>
            <a:p>
              <a:pPr algn="ctr" eaLnBrk="1" hangingPunct="1"/>
              <a:r>
                <a:rPr lang="th-TH" sz="2000" dirty="0">
                  <a:latin typeface="Angsana New" pitchFamily="18" charset="-34"/>
                </a:rPr>
                <a:t>(..........................................)</a:t>
              </a:r>
            </a:p>
            <a:p>
              <a:pPr algn="ctr" eaLnBrk="1" hangingPunct="1"/>
              <a:r>
                <a:rPr lang="th-TH" sz="2000" dirty="0">
                  <a:latin typeface="TH Niramit AS" pitchFamily="2" charset="-34"/>
                  <a:cs typeface="TH Niramit AS" pitchFamily="2" charset="-34"/>
                </a:rPr>
                <a:t>ผู้อำนวยการสถานศึกษา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32800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BCE9EF6-9DA5-4805-BE9A-6F8449C2B11A}"/>
              </a:ext>
            </a:extLst>
          </p:cNvPr>
          <p:cNvGrpSpPr/>
          <p:nvPr/>
        </p:nvGrpSpPr>
        <p:grpSpPr>
          <a:xfrm>
            <a:off x="4400809" y="35718"/>
            <a:ext cx="5545138" cy="6786563"/>
            <a:chOff x="4400809" y="35718"/>
            <a:chExt cx="5545138" cy="6786563"/>
          </a:xfrm>
        </p:grpSpPr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4400809" y="35718"/>
              <a:ext cx="5545138" cy="67865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Angsana New" pitchFamily="18" charset="-34"/>
                </a:rPr>
                <a:t>   </a:t>
              </a:r>
            </a:p>
            <a:p>
              <a:pPr marL="342900" indent="-342900" algn="ctr">
                <a:spcBef>
                  <a:spcPct val="20000"/>
                </a:spcBef>
              </a:pPr>
              <a:endParaRPr lang="th-TH" sz="2000" b="1" dirty="0">
                <a:latin typeface="Angsana New" pitchFamily="18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endParaRPr lang="th-TH" b="1" dirty="0">
                <a:latin typeface="TH Niramit AS" pitchFamily="2" charset="-34"/>
                <a:cs typeface="TH Niramit AS" pitchFamily="2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itchFamily="2" charset="-34"/>
                  <a:cs typeface="TH Niramit AS" pitchFamily="2" charset="-34"/>
                </a:rPr>
                <a:t>ประกาศโรงเรียน......................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itchFamily="2" charset="-34"/>
                  <a:cs typeface="TH Niramit AS" pitchFamily="2" charset="-34"/>
                </a:rPr>
                <a:t>เรื่อง ให้ใช้หลักสูตรโรงเรียน ................พุทธศักราช ........(ปีที่ใช้หลักสูตร)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itchFamily="2" charset="-34"/>
                  <a:cs typeface="TH Niramit AS" pitchFamily="2" charset="-34"/>
                </a:rPr>
                <a:t>ตามหลักสูตรแกนกลางการศึกษาขั้นพื้นฐาน  พุทธศักราช ๒๕๕๑</a:t>
              </a:r>
              <a:endParaRPr lang="en-US" b="1" dirty="0">
                <a:latin typeface="TH Niramit AS" panose="02000506000000020004" pitchFamily="2" charset="-34"/>
                <a:cs typeface="TH Niramit AS" pitchFamily="2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          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               ทั้งนี้     หลักสูตรโรงเรียนได้รับความเห็นชอบจากคณะกรรมการสถานศึกษาขั้นพื้นฐาน    เมื่อวันที่......... เดือน............ พ.ศ. ............  จึงประกาศให้ใช้หลักสูตรโรงเรียนตั้งแต่บัดนี้เป็นต้นไป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ประกาศ ณ   (วันที่ / เดือน / ปี)</a:t>
              </a:r>
              <a:endParaRPr lang="en-US" b="1" dirty="0">
                <a:latin typeface="TH Niramit AS" panose="02000506000000020004" pitchFamily="2" charset="-34"/>
                <a:cs typeface="TH Niramit AS" pitchFamily="2" charset="-34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b="1" dirty="0">
                  <a:latin typeface="TH Niramit AS" panose="02000506000000020004" pitchFamily="2" charset="-34"/>
                  <a:cs typeface="TH Niramit AS" pitchFamily="2" charset="-34"/>
                </a:rPr>
                <a:t>                          ……………………………</a:t>
              </a: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                        (..........................................)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                    ผู้อำนวยการโรงเรียน............</a:t>
              </a:r>
              <a:endParaRPr lang="en-US" b="1" dirty="0">
                <a:latin typeface="TH Niramit AS" panose="02000506000000020004" pitchFamily="2" charset="-34"/>
                <a:cs typeface="TH Niramit AS" pitchFamily="2" charset="-34"/>
              </a:endParaRPr>
            </a:p>
          </p:txBody>
        </p:sp>
        <p:pic>
          <p:nvPicPr>
            <p:cNvPr id="57350" name="Picture 7" descr="ครุฑ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296" y="143392"/>
              <a:ext cx="884163" cy="8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93505" y="1192864"/>
            <a:ext cx="2890838" cy="1584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ประกาศโรงเรียน</a:t>
            </a:r>
            <a:b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เรื่องให้ใช้หลักสูตรฯ   </a:t>
            </a:r>
            <a:b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ตัวอย่างที่ </a:t>
            </a:r>
            <a:r>
              <a:rPr lang="en-US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sz="30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46383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608" y="2708920"/>
            <a:ext cx="727280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แสดงความเชื่อมโยงระหว่าง</a:t>
            </a: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หลักสูตรแกนกลางการศึกษาขั้นพื้นฐาน </a:t>
            </a: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          พุทธศักราช 2551 </a:t>
            </a: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กรอบหลักสูตรระดับท้องถิ่น </a:t>
            </a: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จุดเน้นและความต้องการของโรงเรียน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1588" y="633462"/>
            <a:ext cx="2180405" cy="92333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ส่วนนำ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9467" y="1556793"/>
            <a:ext cx="174599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ความนำ</a:t>
            </a:r>
          </a:p>
        </p:txBody>
      </p:sp>
    </p:spTree>
    <p:extLst>
      <p:ext uri="{BB962C8B-B14F-4D97-AF65-F5344CB8AC3E}">
        <p14:creationId xmlns:p14="http://schemas.microsoft.com/office/powerpoint/2010/main" val="661213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7623" y="2132856"/>
            <a:ext cx="7784835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เป็นเจตนารมณ์  อุดมการณ์ หลักการ ความเชื่อ  อนาคตที่พึงประสงค์ เอกลักษณ์ของโรงเรียน  เพื่อสร้างศรัทธา  จุดประกายความคิดในการพัฒนาองค์กร  และคุณภาพผู้เรียน  ที่สอดคล้องกับหลักสูตรแกนกลางการศึกษาขั้นพื้นฐาน พุทธศักราช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2551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กรอบหลักสูตรระดับท้องถิ่น  จุดเน้น  และความต้องการของโรงเรียน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022" y="530690"/>
            <a:ext cx="2180405" cy="92333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ส่วนนำ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7622" y="1038522"/>
            <a:ext cx="185018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วิสัยทัศน์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258210" y="5697006"/>
            <a:ext cx="16561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พันธ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กิจ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6669952" y="5679238"/>
            <a:ext cx="24482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เป้าประสงค์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813154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92865" y="3068960"/>
            <a:ext cx="950550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ระบุสมรรถนะจำเป็นพื้นฐาน </a:t>
            </a:r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5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ประการที่ผู้เรียนพึงมี ซึ่งกำหนดไว้ในหลักสูตรแกนกลางการศึกษาขั้นพื้นฐาน พุทธศักราช </a:t>
            </a:r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2551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8209" y="404664"/>
            <a:ext cx="2180405" cy="92333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ส่วนนำ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0299" y="1517278"/>
            <a:ext cx="521328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สมรรถนะสำคัญของผู้เรียน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993554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6895" y="2394778"/>
            <a:ext cx="85689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คุณลักษณะอันพึงประสงค์ </a:t>
            </a:r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8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ประการที่กำหนดไว้               ในหลักสูตรแกนกลางการศึกษาขั้นพื้นฐาน พุทธศักราช </a:t>
            </a:r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2551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นั้น เป็นคุณลักษณะที่ต้องการให้เกิดแก่ผู้เรียนทุกคนในระดับการศึกษาขั้นพื้นฐาน และโรงเรียนอาจจะเพิ่มเติมตามจุดเน้นของโรงเรียนได้ตามความเหมาะสม</a:t>
            </a:r>
            <a:endParaRPr lang="en-US" sz="40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185" y="237961"/>
            <a:ext cx="2180405" cy="92333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ส่วนนำ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0299" y="1141165"/>
            <a:ext cx="502894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คุณลักษณะอันพึงประสงค์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508067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723" y="836712"/>
            <a:ext cx="7146508" cy="92333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2.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โครงสร้างหลักสูตรสถานศึกษา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697" y="2717959"/>
            <a:ext cx="867616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2.1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โครงสร้างเวลาเรียน</a:t>
            </a:r>
          </a:p>
          <a:p>
            <a:pPr algn="ctr"/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โครงสร้างหลักสูตรชั้นปี</a:t>
            </a:r>
          </a:p>
        </p:txBody>
      </p:sp>
    </p:spTree>
    <p:extLst>
      <p:ext uri="{BB962C8B-B14F-4D97-AF65-F5344CB8AC3E}">
        <p14:creationId xmlns:p14="http://schemas.microsoft.com/office/powerpoint/2010/main" val="3778603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45758" y="2645669"/>
            <a:ext cx="914400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600" b="1" dirty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มีการระบุเวลาเรียนของ </a:t>
            </a:r>
            <a:r>
              <a:rPr lang="en-US" sz="3600" b="1" dirty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8</a:t>
            </a:r>
            <a:r>
              <a:rPr lang="th-TH" sz="3600" b="1" dirty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 กลุ่มสาระการเรียนรู้ ที่เป็นเวลาเรียนพื้นฐานและเพิ่มเติม จำแนกแต่ละชั้นปีอย่างชัดเจน</a:t>
            </a:r>
          </a:p>
          <a:p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มีการระบุเวลาจัดกิจกรรมพัฒนาผู้เรียนจำแนกแต่ละชั้นปี  อย่างชัดเจน</a:t>
            </a:r>
            <a:endParaRPr lang="en-US" sz="36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*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เวลาเรียนรวมของหลักสูตรสถานศึกษาสอดคล้องกับโครงสร้างเวลาเรียนตามหลักสูตรแกนกลางการศึกษาขั้นพื้นฐาน  พุทธศักราช </a:t>
            </a:r>
            <a:r>
              <a:rPr lang="en-US" sz="3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2551</a:t>
            </a:r>
            <a:endParaRPr lang="th-TH" sz="3600" b="1" dirty="0">
              <a:solidFill>
                <a:srgbClr val="00B05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281" y="1495827"/>
            <a:ext cx="398698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2.1 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โครงสร้างเวลาเรียน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7620" y="284430"/>
            <a:ext cx="5857694" cy="769441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2. </a:t>
            </a: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โครงสร้างหลักสูตรสถานศึกษา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180294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CF1D33D-5C61-42A2-A0F3-90AD386E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20" y="0"/>
            <a:ext cx="9039261" cy="6858000"/>
          </a:xfrm>
          <a:prstGeom prst="rect">
            <a:avLst/>
          </a:prstGeo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2CEBE496-39E4-4B80-8F77-3095C69BDBA8}"/>
              </a:ext>
            </a:extLst>
          </p:cNvPr>
          <p:cNvCxnSpPr/>
          <p:nvPr/>
        </p:nvCxnSpPr>
        <p:spPr>
          <a:xfrm>
            <a:off x="1121920" y="4890977"/>
            <a:ext cx="74798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FD7D584B-5C67-4433-812D-F52568D6639C}"/>
              </a:ext>
            </a:extLst>
          </p:cNvPr>
          <p:cNvCxnSpPr/>
          <p:nvPr/>
        </p:nvCxnSpPr>
        <p:spPr>
          <a:xfrm>
            <a:off x="1125458" y="4543644"/>
            <a:ext cx="74798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2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1F8087-4531-492D-9836-95A2D7410FBA}"/>
              </a:ext>
            </a:extLst>
          </p:cNvPr>
          <p:cNvSpPr txBox="1"/>
          <p:nvPr/>
        </p:nvSpPr>
        <p:spPr>
          <a:xfrm>
            <a:off x="808075" y="645545"/>
            <a:ext cx="10909004" cy="523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1. ประกาศกระทรวงศึกษาธิการ เรื่อง 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การบริหารจัดการเวลาเรียน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ของสถานศึกษาขั้นพื้นฐาน ประกาศ ณ วันที่ 11 กรกฎาคม พ.ศ.2560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2. คำสั่งกระทรวงศึกษาธิการ ที่ </a:t>
            </a:r>
            <a:r>
              <a:rPr lang="th-TH" sz="3000" b="1" dirty="0" err="1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สพฐ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.1239/2560 เรื่อง ให้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ใช้มาตรฐานการเรียนรู้และตัวชี้วัด กลุ่มสาระการเรียนรู้คณิตศาสตร์ วิทยาศาสตร์ และสาระภูมิศาสตร์ ในกลุ่มสาระการเรียนรู้สังคมศึกษา ศาสนา และวัฒนธรรม (ฉบับปรับปรุง พ.ศ.2560) 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ตามหลักสูตรแกนกลางการศึกษาขั้นพื้นฐาน พุทธศักราช 2551 สั่ง ณ วันที่ 7 สิงหาคม พ.ศ.2560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3. คำสั่งสำนักงานคณะกรรมการการศึกษาขั้นพื้นฐาน ที่ 30/2561 เรื่อง ให้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เปลี่ยนแปลงมาตรฐานการเรียนรู้ และตัวชี้วัดกลุ่มสาระการเรียนรู้คณิตศาสตร์ และวิทยาศาสตร์ 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(ฉบับปรับปรุง พ.ศ.2560) ตามหลักสูตรแกนกลางการศึกษาขั้นพื้นฐาน พุทธศักราช 2551 สั่ง ณ วันที่ 5 มกราคม พ.ศ.2561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3768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21" y="160984"/>
            <a:ext cx="6528013" cy="65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884" y="1171589"/>
            <a:ext cx="3515932" cy="1323439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</a:p>
          <a:p>
            <a:pPr algn="ctr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โครงสร้างเวลาเรียน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97" y="4340294"/>
            <a:ext cx="2112235" cy="156966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ให้โรงเรียนกำหนดเวลาเรียนตามที่โรงเรียนกำหนด</a:t>
            </a: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3515932" y="5022761"/>
            <a:ext cx="4572000" cy="13609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92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46483B7-9DA0-482C-A625-FA75D079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5" y="378938"/>
            <a:ext cx="10860249" cy="64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7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34912E-DEA5-43D2-915D-65875CC2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9" y="531710"/>
            <a:ext cx="10275580" cy="57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1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8196" y="2132857"/>
            <a:ext cx="1023915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มีการระบุรายวิชาพื้นฐานทั้ง 8 กลุ่มสาระสารเรียนรู้  พร้อมทั้งระบุเวลาเรียนและหรือหน่วยกิต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มีการระบุรายวิชาเพิ่มเติมที่สถานศึกษากำหนด  พร้อมทั้งระบุเวลาเรียนและหรือหน่วย</a:t>
            </a:r>
            <a:r>
              <a:rPr lang="th-TH" sz="3200" b="1" dirty="0" err="1">
                <a:latin typeface="TH Niramit AS" pitchFamily="2" charset="-34"/>
                <a:cs typeface="TH Niramit AS" pitchFamily="2" charset="-34"/>
              </a:rPr>
              <a:t>กิต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มีการระบุกิจกรรมพัฒนาผู้เรียน  พร้อมทั้งระบุเวลาเรียน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มีรายวิชาพื้นฐานที่ระบุรหัสวิชา  ชื่อรายวิชา จำนวนเวลาเรียน และหรือหน่วย</a:t>
            </a:r>
            <a:r>
              <a:rPr lang="th-TH" sz="3200" b="1" dirty="0" err="1">
                <a:latin typeface="TH Niramit AS" pitchFamily="2" charset="-34"/>
                <a:cs typeface="TH Niramit AS" pitchFamily="2" charset="-34"/>
              </a:rPr>
              <a:t>กิต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 ไว้อย่างถูกต้องชัดเจน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มีรายวิชาเพิ่มเติม / กิจกรรมเพิ่มเติม สอดคล้องกับวิสัยทัศน์  จุดเน้นของโรงเรียน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671" y="1239934"/>
            <a:ext cx="444063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โครงสร้างหลักสูตรชั้นปี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099" y="260649"/>
            <a:ext cx="5857694" cy="769441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2. </a:t>
            </a: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โครงสร้างหลักสูตรสถานศึกษา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508504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2" y="162004"/>
            <a:ext cx="6062600" cy="653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393" y="2402595"/>
            <a:ext cx="299152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ตัวอย่างโครงสร้าง</a:t>
            </a:r>
          </a:p>
          <a:p>
            <a:pPr algn="ctr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หลักสูตรชั้นปี</a:t>
            </a:r>
          </a:p>
        </p:txBody>
      </p:sp>
    </p:spTree>
    <p:extLst>
      <p:ext uri="{BB962C8B-B14F-4D97-AF65-F5344CB8AC3E}">
        <p14:creationId xmlns:p14="http://schemas.microsoft.com/office/powerpoint/2010/main" val="2126603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27721" y="1830669"/>
            <a:ext cx="9406926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มีการระบุรหัสวิชา ชื่อรายวิชา และชื่อกลุ่มสาระการเรียนรู้ไว้อย่างถูกต้องชัดเจน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มีการระบุชั้นปีที่สอนและจำนวนเวลาเรียนและ/หรือหน่วย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กิต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ไว้อย่างถูกต้องชัดเจน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การเขียนคำอธิบายรายวิชา เขียนเป็นความเรียง  โดยระบุองค์ความรู้ ทักษะกระบวนการ และคุณลักษณะ หรือเจตคติที่ต้องการ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มีการจัดทำคำอธิบายรายวิชาพื้นฐานครอบคลุมตัวชี้วัด สาระการเรียนรู้แกนกลาง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มีการระบุรหัสตัวชี้วัด  ในรายวิชาพื้นฐาน และจำนวนรวมของตัวชี้วัด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มีการระบุผลการเรียนรู้  ในรายวิชาเพิ่มเติม และจำนวนรวมของผลการเรียนรู้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มีการกำหนดสาระการเรียนรู้ท้องถิ่นสอดแทรก   อยู่ในคำอธิบายรายวิชาพื้นฐาน  หรือรายวิชาเพิ่มเติม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099" y="531106"/>
            <a:ext cx="3708066" cy="769441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3. </a:t>
            </a: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คำอธิบายรายวิชา</a:t>
            </a:r>
          </a:p>
        </p:txBody>
      </p:sp>
    </p:spTree>
    <p:extLst>
      <p:ext uri="{BB962C8B-B14F-4D97-AF65-F5344CB8AC3E}">
        <p14:creationId xmlns:p14="http://schemas.microsoft.com/office/powerpoint/2010/main" val="4132658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60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/>
          </a:p>
        </p:txBody>
      </p:sp>
      <p:sp>
        <p:nvSpPr>
          <p:cNvPr id="3" name="Text Box 1"/>
          <p:cNvSpPr txBox="1"/>
          <p:nvPr/>
        </p:nvSpPr>
        <p:spPr>
          <a:xfrm>
            <a:off x="335360" y="836712"/>
            <a:ext cx="11617291" cy="57606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คำอธิบายรายวิชาพื้นฐาน</a:t>
            </a:r>
            <a:endParaRPr lang="en-US" sz="24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รหัสวิชา ง๑๑๑๐๑  การงานอาชีพ                                		       กลุ่มสาระการเรียนรู้การงานอาชีพ 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th-TH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ชั้นประถมศึกษาปีที่ ๑	                                                             		               เวลา ๒๐ ชั่วโมง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 indent="457200" algn="thaiDist">
              <a:spcAft>
                <a:spcPts val="0"/>
              </a:spcAft>
            </a:pP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อธิบายวิธีการแต่งกายการจัดเก็บสิ่งของเครื่องใช้บนโต๊ะ  ตู้  ชั้น  การหยิบจับและใช้ของใช้ส่วนตัว  การแต่งกายด้วยตนเอง  การใช้อุปกรณ์ในการประกอบอาหาร  การใช้อุปกรณ์ในการดูแลรักษาพืช  การใช้อุปกรณ์วัดระยะและตัดกระดาษ  การพับกระดาษเป็นของเล่น  บอกข้อมูลที่สนใจและแหล่งข้อมูลใกล้ตัว  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 indent="457200" algn="thaiDist">
              <a:spcAft>
                <a:spcPts val="0"/>
              </a:spcAft>
            </a:pP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ฝึกปฏิบัติใช้วัสดุอุปกรณ์ในการประกอบอาหาร  ใช้อุปกรณ์ในการดูแลรักษาพืช  ใช้อุปกรณ์วัดระยะและตัดกระดาษ  พับกระดาษเป็นของเล่น  โดยใช้ทักษะกระบวนการทำงานอย่างเป็นขั้นตอน การจัดการกระบวนการแก้ปัญหา  การทำงานร่วมกัน  การแสวงหาความรู้  มีความรู้ความเข้าใจในการทำงานเพื่อช่วยเหลือตนเอง  และรู้จักสร้างองค์ความรู้ด้วยตนเอง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 indent="457200" algn="thaiDist">
              <a:spcAft>
                <a:spcPts val="0"/>
              </a:spcAft>
            </a:pP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เพื่อให้ผู้เรียนเกิดเจตคติที่ดีต่อการทำงาน  มีความกระตือรือร้นและตรงเวลาในการทำงาน ตลอดจนนำความรู้ไปใช้ในชีวิตประจำวันได้</a:t>
            </a:r>
          </a:p>
          <a:p>
            <a:pPr indent="457200" algn="thaiDist">
              <a:spcAft>
                <a:spcPts val="0"/>
              </a:spcAft>
            </a:pP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รหัสตัวชี้วัด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 indent="457200">
              <a:spcAft>
                <a:spcPts val="0"/>
              </a:spcAft>
            </a:pP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ง ๑.๑ ป</a:t>
            </a:r>
            <a:r>
              <a:rPr lang="en-US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.</a:t>
            </a: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๑/๑, ป</a:t>
            </a:r>
            <a:r>
              <a:rPr lang="en-US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.</a:t>
            </a: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๑/๒, ป</a:t>
            </a:r>
            <a:r>
              <a:rPr lang="en-US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.</a:t>
            </a:r>
            <a:r>
              <a:rPr lang="th-TH" sz="20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๑/๓ </a:t>
            </a:r>
          </a:p>
          <a:p>
            <a:pPr indent="457200">
              <a:spcAft>
                <a:spcPts val="0"/>
              </a:spcAft>
            </a:pP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รวมทั้งหมด  ๓</a:t>
            </a:r>
            <a:r>
              <a:rPr lang="en-US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  </a:t>
            </a:r>
            <a:r>
              <a:rPr lang="th-TH" sz="20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ตัวชี้วัด</a:t>
            </a:r>
            <a:endParaRPr lang="en-US" sz="20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  <a:endParaRPr lang="en-US" sz="12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คำอธิบายรายวิชาพื้นฐาน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รหัสวิชา ง๑๒๑๐๑  การงานอาชีพ                                กลุ่มสาระการเรียนรู้การงานอาชีพ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ชั้นประถมศึกษาปีที่ ๒	                                                               เวลา ๒๐ ชั่วโมง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อธิบายบทบาทและหน้าที่ของสมาชิกในบ้าน  อธิบายวิธีการและประโยชน์ของการกวาดบ้าน  การล้างจาน  การจัดวางเสื้อผ้า  การเก็บเสื้อผ้า  การเก็บรองเท้า  การช่วยครอบครัวเตรียม และประกอบอาหาร  การเพาะเมล็ด  </a:t>
            </a:r>
            <a:r>
              <a:rPr lang="th-TH" sz="1600" dirty="0">
                <a:effectLst/>
                <a:latin typeface="Times New Roman"/>
                <a:ea typeface="Calibri"/>
                <a:cs typeface="TH SarabunIT๙"/>
              </a:rPr>
              <a:t>การดูแลแปลงเพาะกล้า  การทำของเล่นและ</a:t>
            </a:r>
            <a:r>
              <a:rPr lang="th-TH" sz="1600" spc="-100" dirty="0">
                <a:effectLst/>
                <a:latin typeface="Times New Roman"/>
                <a:ea typeface="Calibri"/>
                <a:cs typeface="TH SarabunIT๙"/>
              </a:rPr>
              <a:t>ประดิษฐ์ของใช้ส่วนตัว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spc="-100" dirty="0">
                <a:effectLst/>
                <a:latin typeface="Times New Roman"/>
                <a:ea typeface="Calibri"/>
                <a:cs typeface="TH SarabunIT๙"/>
              </a:rPr>
              <a:t>ฝึกปฏิบัติกวาดบ้าน  ล้างจาน  </a:t>
            </a: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 จัดวางเสื้อผ้า  เก็บเสื้อผ้า  เก็บรองเท้า  ช่วยครอบครัวเตรียมและประกอบอาหาร  เพาะเมล็ด  </a:t>
            </a:r>
            <a:r>
              <a:rPr lang="th-TH" sz="1600" dirty="0">
                <a:effectLst/>
                <a:latin typeface="Times New Roman"/>
                <a:ea typeface="Calibri"/>
                <a:cs typeface="TH SarabunIT๙"/>
              </a:rPr>
              <a:t>ดูแลแปลงเพาะกล้า  ทำของเล่นและ</a:t>
            </a:r>
            <a:r>
              <a:rPr lang="th-TH" sz="1600" spc="-100" dirty="0">
                <a:effectLst/>
                <a:latin typeface="Times New Roman"/>
                <a:ea typeface="Calibri"/>
                <a:cs typeface="TH SarabunIT๙"/>
              </a:rPr>
              <a:t>ประดิษฐ์ของใช้ส่วนตัวโดยใช้ทักษะกระบวนการทำงานอย่างเป็นขั้นตอน  การจัดการกระบวนการแก้ปัญหา  การทำงานร่วมกัน  การแสวงหาความรู้  ให้มีความรู้ความเข้าใจในการทำงานเพื่อ</a:t>
            </a: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ช่วยเหลือตนเองและครอบครัว  เลือกใช้วัสดุอุปกรณ์และเครื่องมือในการทำงานอย่างเหมาะสมกับงาน  ตลอดจนรู้จักสร้างองค์ความรู้ด้วยตนเอง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เพื่อให้ผู้เรียนเกิดเจตคติที่ดีต่อการทำงาน  มีความประหยัดและปลอดภัยในการทำงาน  ตลอดจนนำความรู้ไปใช้ในชีวิตประจำวัน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ง ๑.๑ ป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.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๒/๑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,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 ป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.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๒/๒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,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 ป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.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๒/๓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ในการเลือกอาชีพ เพื่อให้เข้าใจแนวทางการเลือกอาชีพ มีเจคติที่ดีต่อการประกอบอาชีพ และเห็นความสำคัญของการประกอบอาชีพ มีคุณลักษณะที่ดีต่อการประกอบอาชีพเห็นคุณค่าของการทำงาน มีมารยาทในการทำงานนำความรู้ความเข้าใจไปประยุกต์ใช้ในการทำงานในชีวิตประจำวันได้   มีเจตคติที่ดีต่อการทำงานและประกอบอาชีพสุจริต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	ง ๔.๑  ม.๑/๑ , ม.๑/๒ , ม.๑/๓     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คำอธิบายรายวิชาพื้นฐาน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รหัสวิชา ง๒๒๑๐๑  การงานอาชีพ                                กลุ่มสาระการเรียนรู้การงานอาชีพ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ชั้นมัธยมศึกษาปีที่ ๒  ภาคเรียนที่ ๑	         เวลา  ๔๐  ชั่วโมง	จำนวน  ๑  หน่วย</a:t>
            </a:r>
            <a:r>
              <a:rPr lang="th-TH" sz="1600" b="1" dirty="0" err="1">
                <a:effectLst/>
                <a:latin typeface="Times New Roman"/>
                <a:ea typeface="Times New Roman"/>
                <a:cs typeface="TH SarabunIT๙"/>
              </a:rPr>
              <a:t>กิต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ศึกษา สังเกต วิเคราะห์ การแสวงหาความรู้ประกอบด้วย การศึกษา ค้นคว้า สังเกต สำรวจ และบันทึกเพื่อใช้ในการพัฒนาการทำงาน  การจัดตกแต่ง ดูแลรักษาบ้านและสวน  การจัดการผลผลิต การเตรียม ประกอบ จัดตกแต่งและบริการเครื่องดื่มโดยใช้วัตถุดิบที่มีในท้องถิ่น การเลี้ยงสัตว์ที่นิยมเลี้ยงในท้องถิ่น การประดิษฐ์ของใช้ ของตกแต่งจากวัสดุในโรงเรียนหรือท้องถิ่น การติดต่อสื่อสารใช้บริการกับหน่วยงานอื่น ๆ และการจัดประสบการณ์อาชีพ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โดยใช้กระบวนการทำงาน กระบวนการแก้ปัญหา  การฝึกปฏิบัติ การอภิปราย และการแสวงหาความรู้ วิเคราะห์สร้างทางเลือก ประเมินทางเลือกให้เกิดทักษะการแสวงหาความรู้ นำไปสู่การเสริมสร้างอาชีพ ให้เกิดความคิด ความเข้าใจสามารถถ่ายทอดความคิดและสื่อสารสิ่งที่เรียนรู้   มีทักษะในการใช้เครื่องมือ เครื่องใช้ ในการทำงานเห็นคุณค่าของการทำงาน มีความคิดสร้างสรรค์ ทำงานเป็นขั้นตอน และเพื่อให้มีจิตสำนึกในการทำงานและใช้ทรัพยากรในการปฏิบัติงานอย่างประหยัดและคุ้มค่า ซึ่งเป็นคุณธรรมในการทำงานที่ทุกคนควรมี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	ง๑.๑  ม.๒/๑ , ม.๒/๒ , ม.๒/๓         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คำอธิบายรายวิชาพื้นฐาน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รหัสวิชา ง๒๒๑๐๒  การงานอาชีพ                                กลุ่มสาระการเรียนรู้การงานอาชีพ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ชั้นมัธยมศึกษาปีที่ ๒  ภาคเรียนที่ ๒	         เวลา  ๔๐  ชั่วโมง	จำนวน  ๑  หน่วย</a:t>
            </a:r>
            <a:r>
              <a:rPr lang="th-TH" sz="1600" b="1" dirty="0" err="1">
                <a:effectLst/>
                <a:latin typeface="Times New Roman"/>
                <a:ea typeface="Times New Roman"/>
                <a:cs typeface="TH SarabunIT๙"/>
              </a:rPr>
              <a:t>กิต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ศึกษา วิเคราะห์  สังเกต ฝึกฝน อธิบายกระบวนการเทคโนโลยีสร้างสิ่งของเครื่องใช้ตามกระบวนการเทคโนโลยีอย่างปลอดภัย ออกแบบโดยถ่ายทอดความคิดนำไปสู่การสร้างต้นแบบของสิ่งของเครื่องใช้ที่ต้องอาศัยความรู้จากกลไก ไฟฟ้า อิเล็กทรอนิกส์  กระบวนการแก้ปัญหาสนองความต้องการในงานที่ผลิต     ที่ใช้ในการสร้างสิ่งของเครื่องใช้  การเลือกใช้พลังงานหมุนเวียน และการเลือกใช้เทคโนโลยีที่ไม่มีผลกระทบกับสิ่งแวดล้อม และใช้กระบวนการเลือกอาชีพ เป็นการสร้างประสบการณ์อาชีพ เพื่อการเตรียมตัวเข้าสู่อาชีพ  การหางาน  การเตรียมความพร้อม เพื่อให้เกิดความคิดสร้างสรรค์ ๔ ลักษณะ ความคิดริเริ่ม  ความคล่องแคล่วในการคิด  ความยืดหยุ่นในการคิด และความคิดละเอียดลออ อธิบายการเสริมสร้างประสบการณ์อาชีพ มีทักษะพื้นฐานที่จำเป็นสำหรับการประกอบอาชีพที่สนใจ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	โดยใช้กระบวนการทำงาน  กระบวนการเทคโนโลยี  กระบวนการแก้ปัญหา  การฝึกปฏิบัติ มีทักษะในการใช้เครื่องมือ เครื่องใช้ในการทำงาน  เห็นคุณค่าของการทำงาน ทำงานเป็นขั้นตอนและเกิดทักษะกระบวนการที่จำเป็นต่อการประกอบอาชีพ มีเจตคติที่ดีต่อการประกอบอาชีพ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	ง ๔.๑  ม.2/1 ม.๒/๒  ม.๒/๓      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คำอธิบายรายวิชาพื้นฐาน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รหัสวิชา ง๒๓๑๐๑  การงานอาชีพ                                กลุ่มสาระการเรียนรู้การงานอาชีพ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ชั้นมัธยมศึกษาปีที่ ๓  ภาคเรียนที่ ๑	         เวลา  ๔๐  ชั่วโมง	จำนวน  ๑  หน่วย</a:t>
            </a:r>
            <a:r>
              <a:rPr lang="th-TH" sz="1600" b="1" dirty="0" err="1">
                <a:effectLst/>
                <a:latin typeface="Times New Roman"/>
                <a:ea typeface="Times New Roman"/>
                <a:cs typeface="TH SarabunIT๙"/>
              </a:rPr>
              <a:t>กิต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ศึกษา   สังเกต ฝึกฝน และอภิปรายเกี่ยวกับขั้นตอนการทำงานที่มีประสิทธิภาพ  ปฏิบัติตามกระบวนการทำงาน  ทำงานเสร็จตามเป้าหมายที่วางไว้ เช่น การซัก ตาก พับ เก็บเสื้อผ้า  การใช้ทักษะในการทำงานร่วมกันอย่างมีคุณธรรม  การเตรียม ประกอบอาหารประเภทสำรับ  การประดิษฐ์บรรจุภัณฑ์จากวัสดุธรรมชาติที่มีอยู่ในท้องถิ่น  ทักษะการจัดการ การจัดระบบงาน  และระบบคนเพื่อให้งานสำเร็จตามเป้าหมายอย่างมีประสิทธิภาพ  อธิบายระดับของเทคโนโลยีแบ่งตามความรู้ที่ใช้เป็น ๓ ระดับ คือ ระดับพื้นบ้านหรือพื้นฐาน ระดับกลางและระดับสูง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โดยใช้กระบวนการทำงาน  การจัดการ  การทำงานร่วมกัน  กระบวนการแก้ปัญหา  กระบวนการเทคโนโลยี  การฝึกปฏิบัติ การอภิปราย และการแสวงหาความรู้ สามารถทำงานตามขั้นตอนกระบวนการทำงาน มีทักษะการจัดการการทำงานอย่างมีระบบ  เห็นคุณค่าของการทำงาน ทำงานเป็นขั้นตอนและเกิดทักษะกระบวนการที่จำเป็นต่อการประกอบอาชีพ นำความรู้ความเข้าใจไปประยุกต์ใช้ในการทำงานในชีวิตประจำวันได้  ใช้ทรัพยากรอย่างประหยัดและคุ้มค่า มีเจตคติที่ดีต่อการเลือกใช้เทคโนโลยี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	ง ๑.๑  ม.๓/๑ , ม.๓/๒  ม.๓/๓        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คำอธิบายรายวิชาพื้นฐาน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รหัสวิชา ง๒๓๑๐๒  การงานอาชีพ                                กลุ่มสาระการเรียนรู้การงานอาชีพ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ชั้นมัธยมศึกษาปีที่ ๓  ภาคเรียนที่ ๒	         เวลา  ๔๐  ชั่วโมง	จำนวน  ๑  หน่วย</a:t>
            </a:r>
            <a:r>
              <a:rPr lang="th-TH" sz="1600" b="1" dirty="0" err="1">
                <a:effectLst/>
                <a:latin typeface="Times New Roman"/>
                <a:ea typeface="Times New Roman"/>
                <a:cs typeface="TH SarabunIT๙"/>
              </a:rPr>
              <a:t>กิต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ศึกษา   สังเกต  ฝึกฝน การหางานด้วยวิธีที่หลากหลาย วิเคราะห์แนวทางเข้าสู่อาชีพ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 algn="l">
              <a:spcAft>
                <a:spcPts val="0"/>
              </a:spcAft>
              <a:tabLst>
                <a:tab pos="217170" algn="l"/>
              </a:tabLst>
            </a:pPr>
            <a:r>
              <a:rPr lang="th-TH" sz="1600" dirty="0">
                <a:effectLst/>
                <a:latin typeface="AngsanaUPC"/>
                <a:ea typeface="Cordia New"/>
                <a:cs typeface="TH SarabunIT๙"/>
              </a:rPr>
              <a:t>ประเมินทางเลือกในการประกอบอาชีพที่สอดคล้องกับความรู้ความถนัดและความสนใจของตนเอง การหางานหรือตำแหน่งที่ว่าง สื่อ สิ่งพิมพ์  สื่ออิเล็กทรอนิกส์</a:t>
            </a:r>
            <a:r>
              <a:rPr lang="th-TH" sz="1600" b="1" dirty="0">
                <a:effectLst/>
                <a:latin typeface="AngsanaUPC"/>
                <a:ea typeface="Cordia New"/>
                <a:cs typeface="TH SarabunIT๙"/>
              </a:rPr>
              <a:t> </a:t>
            </a:r>
            <a:r>
              <a:rPr lang="th-TH" sz="1600" dirty="0">
                <a:effectLst/>
                <a:latin typeface="AngsanaUPC"/>
                <a:ea typeface="Cordia New"/>
                <a:cs typeface="TH SarabunIT๙"/>
              </a:rPr>
              <a:t>แนวทางเข้าสู่อาชีพ คุณสมบัติที่จำเป็น ความมั่นคง อภิปรายการหางานด้วยวิธีที่หลากหลาย  วิเคราะห์แนวทางเข้าสู่อาชีพ การประเมินทางเลือก การประเมินทางเลือกอาชีพ ตามแนวทางการประเมิน รูปแบบการประเมิน  เกณฑ์การประเมิน</a:t>
            </a:r>
            <a:endParaRPr lang="en-US" sz="1600" dirty="0">
              <a:effectLst/>
              <a:latin typeface="AngsanaUPC"/>
              <a:ea typeface="Cordia New"/>
            </a:endParaRPr>
          </a:p>
          <a:p>
            <a:pPr indent="457200">
              <a:spcAft>
                <a:spcPts val="0"/>
              </a:spcAft>
            </a:pP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โดยใช้กระบวนการทำงาน  การจัดการ  การทำงานร่วมกัน  กระบวนการแก้ปัญหา  การฝึกปฏิบัติ การอภิปราย และการแสวงหาความรู้ สามารถทำงานตามขั้นตอนกระบวนการทำงาน มีทักษะการจัดการการทำงานอย่างมีระบบ  เห็นคุณค่าของการทำงาน ทำงานเป็นขั้นตอนและเกิดทักษะกระบวนการที่จำเป็นต่อการประกอบอาชีพ นำความรู้ความเข้าใจไปประยุกต์ใช้ในการทำงานในชีวิตประจำวันได้  ใช้ทรัพยากรอย่างประหยัดและคุ้มค่า มีคุณธรรมจริยธรรม และลักษณะนิสัยการทำงานที่เหมาะสม รักการทำงาน มีเจตคติที่ดีต่อการทำงานและอาชีพสุจริต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รหัสตัวชี้วัด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	</a:t>
            </a:r>
            <a:r>
              <a:rPr lang="th-TH" sz="1600" dirty="0">
                <a:effectLst/>
                <a:latin typeface="Times New Roman"/>
                <a:ea typeface="Times New Roman"/>
                <a:cs typeface="TH SarabunIT๙"/>
              </a:rPr>
              <a:t>ง ๔.๑  ม.๓/๑ 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,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 ม.๓/๒ </a:t>
            </a: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,</a:t>
            </a:r>
            <a:r>
              <a:rPr lang="th-TH" sz="1600" dirty="0">
                <a:effectLst/>
                <a:latin typeface="TH SarabunIT๙"/>
                <a:ea typeface="Times New Roman"/>
                <a:cs typeface="Angsana New"/>
              </a:rPr>
              <a:t> ม.๓/๓         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imes New Roman"/>
                <a:ea typeface="Times New Roman"/>
                <a:cs typeface="TH SarabunIT๙"/>
              </a:rPr>
              <a:t>รวมทั้งหมด ๓  ตัวชี้วัด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Angsana New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Angsana New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492" y="657562"/>
            <a:ext cx="22795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398647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/>
          <p:nvPr/>
        </p:nvSpPr>
        <p:spPr>
          <a:xfrm>
            <a:off x="611677" y="812091"/>
            <a:ext cx="11041225" cy="57818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คำอธิบายรายวิชาเพิ่มเติม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 รหัส</a:t>
            </a:r>
            <a:r>
              <a:rPr lang="th-TH" sz="1600" b="1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วิชาส</a:t>
            </a: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 ๑๑๒๐๑  พุทธศาสนา		                                                                  กลุ่มสาระการเรียนรู้สังคมศึกษา  ศาสนา  และวัฒนธรรม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 ชั้นประถมศึกษาปีที่   ๑				                                                                เวลา   ๔๐   ชั่วโมง</a:t>
            </a: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 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บอก ความหมายพุทธประวัติหรือประวัติของศาสดาที่ตนนับถือโดยสังเขป   ชื่นชมและบอกแบบอย่างการดำเนินชีวิตและข้อคิดจากประวัติสาวก เรื่องเล่า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และศา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สนิกชนตัวอย่างตามที่กำหนด   บอกความหมาย  ความสำคัญและเคารพพระรัตนตรัย  ปฏิบัติตามหลักธรรมโอวาท  ๓   ในพระพุทธศาสนา  หรือหลักธรรมของศาสนาที่ตนนับถือตามที่กำหนด     เห็นคุณค่าและสวดมนต์  แผ่เมตตามีสติที่เป็นพื้นฐานของสมาชิกในพระพุทธศาสนาหรือพัฒนาจิตตามแนวทางของศาสนาที่ตนนับถือ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บำเพ็ญประโยชน์ต่อวัด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หรือศา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สนสถานของศาสนาที่ตนนับถือ   แสดงตนเป็นพุทธ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มาม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กะหรือแสดงตน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เป็นศา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สนิกชนของศาสนาที่ตนนับถือ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ผลการเรียนรู้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๑.  บอกพุทธประวัติโดยสังเขป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๒. ชื่นชมและบอกแบบอย่างการดำเนินชีวิตและข้อคิดจากประวัติสาวก ชาดก/เรื่องเล่า 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และศา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สนิกชนตัวอย่างตามที่กำหนด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๓.  บอกความหมาย ความสำคัญ และเคารพพระรัตนตรัย ปฏิบัติตามหลักธรรมโอวาท ๓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ในพระพุทธศาสนา  ตามที่กำหนด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๔.  เห็นคุณค่าและสวดมนต์ แผ่เมตตา มีสติที่เป็นพื้นฐานของสมาธิในพระพุทธศาสนา หรือการพัฒนาจิตตามแนวทางของศาสนาที่กำหนด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๕.  บำเพ็ญประโยชน์ต่อวัด  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๖.   แสดงตนเป็นพุทธ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มาม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กะ 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	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๗.  ปฏิบัติตน</a:t>
            </a:r>
            <a:r>
              <a:rPr lang="th-TH" sz="1600" dirty="0" err="1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ในศา</a:t>
            </a:r>
            <a:r>
              <a:rPr lang="th-TH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สนพิธี พิธีกรรม และวันสำคัญทางศาสนา ตามที่กำหนดได้ถูกต้อง</a:t>
            </a:r>
          </a:p>
          <a:p>
            <a:pPr>
              <a:spcAft>
                <a:spcPts val="0"/>
              </a:spcAft>
            </a:pP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600" b="1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รวมทั้งหมด   ๗   ผลการเรียนรู้ </a:t>
            </a:r>
            <a:endParaRPr lang="en-US" sz="1600" dirty="0">
              <a:effectLst/>
              <a:latin typeface="TH Niramit AS" pitchFamily="2" charset="-34"/>
              <a:ea typeface="Times New Roman"/>
              <a:cs typeface="TH Niramit AS" pitchFamily="2" charset="-34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Niramit AS" pitchFamily="2" charset="-34"/>
                <a:ea typeface="Times New Roman"/>
                <a:cs typeface="TH Niramit AS" pitchFamily="2" charset="-34"/>
              </a:rPr>
              <a:t> 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effectLst/>
                <a:latin typeface="TH SarabunIT๙"/>
                <a:ea typeface="Times New Roman"/>
                <a:cs typeface="Angsana New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9" y="32088"/>
            <a:ext cx="335380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ตัวอย่างคำอธิบายรายวิชาเพิ่มเติม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9E632967-A2D2-4801-BAA8-8787F3191CE8}"/>
              </a:ext>
            </a:extLst>
          </p:cNvPr>
          <p:cNvCxnSpPr/>
          <p:nvPr/>
        </p:nvCxnSpPr>
        <p:spPr>
          <a:xfrm>
            <a:off x="5082363" y="1095153"/>
            <a:ext cx="20839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6DD87D6F-6257-40A5-9C4E-D148A264E79D}"/>
              </a:ext>
            </a:extLst>
          </p:cNvPr>
          <p:cNvCxnSpPr>
            <a:cxnSpLocks/>
          </p:cNvCxnSpPr>
          <p:nvPr/>
        </p:nvCxnSpPr>
        <p:spPr>
          <a:xfrm>
            <a:off x="482010" y="3554818"/>
            <a:ext cx="129362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77C1347C-C090-4C51-8071-30C9818AB6E3}"/>
              </a:ext>
            </a:extLst>
          </p:cNvPr>
          <p:cNvCxnSpPr>
            <a:cxnSpLocks/>
          </p:cNvCxnSpPr>
          <p:nvPr/>
        </p:nvCxnSpPr>
        <p:spPr>
          <a:xfrm>
            <a:off x="687572" y="6259032"/>
            <a:ext cx="199183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94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75520" y="1844824"/>
            <a:ext cx="9313035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จัดกิจกรรมทั้ง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 กิจกรรมตามที่กำหนดไว้ในหลักสูตรแกนกลางการศึกษาขั้นพื้นฐาน พุทธศักราช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2551</a:t>
            </a: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จัดเวลาทั้ง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 กิจกรรมสอดคล้องกับโครงสร้างเวลาเรียนที่หลักสูตรแกนกลางการศึกษาขั้นพื้นฐาน พุทธศักราช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2551</a:t>
            </a: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มีแนวทางการจัดกิจกรรมที่ชัดเจน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มีแนวทางการประเมินกิจกรรมที่ชัดเจน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9008" y="466711"/>
            <a:ext cx="4381328" cy="769441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4. </a:t>
            </a: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กิจกรรมพัฒนาผู้เรียน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4678433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B3E67D-9A8F-4BC6-878C-4B8BC2D9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" y="332656"/>
            <a:ext cx="10872192" cy="61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2852B14-33A0-4DAD-8E14-9BA45E9DA0FB}"/>
              </a:ext>
            </a:extLst>
          </p:cNvPr>
          <p:cNvSpPr txBox="1"/>
          <p:nvPr/>
        </p:nvSpPr>
        <p:spPr>
          <a:xfrm>
            <a:off x="754908" y="704620"/>
            <a:ext cx="109515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4. ประกาศสำนักงานคณะกรรมการการศึกษาขั้นพื้นฐาน เรื่อง 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การบริหารจัดการหลักสูตรสถานศึกษา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กลุ่มสาระการเรียนรู้คณิตศาสตร์ และวิทยาศาสตร์ (ฉบับปรับปรุง พ.ศ.2560) ตามหลักสูตรแกนกลางการศึกษาขั้นพื้นฐาน พุทธศักราช 2551 ประกาศ ณ วันที่ 8 มกราคม พ.ศ.2561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5. คำสั่งสำนักงานคณะกรรมการการศึกษาขั้นพื้นฐาน ที่ 921/2561 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เรื่อง ยกเลิกมาตรฐานการเรียนรู้และตัวชี้วัด สาระที่ 2 การออกแบบและเทคโนโลยี และสาระที่ 3 เทคโนโลยีสารสนเทศและการสื่อสาร ในกลุ่มสาระการเรียนรู้การงานอาชีพและเทคโนโลยี 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และเปลี่ยนชื่อกลุ่มสาระการเรียนรู้ 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สั่ง ณ วันที่ 3 พฤษภาคม พ.ศ.2561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r>
              <a:rPr lang="en-US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6. 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คำสั่งสำนักงานคณะกรรมการการศึกษาขั้นพื้นฐาน ที่ 922/2561 เรื่อง </a:t>
            </a:r>
            <a:r>
              <a:rPr lang="th-TH" sz="3000" b="1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การปรับปรุงโครงสร้างเวลาเรียน</a:t>
            </a:r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ตามหลักสูตรแกนกลางการศึกษาขั้นพื้นฐาน พุทธศักราช 2551  </a:t>
            </a:r>
          </a:p>
          <a:p>
            <a:r>
              <a:rPr lang="th-TH" sz="3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สั่ง ณ วันที่ 3 พฤษภาคม พ.ศ.2561</a:t>
            </a:r>
            <a:endParaRPr lang="en-US" sz="3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2594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C1E0F61-03E2-44BF-8D81-01AEE3A8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6" y="476672"/>
            <a:ext cx="110092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16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99456" y="1412776"/>
            <a:ext cx="9697077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มีการระบุเวลาเรียน/หน่วย</a:t>
            </a:r>
            <a:r>
              <a:rPr lang="th-TH" sz="3200" b="1" dirty="0" err="1">
                <a:latin typeface="TH Niramit AS" pitchFamily="2" charset="-34"/>
                <a:cs typeface="TH Niramit AS" pitchFamily="2" charset="-34"/>
              </a:rPr>
              <a:t>กิต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 รายวิชาพื้นฐานและรายวิชาเพิ่มเติม ตามเกณฑ์การจบหลักสูตรของโรงเรียนไว้อย่างชัดเจนและสอดคล้องกับโครงสร้างหลักสูตรของโรงเรียน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มีการระบุเกณฑ์การประเมินการอ่านคิดวิเคราะห์  และเขียนไว้อย่างชัดเจน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มีการระบุเกณฑ์การประเมินคุณลักษณะอันพึงประสงค์ไว้อย่างชัดเจน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*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มีการระบุเกณฑ์การผ่านกิจกรรมพัฒนาผู้เรียน ไว้อย่างชัดเจน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616" y="263720"/>
            <a:ext cx="4509568" cy="769441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5.</a:t>
            </a:r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เกณฑ์การจบการศึกษา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4025744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7C4A9B2-137C-4295-9B46-579A7003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60648"/>
            <a:ext cx="1017713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90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27D752F-1FB5-41EA-A72B-12A8469D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93" y="260648"/>
            <a:ext cx="9532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6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6732C64-25B6-4AF5-A432-3A88ACF9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49" y="209439"/>
            <a:ext cx="7248525" cy="34194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8A8DFA2-E726-4219-9D41-7F23C73B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082238"/>
            <a:ext cx="48006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29E3116-1B34-4163-B109-3B6C5221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6" y="74428"/>
            <a:ext cx="11420475" cy="6783572"/>
          </a:xfrm>
          <a:prstGeom prst="rect">
            <a:avLst/>
          </a:prstGeo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D2DA1369-3D71-49B2-BDE6-572B12C77983}"/>
              </a:ext>
            </a:extLst>
          </p:cNvPr>
          <p:cNvCxnSpPr>
            <a:cxnSpLocks/>
          </p:cNvCxnSpPr>
          <p:nvPr/>
        </p:nvCxnSpPr>
        <p:spPr>
          <a:xfrm>
            <a:off x="6230679" y="4051005"/>
            <a:ext cx="535880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DD022998-FD3D-433A-AD2D-0FF1A6CC10B6}"/>
              </a:ext>
            </a:extLst>
          </p:cNvPr>
          <p:cNvCxnSpPr>
            <a:cxnSpLocks/>
          </p:cNvCxnSpPr>
          <p:nvPr/>
        </p:nvCxnSpPr>
        <p:spPr>
          <a:xfrm>
            <a:off x="6096000" y="4518837"/>
            <a:ext cx="27396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47690698-7B7A-4589-9B55-8975EB0C7CA3}"/>
              </a:ext>
            </a:extLst>
          </p:cNvPr>
          <p:cNvCxnSpPr>
            <a:cxnSpLocks/>
          </p:cNvCxnSpPr>
          <p:nvPr/>
        </p:nvCxnSpPr>
        <p:spPr>
          <a:xfrm>
            <a:off x="517451" y="5000846"/>
            <a:ext cx="129008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2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0E824EA-D82C-4FC6-AE49-65B6CC32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269261"/>
            <a:ext cx="113442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1393</TotalTime>
  <Words>3218</Words>
  <Application>Microsoft Office PowerPoint</Application>
  <PresentationFormat>Widescreen</PresentationFormat>
  <Paragraphs>395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Angsana New</vt:lpstr>
      <vt:lpstr>AngsanaUPC</vt:lpstr>
      <vt:lpstr>Arial</vt:lpstr>
      <vt:lpstr>Calibri</vt:lpstr>
      <vt:lpstr>Garamond</vt:lpstr>
      <vt:lpstr>TH Niramit AS</vt:lpstr>
      <vt:lpstr>TH SarabunIT๙</vt:lpstr>
      <vt:lpstr>Times New Roman</vt:lpstr>
      <vt:lpstr>Wingdings 2</vt:lpstr>
      <vt:lpstr>ชีวภาพ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ประกาศโรงเรียน เรื่องให้ใช้หลักสูตรฯ    ตัวอย่างที่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Patcha Pil</cp:lastModifiedBy>
  <cp:revision>65</cp:revision>
  <cp:lastPrinted>2021-05-17T09:53:56Z</cp:lastPrinted>
  <dcterms:created xsi:type="dcterms:W3CDTF">2021-05-07T03:56:37Z</dcterms:created>
  <dcterms:modified xsi:type="dcterms:W3CDTF">2022-01-10T14:43:01Z</dcterms:modified>
</cp:coreProperties>
</file>