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94" r:id="rId6"/>
    <p:sldId id="295" r:id="rId7"/>
    <p:sldId id="296" r:id="rId8"/>
    <p:sldId id="297" r:id="rId9"/>
    <p:sldId id="292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4E9"/>
    <a:srgbClr val="202C8F"/>
    <a:srgbClr val="FDFBF6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37FDC-2C3F-40B8-8621-76277BF34D5B}" v="1424" dt="2022-12-01T09:57:37.06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94609" autoAdjust="0"/>
  </p:normalViewPr>
  <p:slideViewPr>
    <p:cSldViewPr snapToGrid="0" snapToObjects="1">
      <p:cViewPr varScale="1">
        <p:scale>
          <a:sx n="71" d="100"/>
          <a:sy n="71" d="100"/>
        </p:scale>
        <p:origin x="846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Empty desk and whiteboard">
            <a:extLst>
              <a:ext uri="{FF2B5EF4-FFF2-40B4-BE49-F238E27FC236}">
                <a16:creationId xmlns:a16="http://schemas.microsoft.com/office/drawing/2014/main" id="{AAAB1E7B-93A2-ACEE-0AFA-71E29B271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001" r="-2" b="-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262" y="2"/>
            <a:ext cx="10515600" cy="3361061"/>
          </a:xfrm>
        </p:spPr>
        <p:txBody>
          <a:bodyPr>
            <a:normAutofit/>
          </a:bodyPr>
          <a:lstStyle/>
          <a:p>
            <a:r>
              <a:rPr lang="en-US" sz="2800" dirty="0"/>
              <a:t>Chapter 1 : </a:t>
            </a:r>
            <a:br>
              <a:rPr lang="en-US" sz="2800" dirty="0"/>
            </a:br>
            <a:r>
              <a:rPr lang="en-US" sz="2800" dirty="0"/>
              <a:t>The Scope and </a:t>
            </a:r>
            <a:br>
              <a:rPr lang="en-US" sz="2800" dirty="0"/>
            </a:br>
            <a:r>
              <a:rPr lang="en-US" sz="2800" dirty="0"/>
              <a:t>Environment </a:t>
            </a:r>
            <a:br>
              <a:rPr lang="en-US" sz="2800" dirty="0"/>
            </a:br>
            <a:r>
              <a:rPr lang="en-US" sz="2800" dirty="0"/>
              <a:t>of Financial management</a:t>
            </a:r>
            <a:br>
              <a:rPr lang="en-US" sz="2800" dirty="0"/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>
              <a:solidFill>
                <a:srgbClr val="FFFFFF"/>
              </a:solidFill>
              <a:cs typeface="Sabon Next LT"/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414741"/>
            <a:ext cx="5336345" cy="123701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Introduction to </a:t>
            </a:r>
            <a:br>
              <a:rPr lang="en-US" sz="2800" dirty="0"/>
            </a:br>
            <a:r>
              <a:rPr lang="en-US" sz="2800" dirty="0"/>
              <a:t>the business finance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7403592" cy="2700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400" dirty="0"/>
              <a:t>The Goals of the Firm</a:t>
            </a:r>
            <a:endParaRPr lang="en-US" sz="2400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dirty="0"/>
              <a:t>The Role of Finance in Business</a:t>
            </a:r>
            <a:endParaRPr lang="en-US" sz="2400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dirty="0"/>
              <a:t>​The Legal Forms of Business Organization</a:t>
            </a:r>
            <a:endParaRPr lang="en-US" sz="2400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dirty="0"/>
              <a:t>Finance and the Multinational Firm : The New Role</a:t>
            </a:r>
            <a:endParaRPr lang="en-US" sz="2400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dirty="0"/>
              <a:t>​Summary​</a:t>
            </a:r>
            <a:endParaRPr lang="en-US" sz="2400" dirty="0">
              <a:cs typeface="Sabon Next LT"/>
            </a:endParaRPr>
          </a:p>
          <a:p>
            <a:endParaRPr lang="en-US" sz="2400" dirty="0">
              <a:cs typeface="Sabon Next 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EE34B8-320A-78E6-3020-9529171B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0D7A6-B3BB-BF39-E771-0B0B9FBE3E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667256"/>
            <a:ext cx="7692683" cy="1377696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b="0" dirty="0">
                <a:ea typeface="+mj-lt"/>
                <a:cs typeface="+mj-lt"/>
              </a:rPr>
              <a:t>The Goals of the Firm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        The fundamental goal of business is to create value for the company's owners /shareholders.  This goal is Frequently state as </a:t>
            </a:r>
            <a:r>
              <a:rPr lang="en-US" sz="2400" b="1" dirty="0">
                <a:solidFill>
                  <a:srgbClr val="C00000"/>
                </a:solidFill>
              </a:rPr>
              <a:t>"maximization of shareholder wealth"</a:t>
            </a:r>
          </a:p>
          <a:p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endParaRPr lang="en-US" sz="2400" b="1" dirty="0">
              <a:solidFill>
                <a:srgbClr val="C00000"/>
              </a:solidFill>
              <a:cs typeface="Sabon Next 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540903"/>
            <a:ext cx="6400800" cy="2116249"/>
          </a:xfrm>
        </p:spPr>
        <p:txBody>
          <a:bodyPr/>
          <a:lstStyle/>
          <a:p>
            <a:r>
              <a:rPr lang="en-US" dirty="0">
                <a:latin typeface="Arial Black"/>
              </a:rPr>
              <a:t>Maximization of shareholder wealth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32" y="2783996"/>
            <a:ext cx="6400800" cy="51206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algn="ctr">
              <a:buChar char="•"/>
            </a:pPr>
            <a:r>
              <a:rPr lang="en-US" sz="2400" dirty="0">
                <a:latin typeface="Sabon Next LT"/>
                <a:cs typeface="Sabon Next LT"/>
              </a:rPr>
              <a:t>Annual </a:t>
            </a:r>
            <a:r>
              <a:rPr lang="en-US" dirty="0">
                <a:latin typeface="Sabon Next LT"/>
                <a:cs typeface="Sabon Next LT"/>
              </a:rPr>
              <a:t>Revenue</a:t>
            </a:r>
            <a:r>
              <a:rPr lang="en-US" sz="2400" dirty="0">
                <a:latin typeface="Sabon Next LT"/>
                <a:cs typeface="Sabon Next LT"/>
              </a:rPr>
              <a:t> </a:t>
            </a:r>
            <a:r>
              <a:rPr lang="en-US" dirty="0">
                <a:latin typeface="Sabon Next LT"/>
                <a:cs typeface="Sabon Next LT"/>
              </a:rPr>
              <a:t>Growth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BD1C72-F584-4C97-5D3C-8519187CE31D}"/>
              </a:ext>
            </a:extLst>
          </p:cNvPr>
          <p:cNvSpPr txBox="1">
            <a:spLocks/>
          </p:cNvSpPr>
          <p:nvPr/>
        </p:nvSpPr>
        <p:spPr>
          <a:xfrm>
            <a:off x="738554" y="3733566"/>
            <a:ext cx="6400800" cy="512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Sabon Next LT"/>
                <a:cs typeface="Sabon Next LT"/>
              </a:rPr>
              <a:t>Meet to maximize profit</a:t>
            </a:r>
            <a:endParaRPr lang="en-US" dirty="0">
              <a:cs typeface="Sabon Next 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E806CA-4763-9DE4-0A46-FBB0D6F69D8D}"/>
              </a:ext>
            </a:extLst>
          </p:cNvPr>
          <p:cNvSpPr txBox="1">
            <a:spLocks/>
          </p:cNvSpPr>
          <p:nvPr/>
        </p:nvSpPr>
        <p:spPr>
          <a:xfrm>
            <a:off x="1746738" y="4202488"/>
            <a:ext cx="6400800" cy="512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Sabon Next LT"/>
                <a:cs typeface="Sabon Next LT"/>
              </a:rPr>
              <a:t>Suitable for dividend payout ratio</a:t>
            </a:r>
            <a:endParaRPr lang="en-US" dirty="0">
              <a:cs typeface="Sabon Next 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E4A360-8F19-90CA-C25A-6D3F8D0D4764}"/>
              </a:ext>
            </a:extLst>
          </p:cNvPr>
          <p:cNvSpPr txBox="1">
            <a:spLocks/>
          </p:cNvSpPr>
          <p:nvPr/>
        </p:nvSpPr>
        <p:spPr>
          <a:xfrm>
            <a:off x="879232" y="3252919"/>
            <a:ext cx="6400800" cy="512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abon Next LT"/>
                <a:cs typeface="Sabon Next LT"/>
              </a:rPr>
              <a:t>Control risk and get high return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809B24E-626C-A61B-16BF-BE152DA5B466}"/>
              </a:ext>
            </a:extLst>
          </p:cNvPr>
          <p:cNvSpPr txBox="1">
            <a:spLocks/>
          </p:cNvSpPr>
          <p:nvPr/>
        </p:nvSpPr>
        <p:spPr>
          <a:xfrm>
            <a:off x="2895599" y="4847256"/>
            <a:ext cx="6400800" cy="8403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Sabon Next LT"/>
                <a:cs typeface="Sabon Next LT"/>
              </a:rPr>
              <a:t>Maximizing the market value of the existing shareholders' Common Stock</a:t>
            </a:r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728" y="459780"/>
            <a:ext cx="7692683" cy="1471480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sz="3200" b="0" dirty="0">
                <a:ea typeface="+mj-lt"/>
                <a:cs typeface="+mj-lt"/>
              </a:rPr>
              <a:t>Five principles that form the foundations of finance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28" y="1710476"/>
            <a:ext cx="7891975" cy="47755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Cash Flow is what matters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dirty="0">
                <a:solidFill>
                  <a:srgbClr val="C00000"/>
                </a:solidFill>
                <a:cs typeface="Sabon Next LT"/>
              </a:rPr>
              <a:t>   </a:t>
            </a:r>
            <a:r>
              <a:rPr lang="en-US" sz="2400" b="1" i="1" dirty="0">
                <a:solidFill>
                  <a:schemeClr val="accent1">
                    <a:lumMod val="90000"/>
                  </a:schemeClr>
                </a:solidFill>
                <a:cs typeface="Sabon Next LT"/>
              </a:rPr>
              <a:t> 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..focusing on earnings instead of cash flow</a:t>
            </a: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Money has a Time Value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dirty="0">
                <a:solidFill>
                  <a:srgbClr val="C00000"/>
                </a:solidFill>
                <a:cs typeface="Sabon Next LT"/>
              </a:rPr>
              <a:t>    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.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.focusing on the short run</a:t>
            </a: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Risk requires a Reward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dirty="0">
                <a:solidFill>
                  <a:srgbClr val="C00000"/>
                </a:solidFill>
                <a:cs typeface="Sabon Next LT"/>
              </a:rPr>
              <a:t>  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  ..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excessive risk taking due to underestimation of risk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Market Prices are generally right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  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  ..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ignoring the efficiency of financial market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    </a:t>
            </a: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Conflicts of Interest cause agency problems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  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  ..unchecked agency problems in the economic crisis and problems with executive compensation</a:t>
            </a:r>
            <a:endParaRPr lang="en-US" sz="2400" b="1" i="1" dirty="0" err="1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  <a:p>
            <a:endParaRPr lang="en-US" sz="2400" b="1" dirty="0">
              <a:solidFill>
                <a:srgbClr val="C00000"/>
              </a:solidFill>
              <a:cs typeface="Sabon Next 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DB30F74-88C5-4175-BF3F-8900F69CEC0B}"/>
              </a:ext>
            </a:extLst>
          </p:cNvPr>
          <p:cNvSpPr/>
          <p:nvPr/>
        </p:nvSpPr>
        <p:spPr>
          <a:xfrm>
            <a:off x="4378960" y="2184400"/>
            <a:ext cx="325120" cy="2946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A9B4E5B4-B05E-486E-9842-1FD08BCFE757}"/>
              </a:ext>
            </a:extLst>
          </p:cNvPr>
          <p:cNvSpPr/>
          <p:nvPr/>
        </p:nvSpPr>
        <p:spPr>
          <a:xfrm>
            <a:off x="4307840" y="3742710"/>
            <a:ext cx="325120" cy="2946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2CD3D89-A3D9-482A-BE09-E181FE831648}"/>
              </a:ext>
            </a:extLst>
          </p:cNvPr>
          <p:cNvSpPr/>
          <p:nvPr/>
        </p:nvSpPr>
        <p:spPr>
          <a:xfrm>
            <a:off x="4297680" y="3001263"/>
            <a:ext cx="325120" cy="2946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8DA1ABB-B3E6-419A-A0AA-570C5B9F6FD6}"/>
              </a:ext>
            </a:extLst>
          </p:cNvPr>
          <p:cNvSpPr/>
          <p:nvPr/>
        </p:nvSpPr>
        <p:spPr>
          <a:xfrm>
            <a:off x="4307840" y="4615922"/>
            <a:ext cx="325120" cy="2946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FCB17E58-2B65-4F8D-B1CC-4E92A40F2049}"/>
              </a:ext>
            </a:extLst>
          </p:cNvPr>
          <p:cNvSpPr/>
          <p:nvPr/>
        </p:nvSpPr>
        <p:spPr>
          <a:xfrm>
            <a:off x="4318000" y="5334000"/>
            <a:ext cx="325120" cy="2946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66" y="1538303"/>
            <a:ext cx="7692683" cy="1471480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sz="3200" b="0" dirty="0">
                <a:ea typeface="+mj-lt"/>
                <a:cs typeface="+mj-lt"/>
              </a:rPr>
              <a:t>The Role of Finance in Business</a:t>
            </a:r>
            <a:endParaRPr lang="en-US"/>
          </a:p>
          <a:p>
            <a:pPr>
              <a:spcBef>
                <a:spcPts val="360"/>
              </a:spcBef>
            </a:pPr>
            <a:endParaRPr lang="en-US" sz="3200" b="0" dirty="0"/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28" y="3422045"/>
            <a:ext cx="7891975" cy="3063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Financing Decision</a:t>
            </a:r>
            <a:endParaRPr lang="en-US" dirty="0">
              <a:solidFill>
                <a:srgbClr val="919BE7"/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Investment Decision</a:t>
            </a: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Dividend  Decision</a:t>
            </a:r>
          </a:p>
          <a:p>
            <a:pPr marL="342900" indent="-342900">
              <a:buChar char="•"/>
            </a:pPr>
            <a:endParaRPr lang="en-US" sz="2400" b="1" i="1" dirty="0" err="1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4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005" y="237042"/>
            <a:ext cx="7692683" cy="1471480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sz="3200" b="0" dirty="0">
                <a:ea typeface="+mj-lt"/>
                <a:cs typeface="+mj-lt"/>
              </a:rPr>
              <a:t>The Legal Forms of Business Organization</a:t>
            </a:r>
          </a:p>
          <a:p>
            <a:pPr>
              <a:spcBef>
                <a:spcPts val="360"/>
              </a:spcBef>
            </a:pPr>
            <a:endParaRPr lang="en-US" sz="3200" b="0" dirty="0"/>
          </a:p>
          <a:p>
            <a:pPr>
              <a:spcBef>
                <a:spcPts val="360"/>
              </a:spcBef>
            </a:pPr>
            <a:endParaRPr lang="en-US" sz="3200" b="0" dirty="0"/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005" y="1393953"/>
            <a:ext cx="7891975" cy="5220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Sole Proprietorships  :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 a business owned by individual</a:t>
            </a:r>
          </a:p>
          <a:p>
            <a:pPr marL="342900" indent="-342900">
              <a:buChar char="•"/>
            </a:pPr>
            <a:r>
              <a:rPr lang="en-US" sz="2400" b="1" dirty="0" err="1">
                <a:solidFill>
                  <a:srgbClr val="C00000"/>
                </a:solidFill>
                <a:cs typeface="Sabon Next LT"/>
              </a:rPr>
              <a:t>Parthership</a:t>
            </a:r>
            <a:r>
              <a:rPr lang="en-US" sz="2400" b="1" dirty="0">
                <a:solidFill>
                  <a:srgbClr val="C00000"/>
                </a:solidFill>
                <a:cs typeface="Sabon Next LT"/>
              </a:rPr>
              <a:t> : </a:t>
            </a:r>
          </a:p>
          <a:p>
            <a:pPr marL="1028700" lvl="1" indent="-347345"/>
            <a:r>
              <a:rPr lang="en-US" sz="2400" b="1" dirty="0">
                <a:solidFill>
                  <a:srgbClr val="C00000"/>
                </a:solidFill>
                <a:cs typeface="Sabon Next LT"/>
              </a:rPr>
              <a:t>General Partnerships : 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each partner is fully responsible for the liabilities incurred by the 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Sabon Next LT"/>
              </a:rPr>
              <a:t>parnersthip</a:t>
            </a:r>
            <a:endParaRPr lang="en-US" sz="2400" b="1" dirty="0" err="1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  <a:p>
            <a:pPr marL="1028700" lvl="1" indent="-347345"/>
            <a:r>
              <a:rPr lang="en-US" sz="2400" b="1" dirty="0">
                <a:solidFill>
                  <a:srgbClr val="C00000"/>
                </a:solidFill>
                <a:cs typeface="Sabon Next LT"/>
              </a:rPr>
              <a:t>Limited Partnership : </a:t>
            </a:r>
            <a:r>
              <a:rPr lang="en-US" sz="2400" b="1" i="1" dirty="0">
                <a:solidFill>
                  <a:srgbClr val="AAC4E9"/>
                </a:solidFill>
                <a:cs typeface="Sabon Next LT"/>
              </a:rPr>
              <a:t>one or more of the partner to have limited liability, restricted to the amount of capital invested in the partnership</a:t>
            </a: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Corporations : 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r>
              <a:rPr lang="en-US" sz="2400" b="1" i="1" dirty="0">
                <a:solidFill>
                  <a:srgbClr val="AAC4E9"/>
                </a:solidFill>
                <a:cs typeface="Sabon Next LT"/>
              </a:rPr>
              <a:t>    All shareholder to have limited </a:t>
            </a:r>
            <a:r>
              <a:rPr lang="en-US" sz="2400" b="1" i="1" dirty="0">
                <a:solidFill>
                  <a:srgbClr val="AAC4E9"/>
                </a:solidFill>
                <a:ea typeface="+mn-lt"/>
                <a:cs typeface="+mn-lt"/>
              </a:rPr>
              <a:t>liability, restricted to the amount of capital invested in the corporation</a:t>
            </a:r>
            <a:endParaRPr lang="en-US" sz="2400" b="1" dirty="0" err="1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endParaRPr lang="en-US" sz="2400" b="1" i="1" dirty="0" err="1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1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005" y="237042"/>
            <a:ext cx="7692683" cy="1000244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sz="2800" b="0" dirty="0">
                <a:ea typeface="+mj-lt"/>
                <a:cs typeface="+mj-lt"/>
              </a:rPr>
              <a:t>Finance and the Multinational Firm : The New Role</a:t>
            </a:r>
            <a:endParaRPr lang="en-US" sz="4000" dirty="0"/>
          </a:p>
          <a:p>
            <a:pPr>
              <a:spcBef>
                <a:spcPts val="360"/>
              </a:spcBef>
            </a:pPr>
            <a:endParaRPr lang="en-US" sz="2800" b="0" dirty="0"/>
          </a:p>
          <a:p>
            <a:pPr>
              <a:spcBef>
                <a:spcPts val="360"/>
              </a:spcBef>
            </a:pPr>
            <a:endParaRPr lang="en-US" sz="2800" b="0" dirty="0"/>
          </a:p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005" y="1393953"/>
            <a:ext cx="7891975" cy="37671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Foreign Exchange rate risk </a:t>
            </a:r>
            <a:br>
              <a:rPr lang="en-US" sz="2400" b="1" dirty="0">
                <a:solidFill>
                  <a:srgbClr val="C00000"/>
                </a:solidFill>
                <a:cs typeface="Sabon Next LT"/>
              </a:rPr>
            </a:br>
            <a:endParaRPr lang="en-US" sz="2400" b="1" i="1">
              <a:solidFill>
                <a:schemeClr val="accent6">
                  <a:lumMod val="40000"/>
                  <a:lumOff val="60000"/>
                </a:schemeClr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Foreign Exchange Management</a:t>
            </a: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Funding and Investment across international borders</a:t>
            </a:r>
          </a:p>
          <a:p>
            <a:pPr marL="342900" indent="-342900">
              <a:buChar char="•"/>
            </a:pP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International Monetary System</a:t>
            </a:r>
          </a:p>
          <a:p>
            <a:pPr marL="342900" indent="-342900">
              <a:buChar char="•"/>
            </a:pP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r>
              <a:rPr lang="en-US" sz="2400" b="1" dirty="0">
                <a:solidFill>
                  <a:srgbClr val="C00000"/>
                </a:solidFill>
                <a:cs typeface="Sabon Next LT"/>
              </a:rPr>
              <a:t>Etc.</a:t>
            </a:r>
          </a:p>
          <a:p>
            <a:pPr marL="342900" indent="-342900">
              <a:buChar char="•"/>
            </a:pP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endParaRPr lang="en-US" sz="2400" b="1" dirty="0">
              <a:solidFill>
                <a:srgbClr val="C00000"/>
              </a:solidFill>
              <a:cs typeface="Sabon Next LT"/>
            </a:endParaRPr>
          </a:p>
          <a:p>
            <a:pPr marL="342900" indent="-342900">
              <a:buChar char="•"/>
            </a:pPr>
            <a:endParaRPr lang="en-US" sz="2400" b="1" i="1" dirty="0" err="1">
              <a:solidFill>
                <a:srgbClr val="919BE7"/>
              </a:solidFill>
              <a:cs typeface="Sabon Next LT"/>
            </a:endParaRPr>
          </a:p>
          <a:p>
            <a:pPr marL="342900" indent="-342900">
              <a:buChar char="•"/>
            </a:pPr>
            <a:endParaRPr lang="en-US" sz="2400" b="1" dirty="0" err="1">
              <a:solidFill>
                <a:srgbClr val="C00000"/>
              </a:solidFill>
              <a:cs typeface="Sabon Next 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939750" cy="24759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The Scope of financial function are funding, investment, and  dividend  policy decision  based on the goals of the firm </a:t>
            </a:r>
            <a:r>
              <a:rPr lang="en-US" sz="2400" dirty="0">
                <a:ea typeface="+mn-lt"/>
                <a:cs typeface="+mn-lt"/>
              </a:rPr>
              <a:t>in financial management .  It is necessary to consider risks and rewards to achieve shareholder wealth.</a:t>
            </a:r>
            <a:endParaRPr lang="en-US" sz="2400" dirty="0"/>
          </a:p>
          <a:p>
            <a:endParaRPr lang="en-US" sz="2400" dirty="0">
              <a:cs typeface="Sabon Next LT"/>
            </a:endParaRPr>
          </a:p>
          <a:p>
            <a:endParaRPr lang="en-US" sz="2400" dirty="0">
              <a:cs typeface="Sabon Next LT"/>
            </a:endParaRPr>
          </a:p>
          <a:p>
            <a:endParaRPr lang="en-US" sz="24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18518462-57BD-4B9F-9628-24DEFF39786A}" vid="{86105DA6-E613-46C4-BC07-43C4C2AF6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432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Office Theme</vt:lpstr>
      <vt:lpstr>Chapter 1 :  The Scope and  Environment  of Financial management </vt:lpstr>
      <vt:lpstr>Introduction to  the business finance</vt:lpstr>
      <vt:lpstr>The Goals of the Firm </vt:lpstr>
      <vt:lpstr>Maximization of shareholder wealth </vt:lpstr>
      <vt:lpstr>Five principles that form the foundations of finance </vt:lpstr>
      <vt:lpstr>The Role of Finance in Business  </vt:lpstr>
      <vt:lpstr>The Legal Forms of Business Organization   </vt:lpstr>
      <vt:lpstr>Finance and the Multinational Firm : The New Role  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ratsamee</dc:creator>
  <cp:lastModifiedBy>PC05</cp:lastModifiedBy>
  <cp:revision>462</cp:revision>
  <dcterms:created xsi:type="dcterms:W3CDTF">2022-12-01T07:50:17Z</dcterms:created>
  <dcterms:modified xsi:type="dcterms:W3CDTF">2022-12-21T01:24:43Z</dcterms:modified>
</cp:coreProperties>
</file>