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48c08a8d7e54f76" /><Relationship Type="http://schemas.openxmlformats.org/officeDocument/2006/relationships/extended-properties" Target="/docProps/app.xml" Id="R3fd0199783ff42ac" /><Relationship Type="http://schemas.openxmlformats.org/officeDocument/2006/relationships/officeDocument" Target="/ppt/presentation.xml" Id="R47e94940c38d411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ee89b455da745cd"/>
  </p:sldMasterIdLst>
  <p:notesMasterIdLst>
    <p:notesMasterId xmlns:r="http://schemas.openxmlformats.org/officeDocument/2006/relationships" r:id="R3fac234b7c0c4517"/>
  </p:notesMasterIdLst>
  <p:sldIdLst>
    <p:sldId xmlns:r="http://schemas.openxmlformats.org/officeDocument/2006/relationships" id="256" r:id="R91d10272167645c1"/>
    <p:sldId xmlns:r="http://schemas.openxmlformats.org/officeDocument/2006/relationships" id="257" r:id="Rdb90609ffbe44486"/>
    <p:sldId xmlns:r="http://schemas.openxmlformats.org/officeDocument/2006/relationships" id="258" r:id="R51afdb6440e0416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fefce0f59e74988" /><Relationship Type="http://schemas.openxmlformats.org/officeDocument/2006/relationships/slideMaster" Target="/ppt/slideMasters/slideMaster1.xml" Id="R9ee89b455da745cd" /><Relationship Type="http://schemas.openxmlformats.org/officeDocument/2006/relationships/notesMaster" Target="/ppt/notesMasters/notesMaster1.xml" Id="R3fac234b7c0c4517" /><Relationship Type="http://schemas.openxmlformats.org/officeDocument/2006/relationships/presProps" Target="/ppt/presProps.xml" Id="Re7eb41142e7d4eea" /><Relationship Type="http://schemas.openxmlformats.org/officeDocument/2006/relationships/tableStyles" Target="/ppt/tableStyles.xml" Id="Rfa4b4ae4203c4fd2" /><Relationship Type="http://schemas.openxmlformats.org/officeDocument/2006/relationships/slide" Target="/ppt/slides/slide1.xml" Id="R91d10272167645c1" /><Relationship Type="http://schemas.openxmlformats.org/officeDocument/2006/relationships/slide" Target="/ppt/slides/slide2.xml" Id="Rdb90609ffbe44486" /><Relationship Type="http://schemas.openxmlformats.org/officeDocument/2006/relationships/slide" Target="/ppt/slides/slide3.xml" Id="R51afdb6440e0416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a58e20e400045a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82f988506db425a" /><Relationship Type="http://schemas.openxmlformats.org/officeDocument/2006/relationships/notesMaster" Target="/ppt/notesMasters/notesMaster1.xml" Id="Ree12ebb59f41489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44f2a022d324e63" /><Relationship Type="http://schemas.openxmlformats.org/officeDocument/2006/relationships/notesMaster" Target="/ppt/notesMasters/notesMaster1.xml" Id="R345e49f9e5ec487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780d1ddccdf4335" /><Relationship Type="http://schemas.openxmlformats.org/officeDocument/2006/relationships/notesMaster" Target="/ppt/notesMasters/notesMaster1.xml" Id="R32eb070eea17414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c41fafad38463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8503f5a8a0a424a" /><Relationship Type="http://schemas.openxmlformats.org/officeDocument/2006/relationships/slideLayout" Target="/ppt/slideLayouts/slideLayout1.xml" Id="R4b3ed44bbce4413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b3ed44bbce4413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a614d0d581427c" /><Relationship Type="http://schemas.openxmlformats.org/officeDocument/2006/relationships/notesSlide" Target="/ppt/notesSlides/notesSlide1.xml" Id="R9db88e8b56e8428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ad95a30e8a4dca" /><Relationship Type="http://schemas.openxmlformats.org/officeDocument/2006/relationships/notesSlide" Target="/ppt/notesSlides/notesSlide2.xml" Id="R3904e28528e5497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b823d793e640dc" /><Relationship Type="http://schemas.openxmlformats.org/officeDocument/2006/relationships/notesSlide" Target="/ppt/notesSlides/notesSlide3.xml" Id="R243de60e1c964ebe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-3-1">
            <a:extLst xmlns:a="http://schemas.openxmlformats.org/drawingml/2006/main">
              <a:ext uri="{FF2B5EF4-FFF2-40B4-BE49-F238E27FC236}">
                <a16:creationId xmlns:a16="http://schemas.microsoft.com/office/drawing/2014/main" id="{EB07DA82-D897-4C3D-8FD3-01223BD8B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1738789"/>
            <a:ext cx="9448800" cy="249145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6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Material Innovation
for Design</a:t>
            </a:r>
          </a:p>
        </p:txBody>
      </p:sp>
      <p:sp>
        <p:nvSpPr>
          <p:cNvPr id="2" name="Subtitle-4-2">
            <a:extLst xmlns:a="http://schemas.openxmlformats.org/drawingml/2006/main">
              <a:ext uri="{FF2B5EF4-FFF2-40B4-BE49-F238E27FC236}">
                <a16:creationId xmlns:a16="http://schemas.microsoft.com/office/drawing/2014/main" id="{3A9B036B-22B7-4728-8B8E-58E14751E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4742212"/>
            <a:ext cx="5702332" cy="108023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Exploring smarter, more sustainable, and experience-driven material choices.</a:t>
            </a:r>
          </a:p>
        </p:txBody>
      </p:sp>
      <p:sp>
        <p:nvSpPr>
          <p:cNvPr id="3" name="Subtitle-4-3">
            <a:extLst xmlns:a="http://schemas.openxmlformats.org/drawingml/2006/main">
              <a:ext uri="{FF2B5EF4-FFF2-40B4-BE49-F238E27FC236}">
                <a16:creationId xmlns:a16="http://schemas.microsoft.com/office/drawing/2014/main" id="{C3036D16-BFE8-4907-BF4E-52BC37D42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92240"/>
            <a:ext cx="5702332" cy="64912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DESIGN &amp; DIGITAL INNOVATION</a:t>
            </a:r>
          </a:p>
        </p:txBody>
      </p:sp>
    </p:spTree>
    <p:extLst>
      <p:ext uri="{BB962C8B-B14F-4D97-AF65-F5344CB8AC3E}">
        <p14:creationId xmlns:p14="http://schemas.microsoft.com/office/powerpoint/2010/main" val="1881252426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Google-Shape-532-p58-2">
            <a:extLst xmlns:a="http://schemas.openxmlformats.org/drawingml/2006/main">
              <a:ext uri="{FF2B5EF4-FFF2-40B4-BE49-F238E27FC236}">
                <a16:creationId xmlns:a16="http://schemas.microsoft.com/office/drawing/2014/main" id="{97B376F1-D5BB-44AE-88E4-B9BE6A44C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/>
            </a:r>
          </a:p>
        </p:txBody>
      </p:sp>
      <p:sp>
        <p:nvSpPr>
          <p:cNvPr id="2" name="Google-Shape-533-p58-3">
            <a:extLst xmlns:a="http://schemas.openxmlformats.org/drawingml/2006/main">
              <a:ext uri="{FF2B5EF4-FFF2-40B4-BE49-F238E27FC236}">
                <a16:creationId xmlns:a16="http://schemas.microsoft.com/office/drawing/2014/main" id="{88462098-65FB-4AF1-94F9-C675A7FDB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Material innovation changes performance, experience, and impact</a:t>
            </a:r>
          </a:p>
        </p:txBody>
      </p:sp>
      <p:sp>
        <p:nvSpPr>
          <p:cNvPr id="3" name="Google-Shape-558-p61-4">
            <a:extLst xmlns:a="http://schemas.openxmlformats.org/drawingml/2006/main">
              <a:ext uri="{FF2B5EF4-FFF2-40B4-BE49-F238E27FC236}">
                <a16:creationId xmlns:a16="http://schemas.microsoft.com/office/drawing/2014/main" id="{859E3E44-E9CF-4074-B88F-78111977A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4013168"/>
            <a:ext cx="3568732" cy="1981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SMART MATERIALS
Respond to heat, light, pressure, electricity, or environmental changes.</a:t>
            </a:r>
          </a:p>
        </p:txBody>
      </p:sp>
      <p:sp>
        <p:nvSpPr>
          <p:cNvPr id="4" name="Google-Shape-559-p61-5">
            <a:extLst xmlns:a="http://schemas.openxmlformats.org/drawingml/2006/main">
              <a:ext uri="{FF2B5EF4-FFF2-40B4-BE49-F238E27FC236}">
                <a16:creationId xmlns:a16="http://schemas.microsoft.com/office/drawing/2014/main" id="{E324CFB5-F5A5-415D-A132-027D3F3AF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7968" y="4013168"/>
            <a:ext cx="3568732" cy="1981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BIO-BASED
&amp; CIRCULAR
Uses renewable or recycled resources to reduce waste.</a:t>
            </a:r>
          </a:p>
        </p:txBody>
      </p:sp>
      <p:sp>
        <p:nvSpPr>
          <p:cNvPr id="5" name="Google-Shape-560-p61-6">
            <a:extLst xmlns:a="http://schemas.openxmlformats.org/drawingml/2006/main">
              <a:ext uri="{FF2B5EF4-FFF2-40B4-BE49-F238E27FC236}">
                <a16:creationId xmlns:a16="http://schemas.microsoft.com/office/drawing/2014/main" id="{10B90BCC-8EC9-4079-8DB7-AF454F18C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2267" y="4013168"/>
            <a:ext cx="3568732" cy="1981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ADVANCED
FABRICATION
Creates new forms using composites and 3D printing.</a:t>
            </a:r>
          </a:p>
        </p:txBody>
      </p:sp>
      <p:sp>
        <p:nvSpPr>
          <p:cNvPr id="6" name="Google-Shape-561-p61-7">
            <a:extLst xmlns:a="http://schemas.openxmlformats.org/drawingml/2006/main">
              <a:ext uri="{FF2B5EF4-FFF2-40B4-BE49-F238E27FC236}">
                <a16:creationId xmlns:a16="http://schemas.microsoft.com/office/drawing/2014/main" id="{2B7F484F-902A-4EEC-AFBC-3D8EAA1A4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868" y="3382328"/>
            <a:ext cx="315563" cy="353854"/>
          </a:xfrm>
          <a:custGeom xmlns:a="http://schemas.openxmlformats.org/drawingml/2006/main">
            <a:pathLst>
              <a:path w="192747900" h="191595375">
                <a:moveTo>
                  <a:pt x="107661075" y="24707850"/>
                </a:moveTo>
                <a:lnTo>
                  <a:pt x="20716875" y="114138075"/>
                </a:lnTo>
                <a:lnTo>
                  <a:pt x="86039325" y="114138075"/>
                </a:lnTo>
                <a:cubicBezTo>
                  <a:pt x="89192100" y="114138075"/>
                  <a:pt x="92182950" y="115423950"/>
                  <a:pt x="94135575" y="117614700"/>
                </a:cubicBezTo>
                <a:cubicBezTo>
                  <a:pt x="96097725" y="119814975"/>
                  <a:pt x="96821625" y="122682000"/>
                  <a:pt x="96097725" y="125406150"/>
                </a:cubicBezTo>
                <a:lnTo>
                  <a:pt x="85086825" y="166897050"/>
                </a:lnTo>
                <a:lnTo>
                  <a:pt x="172031025" y="77466825"/>
                </a:lnTo>
                <a:lnTo>
                  <a:pt x="106708575" y="77466825"/>
                </a:lnTo>
                <a:cubicBezTo>
                  <a:pt x="103555800" y="77466825"/>
                  <a:pt x="100564950" y="76190475"/>
                  <a:pt x="98612325" y="73990200"/>
                </a:cubicBezTo>
                <a:cubicBezTo>
                  <a:pt x="96650175" y="71789925"/>
                  <a:pt x="95926275" y="68922900"/>
                  <a:pt x="96650175" y="66198750"/>
                </a:cubicBezTo>
                <a:lnTo>
                  <a:pt x="107661075" y="24707850"/>
                </a:lnTo>
                <a:close/>
                <a:moveTo>
                  <a:pt x="98888550" y="5648325"/>
                </a:moveTo>
                <a:cubicBezTo>
                  <a:pt x="111242475" y="-7067550"/>
                  <a:pt x="134540625" y="3457575"/>
                  <a:pt x="130206750" y="19792950"/>
                </a:cubicBezTo>
                <a:lnTo>
                  <a:pt x="119767350" y="59131200"/>
                </a:lnTo>
                <a:lnTo>
                  <a:pt x="172031025" y="59131200"/>
                </a:lnTo>
                <a:cubicBezTo>
                  <a:pt x="189718950" y="59131200"/>
                  <a:pt x="199243950" y="77552550"/>
                  <a:pt x="187690125" y="89439750"/>
                </a:cubicBezTo>
                <a:lnTo>
                  <a:pt x="93859350" y="185956575"/>
                </a:lnTo>
                <a:cubicBezTo>
                  <a:pt x="81505425" y="198672450"/>
                  <a:pt x="58207275" y="188147325"/>
                  <a:pt x="62541150" y="171811950"/>
                </a:cubicBezTo>
                <a:lnTo>
                  <a:pt x="72980550" y="132473700"/>
                </a:lnTo>
                <a:lnTo>
                  <a:pt x="20716875" y="132473700"/>
                </a:lnTo>
                <a:cubicBezTo>
                  <a:pt x="3028950" y="132473700"/>
                  <a:pt x="-6496050" y="114052350"/>
                  <a:pt x="5057775" y="102165150"/>
                </a:cubicBezTo>
                <a:lnTo>
                  <a:pt x="98888550" y="5648325"/>
                </a:lnTo>
                <a:close/>
              </a:path>
            </a:pathLst>
          </a:custGeom>
          <a:solidFill xmlns:a="http://schemas.openxmlformats.org/drawingml/2006/main">
            <a:srgbClr val="000000"/>
          </a:solidFill>
        </p:spPr>
      </p:sp>
      <p:sp>
        <p:nvSpPr>
          <p:cNvPr id="7" name="Google-Shape-562-p61-8">
            <a:extLst xmlns:a="http://schemas.openxmlformats.org/drawingml/2006/main">
              <a:ext uri="{FF2B5EF4-FFF2-40B4-BE49-F238E27FC236}">
                <a16:creationId xmlns:a16="http://schemas.microsoft.com/office/drawing/2014/main" id="{48CEFE84-7E76-4E1C-B6A4-16415866F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384" y="3378232"/>
            <a:ext cx="327089" cy="362045"/>
          </a:xfrm>
          <a:custGeom xmlns:a="http://schemas.openxmlformats.org/drawingml/2006/main">
            <a:pathLst>
              <a:path w="205740000" h="203196825">
                <a:moveTo>
                  <a:pt x="108194475" y="20288250"/>
                </a:moveTo>
                <a:cubicBezTo>
                  <a:pt x="104908350" y="18583275"/>
                  <a:pt x="100850700" y="18583275"/>
                  <a:pt x="97545525" y="20288250"/>
                </a:cubicBezTo>
                <a:lnTo>
                  <a:pt x="30956250" y="54597300"/>
                </a:lnTo>
                <a:lnTo>
                  <a:pt x="103031925" y="90773250"/>
                </a:lnTo>
                <a:lnTo>
                  <a:pt x="177098325" y="55778400"/>
                </a:lnTo>
                <a:lnTo>
                  <a:pt x="108194475" y="20288250"/>
                </a:lnTo>
                <a:close/>
                <a:moveTo>
                  <a:pt x="184442100" y="73809225"/>
                </a:moveTo>
                <a:lnTo>
                  <a:pt x="113518950" y="107318175"/>
                </a:lnTo>
                <a:lnTo>
                  <a:pt x="113518950" y="180174900"/>
                </a:lnTo>
                <a:lnTo>
                  <a:pt x="179117625" y="146370675"/>
                </a:lnTo>
                <a:cubicBezTo>
                  <a:pt x="182422800" y="144675225"/>
                  <a:pt x="184442100" y="141541500"/>
                  <a:pt x="184442100" y="138141075"/>
                </a:cubicBezTo>
                <a:lnTo>
                  <a:pt x="184442100" y="73809225"/>
                </a:lnTo>
                <a:close/>
                <a:moveTo>
                  <a:pt x="92221050" y="180174900"/>
                </a:moveTo>
                <a:lnTo>
                  <a:pt x="92221050" y="107156250"/>
                </a:lnTo>
                <a:lnTo>
                  <a:pt x="21297900" y="71561325"/>
                </a:lnTo>
                <a:lnTo>
                  <a:pt x="21297900" y="138141075"/>
                </a:lnTo>
                <a:cubicBezTo>
                  <a:pt x="21297900" y="141541500"/>
                  <a:pt x="23317200" y="144675225"/>
                  <a:pt x="26622375" y="146370675"/>
                </a:cubicBezTo>
                <a:lnTo>
                  <a:pt x="92221050" y="180174900"/>
                </a:lnTo>
                <a:close/>
                <a:moveTo>
                  <a:pt x="86896575" y="3819525"/>
                </a:moveTo>
                <a:cubicBezTo>
                  <a:pt x="96774000" y="-1266825"/>
                  <a:pt x="108966000" y="-1266825"/>
                  <a:pt x="118843425" y="3819525"/>
                </a:cubicBezTo>
                <a:lnTo>
                  <a:pt x="189766575" y="40366950"/>
                </a:lnTo>
                <a:cubicBezTo>
                  <a:pt x="199663050" y="45462825"/>
                  <a:pt x="205740000" y="54873525"/>
                  <a:pt x="205740000" y="65055750"/>
                </a:cubicBezTo>
                <a:lnTo>
                  <a:pt x="205740000" y="138141075"/>
                </a:lnTo>
                <a:cubicBezTo>
                  <a:pt x="205740000" y="148323300"/>
                  <a:pt x="199663050" y="157743525"/>
                  <a:pt x="189766575" y="162839400"/>
                </a:cubicBezTo>
                <a:lnTo>
                  <a:pt x="118843425" y="199377300"/>
                </a:lnTo>
                <a:cubicBezTo>
                  <a:pt x="108966000" y="204473175"/>
                  <a:pt x="96774000" y="204473175"/>
                  <a:pt x="86896575" y="199377300"/>
                </a:cubicBezTo>
                <a:lnTo>
                  <a:pt x="15973425" y="162839400"/>
                </a:lnTo>
                <a:cubicBezTo>
                  <a:pt x="6096000" y="157743525"/>
                  <a:pt x="0" y="148323300"/>
                  <a:pt x="0" y="138141075"/>
                </a:cubicBezTo>
                <a:lnTo>
                  <a:pt x="0" y="65055750"/>
                </a:lnTo>
                <a:cubicBezTo>
                  <a:pt x="0" y="54873525"/>
                  <a:pt x="6096000" y="45462825"/>
                  <a:pt x="15973425" y="40366950"/>
                </a:cubicBezTo>
                <a:lnTo>
                  <a:pt x="86896575" y="3819525"/>
                </a:lnTo>
                <a:close/>
              </a:path>
            </a:pathLst>
          </a:custGeom>
          <a:solidFill xmlns:a="http://schemas.openxmlformats.org/drawingml/2006/main">
            <a:srgbClr val="000000"/>
          </a:solidFill>
        </p:spPr>
      </p:sp>
      <p:sp>
        <p:nvSpPr>
          <p:cNvPr id="8" name="Google-Shape-563-p61-9">
            <a:extLst xmlns:a="http://schemas.openxmlformats.org/drawingml/2006/main">
              <a:ext uri="{FF2B5EF4-FFF2-40B4-BE49-F238E27FC236}">
                <a16:creationId xmlns:a16="http://schemas.microsoft.com/office/drawing/2014/main" id="{90F755A8-FD5B-4F44-83E5-D824538E1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1600" y="3406807"/>
            <a:ext cx="338614" cy="270891"/>
          </a:xfrm>
          <a:custGeom xmlns:a="http://schemas.openxmlformats.org/drawingml/2006/main">
            <a:pathLst>
              <a:path w="205740000" h="205740000">
                <a:moveTo>
                  <a:pt x="59245500" y="0"/>
                </a:moveTo>
                <a:lnTo>
                  <a:pt x="146494500" y="0"/>
                </a:lnTo>
                <a:cubicBezTo>
                  <a:pt x="154781250" y="0"/>
                  <a:pt x="161620200" y="0"/>
                  <a:pt x="167182800" y="561975"/>
                </a:cubicBezTo>
                <a:cubicBezTo>
                  <a:pt x="172964475" y="1162050"/>
                  <a:pt x="178279425" y="2428875"/>
                  <a:pt x="183270525" y="5610225"/>
                </a:cubicBezTo>
                <a:cubicBezTo>
                  <a:pt x="191023875" y="10534650"/>
                  <a:pt x="197310375" y="18402300"/>
                  <a:pt x="201253725" y="28079700"/>
                </a:cubicBezTo>
                <a:cubicBezTo>
                  <a:pt x="203796900" y="34318575"/>
                  <a:pt x="204816075" y="40967025"/>
                  <a:pt x="205282800" y="48196500"/>
                </a:cubicBezTo>
                <a:cubicBezTo>
                  <a:pt x="205740000" y="55149750"/>
                  <a:pt x="205740000" y="63703200"/>
                  <a:pt x="205740000" y="74056875"/>
                </a:cubicBezTo>
                <a:lnTo>
                  <a:pt x="205740000" y="131683125"/>
                </a:lnTo>
                <a:cubicBezTo>
                  <a:pt x="205740000" y="142036800"/>
                  <a:pt x="205740000" y="150590250"/>
                  <a:pt x="205282800" y="157543500"/>
                </a:cubicBezTo>
                <a:cubicBezTo>
                  <a:pt x="204816075" y="164772975"/>
                  <a:pt x="203796900" y="171421425"/>
                  <a:pt x="201253725" y="177660300"/>
                </a:cubicBezTo>
                <a:cubicBezTo>
                  <a:pt x="197310375" y="187337700"/>
                  <a:pt x="191023875" y="195205350"/>
                  <a:pt x="183270525" y="200129775"/>
                </a:cubicBezTo>
                <a:cubicBezTo>
                  <a:pt x="178279425" y="203311125"/>
                  <a:pt x="172964475" y="204577950"/>
                  <a:pt x="167182800" y="205178025"/>
                </a:cubicBezTo>
                <a:cubicBezTo>
                  <a:pt x="161620200" y="205740000"/>
                  <a:pt x="154781250" y="205740000"/>
                  <a:pt x="146494500" y="205740000"/>
                </a:cubicBezTo>
                <a:lnTo>
                  <a:pt x="59245500" y="205740000"/>
                </a:lnTo>
                <a:cubicBezTo>
                  <a:pt x="50958750" y="205740000"/>
                  <a:pt x="44119800" y="205740000"/>
                  <a:pt x="38557200" y="205178025"/>
                </a:cubicBezTo>
                <a:cubicBezTo>
                  <a:pt x="32775525" y="204577950"/>
                  <a:pt x="27460575" y="203311125"/>
                  <a:pt x="22469475" y="200129775"/>
                </a:cubicBezTo>
                <a:cubicBezTo>
                  <a:pt x="14716125" y="195205350"/>
                  <a:pt x="8429625" y="187337700"/>
                  <a:pt x="4486275" y="177660300"/>
                </a:cubicBezTo>
                <a:cubicBezTo>
                  <a:pt x="1943100" y="171421425"/>
                  <a:pt x="923925" y="164772975"/>
                  <a:pt x="457200" y="157543500"/>
                </a:cubicBezTo>
                <a:cubicBezTo>
                  <a:pt x="0" y="150590250"/>
                  <a:pt x="0" y="142036800"/>
                  <a:pt x="0" y="131683125"/>
                </a:cubicBezTo>
                <a:lnTo>
                  <a:pt x="0" y="74056875"/>
                </a:lnTo>
                <a:cubicBezTo>
                  <a:pt x="0" y="63703200"/>
                  <a:pt x="0" y="55149750"/>
                  <a:pt x="457200" y="48196500"/>
                </a:cubicBezTo>
                <a:cubicBezTo>
                  <a:pt x="923925" y="40967025"/>
                  <a:pt x="1943100" y="34318575"/>
                  <a:pt x="4486275" y="28079700"/>
                </a:cubicBezTo>
                <a:cubicBezTo>
                  <a:pt x="8429625" y="18402300"/>
                  <a:pt x="14716125" y="10534650"/>
                  <a:pt x="22469475" y="5610225"/>
                </a:cubicBezTo>
                <a:cubicBezTo>
                  <a:pt x="27460575" y="2428875"/>
                  <a:pt x="32775525" y="1162050"/>
                  <a:pt x="38557200" y="561975"/>
                </a:cubicBezTo>
                <a:cubicBezTo>
                  <a:pt x="44119800" y="0"/>
                  <a:pt x="50958750" y="0"/>
                  <a:pt x="59245500" y="0"/>
                </a:cubicBezTo>
                <a:close/>
                <a:moveTo>
                  <a:pt x="20574000" y="90011250"/>
                </a:moveTo>
                <a:lnTo>
                  <a:pt x="20574000" y="131159250"/>
                </a:lnTo>
                <a:cubicBezTo>
                  <a:pt x="20574000" y="142179675"/>
                  <a:pt x="20583525" y="149666325"/>
                  <a:pt x="20964525" y="155448000"/>
                </a:cubicBezTo>
                <a:cubicBezTo>
                  <a:pt x="21326475" y="161077275"/>
                  <a:pt x="21993225" y="163972875"/>
                  <a:pt x="22812375" y="165982650"/>
                </a:cubicBezTo>
                <a:cubicBezTo>
                  <a:pt x="24793575" y="170811825"/>
                  <a:pt x="27936825" y="174755175"/>
                  <a:pt x="31803975" y="177222150"/>
                </a:cubicBezTo>
                <a:cubicBezTo>
                  <a:pt x="33413700" y="178250850"/>
                  <a:pt x="35728275" y="179079525"/>
                  <a:pt x="40233600" y="179536725"/>
                </a:cubicBezTo>
                <a:cubicBezTo>
                  <a:pt x="44862750" y="180012975"/>
                  <a:pt x="50844450" y="180022500"/>
                  <a:pt x="59664600" y="180022500"/>
                </a:cubicBezTo>
                <a:lnTo>
                  <a:pt x="146075400" y="180022500"/>
                </a:lnTo>
                <a:cubicBezTo>
                  <a:pt x="154895550" y="180022500"/>
                  <a:pt x="160877250" y="180012975"/>
                  <a:pt x="165506400" y="179536725"/>
                </a:cubicBezTo>
                <a:cubicBezTo>
                  <a:pt x="170011725" y="179079525"/>
                  <a:pt x="172326300" y="178250850"/>
                  <a:pt x="173936025" y="177222150"/>
                </a:cubicBezTo>
                <a:cubicBezTo>
                  <a:pt x="177803175" y="174755175"/>
                  <a:pt x="180946425" y="170811825"/>
                  <a:pt x="182927625" y="165982650"/>
                </a:cubicBezTo>
                <a:cubicBezTo>
                  <a:pt x="183746775" y="163972875"/>
                  <a:pt x="184413525" y="161077275"/>
                  <a:pt x="184775475" y="155448000"/>
                </a:cubicBezTo>
                <a:cubicBezTo>
                  <a:pt x="185156475" y="149666325"/>
                  <a:pt x="185166000" y="142179675"/>
                  <a:pt x="185166000" y="131159250"/>
                </a:cubicBezTo>
                <a:lnTo>
                  <a:pt x="185166000" y="90011250"/>
                </a:lnTo>
                <a:lnTo>
                  <a:pt x="20574000" y="90011250"/>
                </a:lnTo>
                <a:close/>
                <a:moveTo>
                  <a:pt x="185146950" y="64293750"/>
                </a:moveTo>
                <a:cubicBezTo>
                  <a:pt x="185118375" y="58559700"/>
                  <a:pt x="185023125" y="54073425"/>
                  <a:pt x="184775475" y="50292000"/>
                </a:cubicBezTo>
                <a:cubicBezTo>
                  <a:pt x="184413525" y="44662725"/>
                  <a:pt x="183746775" y="41767125"/>
                  <a:pt x="182927625" y="39757350"/>
                </a:cubicBezTo>
                <a:cubicBezTo>
                  <a:pt x="180946425" y="34928175"/>
                  <a:pt x="177803175" y="30994350"/>
                  <a:pt x="173936025" y="28517850"/>
                </a:cubicBezTo>
                <a:cubicBezTo>
                  <a:pt x="172326300" y="27489150"/>
                  <a:pt x="170011725" y="26660475"/>
                  <a:pt x="165506400" y="26203275"/>
                </a:cubicBezTo>
                <a:cubicBezTo>
                  <a:pt x="160877250" y="25727025"/>
                  <a:pt x="154895550" y="25717500"/>
                  <a:pt x="146075400" y="25717500"/>
                </a:cubicBezTo>
                <a:lnTo>
                  <a:pt x="59664600" y="25717500"/>
                </a:lnTo>
                <a:cubicBezTo>
                  <a:pt x="50844450" y="25717500"/>
                  <a:pt x="44862750" y="25727025"/>
                  <a:pt x="40233600" y="26203275"/>
                </a:cubicBezTo>
                <a:cubicBezTo>
                  <a:pt x="35728275" y="26660475"/>
                  <a:pt x="33413700" y="27489150"/>
                  <a:pt x="31803975" y="28517850"/>
                </a:cubicBezTo>
                <a:cubicBezTo>
                  <a:pt x="27936825" y="30994350"/>
                  <a:pt x="24793575" y="34928175"/>
                  <a:pt x="22812375" y="39757350"/>
                </a:cubicBezTo>
                <a:cubicBezTo>
                  <a:pt x="21993225" y="41767125"/>
                  <a:pt x="21326475" y="44662725"/>
                  <a:pt x="20964525" y="50292000"/>
                </a:cubicBezTo>
                <a:cubicBezTo>
                  <a:pt x="20716875" y="54073425"/>
                  <a:pt x="20621625" y="58559700"/>
                  <a:pt x="20593050" y="64293750"/>
                </a:cubicBezTo>
                <a:lnTo>
                  <a:pt x="185146950" y="64293750"/>
                </a:lnTo>
                <a:close/>
                <a:moveTo>
                  <a:pt x="123444000" y="141446250"/>
                </a:moveTo>
                <a:cubicBezTo>
                  <a:pt x="123444000" y="134350125"/>
                  <a:pt x="128054100" y="128587500"/>
                  <a:pt x="133731000" y="128587500"/>
                </a:cubicBezTo>
                <a:lnTo>
                  <a:pt x="154305000" y="128587500"/>
                </a:lnTo>
                <a:cubicBezTo>
                  <a:pt x="159981900" y="128587500"/>
                  <a:pt x="164592000" y="134350125"/>
                  <a:pt x="164592000" y="141446250"/>
                </a:cubicBezTo>
                <a:cubicBezTo>
                  <a:pt x="164592000" y="148542375"/>
                  <a:pt x="159981900" y="154305000"/>
                  <a:pt x="154305000" y="154305000"/>
                </a:cubicBezTo>
                <a:lnTo>
                  <a:pt x="133731000" y="154305000"/>
                </a:lnTo>
                <a:cubicBezTo>
                  <a:pt x="128054100" y="154305000"/>
                  <a:pt x="123444000" y="148542375"/>
                  <a:pt x="123444000" y="141446250"/>
                </a:cubicBezTo>
                <a:close/>
              </a:path>
            </a:pathLst>
          </a:custGeom>
          <a:solidFill xmlns:a="http://schemas.openxmlformats.org/drawingml/2006/main">
            <a:srgbClr val="000000"/>
          </a:solidFill>
        </p:spPr>
      </p:sp>
    </p:spTree>
    <p:extLst>
      <p:ext uri="{BB962C8B-B14F-4D97-AF65-F5344CB8AC3E}">
        <p14:creationId xmlns:p14="http://schemas.microsoft.com/office/powerpoint/2010/main" val="2074541973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Number-Placeholder-1-2">
            <a:extLst xmlns:a="http://schemas.openxmlformats.org/drawingml/2006/main">
              <a:ext uri="{FF2B5EF4-FFF2-40B4-BE49-F238E27FC236}">
                <a16:creationId xmlns:a16="http://schemas.microsoft.com/office/drawing/2014/main" id="{92330CAB-42B1-4091-8BA1-5F5E35576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219" y="6278594"/>
            <a:ext cx="519113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/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3</a:t>
            </a:r>
          </a:p>
        </p:txBody>
      </p:sp>
      <p:sp>
        <p:nvSpPr>
          <p:cNvPr id="2" name="Title-2-3">
            <a:extLst xmlns:a="http://schemas.openxmlformats.org/drawingml/2006/main">
              <a:ext uri="{FF2B5EF4-FFF2-40B4-BE49-F238E27FC236}">
                <a16:creationId xmlns:a16="http://schemas.microsoft.com/office/drawing/2014/main" id="{8001D010-C85D-4FEF-A4C3-E25033507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Good material decisions balance four design priorities</a:t>
            </a:r>
          </a:p>
        </p:txBody>
      </p:sp>
      <p:sp>
        <p:nvSpPr>
          <p:cNvPr id="3" name="Content-Placeholder-9-4">
            <a:extLst xmlns:a="http://schemas.openxmlformats.org/drawingml/2006/main">
              <a:ext uri="{FF2B5EF4-FFF2-40B4-BE49-F238E27FC236}">
                <a16:creationId xmlns:a16="http://schemas.microsoft.com/office/drawing/2014/main" id="{E8A464EF-8863-438F-93B4-9A77DBB76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2031968"/>
            <a:ext cx="5537168" cy="16430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Performance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Strength, durability, weight, fire resistance, moisture behavior, maintenance, and lifespan.</a:t>
            </a:r>
          </a:p>
        </p:txBody>
      </p:sp>
      <p:sp>
        <p:nvSpPr>
          <p:cNvPr id="4" name="Content-Placeholder-10-5">
            <a:extLst xmlns:a="http://schemas.openxmlformats.org/drawingml/2006/main">
              <a:ext uri="{FF2B5EF4-FFF2-40B4-BE49-F238E27FC236}">
                <a16:creationId xmlns:a16="http://schemas.microsoft.com/office/drawing/2014/main" id="{95F77289-C171-4BFF-AB25-13D9B1A8E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6592" y="2031968"/>
            <a:ext cx="5537168" cy="16430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User experience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Color, texture, temperature, sound, tactility, comfort, safety, and emotional meaning.</a:t>
            </a:r>
          </a:p>
        </p:txBody>
      </p:sp>
      <p:sp>
        <p:nvSpPr>
          <p:cNvPr id="5" name="Content-Placeholder-9-6">
            <a:extLst xmlns:a="http://schemas.openxmlformats.org/drawingml/2006/main">
              <a:ext uri="{FF2B5EF4-FFF2-40B4-BE49-F238E27FC236}">
                <a16:creationId xmlns:a16="http://schemas.microsoft.com/office/drawing/2014/main" id="{59241814-C554-4561-9531-7C701CDAC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4016978"/>
            <a:ext cx="5537168" cy="164315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Production feasibility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Availability, cost, fabrication methods, joining, installation, repair, and required skills.</a:t>
            </a:r>
          </a:p>
        </p:txBody>
      </p:sp>
      <p:sp>
        <p:nvSpPr>
          <p:cNvPr id="6" name="Content-Placeholder-10-7">
            <a:extLst xmlns:a="http://schemas.openxmlformats.org/drawingml/2006/main">
              <a:ext uri="{FF2B5EF4-FFF2-40B4-BE49-F238E27FC236}">
                <a16:creationId xmlns:a16="http://schemas.microsoft.com/office/drawing/2014/main" id="{353DA877-A0B4-4BCF-BAAD-E85E3A8AE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6592" y="4016978"/>
            <a:ext cx="5537168" cy="164315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Environmental impact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Resource origin, embodied energy, toxicity, reuse, recyclability, and end-of-life options.</a:t>
            </a:r>
          </a:p>
        </p:txBody>
      </p:sp>
    </p:spTree>
    <p:extLst>
      <p:ext uri="{BB962C8B-B14F-4D97-AF65-F5344CB8AC3E}">
        <p14:creationId xmlns:p14="http://schemas.microsoft.com/office/powerpoint/2010/main" val="36690617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2026-08-10T15:22:08.8680000Z</dcterms:created>
  <dcterms:modified xsi:type="dcterms:W3CDTF">2026-08-10T15:22:08.8680000Z</dcterms:modified>
</coreProperties>
</file>