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8" autoAdjust="0"/>
    <p:restoredTop sz="94660"/>
  </p:normalViewPr>
  <p:slideViewPr>
    <p:cSldViewPr>
      <p:cViewPr varScale="1">
        <p:scale>
          <a:sx n="104" d="100"/>
          <a:sy n="104" d="100"/>
        </p:scale>
        <p:origin x="-3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24/06/58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24/06/58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24/06/58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24/06/58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24/06/58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24/06/58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24/06/58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24/06/58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24/06/58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24/06/58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pPr/>
              <a:t>24/06/58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4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C6EA7-0A26-4E10-9D77-E5BD8D31699B}" type="datetimeFigureOut">
              <a:rPr lang="th-TH" smtClean="0"/>
              <a:pPr/>
              <a:t>24/06/58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837DF-4828-4735-9979-3009282FE2F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2819400"/>
            <a:ext cx="914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h-TH" altLang="ko-KR" sz="5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-윤체B_ppt" pitchFamily="18" charset="-127"/>
                <a:ea typeface="-윤체B_ppt" pitchFamily="18" charset="-127"/>
                <a:cs typeface="LilyUPC" pitchFamily="34" charset="-34"/>
              </a:rPr>
              <a:t>บทบาท-หน้าที่ของบุคคลที่เกี่ยวข้องกับการจัดสัมมนา</a:t>
            </a:r>
            <a:br>
              <a:rPr lang="th-TH" altLang="ko-KR" sz="5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-윤체B_ppt" pitchFamily="18" charset="-127"/>
                <a:ea typeface="-윤체B_ppt" pitchFamily="18" charset="-127"/>
                <a:cs typeface="LilyUPC" pitchFamily="34" charset="-34"/>
              </a:rPr>
            </a:br>
            <a:r>
              <a:rPr lang="th-TH" altLang="ko-KR" sz="5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-윤체B_ppt" pitchFamily="18" charset="-127"/>
                <a:ea typeface="-윤체B_ppt" pitchFamily="18" charset="-127"/>
                <a:cs typeface="LilyUPC" pitchFamily="34" charset="-34"/>
              </a:rPr>
              <a:t>และจรรยาทางอาชีพของผู้เข้าร่วมสัมมนา 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2362200" y="1752600"/>
            <a:ext cx="4343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r>
              <a:rPr lang="th-TH" altLang="ko-KR" sz="8800" b="1">
                <a:effectLst>
                  <a:outerShdw blurRad="38100" dist="38100" dir="2700000" algn="tl">
                    <a:srgbClr val="C0C0C0"/>
                  </a:outerShdw>
                </a:effectLst>
                <a:latin typeface="-윤체B_ppt" pitchFamily="18" charset="-127"/>
                <a:ea typeface="-윤체B_ppt" pitchFamily="18" charset="-127"/>
                <a:cs typeface="IrisUPC" pitchFamily="34" charset="-34"/>
              </a:rPr>
              <a:t>บทที่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9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330" y="614"/>
              <a:ext cx="4193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เลขานุการ</a:t>
              </a:r>
            </a:p>
          </p:txBody>
        </p:sp>
      </p:grpSp>
      <p:grpSp>
        <p:nvGrpSpPr>
          <p:cNvPr id="11" name="Group 70"/>
          <p:cNvGrpSpPr>
            <a:grpSpLocks/>
          </p:cNvGrpSpPr>
          <p:nvPr/>
        </p:nvGrpSpPr>
        <p:grpSpPr bwMode="auto">
          <a:xfrm>
            <a:off x="1797050" y="1905000"/>
            <a:ext cx="4849813" cy="457200"/>
            <a:chOff x="1132" y="1200"/>
            <a:chExt cx="3055" cy="288"/>
          </a:xfrm>
        </p:grpSpPr>
        <p:grpSp>
          <p:nvGrpSpPr>
            <p:cNvPr id="12" name="Group 14"/>
            <p:cNvGrpSpPr>
              <a:grpSpLocks/>
            </p:cNvGrpSpPr>
            <p:nvPr/>
          </p:nvGrpSpPr>
          <p:grpSpPr bwMode="auto">
            <a:xfrm>
              <a:off x="1132" y="1242"/>
              <a:ext cx="240" cy="240"/>
              <a:chOff x="2078" y="1680"/>
              <a:chExt cx="1615" cy="1615"/>
            </a:xfrm>
          </p:grpSpPr>
          <p:sp>
            <p:nvSpPr>
              <p:cNvPr id="14" name="Oval 15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5" name="Oval 16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6" name="Oval 17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7" name="Oval 18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8" name="Oval 19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9" name="Oval 20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13" name="Rectangle 49"/>
            <p:cNvSpPr>
              <a:spLocks noChangeArrowheads="1"/>
            </p:cNvSpPr>
            <p:nvPr/>
          </p:nvSpPr>
          <p:spPr bwMode="auto">
            <a:xfrm>
              <a:off x="1425" y="1200"/>
              <a:ext cx="2762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เตรียม จัดทำหนังสือขออนุมัติโครงการ-งบประมาณ</a:t>
              </a:r>
            </a:p>
          </p:txBody>
        </p:sp>
      </p:grpSp>
      <p:grpSp>
        <p:nvGrpSpPr>
          <p:cNvPr id="20" name="Group 71"/>
          <p:cNvGrpSpPr>
            <a:grpSpLocks/>
          </p:cNvGrpSpPr>
          <p:nvPr/>
        </p:nvGrpSpPr>
        <p:grpSpPr bwMode="auto">
          <a:xfrm>
            <a:off x="1828800" y="2514600"/>
            <a:ext cx="5524500" cy="822325"/>
            <a:chOff x="1152" y="1584"/>
            <a:chExt cx="3480" cy="518"/>
          </a:xfrm>
        </p:grpSpPr>
        <p:grpSp>
          <p:nvGrpSpPr>
            <p:cNvPr id="21" name="Group 21"/>
            <p:cNvGrpSpPr>
              <a:grpSpLocks/>
            </p:cNvGrpSpPr>
            <p:nvPr/>
          </p:nvGrpSpPr>
          <p:grpSpPr bwMode="auto">
            <a:xfrm>
              <a:off x="1152" y="1619"/>
              <a:ext cx="240" cy="240"/>
              <a:chOff x="2078" y="1680"/>
              <a:chExt cx="1615" cy="1615"/>
            </a:xfrm>
          </p:grpSpPr>
          <p:sp>
            <p:nvSpPr>
              <p:cNvPr id="23" name="Oval 22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4" name="Oval 23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5" name="Oval 2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6" name="Oval 2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48BE67">
                      <a:gamma/>
                      <a:shade val="0"/>
                      <a:invGamma/>
                    </a:srgbClr>
                  </a:gs>
                  <a:gs pos="100000">
                    <a:srgbClr val="48BE67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7" name="Oval 2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8" name="Oval 2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48BE67"/>
                  </a:gs>
                  <a:gs pos="100000">
                    <a:srgbClr val="48BE67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22" name="Rectangle 50"/>
            <p:cNvSpPr>
              <a:spLocks noChangeArrowheads="1"/>
            </p:cNvSpPr>
            <p:nvPr/>
          </p:nvSpPr>
          <p:spPr bwMode="auto">
            <a:xfrm>
              <a:off x="1440" y="1584"/>
              <a:ext cx="3192" cy="51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เตรียม ออกหนังสือเชิญ ประธาน วิทยากร ผู้ดำเนินรายการ 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ผู้เข้าร่วมสัมมนา ผู้ให้การสนับสนุน</a:t>
              </a:r>
            </a:p>
          </p:txBody>
        </p:sp>
      </p:grpSp>
      <p:grpSp>
        <p:nvGrpSpPr>
          <p:cNvPr id="29" name="Group 72"/>
          <p:cNvGrpSpPr>
            <a:grpSpLocks/>
          </p:cNvGrpSpPr>
          <p:nvPr/>
        </p:nvGrpSpPr>
        <p:grpSpPr bwMode="auto">
          <a:xfrm>
            <a:off x="1828800" y="3505200"/>
            <a:ext cx="4560888" cy="482600"/>
            <a:chOff x="1152" y="2208"/>
            <a:chExt cx="2873" cy="304"/>
          </a:xfrm>
        </p:grpSpPr>
        <p:grpSp>
          <p:nvGrpSpPr>
            <p:cNvPr id="30" name="Group 28"/>
            <p:cNvGrpSpPr>
              <a:grpSpLocks/>
            </p:cNvGrpSpPr>
            <p:nvPr/>
          </p:nvGrpSpPr>
          <p:grpSpPr bwMode="auto">
            <a:xfrm>
              <a:off x="1152" y="2272"/>
              <a:ext cx="240" cy="240"/>
              <a:chOff x="2078" y="1680"/>
              <a:chExt cx="1615" cy="1615"/>
            </a:xfrm>
          </p:grpSpPr>
          <p:sp>
            <p:nvSpPr>
              <p:cNvPr id="32" name="Oval 2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3" name="Oval 3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4" name="Oval 31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5" name="Oval 3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6" name="Oval 33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7" name="Oval 3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31" name="Rectangle 51"/>
            <p:cNvSpPr>
              <a:spLocks noChangeArrowheads="1"/>
            </p:cNvSpPr>
            <p:nvPr/>
          </p:nvSpPr>
          <p:spPr bwMode="auto">
            <a:xfrm>
              <a:off x="1440" y="2208"/>
              <a:ext cx="2585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เตรียม ทำหนังสือขอความอนุเคราะห์ สนับสนุน</a:t>
              </a:r>
            </a:p>
          </p:txBody>
        </p:sp>
      </p:grpSp>
      <p:grpSp>
        <p:nvGrpSpPr>
          <p:cNvPr id="38" name="Group 73"/>
          <p:cNvGrpSpPr>
            <a:grpSpLocks/>
          </p:cNvGrpSpPr>
          <p:nvPr/>
        </p:nvGrpSpPr>
        <p:grpSpPr bwMode="auto">
          <a:xfrm>
            <a:off x="1828800" y="4191000"/>
            <a:ext cx="2887663" cy="468313"/>
            <a:chOff x="1152" y="2640"/>
            <a:chExt cx="1819" cy="295"/>
          </a:xfrm>
        </p:grpSpPr>
        <p:grpSp>
          <p:nvGrpSpPr>
            <p:cNvPr id="39" name="Group 35"/>
            <p:cNvGrpSpPr>
              <a:grpSpLocks/>
            </p:cNvGrpSpPr>
            <p:nvPr/>
          </p:nvGrpSpPr>
          <p:grpSpPr bwMode="auto">
            <a:xfrm>
              <a:off x="1152" y="2695"/>
              <a:ext cx="240" cy="240"/>
              <a:chOff x="2078" y="1680"/>
              <a:chExt cx="1615" cy="1615"/>
            </a:xfrm>
          </p:grpSpPr>
          <p:sp>
            <p:nvSpPr>
              <p:cNvPr id="41" name="Oval 36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2" name="Oval 37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3" name="Oval 38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4" name="Oval 39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8D67E1">
                      <a:gamma/>
                      <a:shade val="0"/>
                      <a:invGamma/>
                    </a:srgbClr>
                  </a:gs>
                  <a:gs pos="100000">
                    <a:srgbClr val="8D67E1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5" name="Oval 40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6" name="Oval 41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8D67E1"/>
                  </a:gs>
                  <a:gs pos="100000">
                    <a:srgbClr val="8D67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40" name="Rectangle 52"/>
            <p:cNvSpPr>
              <a:spLocks noChangeArrowheads="1"/>
            </p:cNvSpPr>
            <p:nvPr/>
          </p:nvSpPr>
          <p:spPr bwMode="auto">
            <a:xfrm>
              <a:off x="1440" y="2640"/>
              <a:ext cx="1531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เตรียม ร่างคำกล่าวเปิด- ปิด</a:t>
              </a:r>
            </a:p>
          </p:txBody>
        </p:sp>
      </p:grpSp>
      <p:grpSp>
        <p:nvGrpSpPr>
          <p:cNvPr id="47" name="Group 74"/>
          <p:cNvGrpSpPr>
            <a:grpSpLocks/>
          </p:cNvGrpSpPr>
          <p:nvPr/>
        </p:nvGrpSpPr>
        <p:grpSpPr bwMode="auto">
          <a:xfrm>
            <a:off x="1828800" y="4876800"/>
            <a:ext cx="2787650" cy="457200"/>
            <a:chOff x="1152" y="3072"/>
            <a:chExt cx="1756" cy="288"/>
          </a:xfrm>
        </p:grpSpPr>
        <p:grpSp>
          <p:nvGrpSpPr>
            <p:cNvPr id="48" name="Group 42"/>
            <p:cNvGrpSpPr>
              <a:grpSpLocks/>
            </p:cNvGrpSpPr>
            <p:nvPr/>
          </p:nvGrpSpPr>
          <p:grpSpPr bwMode="auto">
            <a:xfrm>
              <a:off x="1152" y="3119"/>
              <a:ext cx="224" cy="240"/>
              <a:chOff x="2078" y="1680"/>
              <a:chExt cx="1615" cy="1615"/>
            </a:xfrm>
          </p:grpSpPr>
          <p:sp>
            <p:nvSpPr>
              <p:cNvPr id="50" name="Oval 43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1" name="Oval 44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2" name="Oval 4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3" name="Oval 46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E35E23">
                      <a:gamma/>
                      <a:shade val="0"/>
                      <a:invGamma/>
                    </a:srgbClr>
                  </a:gs>
                  <a:gs pos="100000">
                    <a:srgbClr val="E35E23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4" name="Oval 4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5" name="Oval 48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E35E23"/>
                  </a:gs>
                  <a:gs pos="100000">
                    <a:srgbClr val="E35E23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49" name="Rectangle 53"/>
            <p:cNvSpPr>
              <a:spLocks noChangeArrowheads="1"/>
            </p:cNvSpPr>
            <p:nvPr/>
          </p:nvSpPr>
          <p:spPr bwMode="auto">
            <a:xfrm>
              <a:off x="1440" y="3072"/>
              <a:ext cx="1468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เตรียม ร่างคำกล่าวรายงาน</a:t>
              </a:r>
            </a:p>
          </p:txBody>
        </p:sp>
      </p:grpSp>
      <p:grpSp>
        <p:nvGrpSpPr>
          <p:cNvPr id="56" name="Group 75"/>
          <p:cNvGrpSpPr>
            <a:grpSpLocks/>
          </p:cNvGrpSpPr>
          <p:nvPr/>
        </p:nvGrpSpPr>
        <p:grpSpPr bwMode="auto">
          <a:xfrm>
            <a:off x="1828800" y="5562600"/>
            <a:ext cx="3122613" cy="468313"/>
            <a:chOff x="1152" y="3504"/>
            <a:chExt cx="1967" cy="295"/>
          </a:xfrm>
        </p:grpSpPr>
        <p:grpSp>
          <p:nvGrpSpPr>
            <p:cNvPr id="57" name="Group 54"/>
            <p:cNvGrpSpPr>
              <a:grpSpLocks/>
            </p:cNvGrpSpPr>
            <p:nvPr/>
          </p:nvGrpSpPr>
          <p:grpSpPr bwMode="auto">
            <a:xfrm>
              <a:off x="1152" y="3559"/>
              <a:ext cx="240" cy="240"/>
              <a:chOff x="2078" y="1680"/>
              <a:chExt cx="1615" cy="1615"/>
            </a:xfrm>
          </p:grpSpPr>
          <p:sp>
            <p:nvSpPr>
              <p:cNvPr id="59" name="Oval 55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60" name="Oval 56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61" name="Oval 57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62" name="Oval 58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8D67E1">
                      <a:gamma/>
                      <a:shade val="0"/>
                      <a:invGamma/>
                    </a:srgbClr>
                  </a:gs>
                  <a:gs pos="100000">
                    <a:srgbClr val="8D67E1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63" name="Oval 59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64" name="Oval 60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660066"/>
                  </a:gs>
                  <a:gs pos="100000">
                    <a:srgbClr val="660066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58" name="Rectangle 68"/>
            <p:cNvSpPr>
              <a:spLocks noChangeArrowheads="1"/>
            </p:cNvSpPr>
            <p:nvPr/>
          </p:nvSpPr>
          <p:spPr bwMode="auto">
            <a:xfrm>
              <a:off x="1440" y="3504"/>
              <a:ext cx="1679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ดูแลการจัดสัมมนาให้เรียบร้อย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9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330" y="614"/>
              <a:ext cx="4193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เลขานุการ</a:t>
              </a:r>
            </a:p>
          </p:txBody>
        </p:sp>
      </p:grpSp>
      <p:grpSp>
        <p:nvGrpSpPr>
          <p:cNvPr id="11" name="Group 59"/>
          <p:cNvGrpSpPr>
            <a:grpSpLocks/>
          </p:cNvGrpSpPr>
          <p:nvPr/>
        </p:nvGrpSpPr>
        <p:grpSpPr bwMode="auto">
          <a:xfrm>
            <a:off x="1828800" y="1981200"/>
            <a:ext cx="4816475" cy="482600"/>
            <a:chOff x="1152" y="1248"/>
            <a:chExt cx="3034" cy="304"/>
          </a:xfrm>
        </p:grpSpPr>
        <p:grpSp>
          <p:nvGrpSpPr>
            <p:cNvPr id="12" name="Group 25"/>
            <p:cNvGrpSpPr>
              <a:grpSpLocks/>
            </p:cNvGrpSpPr>
            <p:nvPr/>
          </p:nvGrpSpPr>
          <p:grpSpPr bwMode="auto">
            <a:xfrm>
              <a:off x="1152" y="1312"/>
              <a:ext cx="240" cy="240"/>
              <a:chOff x="2078" y="1680"/>
              <a:chExt cx="1615" cy="1615"/>
            </a:xfrm>
          </p:grpSpPr>
          <p:sp>
            <p:nvSpPr>
              <p:cNvPr id="14" name="Oval 26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5" name="Oval 27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6" name="Oval 28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7" name="Oval 29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8" name="Oval 30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9" name="Oval 31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13" name="Rectangle 48"/>
            <p:cNvSpPr>
              <a:spLocks noChangeArrowheads="1"/>
            </p:cNvSpPr>
            <p:nvPr/>
          </p:nvSpPr>
          <p:spPr bwMode="auto">
            <a:xfrm>
              <a:off x="1440" y="1248"/>
              <a:ext cx="2746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เตรียมหนังสือขออนุญาตใช้สถานที่ ยืมวัสดุอุปกรณ์</a:t>
              </a:r>
            </a:p>
          </p:txBody>
        </p:sp>
      </p:grpSp>
      <p:grpSp>
        <p:nvGrpSpPr>
          <p:cNvPr id="20" name="Group 60"/>
          <p:cNvGrpSpPr>
            <a:grpSpLocks/>
          </p:cNvGrpSpPr>
          <p:nvPr/>
        </p:nvGrpSpPr>
        <p:grpSpPr bwMode="auto">
          <a:xfrm>
            <a:off x="1828800" y="2667000"/>
            <a:ext cx="2159000" cy="468313"/>
            <a:chOff x="1152" y="1680"/>
            <a:chExt cx="1360" cy="295"/>
          </a:xfrm>
        </p:grpSpPr>
        <p:grpSp>
          <p:nvGrpSpPr>
            <p:cNvPr id="21" name="Group 32"/>
            <p:cNvGrpSpPr>
              <a:grpSpLocks/>
            </p:cNvGrpSpPr>
            <p:nvPr/>
          </p:nvGrpSpPr>
          <p:grpSpPr bwMode="auto">
            <a:xfrm>
              <a:off x="1152" y="1735"/>
              <a:ext cx="240" cy="240"/>
              <a:chOff x="2078" y="1680"/>
              <a:chExt cx="1615" cy="1615"/>
            </a:xfrm>
          </p:grpSpPr>
          <p:sp>
            <p:nvSpPr>
              <p:cNvPr id="23" name="Oval 33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4" name="Oval 34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5" name="Oval 3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6" name="Oval 36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8D67E1">
                      <a:gamma/>
                      <a:shade val="0"/>
                      <a:invGamma/>
                    </a:srgbClr>
                  </a:gs>
                  <a:gs pos="100000">
                    <a:srgbClr val="8D67E1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7" name="Oval 3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8" name="Oval 38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8D67E1"/>
                  </a:gs>
                  <a:gs pos="100000">
                    <a:srgbClr val="8D67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22" name="Rectangle 49"/>
            <p:cNvSpPr>
              <a:spLocks noChangeArrowheads="1"/>
            </p:cNvSpPr>
            <p:nvPr/>
          </p:nvSpPr>
          <p:spPr bwMode="auto">
            <a:xfrm>
              <a:off x="1440" y="1680"/>
              <a:ext cx="1072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ทำหนังสือขอบคุณ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9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488" y="614"/>
              <a:ext cx="4193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เลขานุการ</a:t>
              </a:r>
            </a:p>
          </p:txBody>
        </p:sp>
      </p:grpSp>
      <p:sp>
        <p:nvSpPr>
          <p:cNvPr id="11" name="AutoShape 11"/>
          <p:cNvSpPr>
            <a:spLocks noChangeArrowheads="1"/>
          </p:cNvSpPr>
          <p:nvPr/>
        </p:nvSpPr>
        <p:spPr bwMode="gray">
          <a:xfrm>
            <a:off x="685800" y="1981200"/>
            <a:ext cx="37338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762000" y="2057400"/>
            <a:ext cx="27924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ลักษณะของเลขานุการ</a:t>
            </a:r>
          </a:p>
        </p:txBody>
      </p: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2133600" y="2967038"/>
            <a:ext cx="1525588" cy="457200"/>
            <a:chOff x="1344" y="1869"/>
            <a:chExt cx="961" cy="288"/>
          </a:xfrm>
        </p:grpSpPr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574" y="1869"/>
              <a:ext cx="73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h-TH">
                  <a:cs typeface="Angsana New" pitchFamily="18" charset="-34"/>
                </a:rPr>
                <a:t>บุคลิกภาพดี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2133600" y="3429000"/>
            <a:ext cx="6264275" cy="457200"/>
            <a:chOff x="1344" y="2160"/>
            <a:chExt cx="3946" cy="288"/>
          </a:xfrm>
        </p:grpSpPr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1344" y="2211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574" y="2160"/>
              <a:ext cx="37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h-TH">
                  <a:cs typeface="Angsana New" pitchFamily="18" charset="-34"/>
                </a:rPr>
                <a:t>แคล่วคล่อง ว่องไว กิรินาวาจาสุภาพ แต่งกายสะอาด ทันสมัย แข็งแรง</a:t>
              </a:r>
            </a:p>
          </p:txBody>
        </p:sp>
      </p:grpSp>
      <p:grpSp>
        <p:nvGrpSpPr>
          <p:cNvPr id="19" name="Group 19"/>
          <p:cNvGrpSpPr>
            <a:grpSpLocks/>
          </p:cNvGrpSpPr>
          <p:nvPr/>
        </p:nvGrpSpPr>
        <p:grpSpPr bwMode="auto">
          <a:xfrm>
            <a:off x="2133600" y="3886200"/>
            <a:ext cx="6369050" cy="822325"/>
            <a:chOff x="1344" y="2688"/>
            <a:chExt cx="4012" cy="518"/>
          </a:xfrm>
        </p:grpSpPr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1344" y="2739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574" y="2688"/>
              <a:ext cx="378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h-TH">
                  <a:cs typeface="Angsana New" pitchFamily="18" charset="-34"/>
                </a:rPr>
                <a:t>ซื่อสัตย์ จริงจัง จริงใจ มีน้ำใจ สำนึกในงานบริการ ชอบช่วยเหลือผู้อื่น </a:t>
              </a:r>
              <a:br>
                <a:rPr lang="th-TH">
                  <a:cs typeface="Angsana New" pitchFamily="18" charset="-34"/>
                </a:rPr>
              </a:br>
              <a:r>
                <a:rPr lang="th-TH">
                  <a:cs typeface="Angsana New" pitchFamily="18" charset="-34"/>
                </a:rPr>
                <a:t>มีไหวพริบดี มีมนุษย์สัมพันธ์ มีความรับผิดชอบสูง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9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734" y="614"/>
              <a:ext cx="4789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ผู้ช่วยเลขานุการ</a:t>
              </a:r>
            </a:p>
          </p:txBody>
        </p:sp>
      </p:grp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914400" y="1905000"/>
            <a:ext cx="30638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ผู้ช่วยเลขานุการ มีหน้าที่</a:t>
            </a:r>
          </a:p>
        </p:txBody>
      </p:sp>
      <p:grpSp>
        <p:nvGrpSpPr>
          <p:cNvPr id="12" name="Group 14"/>
          <p:cNvGrpSpPr>
            <a:grpSpLocks/>
          </p:cNvGrpSpPr>
          <p:nvPr/>
        </p:nvGrpSpPr>
        <p:grpSpPr bwMode="auto">
          <a:xfrm>
            <a:off x="1797050" y="2835275"/>
            <a:ext cx="6811963" cy="822325"/>
            <a:chOff x="1132" y="1786"/>
            <a:chExt cx="4291" cy="518"/>
          </a:xfrm>
        </p:grpSpPr>
        <p:grpSp>
          <p:nvGrpSpPr>
            <p:cNvPr id="13" name="Group 15"/>
            <p:cNvGrpSpPr>
              <a:grpSpLocks/>
            </p:cNvGrpSpPr>
            <p:nvPr/>
          </p:nvGrpSpPr>
          <p:grpSpPr bwMode="auto">
            <a:xfrm>
              <a:off x="1132" y="1828"/>
              <a:ext cx="240" cy="240"/>
              <a:chOff x="2078" y="1680"/>
              <a:chExt cx="1615" cy="1615"/>
            </a:xfrm>
          </p:grpSpPr>
          <p:sp>
            <p:nvSpPr>
              <p:cNvPr id="15" name="Oval 16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6" name="Oval 17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7" name="Oval 18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8" name="Oval 19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9" name="Oval 20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0" name="Oval 21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14" name="Rectangle 22"/>
            <p:cNvSpPr>
              <a:spLocks noChangeArrowheads="1"/>
            </p:cNvSpPr>
            <p:nvPr/>
          </p:nvSpPr>
          <p:spPr bwMode="auto">
            <a:xfrm>
              <a:off x="1425" y="1786"/>
              <a:ext cx="3998" cy="51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ช่วยงานเลขาในทุกด้าน ดูแลการทำรายงานของฝ่ายต่างๆ ติดต่อประสานงาน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กับฝ่ายเอกสาร จัดทำรายงานการประชุม</a:t>
              </a:r>
            </a:p>
          </p:txBody>
        </p:sp>
      </p:grpSp>
      <p:grpSp>
        <p:nvGrpSpPr>
          <p:cNvPr id="21" name="Group 23"/>
          <p:cNvGrpSpPr>
            <a:grpSpLocks/>
          </p:cNvGrpSpPr>
          <p:nvPr/>
        </p:nvGrpSpPr>
        <p:grpSpPr bwMode="auto">
          <a:xfrm>
            <a:off x="1828800" y="3810000"/>
            <a:ext cx="5629275" cy="457200"/>
            <a:chOff x="1152" y="2352"/>
            <a:chExt cx="3546" cy="288"/>
          </a:xfrm>
        </p:grpSpPr>
        <p:grpSp>
          <p:nvGrpSpPr>
            <p:cNvPr id="22" name="Group 24"/>
            <p:cNvGrpSpPr>
              <a:grpSpLocks/>
            </p:cNvGrpSpPr>
            <p:nvPr/>
          </p:nvGrpSpPr>
          <p:grpSpPr bwMode="auto">
            <a:xfrm>
              <a:off x="1152" y="2387"/>
              <a:ext cx="240" cy="240"/>
              <a:chOff x="2078" y="1680"/>
              <a:chExt cx="1615" cy="1615"/>
            </a:xfrm>
          </p:grpSpPr>
          <p:sp>
            <p:nvSpPr>
              <p:cNvPr id="24" name="Oval 25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5" name="Oval 26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6" name="Oval 27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7" name="Oval 28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48BE67">
                      <a:gamma/>
                      <a:shade val="0"/>
                      <a:invGamma/>
                    </a:srgbClr>
                  </a:gs>
                  <a:gs pos="100000">
                    <a:srgbClr val="48BE67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8" name="Oval 29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9" name="Oval 30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48BE67"/>
                  </a:gs>
                  <a:gs pos="100000">
                    <a:srgbClr val="48BE67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23" name="Rectangle 31"/>
            <p:cNvSpPr>
              <a:spLocks noChangeArrowheads="1"/>
            </p:cNvSpPr>
            <p:nvPr/>
          </p:nvSpPr>
          <p:spPr bwMode="auto">
            <a:xfrm>
              <a:off x="1440" y="2352"/>
              <a:ext cx="3258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ปฏิบัติหน้าที่แทนเลขานุการ เมื่อเลขาไม่สามารถปฏิบัติงานได้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9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144" y="614"/>
              <a:ext cx="4379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ฝ่ายทะเบียน</a:t>
              </a:r>
            </a:p>
          </p:txBody>
        </p:sp>
      </p:grp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914400" y="1905000"/>
            <a:ext cx="25923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ฝ่ายทะเบียน มีหน้าที่</a:t>
            </a:r>
          </a:p>
        </p:txBody>
      </p: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1797050" y="2835275"/>
            <a:ext cx="3949700" cy="457200"/>
            <a:chOff x="1132" y="1786"/>
            <a:chExt cx="2488" cy="288"/>
          </a:xfrm>
        </p:grpSpPr>
        <p:grpSp>
          <p:nvGrpSpPr>
            <p:cNvPr id="13" name="Group 13"/>
            <p:cNvGrpSpPr>
              <a:grpSpLocks/>
            </p:cNvGrpSpPr>
            <p:nvPr/>
          </p:nvGrpSpPr>
          <p:grpSpPr bwMode="auto">
            <a:xfrm>
              <a:off x="1132" y="1828"/>
              <a:ext cx="240" cy="240"/>
              <a:chOff x="2078" y="1680"/>
              <a:chExt cx="1615" cy="1615"/>
            </a:xfrm>
          </p:grpSpPr>
          <p:sp>
            <p:nvSpPr>
              <p:cNvPr id="15" name="Oval 14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6" name="Oval 15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7" name="Oval 16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8" name="Oval 17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9" name="Oval 18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0" name="Oval 19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14" name="Rectangle 20"/>
            <p:cNvSpPr>
              <a:spLocks noChangeArrowheads="1"/>
            </p:cNvSpPr>
            <p:nvPr/>
          </p:nvSpPr>
          <p:spPr bwMode="auto">
            <a:xfrm>
              <a:off x="1425" y="1786"/>
              <a:ext cx="2195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เตรียมข้อมูลของผู้เข้าร่วมสัมมนาทั้งหมด</a:t>
              </a:r>
            </a:p>
          </p:txBody>
        </p:sp>
      </p:grpSp>
      <p:grpSp>
        <p:nvGrpSpPr>
          <p:cNvPr id="21" name="Group 21"/>
          <p:cNvGrpSpPr>
            <a:grpSpLocks/>
          </p:cNvGrpSpPr>
          <p:nvPr/>
        </p:nvGrpSpPr>
        <p:grpSpPr bwMode="auto">
          <a:xfrm>
            <a:off x="1828800" y="3429000"/>
            <a:ext cx="1765300" cy="457200"/>
            <a:chOff x="1152" y="2352"/>
            <a:chExt cx="1112" cy="288"/>
          </a:xfrm>
        </p:grpSpPr>
        <p:grpSp>
          <p:nvGrpSpPr>
            <p:cNvPr id="22" name="Group 22"/>
            <p:cNvGrpSpPr>
              <a:grpSpLocks/>
            </p:cNvGrpSpPr>
            <p:nvPr/>
          </p:nvGrpSpPr>
          <p:grpSpPr bwMode="auto">
            <a:xfrm>
              <a:off x="1152" y="2387"/>
              <a:ext cx="240" cy="240"/>
              <a:chOff x="2078" y="1680"/>
              <a:chExt cx="1615" cy="1615"/>
            </a:xfrm>
          </p:grpSpPr>
          <p:sp>
            <p:nvSpPr>
              <p:cNvPr id="24" name="Oval 23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5" name="Oval 24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6" name="Oval 2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7" name="Oval 26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48BE67">
                      <a:gamma/>
                      <a:shade val="0"/>
                      <a:invGamma/>
                    </a:srgbClr>
                  </a:gs>
                  <a:gs pos="100000">
                    <a:srgbClr val="48BE67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8" name="Oval 2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9" name="Oval 28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48BE67"/>
                  </a:gs>
                  <a:gs pos="100000">
                    <a:srgbClr val="48BE67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23" name="Rectangle 29"/>
            <p:cNvSpPr>
              <a:spLocks noChangeArrowheads="1"/>
            </p:cNvSpPr>
            <p:nvPr/>
          </p:nvSpPr>
          <p:spPr bwMode="auto">
            <a:xfrm>
              <a:off x="1440" y="2352"/>
              <a:ext cx="824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สำรวจจำนวน</a:t>
              </a:r>
            </a:p>
          </p:txBody>
        </p:sp>
      </p:grpSp>
      <p:grpSp>
        <p:nvGrpSpPr>
          <p:cNvPr id="30" name="Group 30"/>
          <p:cNvGrpSpPr>
            <a:grpSpLocks/>
          </p:cNvGrpSpPr>
          <p:nvPr/>
        </p:nvGrpSpPr>
        <p:grpSpPr bwMode="auto">
          <a:xfrm>
            <a:off x="1828800" y="4027488"/>
            <a:ext cx="3876675" cy="482600"/>
            <a:chOff x="1152" y="2208"/>
            <a:chExt cx="2442" cy="304"/>
          </a:xfrm>
        </p:grpSpPr>
        <p:grpSp>
          <p:nvGrpSpPr>
            <p:cNvPr id="31" name="Group 31"/>
            <p:cNvGrpSpPr>
              <a:grpSpLocks/>
            </p:cNvGrpSpPr>
            <p:nvPr/>
          </p:nvGrpSpPr>
          <p:grpSpPr bwMode="auto">
            <a:xfrm>
              <a:off x="1152" y="2272"/>
              <a:ext cx="240" cy="240"/>
              <a:chOff x="2078" y="1680"/>
              <a:chExt cx="1615" cy="1615"/>
            </a:xfrm>
          </p:grpSpPr>
          <p:sp>
            <p:nvSpPr>
              <p:cNvPr id="33" name="Oval 32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4" name="Oval 33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5" name="Oval 3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6" name="Oval 3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7" name="Oval 3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8" name="Oval 3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32" name="Rectangle 38"/>
            <p:cNvSpPr>
              <a:spLocks noChangeArrowheads="1"/>
            </p:cNvSpPr>
            <p:nvPr/>
          </p:nvSpPr>
          <p:spPr bwMode="auto">
            <a:xfrm>
              <a:off x="1440" y="2208"/>
              <a:ext cx="2154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ประสานงานฝ่ายสถานที่และฝ่ายเอกสาร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1828800" y="4648200"/>
            <a:ext cx="2686050" cy="468313"/>
            <a:chOff x="1152" y="2640"/>
            <a:chExt cx="1692" cy="295"/>
          </a:xfrm>
        </p:grpSpPr>
        <p:grpSp>
          <p:nvGrpSpPr>
            <p:cNvPr id="40" name="Group 40"/>
            <p:cNvGrpSpPr>
              <a:grpSpLocks/>
            </p:cNvGrpSpPr>
            <p:nvPr/>
          </p:nvGrpSpPr>
          <p:grpSpPr bwMode="auto">
            <a:xfrm>
              <a:off x="1152" y="2695"/>
              <a:ext cx="240" cy="240"/>
              <a:chOff x="2078" y="1680"/>
              <a:chExt cx="1615" cy="1615"/>
            </a:xfrm>
          </p:grpSpPr>
          <p:sp>
            <p:nvSpPr>
              <p:cNvPr id="42" name="Oval 41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3" name="Oval 42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4" name="Oval 4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5" name="Oval 4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8D67E1">
                      <a:gamma/>
                      <a:shade val="0"/>
                      <a:invGamma/>
                    </a:srgbClr>
                  </a:gs>
                  <a:gs pos="100000">
                    <a:srgbClr val="8D67E1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6" name="Oval 4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7" name="Oval 4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8D67E1"/>
                  </a:gs>
                  <a:gs pos="100000">
                    <a:srgbClr val="8D67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41" name="Rectangle 47"/>
            <p:cNvSpPr>
              <a:spLocks noChangeArrowheads="1"/>
            </p:cNvSpPr>
            <p:nvPr/>
          </p:nvSpPr>
          <p:spPr bwMode="auto">
            <a:xfrm>
              <a:off x="1440" y="2640"/>
              <a:ext cx="1404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จัดทำแฟ้มการลงทะเบียน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914400"/>
            <a:ext cx="9166225" cy="762000"/>
            <a:chOff x="0" y="576"/>
            <a:chExt cx="5774" cy="480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9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395" y="614"/>
              <a:ext cx="4379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ฝ่ายทะเบียน</a:t>
              </a:r>
            </a:p>
          </p:txBody>
        </p:sp>
      </p:grpSp>
      <p:sp>
        <p:nvSpPr>
          <p:cNvPr id="11" name="AutoShape 11"/>
          <p:cNvSpPr>
            <a:spLocks noChangeArrowheads="1"/>
          </p:cNvSpPr>
          <p:nvPr/>
        </p:nvSpPr>
        <p:spPr bwMode="gray">
          <a:xfrm>
            <a:off x="685800" y="1981200"/>
            <a:ext cx="37338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762000" y="2057400"/>
            <a:ext cx="300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ลักษณะของฝ่ายทะเบียน</a:t>
            </a:r>
          </a:p>
        </p:txBody>
      </p: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2133600" y="2967038"/>
            <a:ext cx="6486525" cy="822325"/>
            <a:chOff x="1344" y="1869"/>
            <a:chExt cx="4086" cy="518"/>
          </a:xfrm>
        </p:grpSpPr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574" y="1869"/>
              <a:ext cx="385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h-TH">
                  <a:cs typeface="Angsana New" pitchFamily="18" charset="-34"/>
                </a:rPr>
                <a:t>ชอบให้บริการ สุภาพ อ่อนน้อมถ่อมตน มีมนุษย์สัมพันธ์ ยิ้มแย้มแจ่มใส </a:t>
              </a:r>
              <a:br>
                <a:rPr lang="th-TH">
                  <a:cs typeface="Angsana New" pitchFamily="18" charset="-34"/>
                </a:rPr>
              </a:br>
              <a:r>
                <a:rPr lang="th-TH">
                  <a:cs typeface="Angsana New" pitchFamily="18" charset="-34"/>
                </a:rPr>
                <a:t>บุคลิกภาพดี มีความเชื่อมั่นในตนเอง มีความรับผิดชอบ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6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8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1200" y="614"/>
              <a:ext cx="4323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ฝ่ายสถานที่</a:t>
              </a:r>
            </a:p>
          </p:txBody>
        </p:sp>
      </p:grp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914400" y="1905000"/>
            <a:ext cx="2536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ฝ่ายสถานที่ มีหน้าที่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1797050" y="2835275"/>
            <a:ext cx="6858000" cy="822325"/>
            <a:chOff x="1132" y="1786"/>
            <a:chExt cx="4320" cy="518"/>
          </a:xfrm>
        </p:grpSpPr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1132" y="1828"/>
              <a:ext cx="240" cy="240"/>
              <a:chOff x="2078" y="1680"/>
              <a:chExt cx="1615" cy="1615"/>
            </a:xfrm>
          </p:grpSpPr>
          <p:sp>
            <p:nvSpPr>
              <p:cNvPr id="15" name="Oval 13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6" name="Oval 14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7" name="Oval 1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8" name="Oval 16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9" name="Oval 1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14" name="Rectangle 19"/>
            <p:cNvSpPr>
              <a:spLocks noChangeArrowheads="1"/>
            </p:cNvSpPr>
            <p:nvPr/>
          </p:nvSpPr>
          <p:spPr bwMode="auto">
            <a:xfrm>
              <a:off x="1425" y="1786"/>
              <a:ext cx="4027" cy="51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จัดห้องสัมมนา ห้องรับรองแขกพิเศษ-วิทยากร ห้องน้ำ-ห้องสุขา จัดทำเครื่อง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หมายของเส้นทางเข้าสู่ห้องสัมมนา</a:t>
              </a:r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1828800" y="3798888"/>
            <a:ext cx="1419225" cy="457200"/>
            <a:chOff x="1152" y="2352"/>
            <a:chExt cx="894" cy="288"/>
          </a:xfrm>
        </p:grpSpPr>
        <p:grpSp>
          <p:nvGrpSpPr>
            <p:cNvPr id="22" name="Group 21"/>
            <p:cNvGrpSpPr>
              <a:grpSpLocks/>
            </p:cNvGrpSpPr>
            <p:nvPr/>
          </p:nvGrpSpPr>
          <p:grpSpPr bwMode="auto">
            <a:xfrm>
              <a:off x="1152" y="2387"/>
              <a:ext cx="240" cy="240"/>
              <a:chOff x="2078" y="1680"/>
              <a:chExt cx="1615" cy="1615"/>
            </a:xfrm>
          </p:grpSpPr>
          <p:sp>
            <p:nvSpPr>
              <p:cNvPr id="24" name="Oval 22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5" name="Oval 23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6" name="Oval 2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7" name="Oval 2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48BE67">
                      <a:gamma/>
                      <a:shade val="0"/>
                      <a:invGamma/>
                    </a:srgbClr>
                  </a:gs>
                  <a:gs pos="100000">
                    <a:srgbClr val="48BE67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8" name="Oval 2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9" name="Oval 2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48BE67"/>
                  </a:gs>
                  <a:gs pos="100000">
                    <a:srgbClr val="48BE67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23" name="Rectangle 28"/>
            <p:cNvSpPr>
              <a:spLocks noChangeArrowheads="1"/>
            </p:cNvSpPr>
            <p:nvPr/>
          </p:nvSpPr>
          <p:spPr bwMode="auto">
            <a:xfrm>
              <a:off x="1440" y="2352"/>
              <a:ext cx="606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จัดเวที   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1828800" y="4397375"/>
            <a:ext cx="6919913" cy="822325"/>
            <a:chOff x="1152" y="2208"/>
            <a:chExt cx="4359" cy="518"/>
          </a:xfrm>
        </p:grpSpPr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1152" y="2272"/>
              <a:ext cx="240" cy="240"/>
              <a:chOff x="2078" y="1680"/>
              <a:chExt cx="1615" cy="1615"/>
            </a:xfrm>
          </p:grpSpPr>
          <p:sp>
            <p:nvSpPr>
              <p:cNvPr id="33" name="Oval 31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4" name="Oval 32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5" name="Oval 3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6" name="Oval 3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7" name="Oval 3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8" name="Oval 3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32" name="Rectangle 37"/>
            <p:cNvSpPr>
              <a:spLocks noChangeArrowheads="1"/>
            </p:cNvSpPr>
            <p:nvPr/>
          </p:nvSpPr>
          <p:spPr bwMode="auto">
            <a:xfrm>
              <a:off x="1440" y="2208"/>
              <a:ext cx="4071" cy="51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เตรียมเครื่องโสตทัศนูปกรณ์ ฯลฯ พร้อมทดสอบการใช้งานก่อนดำเนินการจัด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สัมมนา ในระหว่างสัมมนา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AutoShape 11"/>
          <p:cNvSpPr>
            <a:spLocks noChangeArrowheads="1"/>
          </p:cNvSpPr>
          <p:nvPr/>
        </p:nvSpPr>
        <p:spPr bwMode="gray">
          <a:xfrm>
            <a:off x="685800" y="1981200"/>
            <a:ext cx="37338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762000" y="2057400"/>
            <a:ext cx="29448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ลักษณะของฝ่ายสถานที่</a:t>
            </a:r>
          </a:p>
        </p:txBody>
      </p:sp>
      <p:grpSp>
        <p:nvGrpSpPr>
          <p:cNvPr id="6" name="Group 13"/>
          <p:cNvGrpSpPr>
            <a:grpSpLocks/>
          </p:cNvGrpSpPr>
          <p:nvPr/>
        </p:nvGrpSpPr>
        <p:grpSpPr bwMode="auto">
          <a:xfrm>
            <a:off x="2133600" y="2967038"/>
            <a:ext cx="6035675" cy="457200"/>
            <a:chOff x="1344" y="1869"/>
            <a:chExt cx="3802" cy="288"/>
          </a:xfrm>
        </p:grpSpPr>
        <p:sp>
          <p:nvSpPr>
            <p:cNvPr id="7" name="Rectangle 14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1574" y="1869"/>
              <a:ext cx="35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h-TH">
                  <a:cs typeface="Angsana New" pitchFamily="18" charset="-34"/>
                </a:rPr>
                <a:t>เป็นคนที่มีศิลป์ในการทำงาน รู้จักการวางรูปแบบของเวที โต๊ะ เก้าอี้</a:t>
              </a:r>
            </a:p>
          </p:txBody>
        </p:sp>
      </p:grpSp>
      <p:grpSp>
        <p:nvGrpSpPr>
          <p:cNvPr id="9" name="Group 16"/>
          <p:cNvGrpSpPr>
            <a:grpSpLocks/>
          </p:cNvGrpSpPr>
          <p:nvPr/>
        </p:nvGrpSpPr>
        <p:grpSpPr bwMode="auto">
          <a:xfrm>
            <a:off x="2133600" y="3505200"/>
            <a:ext cx="5565775" cy="457200"/>
            <a:chOff x="1344" y="1869"/>
            <a:chExt cx="3506" cy="288"/>
          </a:xfrm>
        </p:grpSpPr>
        <p:sp>
          <p:nvSpPr>
            <p:cNvPr id="10" name="Rectangle 17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" name="Text Box 18"/>
            <p:cNvSpPr txBox="1">
              <a:spLocks noChangeArrowheads="1"/>
            </p:cNvSpPr>
            <p:nvPr/>
          </p:nvSpPr>
          <p:spPr bwMode="auto">
            <a:xfrm>
              <a:off x="1574" y="1869"/>
              <a:ext cx="32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h-TH">
                  <a:cs typeface="Angsana New" pitchFamily="18" charset="-34"/>
                </a:rPr>
                <a:t>ประดับประดาสถานที ให้เหมาะกับบรรยากาศของการสัมมนา</a:t>
              </a:r>
            </a:p>
          </p:txBody>
        </p:sp>
      </p:grpSp>
      <p:grpSp>
        <p:nvGrpSpPr>
          <p:cNvPr id="12" name="Group 19"/>
          <p:cNvGrpSpPr>
            <a:grpSpLocks/>
          </p:cNvGrpSpPr>
          <p:nvPr/>
        </p:nvGrpSpPr>
        <p:grpSpPr bwMode="auto">
          <a:xfrm>
            <a:off x="2133600" y="4038600"/>
            <a:ext cx="6321425" cy="822325"/>
            <a:chOff x="1344" y="1869"/>
            <a:chExt cx="3982" cy="518"/>
          </a:xfrm>
        </p:grpSpPr>
        <p:sp>
          <p:nvSpPr>
            <p:cNvPr id="13" name="Rectangle 20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4" name="Text Box 21"/>
            <p:cNvSpPr txBox="1">
              <a:spLocks noChangeArrowheads="1"/>
            </p:cNvSpPr>
            <p:nvPr/>
          </p:nvSpPr>
          <p:spPr bwMode="auto">
            <a:xfrm>
              <a:off x="1574" y="1869"/>
              <a:ext cx="375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h-TH">
                  <a:cs typeface="Angsana New" pitchFamily="18" charset="-34"/>
                </a:rPr>
                <a:t>พูดจาสุภาพอ่อนน้อมถ่อมตน มีมนุษย์สัมพันธ์ เข้มแข็ง อดทน มีน้ำใจ </a:t>
              </a:r>
              <a:br>
                <a:rPr lang="th-TH">
                  <a:cs typeface="Angsana New" pitchFamily="18" charset="-34"/>
                </a:rPr>
              </a:br>
              <a:r>
                <a:rPr lang="th-TH">
                  <a:cs typeface="Angsana New" pitchFamily="18" charset="-34"/>
                </a:rPr>
                <a:t>มีความรับผิดชอบสูง</a:t>
              </a:r>
            </a:p>
          </p:txBody>
        </p:sp>
      </p:grpSp>
      <p:grpSp>
        <p:nvGrpSpPr>
          <p:cNvPr id="15" name="Group 22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16" name="Group 23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18" name="Rectangle 24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19" name="Group 25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2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21" name="Line 27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17" name="Text Box 28"/>
            <p:cNvSpPr txBox="1">
              <a:spLocks noChangeArrowheads="1"/>
            </p:cNvSpPr>
            <p:nvPr/>
          </p:nvSpPr>
          <p:spPr bwMode="auto">
            <a:xfrm>
              <a:off x="1200" y="614"/>
              <a:ext cx="4323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ฝ่ายสถานที่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6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8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943" y="614"/>
              <a:ext cx="4580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ฝ่ายสวัสดิการ</a:t>
              </a:r>
            </a:p>
          </p:txBody>
        </p:sp>
      </p:grp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914400" y="1905000"/>
            <a:ext cx="28527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ฝ่ายสวัสดิการ มีหน้าที่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1797050" y="2606675"/>
            <a:ext cx="6781800" cy="457200"/>
            <a:chOff x="1132" y="1786"/>
            <a:chExt cx="4272" cy="288"/>
          </a:xfrm>
        </p:grpSpPr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1132" y="1828"/>
              <a:ext cx="240" cy="240"/>
              <a:chOff x="2078" y="1680"/>
              <a:chExt cx="1615" cy="1615"/>
            </a:xfrm>
          </p:grpSpPr>
          <p:sp>
            <p:nvSpPr>
              <p:cNvPr id="15" name="Oval 13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6" name="Oval 14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7" name="Oval 1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8" name="Oval 16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9" name="Oval 1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14" name="Rectangle 19"/>
            <p:cNvSpPr>
              <a:spLocks noChangeArrowheads="1"/>
            </p:cNvSpPr>
            <p:nvPr/>
          </p:nvSpPr>
          <p:spPr bwMode="auto">
            <a:xfrm>
              <a:off x="1425" y="1786"/>
              <a:ext cx="3979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ดำเนินการในเรื่องอาหาร อาหารว่าง เครื่องดื่ม จัดเตรียมภาชนะ ให้เพียงพอ</a:t>
              </a:r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1828800" y="3227388"/>
            <a:ext cx="6308725" cy="457200"/>
            <a:chOff x="1152" y="2352"/>
            <a:chExt cx="3974" cy="288"/>
          </a:xfrm>
        </p:grpSpPr>
        <p:grpSp>
          <p:nvGrpSpPr>
            <p:cNvPr id="22" name="Group 21"/>
            <p:cNvGrpSpPr>
              <a:grpSpLocks/>
            </p:cNvGrpSpPr>
            <p:nvPr/>
          </p:nvGrpSpPr>
          <p:grpSpPr bwMode="auto">
            <a:xfrm>
              <a:off x="1152" y="2387"/>
              <a:ext cx="240" cy="240"/>
              <a:chOff x="2078" y="1680"/>
              <a:chExt cx="1615" cy="1615"/>
            </a:xfrm>
          </p:grpSpPr>
          <p:sp>
            <p:nvSpPr>
              <p:cNvPr id="24" name="Oval 22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5" name="Oval 23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6" name="Oval 2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7" name="Oval 2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48BE67">
                      <a:gamma/>
                      <a:shade val="0"/>
                      <a:invGamma/>
                    </a:srgbClr>
                  </a:gs>
                  <a:gs pos="100000">
                    <a:srgbClr val="48BE67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8" name="Oval 2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9" name="Oval 2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48BE67"/>
                  </a:gs>
                  <a:gs pos="100000">
                    <a:srgbClr val="48BE67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23" name="Rectangle 28"/>
            <p:cNvSpPr>
              <a:spLocks noChangeArrowheads="1"/>
            </p:cNvSpPr>
            <p:nvPr/>
          </p:nvSpPr>
          <p:spPr bwMode="auto">
            <a:xfrm>
              <a:off x="1440" y="2352"/>
              <a:ext cx="3686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ประสานงานกับฝ่ายทะเบียน ฝ่ายสถานที่ เรื่องจำนวนผู้เข้าร่วมสัมมนา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1828800" y="3825875"/>
            <a:ext cx="2935288" cy="482600"/>
            <a:chOff x="1152" y="2208"/>
            <a:chExt cx="1849" cy="304"/>
          </a:xfrm>
        </p:grpSpPr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1152" y="2272"/>
              <a:ext cx="240" cy="240"/>
              <a:chOff x="2078" y="1680"/>
              <a:chExt cx="1615" cy="1615"/>
            </a:xfrm>
          </p:grpSpPr>
          <p:sp>
            <p:nvSpPr>
              <p:cNvPr id="33" name="Oval 31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4" name="Oval 32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5" name="Oval 3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6" name="Oval 3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7" name="Oval 3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8" name="Oval 3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32" name="Rectangle 37"/>
            <p:cNvSpPr>
              <a:spLocks noChangeArrowheads="1"/>
            </p:cNvSpPr>
            <p:nvPr/>
          </p:nvSpPr>
          <p:spPr bwMode="auto">
            <a:xfrm>
              <a:off x="1440" y="2208"/>
              <a:ext cx="1561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จัดให้ใกล้กับสถานที่สัมมนา</a:t>
              </a:r>
            </a:p>
          </p:txBody>
        </p:sp>
      </p:grp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1828800" y="4419600"/>
            <a:ext cx="5351463" cy="468313"/>
            <a:chOff x="1152" y="2640"/>
            <a:chExt cx="3371" cy="295"/>
          </a:xfrm>
        </p:grpSpPr>
        <p:grpSp>
          <p:nvGrpSpPr>
            <p:cNvPr id="40" name="Group 39"/>
            <p:cNvGrpSpPr>
              <a:grpSpLocks/>
            </p:cNvGrpSpPr>
            <p:nvPr/>
          </p:nvGrpSpPr>
          <p:grpSpPr bwMode="auto">
            <a:xfrm>
              <a:off x="1152" y="2695"/>
              <a:ext cx="240" cy="240"/>
              <a:chOff x="2078" y="1680"/>
              <a:chExt cx="1615" cy="1615"/>
            </a:xfrm>
          </p:grpSpPr>
          <p:sp>
            <p:nvSpPr>
              <p:cNvPr id="42" name="Oval 40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3" name="Oval 41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4" name="Oval 4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5" name="Oval 4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8D67E1">
                      <a:gamma/>
                      <a:shade val="0"/>
                      <a:invGamma/>
                    </a:srgbClr>
                  </a:gs>
                  <a:gs pos="100000">
                    <a:srgbClr val="8D67E1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6" name="Oval 4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7" name="Oval 4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8D67E1"/>
                  </a:gs>
                  <a:gs pos="100000">
                    <a:srgbClr val="8D67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41" name="Rectangle 46"/>
            <p:cNvSpPr>
              <a:spLocks noChangeArrowheads="1"/>
            </p:cNvSpPr>
            <p:nvPr/>
          </p:nvSpPr>
          <p:spPr bwMode="auto">
            <a:xfrm>
              <a:off x="1440" y="2640"/>
              <a:ext cx="3083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ดูแลน้ำดื่มวิทยากร / จัดให้มีรสนิยมเหมาะสมกับกาลเทศะ</a:t>
              </a:r>
            </a:p>
          </p:txBody>
        </p: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1828800" y="5029200"/>
            <a:ext cx="5319713" cy="457200"/>
            <a:chOff x="1152" y="3600"/>
            <a:chExt cx="3351" cy="288"/>
          </a:xfrm>
        </p:grpSpPr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1152" y="3647"/>
              <a:ext cx="224" cy="240"/>
              <a:chOff x="2078" y="1680"/>
              <a:chExt cx="1615" cy="1615"/>
            </a:xfrm>
          </p:grpSpPr>
          <p:sp>
            <p:nvSpPr>
              <p:cNvPr id="51" name="Oval 4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2" name="Oval 5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3" name="Oval 51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4" name="Oval 5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E35E23">
                      <a:gamma/>
                      <a:shade val="0"/>
                      <a:invGamma/>
                    </a:srgbClr>
                  </a:gs>
                  <a:gs pos="100000">
                    <a:srgbClr val="E35E23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5" name="Oval 53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6" name="Oval 5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E35E23"/>
                  </a:gs>
                  <a:gs pos="100000">
                    <a:srgbClr val="E35E23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50" name="Rectangle 55"/>
            <p:cNvSpPr>
              <a:spLocks noChangeArrowheads="1"/>
            </p:cNvSpPr>
            <p:nvPr/>
          </p:nvSpPr>
          <p:spPr bwMode="auto">
            <a:xfrm>
              <a:off x="1440" y="3600"/>
              <a:ext cx="3063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การจัดสถานที่ ต้องคำนึงถึงความสะอาด สวยงาม สะดวก</a:t>
              </a:r>
            </a:p>
          </p:txBody>
        </p:sp>
      </p:grpSp>
      <p:grpSp>
        <p:nvGrpSpPr>
          <p:cNvPr id="57" name="Group 56"/>
          <p:cNvGrpSpPr>
            <a:grpSpLocks/>
          </p:cNvGrpSpPr>
          <p:nvPr/>
        </p:nvGrpSpPr>
        <p:grpSpPr bwMode="auto">
          <a:xfrm>
            <a:off x="1828800" y="5638800"/>
            <a:ext cx="7086600" cy="822325"/>
            <a:chOff x="1152" y="3600"/>
            <a:chExt cx="4464" cy="518"/>
          </a:xfrm>
        </p:grpSpPr>
        <p:grpSp>
          <p:nvGrpSpPr>
            <p:cNvPr id="58" name="Group 57"/>
            <p:cNvGrpSpPr>
              <a:grpSpLocks/>
            </p:cNvGrpSpPr>
            <p:nvPr/>
          </p:nvGrpSpPr>
          <p:grpSpPr bwMode="auto">
            <a:xfrm>
              <a:off x="1152" y="3647"/>
              <a:ext cx="224" cy="240"/>
              <a:chOff x="2078" y="1680"/>
              <a:chExt cx="1615" cy="1615"/>
            </a:xfrm>
          </p:grpSpPr>
          <p:sp>
            <p:nvSpPr>
              <p:cNvPr id="60" name="Oval 58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61" name="Oval 59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62" name="Oval 60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63" name="Oval 61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E35E23">
                      <a:gamma/>
                      <a:shade val="0"/>
                      <a:invGamma/>
                    </a:srgbClr>
                  </a:gs>
                  <a:gs pos="100000">
                    <a:srgbClr val="E35E23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64" name="Oval 62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65" name="Oval 63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CCFF66"/>
                  </a:gs>
                  <a:gs pos="100000">
                    <a:srgbClr val="CCFF66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59" name="Rectangle 64"/>
            <p:cNvSpPr>
              <a:spLocks noChangeArrowheads="1"/>
            </p:cNvSpPr>
            <p:nvPr/>
          </p:nvSpPr>
          <p:spPr bwMode="auto">
            <a:xfrm>
              <a:off x="1440" y="3600"/>
              <a:ext cx="4176" cy="51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จัดแบบบุฟเฟต์ จัดเป็นโต๊ะรูปสี่เหลี่ยมกลางห้อง ต้องการให้ผู้เข้าร่วมสัมมนายืน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ประหยัดสถานที่ ผู้เข้าร่วมสัมมนาได้สนทนาทำความรู้จักกัน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6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8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943" y="614"/>
              <a:ext cx="4580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ฝ่ายสวัสดิการ</a:t>
              </a:r>
            </a:p>
          </p:txBody>
        </p:sp>
      </p:grp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914400" y="1905000"/>
            <a:ext cx="28527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ฝ่ายสวัสดิการ มีหน้าที่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1797050" y="2606675"/>
            <a:ext cx="6203950" cy="822325"/>
            <a:chOff x="1132" y="1786"/>
            <a:chExt cx="3908" cy="518"/>
          </a:xfrm>
        </p:grpSpPr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1132" y="1828"/>
              <a:ext cx="240" cy="240"/>
              <a:chOff x="2078" y="1680"/>
              <a:chExt cx="1615" cy="1615"/>
            </a:xfrm>
          </p:grpSpPr>
          <p:sp>
            <p:nvSpPr>
              <p:cNvPr id="15" name="Oval 13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6" name="Oval 14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7" name="Oval 1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8" name="Oval 16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9" name="Oval 1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14" name="Rectangle 19"/>
            <p:cNvSpPr>
              <a:spLocks noChangeArrowheads="1"/>
            </p:cNvSpPr>
            <p:nvPr/>
          </p:nvSpPr>
          <p:spPr bwMode="auto">
            <a:xfrm>
              <a:off x="1425" y="1786"/>
              <a:ext cx="3615" cy="51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จัดแบบมีโต๊ะมีเก้าอี้นั่ง ต้องใช้พื้นที่มาก สะดวก แต่ผู้เข้าร่วมสัมมนา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มีโอกาสพูดคุยกันน้อย</a:t>
              </a:r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1828800" y="3581400"/>
            <a:ext cx="1870075" cy="457200"/>
            <a:chOff x="1152" y="2352"/>
            <a:chExt cx="1178" cy="288"/>
          </a:xfrm>
        </p:grpSpPr>
        <p:grpSp>
          <p:nvGrpSpPr>
            <p:cNvPr id="22" name="Group 21"/>
            <p:cNvGrpSpPr>
              <a:grpSpLocks/>
            </p:cNvGrpSpPr>
            <p:nvPr/>
          </p:nvGrpSpPr>
          <p:grpSpPr bwMode="auto">
            <a:xfrm>
              <a:off x="1152" y="2387"/>
              <a:ext cx="240" cy="240"/>
              <a:chOff x="2078" y="1680"/>
              <a:chExt cx="1615" cy="1615"/>
            </a:xfrm>
          </p:grpSpPr>
          <p:sp>
            <p:nvSpPr>
              <p:cNvPr id="24" name="Oval 22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5" name="Oval 23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6" name="Oval 2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7" name="Oval 2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48BE67">
                      <a:gamma/>
                      <a:shade val="0"/>
                      <a:invGamma/>
                    </a:srgbClr>
                  </a:gs>
                  <a:gs pos="100000">
                    <a:srgbClr val="48BE67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8" name="Oval 2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9" name="Oval 2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48BE67"/>
                  </a:gs>
                  <a:gs pos="100000">
                    <a:srgbClr val="48BE67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23" name="Rectangle 28"/>
            <p:cNvSpPr>
              <a:spLocks noChangeArrowheads="1"/>
            </p:cNvSpPr>
            <p:nvPr/>
          </p:nvSpPr>
          <p:spPr bwMode="auto">
            <a:xfrm>
              <a:off x="1440" y="2352"/>
              <a:ext cx="890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มีผ้าปูโต๊ะ     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1828800" y="4179888"/>
            <a:ext cx="6477000" cy="482600"/>
            <a:chOff x="1152" y="2208"/>
            <a:chExt cx="4080" cy="304"/>
          </a:xfrm>
        </p:grpSpPr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1152" y="2272"/>
              <a:ext cx="240" cy="240"/>
              <a:chOff x="2078" y="1680"/>
              <a:chExt cx="1615" cy="1615"/>
            </a:xfrm>
          </p:grpSpPr>
          <p:sp>
            <p:nvSpPr>
              <p:cNvPr id="33" name="Oval 31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4" name="Oval 32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5" name="Oval 3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6" name="Oval 3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7" name="Oval 3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8" name="Oval 3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32" name="Rectangle 37"/>
            <p:cNvSpPr>
              <a:spLocks noChangeArrowheads="1"/>
            </p:cNvSpPr>
            <p:nvPr/>
          </p:nvSpPr>
          <p:spPr bwMode="auto">
            <a:xfrm>
              <a:off x="1440" y="2208"/>
              <a:ext cx="3792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อาหารว่างเช้า น้ำชา-กาแฟ-โอวัลติน น้ำเปล่า ขนมเค้ก คุกกี้ ขนมไทย  </a:t>
              </a:r>
            </a:p>
          </p:txBody>
        </p:sp>
      </p:grp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1828800" y="4773613"/>
            <a:ext cx="5238750" cy="468312"/>
            <a:chOff x="1152" y="2640"/>
            <a:chExt cx="3300" cy="295"/>
          </a:xfrm>
        </p:grpSpPr>
        <p:grpSp>
          <p:nvGrpSpPr>
            <p:cNvPr id="40" name="Group 39"/>
            <p:cNvGrpSpPr>
              <a:grpSpLocks/>
            </p:cNvGrpSpPr>
            <p:nvPr/>
          </p:nvGrpSpPr>
          <p:grpSpPr bwMode="auto">
            <a:xfrm>
              <a:off x="1152" y="2695"/>
              <a:ext cx="240" cy="240"/>
              <a:chOff x="2078" y="1680"/>
              <a:chExt cx="1615" cy="1615"/>
            </a:xfrm>
          </p:grpSpPr>
          <p:sp>
            <p:nvSpPr>
              <p:cNvPr id="42" name="Oval 40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3" name="Oval 41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4" name="Oval 4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5" name="Oval 4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8D67E1">
                      <a:gamma/>
                      <a:shade val="0"/>
                      <a:invGamma/>
                    </a:srgbClr>
                  </a:gs>
                  <a:gs pos="100000">
                    <a:srgbClr val="8D67E1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6" name="Oval 4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7" name="Oval 4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8D67E1"/>
                  </a:gs>
                  <a:gs pos="100000">
                    <a:srgbClr val="8D67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41" name="Rectangle 46"/>
            <p:cNvSpPr>
              <a:spLocks noChangeArrowheads="1"/>
            </p:cNvSpPr>
            <p:nvPr/>
          </p:nvSpPr>
          <p:spPr bwMode="auto">
            <a:xfrm>
              <a:off x="1440" y="2640"/>
              <a:ext cx="3012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อาหารว่างบ่าย น้ำผลไม้ น้ำหวาน ขนมหรือผลไม้แยกคำ</a:t>
              </a:r>
            </a:p>
          </p:txBody>
        </p: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1828800" y="5383213"/>
            <a:ext cx="5376863" cy="457200"/>
            <a:chOff x="1152" y="3600"/>
            <a:chExt cx="3387" cy="288"/>
          </a:xfrm>
        </p:grpSpPr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1152" y="3647"/>
              <a:ext cx="224" cy="240"/>
              <a:chOff x="2078" y="1680"/>
              <a:chExt cx="1615" cy="1615"/>
            </a:xfrm>
          </p:grpSpPr>
          <p:sp>
            <p:nvSpPr>
              <p:cNvPr id="51" name="Oval 4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2" name="Oval 5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3" name="Oval 51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4" name="Oval 5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E35E23">
                      <a:gamma/>
                      <a:shade val="0"/>
                      <a:invGamma/>
                    </a:srgbClr>
                  </a:gs>
                  <a:gs pos="100000">
                    <a:srgbClr val="E35E23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5" name="Oval 53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6" name="Oval 5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E35E23"/>
                  </a:gs>
                  <a:gs pos="100000">
                    <a:srgbClr val="E35E23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50" name="Rectangle 55"/>
            <p:cNvSpPr>
              <a:spLocks noChangeArrowheads="1"/>
            </p:cNvSpPr>
            <p:nvPr/>
          </p:nvSpPr>
          <p:spPr bwMode="auto">
            <a:xfrm>
              <a:off x="1440" y="3600"/>
              <a:ext cx="3099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จัดแจกันดอกไม้ กระถางต้นไม้ ประดับประดาตามมุมห้อง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276600"/>
            <a:ext cx="914400" cy="228600"/>
          </a:xfrm>
          <a:prstGeom prst="rect">
            <a:avLst/>
          </a:prstGeom>
          <a:solidFill>
            <a:srgbClr val="3366CC"/>
          </a:solidFill>
          <a:ln w="19050">
            <a:solidFill>
              <a:srgbClr val="3366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7556500" y="1879600"/>
            <a:ext cx="1333500" cy="1130300"/>
          </a:xfrm>
          <a:prstGeom prst="ellipse">
            <a:avLst/>
          </a:prstGeom>
          <a:solidFill>
            <a:srgbClr val="E1F4FF"/>
          </a:solidFill>
          <a:ln w="28575">
            <a:solidFill>
              <a:srgbClr val="3366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74750" y="2759075"/>
            <a:ext cx="6521450" cy="14319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latinLnBrk="0" hangingPunct="0"/>
            <a:r>
              <a:rPr kumimoji="0" lang="th-TH" sz="4400">
                <a:latin typeface="DSE Erawan" pitchFamily="2" charset="0"/>
                <a:cs typeface="Angsana New" pitchFamily="18" charset="-34"/>
              </a:rPr>
              <a:t>ของบุคคลที่เกี่ยวข้องกับการจัดสัมมนาและ</a:t>
            </a:r>
            <a:br>
              <a:rPr kumimoji="0" lang="th-TH" sz="4400">
                <a:latin typeface="DSE Erawan" pitchFamily="2" charset="0"/>
                <a:cs typeface="Angsana New" pitchFamily="18" charset="-34"/>
              </a:rPr>
            </a:br>
            <a:r>
              <a:rPr kumimoji="0" lang="th-TH" sz="4400">
                <a:latin typeface="DSE Erawan" pitchFamily="2" charset="0"/>
                <a:cs typeface="Angsana New" pitchFamily="18" charset="-34"/>
              </a:rPr>
              <a:t>จรรยาทางอาชีพของผู้เข้าร่วมสัมมนา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0" y="1263650"/>
            <a:ext cx="5334000" cy="15557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>
            <a:spAutoFit/>
          </a:bodyPr>
          <a:lstStyle/>
          <a:p>
            <a:pPr algn="ctr" eaLnBrk="0" latinLnBrk="0" hangingPunct="0"/>
            <a:r>
              <a:rPr kumimoji="0" lang="th-TH" sz="9600" i="1">
                <a:solidFill>
                  <a:srgbClr val="6666FF"/>
                </a:solidFill>
                <a:latin typeface="DSE Erawan" pitchFamily="2" charset="0"/>
                <a:cs typeface="Angsana New" pitchFamily="18" charset="-34"/>
              </a:rPr>
              <a:t>บทบาท- หน้าที่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514350" y="2514600"/>
            <a:ext cx="7010400" cy="0"/>
          </a:xfrm>
          <a:prstGeom prst="line">
            <a:avLst/>
          </a:prstGeom>
          <a:noFill/>
          <a:ln w="57150">
            <a:solidFill>
              <a:srgbClr val="3366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AutoShape 11"/>
          <p:cNvSpPr>
            <a:spLocks noChangeArrowheads="1"/>
          </p:cNvSpPr>
          <p:nvPr/>
        </p:nvSpPr>
        <p:spPr bwMode="gray">
          <a:xfrm>
            <a:off x="685800" y="1981200"/>
            <a:ext cx="37338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762000" y="2057400"/>
            <a:ext cx="3260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ลักษณะของฝ่ายสวัสดิการ</a:t>
            </a:r>
          </a:p>
        </p:txBody>
      </p:sp>
      <p:grpSp>
        <p:nvGrpSpPr>
          <p:cNvPr id="6" name="Group 13"/>
          <p:cNvGrpSpPr>
            <a:grpSpLocks/>
          </p:cNvGrpSpPr>
          <p:nvPr/>
        </p:nvGrpSpPr>
        <p:grpSpPr bwMode="auto">
          <a:xfrm>
            <a:off x="2133600" y="2967038"/>
            <a:ext cx="5414963" cy="457200"/>
            <a:chOff x="1344" y="1869"/>
            <a:chExt cx="3411" cy="288"/>
          </a:xfrm>
        </p:grpSpPr>
        <p:sp>
          <p:nvSpPr>
            <p:cNvPr id="7" name="Rectangle 14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1574" y="1869"/>
              <a:ext cx="31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รักสวยรักงาม มีรสนิยมในการรับประทานอาหาร ประหยัด</a:t>
              </a:r>
              <a:r>
                <a:rPr kumimoji="0" lang="th-TH"/>
                <a:t> </a:t>
              </a:r>
            </a:p>
          </p:txBody>
        </p:sp>
      </p:grpSp>
      <p:grpSp>
        <p:nvGrpSpPr>
          <p:cNvPr id="9" name="Group 16"/>
          <p:cNvGrpSpPr>
            <a:grpSpLocks/>
          </p:cNvGrpSpPr>
          <p:nvPr/>
        </p:nvGrpSpPr>
        <p:grpSpPr bwMode="auto">
          <a:xfrm>
            <a:off x="2133600" y="3505200"/>
            <a:ext cx="6419850" cy="457200"/>
            <a:chOff x="1344" y="1869"/>
            <a:chExt cx="4044" cy="288"/>
          </a:xfrm>
        </p:grpSpPr>
        <p:sp>
          <p:nvSpPr>
            <p:cNvPr id="10" name="Rectangle 17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" name="Text Box 18"/>
            <p:cNvSpPr txBox="1">
              <a:spLocks noChangeArrowheads="1"/>
            </p:cNvSpPr>
            <p:nvPr/>
          </p:nvSpPr>
          <p:spPr bwMode="auto">
            <a:xfrm>
              <a:off x="1574" y="1869"/>
              <a:ext cx="381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มีศิลปในการจัดโต๊ะอาหาร ห้องรับรอง และจัดอาหารให้น่ารับประทาน </a:t>
              </a:r>
              <a:endParaRPr lang="th-TH">
                <a:cs typeface="Angsana New" pitchFamily="18" charset="-34"/>
              </a:endParaRPr>
            </a:p>
          </p:txBody>
        </p:sp>
      </p:grpSp>
      <p:grpSp>
        <p:nvGrpSpPr>
          <p:cNvPr id="12" name="Group 19"/>
          <p:cNvGrpSpPr>
            <a:grpSpLocks/>
          </p:cNvGrpSpPr>
          <p:nvPr/>
        </p:nvGrpSpPr>
        <p:grpSpPr bwMode="auto">
          <a:xfrm>
            <a:off x="2133600" y="4038600"/>
            <a:ext cx="6499225" cy="822325"/>
            <a:chOff x="1344" y="1869"/>
            <a:chExt cx="4094" cy="518"/>
          </a:xfrm>
        </p:grpSpPr>
        <p:sp>
          <p:nvSpPr>
            <p:cNvPr id="13" name="Rectangle 20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4" name="Text Box 21"/>
            <p:cNvSpPr txBox="1">
              <a:spLocks noChangeArrowheads="1"/>
            </p:cNvSpPr>
            <p:nvPr/>
          </p:nvSpPr>
          <p:spPr bwMode="auto">
            <a:xfrm>
              <a:off x="1574" y="1869"/>
              <a:ext cx="3864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มีนิสัยยิ้มแย้มแจ่มใส อดทนอดกลั้น สุขุม รอบคอบ ใจเย็น รักงานบริการ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มีน้ำใจ มีความรับผิดชอบสูง</a:t>
              </a:r>
            </a:p>
          </p:txBody>
        </p:sp>
      </p:grpSp>
      <p:grpSp>
        <p:nvGrpSpPr>
          <p:cNvPr id="15" name="Group 22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16" name="Group 23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18" name="Rectangle 24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19" name="Group 25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2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21" name="Line 27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17" name="Text Box 28"/>
            <p:cNvSpPr txBox="1">
              <a:spLocks noChangeArrowheads="1"/>
            </p:cNvSpPr>
            <p:nvPr/>
          </p:nvSpPr>
          <p:spPr bwMode="auto">
            <a:xfrm>
              <a:off x="943" y="614"/>
              <a:ext cx="4580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ฝ่ายสวัสดิการ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6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8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973" y="614"/>
              <a:ext cx="4550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ฝ่ายเหรัญญิก</a:t>
              </a:r>
            </a:p>
          </p:txBody>
        </p:sp>
      </p:grp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914400" y="1905000"/>
            <a:ext cx="2822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ฝ่ายเหรัญญิก มีหน้าที่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1797050" y="2606675"/>
            <a:ext cx="2860675" cy="457200"/>
            <a:chOff x="1132" y="1786"/>
            <a:chExt cx="1802" cy="288"/>
          </a:xfrm>
        </p:grpSpPr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1132" y="1828"/>
              <a:ext cx="240" cy="240"/>
              <a:chOff x="2078" y="1680"/>
              <a:chExt cx="1615" cy="1615"/>
            </a:xfrm>
          </p:grpSpPr>
          <p:sp>
            <p:nvSpPr>
              <p:cNvPr id="15" name="Oval 13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6" name="Oval 14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7" name="Oval 1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8" name="Oval 16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9" name="Oval 1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14" name="Rectangle 19"/>
            <p:cNvSpPr>
              <a:spLocks noChangeArrowheads="1"/>
            </p:cNvSpPr>
            <p:nvPr/>
          </p:nvSpPr>
          <p:spPr bwMode="auto">
            <a:xfrm>
              <a:off x="1425" y="1786"/>
              <a:ext cx="1509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ควบคุมดูแลเกี่ยวกับการเงิน</a:t>
              </a:r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1828800" y="3227388"/>
            <a:ext cx="4090988" cy="457200"/>
            <a:chOff x="1152" y="2352"/>
            <a:chExt cx="2577" cy="288"/>
          </a:xfrm>
        </p:grpSpPr>
        <p:grpSp>
          <p:nvGrpSpPr>
            <p:cNvPr id="22" name="Group 21"/>
            <p:cNvGrpSpPr>
              <a:grpSpLocks/>
            </p:cNvGrpSpPr>
            <p:nvPr/>
          </p:nvGrpSpPr>
          <p:grpSpPr bwMode="auto">
            <a:xfrm>
              <a:off x="1152" y="2387"/>
              <a:ext cx="240" cy="240"/>
              <a:chOff x="2078" y="1680"/>
              <a:chExt cx="1615" cy="1615"/>
            </a:xfrm>
          </p:grpSpPr>
          <p:sp>
            <p:nvSpPr>
              <p:cNvPr id="24" name="Oval 22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5" name="Oval 23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6" name="Oval 2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7" name="Oval 2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48BE67">
                      <a:gamma/>
                      <a:shade val="0"/>
                      <a:invGamma/>
                    </a:srgbClr>
                  </a:gs>
                  <a:gs pos="100000">
                    <a:srgbClr val="48BE67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8" name="Oval 2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9" name="Oval 2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48BE67"/>
                  </a:gs>
                  <a:gs pos="100000">
                    <a:srgbClr val="48BE67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23" name="Rectangle 28"/>
            <p:cNvSpPr>
              <a:spLocks noChangeArrowheads="1"/>
            </p:cNvSpPr>
            <p:nvPr/>
          </p:nvSpPr>
          <p:spPr bwMode="auto">
            <a:xfrm>
              <a:off x="1440" y="2352"/>
              <a:ext cx="2289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ทำบัญชีงบประมาณรายรับ-รายจ่าย งบดุล 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1828800" y="3825875"/>
            <a:ext cx="3635375" cy="482600"/>
            <a:chOff x="1152" y="2208"/>
            <a:chExt cx="2290" cy="304"/>
          </a:xfrm>
        </p:grpSpPr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1152" y="2272"/>
              <a:ext cx="240" cy="240"/>
              <a:chOff x="2078" y="1680"/>
              <a:chExt cx="1615" cy="1615"/>
            </a:xfrm>
          </p:grpSpPr>
          <p:sp>
            <p:nvSpPr>
              <p:cNvPr id="33" name="Oval 31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4" name="Oval 32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5" name="Oval 3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6" name="Oval 3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7" name="Oval 3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8" name="Oval 3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32" name="Rectangle 37"/>
            <p:cNvSpPr>
              <a:spLocks noChangeArrowheads="1"/>
            </p:cNvSpPr>
            <p:nvPr/>
          </p:nvSpPr>
          <p:spPr bwMode="auto">
            <a:xfrm>
              <a:off x="1440" y="2208"/>
              <a:ext cx="2002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ตรวจสอบงบประมาณของแต่ละฝ่าย</a:t>
              </a:r>
              <a:r>
                <a:rPr kumimoji="0" lang="th-TH"/>
                <a:t> </a:t>
              </a:r>
            </a:p>
          </p:txBody>
        </p:sp>
      </p:grp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1828800" y="4419600"/>
            <a:ext cx="2890838" cy="468313"/>
            <a:chOff x="1152" y="2640"/>
            <a:chExt cx="1821" cy="295"/>
          </a:xfrm>
        </p:grpSpPr>
        <p:grpSp>
          <p:nvGrpSpPr>
            <p:cNvPr id="40" name="Group 39"/>
            <p:cNvGrpSpPr>
              <a:grpSpLocks/>
            </p:cNvGrpSpPr>
            <p:nvPr/>
          </p:nvGrpSpPr>
          <p:grpSpPr bwMode="auto">
            <a:xfrm>
              <a:off x="1152" y="2695"/>
              <a:ext cx="240" cy="240"/>
              <a:chOff x="2078" y="1680"/>
              <a:chExt cx="1615" cy="1615"/>
            </a:xfrm>
          </p:grpSpPr>
          <p:sp>
            <p:nvSpPr>
              <p:cNvPr id="42" name="Oval 40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3" name="Oval 41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4" name="Oval 4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5" name="Oval 4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8D67E1">
                      <a:gamma/>
                      <a:shade val="0"/>
                      <a:invGamma/>
                    </a:srgbClr>
                  </a:gs>
                  <a:gs pos="100000">
                    <a:srgbClr val="8D67E1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6" name="Oval 4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7" name="Oval 4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8D67E1"/>
                  </a:gs>
                  <a:gs pos="100000">
                    <a:srgbClr val="8D67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41" name="Rectangle 46"/>
            <p:cNvSpPr>
              <a:spLocks noChangeArrowheads="1"/>
            </p:cNvSpPr>
            <p:nvPr/>
          </p:nvSpPr>
          <p:spPr bwMode="auto">
            <a:xfrm>
              <a:off x="1440" y="2640"/>
              <a:ext cx="1533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เข้มงวดเกี่ยวกับการจ่ายเงิน </a:t>
              </a:r>
            </a:p>
          </p:txBody>
        </p: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1828800" y="5029200"/>
            <a:ext cx="4232275" cy="457200"/>
            <a:chOff x="1152" y="3600"/>
            <a:chExt cx="2666" cy="288"/>
          </a:xfrm>
        </p:grpSpPr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1152" y="3647"/>
              <a:ext cx="224" cy="240"/>
              <a:chOff x="2078" y="1680"/>
              <a:chExt cx="1615" cy="1615"/>
            </a:xfrm>
          </p:grpSpPr>
          <p:sp>
            <p:nvSpPr>
              <p:cNvPr id="51" name="Oval 4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2" name="Oval 5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3" name="Oval 51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4" name="Oval 5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E35E23">
                      <a:gamma/>
                      <a:shade val="0"/>
                      <a:invGamma/>
                    </a:srgbClr>
                  </a:gs>
                  <a:gs pos="100000">
                    <a:srgbClr val="E35E23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5" name="Oval 53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6" name="Oval 5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E35E23"/>
                  </a:gs>
                  <a:gs pos="100000">
                    <a:srgbClr val="E35E23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50" name="Rectangle 55"/>
            <p:cNvSpPr>
              <a:spLocks noChangeArrowheads="1"/>
            </p:cNvSpPr>
            <p:nvPr/>
          </p:nvSpPr>
          <p:spPr bwMode="auto">
            <a:xfrm>
              <a:off x="1440" y="3600"/>
              <a:ext cx="2378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เก็บหลักฐานการการรับ-จ่ายเงินอย่างชัดเจน </a:t>
              </a:r>
            </a:p>
          </p:txBody>
        </p:sp>
      </p:grpSp>
      <p:grpSp>
        <p:nvGrpSpPr>
          <p:cNvPr id="57" name="Group 56"/>
          <p:cNvGrpSpPr>
            <a:grpSpLocks/>
          </p:cNvGrpSpPr>
          <p:nvPr/>
        </p:nvGrpSpPr>
        <p:grpSpPr bwMode="auto">
          <a:xfrm>
            <a:off x="1828800" y="5638800"/>
            <a:ext cx="5080000" cy="457200"/>
            <a:chOff x="1152" y="3600"/>
            <a:chExt cx="3200" cy="288"/>
          </a:xfrm>
        </p:grpSpPr>
        <p:grpSp>
          <p:nvGrpSpPr>
            <p:cNvPr id="58" name="Group 57"/>
            <p:cNvGrpSpPr>
              <a:grpSpLocks/>
            </p:cNvGrpSpPr>
            <p:nvPr/>
          </p:nvGrpSpPr>
          <p:grpSpPr bwMode="auto">
            <a:xfrm>
              <a:off x="1152" y="3647"/>
              <a:ext cx="224" cy="240"/>
              <a:chOff x="2078" y="1680"/>
              <a:chExt cx="1615" cy="1615"/>
            </a:xfrm>
          </p:grpSpPr>
          <p:sp>
            <p:nvSpPr>
              <p:cNvPr id="60" name="Oval 58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61" name="Oval 59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62" name="Oval 60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63" name="Oval 61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E35E23">
                      <a:gamma/>
                      <a:shade val="0"/>
                      <a:invGamma/>
                    </a:srgbClr>
                  </a:gs>
                  <a:gs pos="100000">
                    <a:srgbClr val="E35E23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64" name="Oval 62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65" name="Oval 63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CCFF66"/>
                  </a:gs>
                  <a:gs pos="100000">
                    <a:srgbClr val="CCFF66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59" name="Rectangle 64"/>
            <p:cNvSpPr>
              <a:spLocks noChangeArrowheads="1"/>
            </p:cNvSpPr>
            <p:nvPr/>
          </p:nvSpPr>
          <p:spPr bwMode="auto">
            <a:xfrm>
              <a:off x="1440" y="3600"/>
              <a:ext cx="2912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สามารถตอบคำถาม โดยอาศัยหลักฐานทางการบัญชีได้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685800" y="1981200"/>
            <a:ext cx="37338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62000" y="2057400"/>
            <a:ext cx="32305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ลักษณะของฝ่ายเหรัญญิก</a:t>
            </a:r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2133600" y="2967038"/>
            <a:ext cx="2049463" cy="457200"/>
            <a:chOff x="1344" y="1869"/>
            <a:chExt cx="1291" cy="288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1574" y="1869"/>
              <a:ext cx="106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/>
                <a:t> </a:t>
              </a:r>
              <a:r>
                <a:rPr kumimoji="0" lang="th-TH">
                  <a:cs typeface="Angsana New" pitchFamily="18" charset="-34"/>
                </a:rPr>
                <a:t>มีความซี่อสัตย์สูง</a:t>
              </a:r>
              <a:endParaRPr kumimoji="0" lang="th-TH"/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2133600" y="3429000"/>
            <a:ext cx="2154238" cy="457200"/>
            <a:chOff x="1344" y="1869"/>
            <a:chExt cx="1357" cy="288"/>
          </a:xfrm>
        </p:grpSpPr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1574" y="1869"/>
              <a:ext cx="11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/>
                <a:t> </a:t>
              </a:r>
              <a:r>
                <a:rPr kumimoji="0" lang="th-TH">
                  <a:cs typeface="Angsana New" pitchFamily="18" charset="-34"/>
                </a:rPr>
                <a:t>มีความรับผิดชอบ</a:t>
              </a:r>
              <a:r>
                <a:rPr kumimoji="0" lang="th-TH"/>
                <a:t> </a:t>
              </a:r>
            </a:p>
          </p:txBody>
        </p:sp>
      </p:grp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2133600" y="3886200"/>
            <a:ext cx="1820863" cy="457200"/>
            <a:chOff x="1344" y="1869"/>
            <a:chExt cx="1147" cy="288"/>
          </a:xfrm>
        </p:grpSpPr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574" y="1869"/>
              <a:ext cx="9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 มีความยืดหยุ่น</a:t>
              </a:r>
            </a:p>
          </p:txBody>
        </p:sp>
      </p:grp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16" name="Group 16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18" name="Rectangle 17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19" name="Group 18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20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21" name="Line 20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17" name="Text Box 21"/>
            <p:cNvSpPr txBox="1">
              <a:spLocks noChangeArrowheads="1"/>
            </p:cNvSpPr>
            <p:nvPr/>
          </p:nvSpPr>
          <p:spPr bwMode="auto">
            <a:xfrm>
              <a:off x="973" y="614"/>
              <a:ext cx="4550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ฝ่ายเหรัญญิก</a:t>
              </a:r>
            </a:p>
          </p:txBody>
        </p:sp>
      </p:grpSp>
      <p:grpSp>
        <p:nvGrpSpPr>
          <p:cNvPr id="22" name="Group 22"/>
          <p:cNvGrpSpPr>
            <a:grpSpLocks/>
          </p:cNvGrpSpPr>
          <p:nvPr/>
        </p:nvGrpSpPr>
        <p:grpSpPr bwMode="auto">
          <a:xfrm>
            <a:off x="2133600" y="4343400"/>
            <a:ext cx="3200400" cy="457200"/>
            <a:chOff x="1344" y="1869"/>
            <a:chExt cx="2016" cy="288"/>
          </a:xfrm>
        </p:grpSpPr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1574" y="1869"/>
              <a:ext cx="17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/>
                <a:t> </a:t>
              </a:r>
              <a:r>
                <a:rPr kumimoji="0" lang="th-TH">
                  <a:cs typeface="Angsana New" pitchFamily="18" charset="-34"/>
                </a:rPr>
                <a:t>เจ้าระเบียบ มีเหตุผล มีหลักการ</a:t>
              </a:r>
              <a:endParaRPr kumimoji="0" lang="th-TH"/>
            </a:p>
          </p:txBody>
        </p:sp>
      </p:grpSp>
      <p:grpSp>
        <p:nvGrpSpPr>
          <p:cNvPr id="25" name="Group 25"/>
          <p:cNvGrpSpPr>
            <a:grpSpLocks/>
          </p:cNvGrpSpPr>
          <p:nvPr/>
        </p:nvGrpSpPr>
        <p:grpSpPr bwMode="auto">
          <a:xfrm>
            <a:off x="2133600" y="4800600"/>
            <a:ext cx="1928813" cy="457200"/>
            <a:chOff x="1344" y="1869"/>
            <a:chExt cx="1215" cy="288"/>
          </a:xfrm>
        </p:grpSpPr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7" name="Text Box 27"/>
            <p:cNvSpPr txBox="1">
              <a:spLocks noChangeArrowheads="1"/>
            </p:cNvSpPr>
            <p:nvPr/>
          </p:nvSpPr>
          <p:spPr bwMode="auto">
            <a:xfrm>
              <a:off x="1574" y="1869"/>
              <a:ext cx="9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/>
                <a:t> </a:t>
              </a:r>
              <a:r>
                <a:rPr kumimoji="0" lang="th-TH">
                  <a:cs typeface="Angsana New" pitchFamily="18" charset="-34"/>
                </a:rPr>
                <a:t>มีมนุษย์สัมพันธ์</a:t>
              </a:r>
            </a:p>
          </p:txBody>
        </p:sp>
      </p:grpSp>
      <p:grpSp>
        <p:nvGrpSpPr>
          <p:cNvPr id="28" name="Group 28"/>
          <p:cNvGrpSpPr>
            <a:grpSpLocks/>
          </p:cNvGrpSpPr>
          <p:nvPr/>
        </p:nvGrpSpPr>
        <p:grpSpPr bwMode="auto">
          <a:xfrm>
            <a:off x="2133600" y="5257800"/>
            <a:ext cx="1122363" cy="457200"/>
            <a:chOff x="1344" y="1869"/>
            <a:chExt cx="707" cy="288"/>
          </a:xfrm>
        </p:grpSpPr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0" name="Text Box 30"/>
            <p:cNvSpPr txBox="1">
              <a:spLocks noChangeArrowheads="1"/>
            </p:cNvSpPr>
            <p:nvPr/>
          </p:nvSpPr>
          <p:spPr bwMode="auto">
            <a:xfrm>
              <a:off x="1574" y="1869"/>
              <a:ext cx="47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 สุภาพ</a:t>
              </a:r>
            </a:p>
          </p:txBody>
        </p:sp>
      </p:grpSp>
      <p:grpSp>
        <p:nvGrpSpPr>
          <p:cNvPr id="31" name="Group 31"/>
          <p:cNvGrpSpPr>
            <a:grpSpLocks/>
          </p:cNvGrpSpPr>
          <p:nvPr/>
        </p:nvGrpSpPr>
        <p:grpSpPr bwMode="auto">
          <a:xfrm>
            <a:off x="2133600" y="5715000"/>
            <a:ext cx="1258888" cy="457200"/>
            <a:chOff x="1344" y="1869"/>
            <a:chExt cx="793" cy="288"/>
          </a:xfrm>
        </p:grpSpPr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" name="Text Box 33"/>
            <p:cNvSpPr txBox="1">
              <a:spLocks noChangeArrowheads="1"/>
            </p:cNvSpPr>
            <p:nvPr/>
          </p:nvSpPr>
          <p:spPr bwMode="auto">
            <a:xfrm>
              <a:off x="1574" y="1869"/>
              <a:ext cx="5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/>
                <a:t> </a:t>
              </a:r>
              <a:r>
                <a:rPr kumimoji="0" lang="th-TH">
                  <a:cs typeface="Angsana New" pitchFamily="18" charset="-34"/>
                </a:rPr>
                <a:t>มีสปิริต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65"/>
          <p:cNvGrpSpPr>
            <a:grpSpLocks/>
          </p:cNvGrpSpPr>
          <p:nvPr/>
        </p:nvGrpSpPr>
        <p:grpSpPr bwMode="auto">
          <a:xfrm>
            <a:off x="0" y="914400"/>
            <a:ext cx="9153525" cy="762000"/>
            <a:chOff x="0" y="576"/>
            <a:chExt cx="5766" cy="480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6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8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720" y="614"/>
              <a:ext cx="5046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ฝ่ายประชาสัมพันธ์</a:t>
              </a:r>
            </a:p>
          </p:txBody>
        </p:sp>
      </p:grp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914400" y="1905000"/>
            <a:ext cx="335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ฝ่ายประชาสัมพันธ์ มีหน้าที่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1797050" y="2606675"/>
            <a:ext cx="6440488" cy="1187450"/>
            <a:chOff x="1132" y="1786"/>
            <a:chExt cx="4057" cy="748"/>
          </a:xfrm>
        </p:grpSpPr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1132" y="1828"/>
              <a:ext cx="240" cy="240"/>
              <a:chOff x="2078" y="1680"/>
              <a:chExt cx="1615" cy="1615"/>
            </a:xfrm>
          </p:grpSpPr>
          <p:sp>
            <p:nvSpPr>
              <p:cNvPr id="15" name="Oval 13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6" name="Oval 14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7" name="Oval 1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8" name="Oval 16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9" name="Oval 1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14" name="Rectangle 19"/>
            <p:cNvSpPr>
              <a:spLocks noChangeArrowheads="1"/>
            </p:cNvSpPr>
            <p:nvPr/>
          </p:nvSpPr>
          <p:spPr bwMode="auto">
            <a:xfrm>
              <a:off x="1425" y="1786"/>
              <a:ext cx="3764" cy="74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/>
                <a:t> </a:t>
              </a:r>
              <a:r>
                <a:rPr kumimoji="0" lang="th-TH">
                  <a:cs typeface="Angsana New" pitchFamily="18" charset="-34"/>
                </a:rPr>
                <a:t>เผยแพร่ข่าวสารของการจัดสัมมนาไปยังกลุ่มเป้าหมาย ให้มากที่สุด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 โดยอาศัยสื่อต่างๆ  เช่น แผ่นพับ โปสเตอร์ วิทยุ หนังสือพิมพ์ ป้ายผ้า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 อินเตอร์เน็ต ฯลฯ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685800" y="1981200"/>
            <a:ext cx="38862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62000" y="2057400"/>
            <a:ext cx="3760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ลักษณะของฝ่ายประชาสัมพันธ์</a:t>
            </a:r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2133600" y="2967038"/>
            <a:ext cx="6015038" cy="822325"/>
            <a:chOff x="1344" y="1869"/>
            <a:chExt cx="3789" cy="518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1574" y="1869"/>
              <a:ext cx="3559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/>
                <a:t> </a:t>
              </a:r>
              <a:r>
                <a:rPr kumimoji="0" lang="th-TH">
                  <a:cs typeface="Angsana New" pitchFamily="18" charset="-34"/>
                </a:rPr>
                <a:t>มนุษย์สัมพันธ์ดีเยี่ยม / ชอบให้บริการ / มีความตั้งใจในการทำงาน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 / มีความรับผิดชอบสูง</a:t>
              </a: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2133600" y="3810000"/>
            <a:ext cx="3908425" cy="457200"/>
            <a:chOff x="1344" y="1869"/>
            <a:chExt cx="2462" cy="288"/>
          </a:xfrm>
        </p:grpSpPr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1574" y="1869"/>
              <a:ext cx="22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/>
                <a:t> </a:t>
              </a:r>
              <a:r>
                <a:rPr kumimoji="0" lang="th-TH">
                  <a:cs typeface="Angsana New" pitchFamily="18" charset="-34"/>
                </a:rPr>
                <a:t>มีศิลปะในการใช้ภาษาพูดและภาษาเขียน</a:t>
              </a:r>
              <a:endParaRPr kumimoji="0" lang="th-TH"/>
            </a:p>
          </p:txBody>
        </p:sp>
      </p:grp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2133600" y="4343400"/>
            <a:ext cx="4710113" cy="457200"/>
            <a:chOff x="1344" y="1869"/>
            <a:chExt cx="2967" cy="288"/>
          </a:xfrm>
        </p:grpSpPr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574" y="1869"/>
              <a:ext cx="273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 </a:t>
              </a:r>
              <a:r>
                <a:rPr kumimoji="0" lang="th-TH"/>
                <a:t> </a:t>
              </a:r>
              <a:r>
                <a:rPr kumimoji="0" lang="th-TH">
                  <a:cs typeface="Angsana New" pitchFamily="18" charset="-34"/>
                </a:rPr>
                <a:t>มีทัศนคติที่ดีต่อการจัดสัมมนา / มองโลกในแง่ดี</a:t>
              </a:r>
              <a:r>
                <a:rPr kumimoji="0" lang="th-TH"/>
                <a:t> </a:t>
              </a:r>
            </a:p>
          </p:txBody>
        </p:sp>
      </p:grpSp>
      <p:grpSp>
        <p:nvGrpSpPr>
          <p:cNvPr id="15" name="Group 22"/>
          <p:cNvGrpSpPr>
            <a:grpSpLocks/>
          </p:cNvGrpSpPr>
          <p:nvPr/>
        </p:nvGrpSpPr>
        <p:grpSpPr bwMode="auto">
          <a:xfrm>
            <a:off x="2133600" y="4876800"/>
            <a:ext cx="5137150" cy="457200"/>
            <a:chOff x="1344" y="1869"/>
            <a:chExt cx="3236" cy="288"/>
          </a:xfrm>
        </p:grpSpPr>
        <p:sp>
          <p:nvSpPr>
            <p:cNvPr id="16" name="Rectangle 23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7" name="Text Box 24"/>
            <p:cNvSpPr txBox="1">
              <a:spLocks noChangeArrowheads="1"/>
            </p:cNvSpPr>
            <p:nvPr/>
          </p:nvSpPr>
          <p:spPr bwMode="auto">
            <a:xfrm>
              <a:off x="1574" y="1869"/>
              <a:ext cx="300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/>
                <a:t>  </a:t>
              </a:r>
              <a:r>
                <a:rPr kumimoji="0" lang="th-TH">
                  <a:cs typeface="Angsana New" pitchFamily="18" charset="-34"/>
                </a:rPr>
                <a:t>พูดจาสุภาพ ชัดเจน อ่อนน้อมถ่อมตน ริเริ่มสร้างสรรค์</a:t>
              </a:r>
              <a:endParaRPr kumimoji="0" lang="th-TH"/>
            </a:p>
          </p:txBody>
        </p:sp>
      </p:grpSp>
      <p:grpSp>
        <p:nvGrpSpPr>
          <p:cNvPr id="18" name="Group 34"/>
          <p:cNvGrpSpPr>
            <a:grpSpLocks/>
          </p:cNvGrpSpPr>
          <p:nvPr/>
        </p:nvGrpSpPr>
        <p:grpSpPr bwMode="auto">
          <a:xfrm>
            <a:off x="0" y="914400"/>
            <a:ext cx="9153525" cy="762000"/>
            <a:chOff x="0" y="576"/>
            <a:chExt cx="5766" cy="480"/>
          </a:xfrm>
        </p:grpSpPr>
        <p:grpSp>
          <p:nvGrpSpPr>
            <p:cNvPr id="19" name="Group 35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21" name="Rectangle 36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22" name="Group 37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23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24" name="Line 39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20" name="Text Box 40"/>
            <p:cNvSpPr txBox="1">
              <a:spLocks noChangeArrowheads="1"/>
            </p:cNvSpPr>
            <p:nvPr/>
          </p:nvSpPr>
          <p:spPr bwMode="auto">
            <a:xfrm>
              <a:off x="720" y="614"/>
              <a:ext cx="5046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ฝ่ายประชาสัมพันธ์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4419600" y="3552825"/>
            <a:ext cx="4267200" cy="2314575"/>
            <a:chOff x="2784" y="2238"/>
            <a:chExt cx="2688" cy="1458"/>
          </a:xfrm>
        </p:grpSpPr>
        <p:sp>
          <p:nvSpPr>
            <p:cNvPr id="5" name="AutoShape 20"/>
            <p:cNvSpPr>
              <a:spLocks noChangeArrowheads="1"/>
            </p:cNvSpPr>
            <p:nvPr/>
          </p:nvSpPr>
          <p:spPr bwMode="auto">
            <a:xfrm>
              <a:off x="2784" y="2238"/>
              <a:ext cx="2688" cy="145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latinLnBrk="0" hangingPunct="0"/>
              <a:endParaRPr kumimoji="0" lang="th-TH" sz="1800">
                <a:latin typeface="Verdana" pitchFamily="34" charset="0"/>
              </a:endParaRPr>
            </a:p>
          </p:txBody>
        </p:sp>
        <p:sp>
          <p:nvSpPr>
            <p:cNvPr id="6" name="Text Box 30"/>
            <p:cNvSpPr txBox="1">
              <a:spLocks noChangeArrowheads="1"/>
            </p:cNvSpPr>
            <p:nvPr/>
          </p:nvSpPr>
          <p:spPr bwMode="auto">
            <a:xfrm>
              <a:off x="2892" y="2382"/>
              <a:ext cx="2580" cy="1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	บุคคลที่ทำหน้าที่ในการถ่ายทอดความรู้ความสามารถ ประสบการณ์ เสนอแนวคิดให้ผู้ฟังเกิดความรู้ ทักษะ และเจตนคติ สามารถนำความรู้ไปประยุกต์ให้เกิดประโยชน์ต่อตนเอง หน่วยงานและสังคมส่วนรวม</a:t>
              </a:r>
            </a:p>
          </p:txBody>
        </p:sp>
      </p:grpSp>
      <p:grpSp>
        <p:nvGrpSpPr>
          <p:cNvPr id="7" name="Group 33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8" name="Group 4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11" name="Group 6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12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3" name="Line 8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2496" y="614"/>
              <a:ext cx="3222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วิทยากร</a:t>
              </a:r>
            </a:p>
          </p:txBody>
        </p:sp>
      </p:grpSp>
      <p:grpSp>
        <p:nvGrpSpPr>
          <p:cNvPr id="14" name="Group 31"/>
          <p:cNvGrpSpPr>
            <a:grpSpLocks/>
          </p:cNvGrpSpPr>
          <p:nvPr/>
        </p:nvGrpSpPr>
        <p:grpSpPr bwMode="auto">
          <a:xfrm>
            <a:off x="1905000" y="1828800"/>
            <a:ext cx="2998788" cy="1601788"/>
            <a:chOff x="1200" y="1152"/>
            <a:chExt cx="1889" cy="1009"/>
          </a:xfrm>
        </p:grpSpPr>
        <p:grpSp>
          <p:nvGrpSpPr>
            <p:cNvPr id="15" name="Group 22"/>
            <p:cNvGrpSpPr>
              <a:grpSpLocks/>
            </p:cNvGrpSpPr>
            <p:nvPr/>
          </p:nvGrpSpPr>
          <p:grpSpPr bwMode="auto">
            <a:xfrm>
              <a:off x="1200" y="1152"/>
              <a:ext cx="1889" cy="1009"/>
              <a:chOff x="1997" y="1314"/>
              <a:chExt cx="1889" cy="1009"/>
            </a:xfrm>
          </p:grpSpPr>
          <p:grpSp>
            <p:nvGrpSpPr>
              <p:cNvPr id="17" name="Group 23"/>
              <p:cNvGrpSpPr>
                <a:grpSpLocks/>
              </p:cNvGrpSpPr>
              <p:nvPr/>
            </p:nvGrpSpPr>
            <p:grpSpPr bwMode="auto">
              <a:xfrm>
                <a:off x="1997" y="1404"/>
                <a:ext cx="1889" cy="919"/>
                <a:chOff x="1973" y="1027"/>
                <a:chExt cx="1926" cy="937"/>
              </a:xfrm>
            </p:grpSpPr>
            <p:sp>
              <p:nvSpPr>
                <p:cNvPr id="22" name="Oval 24"/>
                <p:cNvSpPr>
                  <a:spLocks noChangeArrowheads="1"/>
                </p:cNvSpPr>
                <p:nvPr/>
              </p:nvSpPr>
              <p:spPr bwMode="gray">
                <a:xfrm>
                  <a:off x="1994" y="1057"/>
                  <a:ext cx="1905" cy="9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8627"/>
                        <a:invGamma/>
                      </a:schemeClr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23" name="Oval 25"/>
                <p:cNvSpPr>
                  <a:spLocks noChangeArrowheads="1"/>
                </p:cNvSpPr>
                <p:nvPr/>
              </p:nvSpPr>
              <p:spPr bwMode="gray">
                <a:xfrm>
                  <a:off x="1973" y="1027"/>
                  <a:ext cx="1905" cy="9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44314"/>
                        <a:invGamma/>
                      </a:schemeClr>
                    </a:gs>
                    <a:gs pos="100000">
                      <a:schemeClr val="hlink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sp>
            <p:nvSpPr>
              <p:cNvPr id="18" name="Oval 26"/>
              <p:cNvSpPr>
                <a:spLocks noChangeArrowheads="1"/>
              </p:cNvSpPr>
              <p:nvPr/>
            </p:nvSpPr>
            <p:spPr bwMode="gray">
              <a:xfrm>
                <a:off x="2086" y="1314"/>
                <a:ext cx="1691" cy="845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th-TH"/>
              </a:p>
            </p:txBody>
          </p:sp>
          <p:sp>
            <p:nvSpPr>
              <p:cNvPr id="19" name="Oval 27"/>
              <p:cNvSpPr>
                <a:spLocks noChangeArrowheads="1"/>
              </p:cNvSpPr>
              <p:nvPr/>
            </p:nvSpPr>
            <p:spPr bwMode="gray">
              <a:xfrm>
                <a:off x="2108" y="1319"/>
                <a:ext cx="1650" cy="824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34902"/>
                      <a:invGamma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th-TH"/>
              </a:p>
            </p:txBody>
          </p:sp>
          <p:sp>
            <p:nvSpPr>
              <p:cNvPr id="20" name="Oval 28"/>
              <p:cNvSpPr>
                <a:spLocks noChangeArrowheads="1"/>
              </p:cNvSpPr>
              <p:nvPr/>
            </p:nvSpPr>
            <p:spPr bwMode="gray">
              <a:xfrm>
                <a:off x="2125" y="1327"/>
                <a:ext cx="1570" cy="77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79216"/>
                      <a:invGamma/>
                    </a:schemeClr>
                  </a:gs>
                  <a:gs pos="100000">
                    <a:schemeClr val="accent1">
                      <a:alpha val="4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th-TH"/>
              </a:p>
            </p:txBody>
          </p:sp>
          <p:sp>
            <p:nvSpPr>
              <p:cNvPr id="21" name="Oval 29"/>
              <p:cNvSpPr>
                <a:spLocks noChangeArrowheads="1"/>
              </p:cNvSpPr>
              <p:nvPr/>
            </p:nvSpPr>
            <p:spPr bwMode="gray">
              <a:xfrm>
                <a:off x="2208" y="1344"/>
                <a:ext cx="1382" cy="624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38000"/>
                    </a:schemeClr>
                  </a:gs>
                </a:gsLst>
                <a:lin ang="27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th-TH"/>
              </a:p>
            </p:txBody>
          </p:sp>
        </p:grp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1728" y="1344"/>
              <a:ext cx="74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 sz="3200">
                  <a:solidFill>
                    <a:schemeClr val="accent2"/>
                  </a:solidFill>
                  <a:cs typeface="JasmineUPC" pitchFamily="18" charset="-34"/>
                </a:rPr>
                <a:t>วิทยากร</a:t>
              </a:r>
            </a:p>
          </p:txBody>
        </p:sp>
      </p:grpSp>
      <p:sp>
        <p:nvSpPr>
          <p:cNvPr id="24" name="Freeform 21"/>
          <p:cNvSpPr>
            <a:spLocks/>
          </p:cNvSpPr>
          <p:nvPr/>
        </p:nvSpPr>
        <p:spPr bwMode="gray">
          <a:xfrm flipH="1">
            <a:off x="3732213" y="3455988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685800" y="1981200"/>
            <a:ext cx="32004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62000" y="2057400"/>
            <a:ext cx="299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สิ่งที่วิทยากรต้องเตรียม</a:t>
            </a:r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2133600" y="2967038"/>
            <a:ext cx="4464050" cy="457200"/>
            <a:chOff x="1344" y="1869"/>
            <a:chExt cx="2812" cy="288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1574" y="1869"/>
              <a:ext cx="25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เรื่องที่จะบรรยายตามหัวข้อที่ผู้จัดสัมมนากำหนด</a:t>
              </a: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2133600" y="3505200"/>
            <a:ext cx="4843463" cy="457200"/>
            <a:chOff x="1344" y="1869"/>
            <a:chExt cx="3051" cy="288"/>
          </a:xfrm>
        </p:grpSpPr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1574" y="1869"/>
              <a:ext cx="28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เตรียมวัสดุอุปกรณ์ สื่อ ที่ต้องใช้ประกอบการสัมมนา</a:t>
              </a:r>
              <a:endParaRPr kumimoji="0" lang="th-TH"/>
            </a:p>
          </p:txBody>
        </p:sp>
      </p:grp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2133600" y="4038600"/>
            <a:ext cx="4867275" cy="822325"/>
            <a:chOff x="1344" y="1869"/>
            <a:chExt cx="3066" cy="518"/>
          </a:xfrm>
        </p:grpSpPr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574" y="1869"/>
              <a:ext cx="283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ตอบคำถามผู้เข้าร่วมสัมมนา ด้วยน้ำใจไมตรี  และให้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แนวทางในการนำไปใช้ประโยชน์ในทางสร้างสรรค์</a:t>
              </a:r>
              <a:endParaRPr kumimoji="0" lang="th-TH"/>
            </a:p>
          </p:txBody>
        </p:sp>
      </p:grpSp>
      <p:grpSp>
        <p:nvGrpSpPr>
          <p:cNvPr id="15" name="Group 25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16" name="Group 26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18" name="Rectangle 27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19" name="Group 28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20" name="Line 29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21" name="Line 30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17" name="Text Box 31"/>
            <p:cNvSpPr txBox="1">
              <a:spLocks noChangeArrowheads="1"/>
            </p:cNvSpPr>
            <p:nvPr/>
          </p:nvSpPr>
          <p:spPr bwMode="auto">
            <a:xfrm>
              <a:off x="2496" y="614"/>
              <a:ext cx="3222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วิทยากร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685800" y="1981200"/>
            <a:ext cx="27432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62000" y="2057400"/>
            <a:ext cx="2589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ลักษณะของวิทยากร</a:t>
            </a:r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2133600" y="2967038"/>
            <a:ext cx="6499225" cy="822325"/>
            <a:chOff x="1344" y="1869"/>
            <a:chExt cx="4094" cy="518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1574" y="1869"/>
              <a:ext cx="3864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เป็นผู้ที่ชอบแสวงหาความรู้ใหม่ๆ มีนิสัยรักการอ่าน ค้นคว้าหาความรู้และ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ประสบการณ์ที่แปลกใหม่</a:t>
              </a: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2133600" y="3825875"/>
            <a:ext cx="6535738" cy="822325"/>
            <a:chOff x="1344" y="1869"/>
            <a:chExt cx="4117" cy="518"/>
          </a:xfrm>
        </p:grpSpPr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1574" y="1869"/>
              <a:ext cx="3887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มีเมตตากรุณา ยินดีให้ความช่วยเหลือ ให้คำแนะนำ ปรึกษา แก้ปัญหาด้วย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ความจริงใจ</a:t>
              </a:r>
            </a:p>
          </p:txBody>
        </p:sp>
      </p:grp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2133600" y="4648200"/>
            <a:ext cx="5375275" cy="457200"/>
            <a:chOff x="1344" y="1869"/>
            <a:chExt cx="3386" cy="288"/>
          </a:xfrm>
        </p:grpSpPr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574" y="1869"/>
              <a:ext cx="31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บุคลิกภาพดี พูดจาสุภาพ ฉะฉาน ชัดเจน มีศิลปะในการพูด</a:t>
              </a:r>
            </a:p>
          </p:txBody>
        </p:sp>
      </p:grp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16" name="Group 16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18" name="Rectangle 17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19" name="Group 18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20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21" name="Line 20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17" name="Text Box 21"/>
            <p:cNvSpPr txBox="1">
              <a:spLocks noChangeArrowheads="1"/>
            </p:cNvSpPr>
            <p:nvPr/>
          </p:nvSpPr>
          <p:spPr bwMode="auto">
            <a:xfrm>
              <a:off x="2496" y="614"/>
              <a:ext cx="3222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วิทยากร</a:t>
              </a:r>
            </a:p>
          </p:txBody>
        </p:sp>
      </p:grpSp>
      <p:grpSp>
        <p:nvGrpSpPr>
          <p:cNvPr id="22" name="Group 22"/>
          <p:cNvGrpSpPr>
            <a:grpSpLocks/>
          </p:cNvGrpSpPr>
          <p:nvPr/>
        </p:nvGrpSpPr>
        <p:grpSpPr bwMode="auto">
          <a:xfrm>
            <a:off x="2133600" y="5181600"/>
            <a:ext cx="6621463" cy="822325"/>
            <a:chOff x="1344" y="1869"/>
            <a:chExt cx="4171" cy="518"/>
          </a:xfrm>
        </p:grpSpPr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1574" y="1869"/>
              <a:ext cx="3941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มีความรับผิดชอบสูง กระตือรือร้น อารมณ์ขัน ยืดหยุ่นเก่ง ยอมรับฟังความ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คิดเห็น มีมนุษย์สัมพันธ์ แก้ไขปัญหาเฉพาะหน้าได้ดี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685800" y="1981200"/>
            <a:ext cx="27432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62000" y="2057400"/>
            <a:ext cx="2589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ลักษณะของวิทยากร</a:t>
            </a:r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2133600" y="2967038"/>
            <a:ext cx="5475288" cy="457200"/>
            <a:chOff x="1344" y="1869"/>
            <a:chExt cx="3449" cy="288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1574" y="1869"/>
              <a:ext cx="321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มีความคิดก้าวหน้า มองการณ์ไกล มีความคิดริเริ่มสร้างสรรค์</a:t>
              </a: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2133600" y="3460750"/>
            <a:ext cx="6240463" cy="457200"/>
            <a:chOff x="1344" y="1869"/>
            <a:chExt cx="3931" cy="288"/>
          </a:xfrm>
        </p:grpSpPr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1574" y="1869"/>
              <a:ext cx="37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มีความรู้ ความเข้าในในพฤติกรรมกลุ่ม และมีจิตวิทยาในการถ่ายทอด</a:t>
              </a:r>
              <a:r>
                <a:rPr kumimoji="0" lang="th-TH"/>
                <a:t> </a:t>
              </a:r>
            </a:p>
          </p:txBody>
        </p:sp>
      </p:grp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2133600" y="3962400"/>
            <a:ext cx="5918200" cy="822325"/>
            <a:chOff x="1344" y="1869"/>
            <a:chExt cx="3728" cy="518"/>
          </a:xfrm>
        </p:grpSpPr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574" y="1869"/>
              <a:ext cx="3498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ประพฤติตัวเป็นแบบอย่างที่ดี สมถะ เรียบง่าย ประหยัด ไม่ถือตัว 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ไม่ติดลาภ ติดยศ มีภูมิปัญญาดี</a:t>
              </a:r>
            </a:p>
          </p:txBody>
        </p:sp>
      </p:grp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16" name="Group 16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18" name="Rectangle 17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19" name="Group 18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20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21" name="Line 20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17" name="Text Box 21"/>
            <p:cNvSpPr txBox="1">
              <a:spLocks noChangeArrowheads="1"/>
            </p:cNvSpPr>
            <p:nvPr/>
          </p:nvSpPr>
          <p:spPr bwMode="auto">
            <a:xfrm>
              <a:off x="2496" y="614"/>
              <a:ext cx="3222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วิทยากร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6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8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2265" y="614"/>
              <a:ext cx="3258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ผู้ร่วมสัมมนา</a:t>
              </a:r>
            </a:p>
          </p:txBody>
        </p:sp>
      </p:grp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914400" y="1676400"/>
            <a:ext cx="3113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ผู้เข้าร่วมสัมมนา มีหน้าที่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1676400" y="3048000"/>
            <a:ext cx="2743200" cy="457200"/>
            <a:chOff x="1132" y="1786"/>
            <a:chExt cx="1728" cy="288"/>
          </a:xfrm>
        </p:grpSpPr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1132" y="1828"/>
              <a:ext cx="240" cy="240"/>
              <a:chOff x="2078" y="1680"/>
              <a:chExt cx="1615" cy="1615"/>
            </a:xfrm>
          </p:grpSpPr>
          <p:sp>
            <p:nvSpPr>
              <p:cNvPr id="15" name="Oval 13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6" name="Oval 14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7" name="Oval 1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8" name="Oval 16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9" name="Oval 1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14" name="Rectangle 19"/>
            <p:cNvSpPr>
              <a:spLocks noChangeArrowheads="1"/>
            </p:cNvSpPr>
            <p:nvPr/>
          </p:nvSpPr>
          <p:spPr bwMode="auto">
            <a:xfrm>
              <a:off x="1425" y="1786"/>
              <a:ext cx="1435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ศึกษาเอกสารการสัมมนา</a:t>
              </a:r>
              <a:r>
                <a:rPr kumimoji="0" lang="th-TH"/>
                <a:t> </a:t>
              </a:r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1708150" y="3581400"/>
            <a:ext cx="3211513" cy="457200"/>
            <a:chOff x="1152" y="2352"/>
            <a:chExt cx="2023" cy="288"/>
          </a:xfrm>
        </p:grpSpPr>
        <p:grpSp>
          <p:nvGrpSpPr>
            <p:cNvPr id="22" name="Group 21"/>
            <p:cNvGrpSpPr>
              <a:grpSpLocks/>
            </p:cNvGrpSpPr>
            <p:nvPr/>
          </p:nvGrpSpPr>
          <p:grpSpPr bwMode="auto">
            <a:xfrm>
              <a:off x="1152" y="2387"/>
              <a:ext cx="240" cy="240"/>
              <a:chOff x="2078" y="1680"/>
              <a:chExt cx="1615" cy="1615"/>
            </a:xfrm>
          </p:grpSpPr>
          <p:sp>
            <p:nvSpPr>
              <p:cNvPr id="24" name="Oval 22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5" name="Oval 23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6" name="Oval 2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7" name="Oval 2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48BE67">
                      <a:gamma/>
                      <a:shade val="0"/>
                      <a:invGamma/>
                    </a:srgbClr>
                  </a:gs>
                  <a:gs pos="100000">
                    <a:srgbClr val="48BE67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8" name="Oval 2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9" name="Oval 2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48BE67"/>
                  </a:gs>
                  <a:gs pos="100000">
                    <a:srgbClr val="48BE67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23" name="Rectangle 28"/>
            <p:cNvSpPr>
              <a:spLocks noChangeArrowheads="1"/>
            </p:cNvSpPr>
            <p:nvPr/>
          </p:nvSpPr>
          <p:spPr bwMode="auto">
            <a:xfrm>
              <a:off x="1440" y="2352"/>
              <a:ext cx="1735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ทำฟังและฝึกปฏิบัติตามวิทยากร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1708150" y="4114800"/>
            <a:ext cx="6451600" cy="822325"/>
            <a:chOff x="1152" y="2208"/>
            <a:chExt cx="4064" cy="518"/>
          </a:xfrm>
        </p:grpSpPr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1152" y="2272"/>
              <a:ext cx="240" cy="240"/>
              <a:chOff x="2078" y="1680"/>
              <a:chExt cx="1615" cy="1615"/>
            </a:xfrm>
          </p:grpSpPr>
          <p:sp>
            <p:nvSpPr>
              <p:cNvPr id="33" name="Oval 31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4" name="Oval 32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5" name="Oval 3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6" name="Oval 3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7" name="Oval 3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8" name="Oval 3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32" name="Rectangle 37"/>
            <p:cNvSpPr>
              <a:spLocks noChangeArrowheads="1"/>
            </p:cNvSpPr>
            <p:nvPr/>
          </p:nvSpPr>
          <p:spPr bwMode="auto">
            <a:xfrm>
              <a:off x="1440" y="2208"/>
              <a:ext cx="3776" cy="51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ตั้งใจรับฟังความคิดเห็นของผู้อื่น ใช้ดุลยพินิจพิจารณา คิดและไตร่ตรอง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ด้วยเหตุผล ก่อนพูดทุกครั้ง</a:t>
              </a:r>
            </a:p>
          </p:txBody>
        </p:sp>
      </p:grp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1708150" y="5029200"/>
            <a:ext cx="6462713" cy="822325"/>
            <a:chOff x="1152" y="2640"/>
            <a:chExt cx="4071" cy="518"/>
          </a:xfrm>
        </p:grpSpPr>
        <p:grpSp>
          <p:nvGrpSpPr>
            <p:cNvPr id="40" name="Group 39"/>
            <p:cNvGrpSpPr>
              <a:grpSpLocks/>
            </p:cNvGrpSpPr>
            <p:nvPr/>
          </p:nvGrpSpPr>
          <p:grpSpPr bwMode="auto">
            <a:xfrm>
              <a:off x="1152" y="2695"/>
              <a:ext cx="240" cy="240"/>
              <a:chOff x="2078" y="1680"/>
              <a:chExt cx="1615" cy="1615"/>
            </a:xfrm>
          </p:grpSpPr>
          <p:sp>
            <p:nvSpPr>
              <p:cNvPr id="42" name="Oval 40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3" name="Oval 41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4" name="Oval 4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5" name="Oval 4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8D67E1">
                      <a:gamma/>
                      <a:shade val="0"/>
                      <a:invGamma/>
                    </a:srgbClr>
                  </a:gs>
                  <a:gs pos="100000">
                    <a:srgbClr val="8D67E1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6" name="Oval 4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7" name="Oval 4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8D67E1"/>
                  </a:gs>
                  <a:gs pos="100000">
                    <a:srgbClr val="8D67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41" name="Rectangle 46"/>
            <p:cNvSpPr>
              <a:spLocks noChangeArrowheads="1"/>
            </p:cNvSpPr>
            <p:nvPr/>
          </p:nvSpPr>
          <p:spPr bwMode="auto">
            <a:xfrm>
              <a:off x="1440" y="2640"/>
              <a:ext cx="3783" cy="51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เสนอแนวความคิดและแลกเปลี่ยนความรู้กับผู้อื่น โดยอาศัยหลักการและ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เหตุผลตามความเป็นจริง</a:t>
              </a:r>
            </a:p>
          </p:txBody>
        </p: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1708150" y="5943600"/>
            <a:ext cx="4289425" cy="457200"/>
            <a:chOff x="1152" y="3600"/>
            <a:chExt cx="2702" cy="288"/>
          </a:xfrm>
        </p:grpSpPr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1152" y="3647"/>
              <a:ext cx="224" cy="240"/>
              <a:chOff x="2078" y="1680"/>
              <a:chExt cx="1615" cy="1615"/>
            </a:xfrm>
          </p:grpSpPr>
          <p:sp>
            <p:nvSpPr>
              <p:cNvPr id="51" name="Oval 4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2" name="Oval 5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3" name="Oval 51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4" name="Oval 5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E35E23">
                      <a:gamma/>
                      <a:shade val="0"/>
                      <a:invGamma/>
                    </a:srgbClr>
                  </a:gs>
                  <a:gs pos="100000">
                    <a:srgbClr val="E35E23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5" name="Oval 53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6" name="Oval 5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E35E23"/>
                  </a:gs>
                  <a:gs pos="100000">
                    <a:srgbClr val="E35E23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50" name="Rectangle 55"/>
            <p:cNvSpPr>
              <a:spLocks noChangeArrowheads="1"/>
            </p:cNvSpPr>
            <p:nvPr/>
          </p:nvSpPr>
          <p:spPr bwMode="auto">
            <a:xfrm>
              <a:off x="1440" y="3600"/>
              <a:ext cx="2414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/>
                <a:t> </a:t>
              </a:r>
              <a:r>
                <a:rPr kumimoji="0" lang="th-TH">
                  <a:cs typeface="Angsana New" pitchFamily="18" charset="-34"/>
                </a:rPr>
                <a:t>จดบันทึกประเด็นสำคัญ และสรุปสิ่งที่ได้รับ</a:t>
              </a:r>
            </a:p>
          </p:txBody>
        </p:sp>
      </p:grpSp>
      <p:sp>
        <p:nvSpPr>
          <p:cNvPr id="57" name="Rectangle 65"/>
          <p:cNvSpPr>
            <a:spLocks noChangeArrowheads="1"/>
          </p:cNvSpPr>
          <p:nvPr/>
        </p:nvSpPr>
        <p:spPr bwMode="auto">
          <a:xfrm>
            <a:off x="457200" y="2209800"/>
            <a:ext cx="8458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th-TH">
                <a:cs typeface="Angsana New" pitchFamily="18" charset="-34"/>
              </a:rPr>
              <a:t>	ผู้ที่เข้าร่วมฟังอภิปราย เพื่อแลกเปลี่ยนความคิดเห็นกับวิทยากรและบุคคลอื่น เพื่อให้ได้แนวคิด ความรู้  วิธีการปฏิบัติ มีหน้าที่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65"/>
          <p:cNvGrpSpPr>
            <a:grpSpLocks/>
          </p:cNvGrpSpPr>
          <p:nvPr/>
        </p:nvGrpSpPr>
        <p:grpSpPr bwMode="auto">
          <a:xfrm>
            <a:off x="2133600" y="1862138"/>
            <a:ext cx="3810000" cy="762000"/>
            <a:chOff x="1344" y="1173"/>
            <a:chExt cx="2400" cy="480"/>
          </a:xfrm>
        </p:grpSpPr>
        <p:sp>
          <p:nvSpPr>
            <p:cNvPr id="5" name="AutoShape 19"/>
            <p:cNvSpPr>
              <a:spLocks noChangeArrowheads="1"/>
            </p:cNvSpPr>
            <p:nvPr/>
          </p:nvSpPr>
          <p:spPr bwMode="gray">
            <a:xfrm>
              <a:off x="1344" y="1173"/>
              <a:ext cx="2400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35921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1392" y="1200"/>
              <a:ext cx="420" cy="443"/>
              <a:chOff x="999" y="1092"/>
              <a:chExt cx="768" cy="774"/>
            </a:xfrm>
          </p:grpSpPr>
          <p:sp>
            <p:nvSpPr>
              <p:cNvPr id="7" name="AutoShape 21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8" name="Freeform 22"/>
              <p:cNvSpPr>
                <a:spLocks/>
              </p:cNvSpPr>
              <p:nvPr/>
            </p:nvSpPr>
            <p:spPr bwMode="gray">
              <a:xfrm>
                <a:off x="1047" y="1140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9" name="Text Box 23"/>
              <p:cNvSpPr txBox="1">
                <a:spLocks noChangeArrowheads="1"/>
              </p:cNvSpPr>
              <p:nvPr/>
            </p:nvSpPr>
            <p:spPr bwMode="gray">
              <a:xfrm>
                <a:off x="1270" y="1295"/>
                <a:ext cx="212" cy="57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latinLnBrk="0" hangingPunct="0"/>
                <a:endParaRPr kumimoji="0"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</a:endParaRPr>
              </a:p>
            </p:txBody>
          </p:sp>
        </p:grp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11" name="Group 9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13" name="Rectangle 4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14" name="Group 6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15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6" name="Line 8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1710" y="614"/>
              <a:ext cx="1924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ลำดับการนำเสนอ</a:t>
              </a:r>
            </a:p>
          </p:txBody>
        </p:sp>
      </p:grp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3200400" y="1981200"/>
            <a:ext cx="23955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 b="1">
                <a:solidFill>
                  <a:schemeClr val="accent2"/>
                </a:solidFill>
                <a:cs typeface="JasmineUPC" pitchFamily="18" charset="-34"/>
              </a:rPr>
              <a:t>บทบาทหน้าที่</a:t>
            </a:r>
            <a:r>
              <a:rPr kumimoji="0" lang="th-TH" sz="3200">
                <a:cs typeface="JasmineUPC" pitchFamily="18" charset="-34"/>
              </a:rPr>
              <a:t>ของ</a:t>
            </a:r>
          </a:p>
        </p:txBody>
      </p:sp>
      <p:grpSp>
        <p:nvGrpSpPr>
          <p:cNvPr id="18" name="Group 66"/>
          <p:cNvGrpSpPr>
            <a:grpSpLocks/>
          </p:cNvGrpSpPr>
          <p:nvPr/>
        </p:nvGrpSpPr>
        <p:grpSpPr bwMode="auto">
          <a:xfrm>
            <a:off x="2133600" y="2743200"/>
            <a:ext cx="4419600" cy="762000"/>
            <a:chOff x="1344" y="1728"/>
            <a:chExt cx="2784" cy="480"/>
          </a:xfrm>
        </p:grpSpPr>
        <p:sp>
          <p:nvSpPr>
            <p:cNvPr id="19" name="AutoShape 41"/>
            <p:cNvSpPr>
              <a:spLocks noChangeArrowheads="1"/>
            </p:cNvSpPr>
            <p:nvPr/>
          </p:nvSpPr>
          <p:spPr bwMode="gray">
            <a:xfrm>
              <a:off x="1344" y="1728"/>
              <a:ext cx="2784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35921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grpSp>
          <p:nvGrpSpPr>
            <p:cNvPr id="20" name="Group 42"/>
            <p:cNvGrpSpPr>
              <a:grpSpLocks/>
            </p:cNvGrpSpPr>
            <p:nvPr/>
          </p:nvGrpSpPr>
          <p:grpSpPr bwMode="auto">
            <a:xfrm>
              <a:off x="1404" y="1760"/>
              <a:ext cx="420" cy="443"/>
              <a:chOff x="999" y="1092"/>
              <a:chExt cx="768" cy="774"/>
            </a:xfrm>
          </p:grpSpPr>
          <p:sp>
            <p:nvSpPr>
              <p:cNvPr id="21" name="AutoShape 43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2" name="Freeform 44"/>
              <p:cNvSpPr>
                <a:spLocks/>
              </p:cNvSpPr>
              <p:nvPr/>
            </p:nvSpPr>
            <p:spPr bwMode="gray">
              <a:xfrm>
                <a:off x="1047" y="1140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23" name="Text Box 45"/>
              <p:cNvSpPr txBox="1">
                <a:spLocks noChangeArrowheads="1"/>
              </p:cNvSpPr>
              <p:nvPr/>
            </p:nvSpPr>
            <p:spPr bwMode="gray">
              <a:xfrm>
                <a:off x="1270" y="1295"/>
                <a:ext cx="212" cy="57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latinLnBrk="0" hangingPunct="0"/>
                <a:endParaRPr kumimoji="0"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</a:endParaRPr>
              </a:p>
            </p:txBody>
          </p:sp>
        </p:grpSp>
      </p:grpSp>
      <p:sp>
        <p:nvSpPr>
          <p:cNvPr id="24" name="Rectangle 46"/>
          <p:cNvSpPr>
            <a:spLocks noChangeArrowheads="1"/>
          </p:cNvSpPr>
          <p:nvPr/>
        </p:nvSpPr>
        <p:spPr bwMode="auto">
          <a:xfrm>
            <a:off x="3200400" y="2855913"/>
            <a:ext cx="15827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cs typeface="JasmineUPC" pitchFamily="18" charset="-34"/>
              </a:rPr>
              <a:t>ผู้จัดสัมมนา</a:t>
            </a:r>
          </a:p>
        </p:txBody>
      </p:sp>
      <p:grpSp>
        <p:nvGrpSpPr>
          <p:cNvPr id="25" name="Group 67"/>
          <p:cNvGrpSpPr>
            <a:grpSpLocks/>
          </p:cNvGrpSpPr>
          <p:nvPr/>
        </p:nvGrpSpPr>
        <p:grpSpPr bwMode="auto">
          <a:xfrm>
            <a:off x="2133600" y="3657600"/>
            <a:ext cx="4876800" cy="762000"/>
            <a:chOff x="1344" y="2304"/>
            <a:chExt cx="3072" cy="480"/>
          </a:xfrm>
        </p:grpSpPr>
        <p:sp>
          <p:nvSpPr>
            <p:cNvPr id="26" name="AutoShape 47"/>
            <p:cNvSpPr>
              <a:spLocks noChangeArrowheads="1"/>
            </p:cNvSpPr>
            <p:nvPr/>
          </p:nvSpPr>
          <p:spPr bwMode="gray">
            <a:xfrm>
              <a:off x="1344" y="2304"/>
              <a:ext cx="3072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35921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grpSp>
          <p:nvGrpSpPr>
            <p:cNvPr id="27" name="Group 48"/>
            <p:cNvGrpSpPr>
              <a:grpSpLocks/>
            </p:cNvGrpSpPr>
            <p:nvPr/>
          </p:nvGrpSpPr>
          <p:grpSpPr bwMode="auto">
            <a:xfrm>
              <a:off x="1404" y="2336"/>
              <a:ext cx="420" cy="443"/>
              <a:chOff x="999" y="1092"/>
              <a:chExt cx="768" cy="774"/>
            </a:xfrm>
          </p:grpSpPr>
          <p:sp>
            <p:nvSpPr>
              <p:cNvPr id="28" name="AutoShape 49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rgbClr val="F5903D"/>
                  </a:gs>
                  <a:gs pos="100000">
                    <a:srgbClr val="F5903D">
                      <a:gamma/>
                      <a:tint val="38039"/>
                      <a:invGamma/>
                    </a:srgb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9" name="Freeform 50"/>
              <p:cNvSpPr>
                <a:spLocks/>
              </p:cNvSpPr>
              <p:nvPr/>
            </p:nvSpPr>
            <p:spPr bwMode="gray">
              <a:xfrm>
                <a:off x="1047" y="1140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0" name="Text Box 51"/>
              <p:cNvSpPr txBox="1">
                <a:spLocks noChangeArrowheads="1"/>
              </p:cNvSpPr>
              <p:nvPr/>
            </p:nvSpPr>
            <p:spPr bwMode="gray">
              <a:xfrm>
                <a:off x="1270" y="1295"/>
                <a:ext cx="212" cy="57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latinLnBrk="0" hangingPunct="0"/>
                <a:endParaRPr kumimoji="0"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</a:endParaRPr>
              </a:p>
            </p:txBody>
          </p:sp>
        </p:grpSp>
      </p:grpSp>
      <p:sp>
        <p:nvSpPr>
          <p:cNvPr id="31" name="Rectangle 52"/>
          <p:cNvSpPr>
            <a:spLocks noChangeArrowheads="1"/>
          </p:cNvSpPr>
          <p:nvPr/>
        </p:nvSpPr>
        <p:spPr bwMode="auto">
          <a:xfrm>
            <a:off x="3200400" y="3770313"/>
            <a:ext cx="11890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cs typeface="JasmineUPC" pitchFamily="18" charset="-34"/>
              </a:rPr>
              <a:t>วิทยากร</a:t>
            </a:r>
          </a:p>
        </p:txBody>
      </p:sp>
      <p:grpSp>
        <p:nvGrpSpPr>
          <p:cNvPr id="32" name="Group 68"/>
          <p:cNvGrpSpPr>
            <a:grpSpLocks/>
          </p:cNvGrpSpPr>
          <p:nvPr/>
        </p:nvGrpSpPr>
        <p:grpSpPr bwMode="auto">
          <a:xfrm>
            <a:off x="2133600" y="4572000"/>
            <a:ext cx="5410200" cy="762000"/>
            <a:chOff x="1344" y="2880"/>
            <a:chExt cx="3408" cy="480"/>
          </a:xfrm>
        </p:grpSpPr>
        <p:sp>
          <p:nvSpPr>
            <p:cNvPr id="33" name="AutoShape 53"/>
            <p:cNvSpPr>
              <a:spLocks noChangeArrowheads="1"/>
            </p:cNvSpPr>
            <p:nvPr/>
          </p:nvSpPr>
          <p:spPr bwMode="gray">
            <a:xfrm>
              <a:off x="1344" y="2880"/>
              <a:ext cx="3408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35921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grpSp>
          <p:nvGrpSpPr>
            <p:cNvPr id="34" name="Group 54"/>
            <p:cNvGrpSpPr>
              <a:grpSpLocks/>
            </p:cNvGrpSpPr>
            <p:nvPr/>
          </p:nvGrpSpPr>
          <p:grpSpPr bwMode="auto">
            <a:xfrm>
              <a:off x="1404" y="2912"/>
              <a:ext cx="420" cy="443"/>
              <a:chOff x="999" y="1092"/>
              <a:chExt cx="768" cy="774"/>
            </a:xfrm>
          </p:grpSpPr>
          <p:sp>
            <p:nvSpPr>
              <p:cNvPr id="35" name="AutoShape 55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rgbClr val="FFFF00"/>
                  </a:gs>
                  <a:gs pos="50000">
                    <a:srgbClr val="FFFF00">
                      <a:gamma/>
                      <a:shade val="92157"/>
                      <a:invGamma/>
                    </a:srgbClr>
                  </a:gs>
                  <a:gs pos="100000">
                    <a:srgbClr val="FFFF00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6" name="Freeform 56"/>
              <p:cNvSpPr>
                <a:spLocks/>
              </p:cNvSpPr>
              <p:nvPr/>
            </p:nvSpPr>
            <p:spPr bwMode="gray">
              <a:xfrm>
                <a:off x="1047" y="1140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gamma/>
                      <a:tint val="54510"/>
                      <a:invGamma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" name="Text Box 57"/>
              <p:cNvSpPr txBox="1">
                <a:spLocks noChangeArrowheads="1"/>
              </p:cNvSpPr>
              <p:nvPr/>
            </p:nvSpPr>
            <p:spPr bwMode="gray">
              <a:xfrm>
                <a:off x="1270" y="1295"/>
                <a:ext cx="212" cy="57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latinLnBrk="0" hangingPunct="0"/>
                <a:endParaRPr kumimoji="0"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</a:endParaRPr>
              </a:p>
            </p:txBody>
          </p:sp>
        </p:grpSp>
      </p:grpSp>
      <p:sp>
        <p:nvSpPr>
          <p:cNvPr id="38" name="Rectangle 58"/>
          <p:cNvSpPr>
            <a:spLocks noChangeArrowheads="1"/>
          </p:cNvSpPr>
          <p:nvPr/>
        </p:nvSpPr>
        <p:spPr bwMode="auto">
          <a:xfrm>
            <a:off x="3200400" y="4684713"/>
            <a:ext cx="21209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cs typeface="JasmineUPC" pitchFamily="18" charset="-34"/>
              </a:rPr>
              <a:t>ผู้เข้าร่วมสัมมนา</a:t>
            </a:r>
          </a:p>
        </p:txBody>
      </p:sp>
      <p:grpSp>
        <p:nvGrpSpPr>
          <p:cNvPr id="39" name="Group 69"/>
          <p:cNvGrpSpPr>
            <a:grpSpLocks/>
          </p:cNvGrpSpPr>
          <p:nvPr/>
        </p:nvGrpSpPr>
        <p:grpSpPr bwMode="auto">
          <a:xfrm>
            <a:off x="2133600" y="5486400"/>
            <a:ext cx="6172200" cy="762000"/>
            <a:chOff x="1344" y="3456"/>
            <a:chExt cx="3888" cy="480"/>
          </a:xfrm>
        </p:grpSpPr>
        <p:sp>
          <p:nvSpPr>
            <p:cNvPr id="40" name="AutoShape 59"/>
            <p:cNvSpPr>
              <a:spLocks noChangeArrowheads="1"/>
            </p:cNvSpPr>
            <p:nvPr/>
          </p:nvSpPr>
          <p:spPr bwMode="gray">
            <a:xfrm>
              <a:off x="1344" y="3456"/>
              <a:ext cx="3888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35921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grpSp>
          <p:nvGrpSpPr>
            <p:cNvPr id="41" name="Group 60"/>
            <p:cNvGrpSpPr>
              <a:grpSpLocks/>
            </p:cNvGrpSpPr>
            <p:nvPr/>
          </p:nvGrpSpPr>
          <p:grpSpPr bwMode="auto">
            <a:xfrm>
              <a:off x="1404" y="3488"/>
              <a:ext cx="420" cy="443"/>
              <a:chOff x="999" y="1092"/>
              <a:chExt cx="768" cy="774"/>
            </a:xfrm>
          </p:grpSpPr>
          <p:sp>
            <p:nvSpPr>
              <p:cNvPr id="42" name="AutoShape 61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rgbClr val="3399FF"/>
                  </a:gs>
                  <a:gs pos="50000">
                    <a:srgbClr val="3399FF">
                      <a:gamma/>
                      <a:shade val="92157"/>
                      <a:invGamma/>
                    </a:srgbClr>
                  </a:gs>
                  <a:gs pos="100000">
                    <a:srgbClr val="3399FF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3" name="Freeform 62"/>
              <p:cNvSpPr>
                <a:spLocks/>
              </p:cNvSpPr>
              <p:nvPr/>
            </p:nvSpPr>
            <p:spPr bwMode="gray">
              <a:xfrm>
                <a:off x="1047" y="1140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gamma/>
                      <a:tint val="54510"/>
                      <a:invGamma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44" name="Text Box 63"/>
              <p:cNvSpPr txBox="1">
                <a:spLocks noChangeArrowheads="1"/>
              </p:cNvSpPr>
              <p:nvPr/>
            </p:nvSpPr>
            <p:spPr bwMode="gray">
              <a:xfrm>
                <a:off x="1270" y="1295"/>
                <a:ext cx="212" cy="571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latinLnBrk="0" hangingPunct="0"/>
                <a:endParaRPr kumimoji="0"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</a:endParaRPr>
              </a:p>
            </p:txBody>
          </p:sp>
        </p:grpSp>
      </p:grpSp>
      <p:sp>
        <p:nvSpPr>
          <p:cNvPr id="45" name="Rectangle 64"/>
          <p:cNvSpPr>
            <a:spLocks noChangeArrowheads="1"/>
          </p:cNvSpPr>
          <p:nvPr/>
        </p:nvSpPr>
        <p:spPr bwMode="auto">
          <a:xfrm>
            <a:off x="3200400" y="5599113"/>
            <a:ext cx="45450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cs typeface="JasmineUPC" pitchFamily="18" charset="-34"/>
              </a:rPr>
              <a:t>จรรยาทางอาชีพของผู้เข้าร่วมสัมมนา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4" grpId="0"/>
      <p:bldP spid="31" grpId="0"/>
      <p:bldP spid="38" grpId="0"/>
      <p:bldP spid="4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685800" y="1981200"/>
            <a:ext cx="38862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62000" y="2057400"/>
            <a:ext cx="3521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ลักษณะของผู้เข้าร่วมสัมมนา</a:t>
            </a:r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2133600" y="2895600"/>
            <a:ext cx="4979988" cy="457200"/>
            <a:chOff x="1344" y="1869"/>
            <a:chExt cx="3137" cy="288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1574" y="1869"/>
              <a:ext cx="290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เป็นผู้ที่ชอบแสวงหาความรู้ใหม่ๆ มีความคิดกว้างไกล</a:t>
              </a:r>
              <a:r>
                <a:rPr kumimoji="0" lang="th-TH"/>
                <a:t> </a:t>
              </a: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2133600" y="3433763"/>
            <a:ext cx="3097213" cy="457200"/>
            <a:chOff x="1344" y="1869"/>
            <a:chExt cx="1951" cy="288"/>
          </a:xfrm>
        </p:grpSpPr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1574" y="1869"/>
              <a:ext cx="17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รู้จักรับฟังความคิดเห็นของผู้อื่น</a:t>
              </a:r>
            </a:p>
          </p:txBody>
        </p:sp>
      </p:grp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2133600" y="3967163"/>
            <a:ext cx="3570288" cy="457200"/>
            <a:chOff x="1344" y="1869"/>
            <a:chExt cx="2249" cy="288"/>
          </a:xfrm>
        </p:grpSpPr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574" y="1869"/>
              <a:ext cx="201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คิดก่อนพูดอย่างมีหลักการและเหตุผล</a:t>
              </a:r>
              <a:endParaRPr kumimoji="0" lang="th-TH"/>
            </a:p>
          </p:txBody>
        </p:sp>
      </p:grp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2133600" y="4500563"/>
            <a:ext cx="2420938" cy="457200"/>
            <a:chOff x="1344" y="1869"/>
            <a:chExt cx="1525" cy="288"/>
          </a:xfrm>
        </p:grpSpPr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1574" y="1869"/>
              <a:ext cx="12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รู้จักกาลเทศะ มีสปิริต</a:t>
              </a:r>
              <a:r>
                <a:rPr kumimoji="0" lang="th-TH"/>
                <a:t> </a:t>
              </a:r>
            </a:p>
          </p:txBody>
        </p:sp>
      </p:grpSp>
      <p:grpSp>
        <p:nvGrpSpPr>
          <p:cNvPr id="18" name="Group 25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19" name="Group 26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21" name="Rectangle 27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22" name="Group 28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23" name="Line 29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24" name="Line 30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20" name="Text Box 31"/>
            <p:cNvSpPr txBox="1">
              <a:spLocks noChangeArrowheads="1"/>
            </p:cNvSpPr>
            <p:nvPr/>
          </p:nvSpPr>
          <p:spPr bwMode="auto">
            <a:xfrm>
              <a:off x="2265" y="614"/>
              <a:ext cx="3258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ผู้ร่วมสัมมนา</a:t>
              </a:r>
            </a:p>
          </p:txBody>
        </p:sp>
      </p:grpSp>
      <p:grpSp>
        <p:nvGrpSpPr>
          <p:cNvPr id="25" name="Group 32"/>
          <p:cNvGrpSpPr>
            <a:grpSpLocks/>
          </p:cNvGrpSpPr>
          <p:nvPr/>
        </p:nvGrpSpPr>
        <p:grpSpPr bwMode="auto">
          <a:xfrm>
            <a:off x="2133600" y="4957763"/>
            <a:ext cx="4660900" cy="457200"/>
            <a:chOff x="1344" y="1869"/>
            <a:chExt cx="2936" cy="288"/>
          </a:xfrm>
        </p:grpSpPr>
        <p:sp>
          <p:nvSpPr>
            <p:cNvPr id="26" name="Rectangle 33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7" name="Text Box 34"/>
            <p:cNvSpPr txBox="1">
              <a:spLocks noChangeArrowheads="1"/>
            </p:cNvSpPr>
            <p:nvPr/>
          </p:nvSpPr>
          <p:spPr bwMode="auto">
            <a:xfrm>
              <a:off x="1574" y="1869"/>
              <a:ext cx="270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แสดงความคิดเห็นในโอกาสและจังหวะที่เหมาะสม</a:t>
              </a:r>
            </a:p>
          </p:txBody>
        </p:sp>
      </p:grpSp>
      <p:grpSp>
        <p:nvGrpSpPr>
          <p:cNvPr id="28" name="Group 35"/>
          <p:cNvGrpSpPr>
            <a:grpSpLocks/>
          </p:cNvGrpSpPr>
          <p:nvPr/>
        </p:nvGrpSpPr>
        <p:grpSpPr bwMode="auto">
          <a:xfrm>
            <a:off x="2133600" y="5491163"/>
            <a:ext cx="3695700" cy="457200"/>
            <a:chOff x="1344" y="1869"/>
            <a:chExt cx="2328" cy="288"/>
          </a:xfrm>
        </p:grpSpPr>
        <p:sp>
          <p:nvSpPr>
            <p:cNvPr id="29" name="Rectangle 36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0" name="Text Box 37"/>
            <p:cNvSpPr txBox="1">
              <a:spLocks noChangeArrowheads="1"/>
            </p:cNvSpPr>
            <p:nvPr/>
          </p:nvSpPr>
          <p:spPr bwMode="auto">
            <a:xfrm>
              <a:off x="1574" y="1869"/>
              <a:ext cx="209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ให้ความร่วมมือกับกิจกรรมการสัมมนา</a:t>
              </a:r>
            </a:p>
          </p:txBody>
        </p:sp>
      </p:grpSp>
      <p:grpSp>
        <p:nvGrpSpPr>
          <p:cNvPr id="31" name="Group 38"/>
          <p:cNvGrpSpPr>
            <a:grpSpLocks/>
          </p:cNvGrpSpPr>
          <p:nvPr/>
        </p:nvGrpSpPr>
        <p:grpSpPr bwMode="auto">
          <a:xfrm>
            <a:off x="2133600" y="6024563"/>
            <a:ext cx="2555875" cy="457200"/>
            <a:chOff x="1344" y="1869"/>
            <a:chExt cx="1610" cy="288"/>
          </a:xfrm>
        </p:grpSpPr>
        <p:sp>
          <p:nvSpPr>
            <p:cNvPr id="32" name="Rectangle 39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" name="Text Box 40"/>
            <p:cNvSpPr txBox="1">
              <a:spLocks noChangeArrowheads="1"/>
            </p:cNvSpPr>
            <p:nvPr/>
          </p:nvSpPr>
          <p:spPr bwMode="auto">
            <a:xfrm>
              <a:off x="1574" y="1869"/>
              <a:ext cx="13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มีมารยาทในการสมาคม</a:t>
              </a:r>
              <a:r>
                <a:rPr kumimoji="0" lang="th-TH"/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2133600" y="2743200"/>
            <a:ext cx="3159125" cy="457200"/>
            <a:chOff x="1344" y="1869"/>
            <a:chExt cx="1990" cy="288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1574" y="1869"/>
              <a:ext cx="17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จำกัด ชี้นำความคิดเห็นของผู้อื่น</a:t>
              </a:r>
            </a:p>
          </p:txBody>
        </p:sp>
      </p:grpSp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2133600" y="3281363"/>
            <a:ext cx="5157788" cy="457200"/>
            <a:chOff x="1344" y="1869"/>
            <a:chExt cx="3249" cy="288"/>
          </a:xfrm>
        </p:grpSpPr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1574" y="1869"/>
              <a:ext cx="301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บิดเบือนถ้อยคำผู้อื่น ใช้ภาษาไม่ถูกต้อง วกวน เข้าใจยาก</a:t>
              </a:r>
            </a:p>
          </p:txBody>
        </p:sp>
      </p:grp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2133600" y="3814763"/>
            <a:ext cx="5395913" cy="457200"/>
            <a:chOff x="1344" y="1869"/>
            <a:chExt cx="3399" cy="288"/>
          </a:xfrm>
        </p:grpSpPr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1574" y="1869"/>
              <a:ext cx="31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สั่งการใช้อำนาจในทุกๆ เรื่อง จำกัดขอบเขต สรุปเร็วเกินไป</a:t>
              </a:r>
            </a:p>
          </p:txBody>
        </p:sp>
      </p:grpSp>
      <p:grpSp>
        <p:nvGrpSpPr>
          <p:cNvPr id="13" name="Group 15"/>
          <p:cNvGrpSpPr>
            <a:grpSpLocks/>
          </p:cNvGrpSpPr>
          <p:nvPr/>
        </p:nvGrpSpPr>
        <p:grpSpPr bwMode="auto">
          <a:xfrm>
            <a:off x="2133600" y="4348163"/>
            <a:ext cx="3268663" cy="457200"/>
            <a:chOff x="1344" y="1869"/>
            <a:chExt cx="2059" cy="288"/>
          </a:xfrm>
        </p:grpSpPr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1574" y="1869"/>
              <a:ext cx="182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โต้เถียงทำให้เกิดการทะเลาะวิวาท</a:t>
              </a:r>
            </a:p>
          </p:txBody>
        </p:sp>
      </p:grpSp>
      <p:grpSp>
        <p:nvGrpSpPr>
          <p:cNvPr id="16" name="Group 18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17" name="Group 19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19" name="Rectangle 20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20" name="Group 21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21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22" name="Line 23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18" name="Text Box 24"/>
            <p:cNvSpPr txBox="1">
              <a:spLocks noChangeArrowheads="1"/>
            </p:cNvSpPr>
            <p:nvPr/>
          </p:nvSpPr>
          <p:spPr bwMode="auto">
            <a:xfrm>
              <a:off x="2265" y="614"/>
              <a:ext cx="3258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ผู้ร่วมสัมมนา</a:t>
              </a:r>
            </a:p>
          </p:txBody>
        </p:sp>
      </p:grpSp>
      <p:grpSp>
        <p:nvGrpSpPr>
          <p:cNvPr id="23" name="Group 25"/>
          <p:cNvGrpSpPr>
            <a:grpSpLocks/>
          </p:cNvGrpSpPr>
          <p:nvPr/>
        </p:nvGrpSpPr>
        <p:grpSpPr bwMode="auto">
          <a:xfrm>
            <a:off x="2133600" y="4805363"/>
            <a:ext cx="3856038" cy="457200"/>
            <a:chOff x="1344" y="1869"/>
            <a:chExt cx="2429" cy="288"/>
          </a:xfrm>
        </p:grpSpPr>
        <p:sp>
          <p:nvSpPr>
            <p:cNvPr id="24" name="Rectangle 26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5" name="Text Box 27"/>
            <p:cNvSpPr txBox="1">
              <a:spLocks noChangeArrowheads="1"/>
            </p:cNvSpPr>
            <p:nvPr/>
          </p:nvSpPr>
          <p:spPr bwMode="auto">
            <a:xfrm>
              <a:off x="1574" y="1869"/>
              <a:ext cx="219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หัวเราะเยาะ มีท่าทีอวดเก่ง เบ่งทับคนอื่น</a:t>
              </a:r>
            </a:p>
          </p:txBody>
        </p:sp>
      </p:grpSp>
      <p:grpSp>
        <p:nvGrpSpPr>
          <p:cNvPr id="26" name="Group 28"/>
          <p:cNvGrpSpPr>
            <a:grpSpLocks/>
          </p:cNvGrpSpPr>
          <p:nvPr/>
        </p:nvGrpSpPr>
        <p:grpSpPr bwMode="auto">
          <a:xfrm>
            <a:off x="2133600" y="5338763"/>
            <a:ext cx="3336925" cy="457200"/>
            <a:chOff x="1344" y="1869"/>
            <a:chExt cx="2102" cy="288"/>
          </a:xfrm>
        </p:grpSpPr>
        <p:sp>
          <p:nvSpPr>
            <p:cNvPr id="27" name="Rectangle 29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8" name="Text Box 30"/>
            <p:cNvSpPr txBox="1">
              <a:spLocks noChangeArrowheads="1"/>
            </p:cNvSpPr>
            <p:nvPr/>
          </p:nvSpPr>
          <p:spPr bwMode="auto">
            <a:xfrm>
              <a:off x="1574" y="1869"/>
              <a:ext cx="18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พูดจาไม่สุภาพ ก้าวร้าว ใช้อารมณ์</a:t>
              </a:r>
            </a:p>
          </p:txBody>
        </p:sp>
      </p:grpSp>
      <p:grpSp>
        <p:nvGrpSpPr>
          <p:cNvPr id="29" name="Group 31"/>
          <p:cNvGrpSpPr>
            <a:grpSpLocks/>
          </p:cNvGrpSpPr>
          <p:nvPr/>
        </p:nvGrpSpPr>
        <p:grpSpPr bwMode="auto">
          <a:xfrm>
            <a:off x="2133600" y="5872163"/>
            <a:ext cx="3460750" cy="457200"/>
            <a:chOff x="1344" y="1869"/>
            <a:chExt cx="2180" cy="288"/>
          </a:xfrm>
        </p:grpSpPr>
        <p:sp>
          <p:nvSpPr>
            <p:cNvPr id="30" name="Rectangle 32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1" name="Text Box 33"/>
            <p:cNvSpPr txBox="1">
              <a:spLocks noChangeArrowheads="1"/>
            </p:cNvSpPr>
            <p:nvPr/>
          </p:nvSpPr>
          <p:spPr bwMode="auto">
            <a:xfrm>
              <a:off x="1574" y="1869"/>
              <a:ext cx="19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ตลกเกินขอบเขต พูดมาก ไม่มีสาระ</a:t>
              </a:r>
              <a:endParaRPr kumimoji="0" lang="th-TH"/>
            </a:p>
          </p:txBody>
        </p:sp>
      </p:grpSp>
      <p:sp>
        <p:nvSpPr>
          <p:cNvPr id="32" name="Oval 35" descr="sleep"/>
          <p:cNvSpPr>
            <a:spLocks noChangeArrowheads="1"/>
          </p:cNvSpPr>
          <p:nvPr/>
        </p:nvSpPr>
        <p:spPr bwMode="auto">
          <a:xfrm>
            <a:off x="28575" y="1662113"/>
            <a:ext cx="1828800" cy="16764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3" name="Oval 36"/>
          <p:cNvSpPr>
            <a:spLocks noChangeArrowheads="1"/>
          </p:cNvSpPr>
          <p:nvPr/>
        </p:nvSpPr>
        <p:spPr bwMode="auto">
          <a:xfrm>
            <a:off x="228600" y="1822450"/>
            <a:ext cx="1447800" cy="1327150"/>
          </a:xfrm>
          <a:prstGeom prst="ellipse">
            <a:avLst/>
          </a:prstGeom>
          <a:solidFill>
            <a:schemeClr val="bg1"/>
          </a:solidFill>
          <a:ln w="1301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4" name="Line 37"/>
          <p:cNvSpPr>
            <a:spLocks noChangeShapeType="1"/>
          </p:cNvSpPr>
          <p:nvPr/>
        </p:nvSpPr>
        <p:spPr bwMode="auto">
          <a:xfrm flipV="1">
            <a:off x="409575" y="2017713"/>
            <a:ext cx="1038225" cy="877887"/>
          </a:xfrm>
          <a:prstGeom prst="line">
            <a:avLst/>
          </a:prstGeom>
          <a:noFill/>
          <a:ln w="1301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762000" y="2057400"/>
            <a:ext cx="3870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สิ่งที่ไม่ควรกระทำในการสัมมนา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3600" y="2743200"/>
            <a:ext cx="3122613" cy="457200"/>
            <a:chOff x="1344" y="1869"/>
            <a:chExt cx="1967" cy="28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574" y="1869"/>
              <a:ext cx="173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ประหม่า สั่น ขาดความเชื่อมั่น</a:t>
              </a:r>
              <a:r>
                <a:rPr kumimoji="0" lang="th-TH"/>
                <a:t> 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133600" y="3281363"/>
            <a:ext cx="4540250" cy="457200"/>
            <a:chOff x="1344" y="1869"/>
            <a:chExt cx="2860" cy="288"/>
          </a:xfrm>
        </p:grpSpPr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574" y="1869"/>
              <a:ext cx="26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ปล่อยให้สมาชิกคนใดคนหนึ่งผูกขาดการอภิปราย</a:t>
              </a:r>
            </a:p>
          </p:txBody>
        </p:sp>
      </p:grpSp>
      <p:grpSp>
        <p:nvGrpSpPr>
          <p:cNvPr id="10" name="Group 16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11" name="Group 17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13" name="Rectangle 18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14" name="Group 19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15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6" name="Line 21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12" name="Text Box 22"/>
            <p:cNvSpPr txBox="1">
              <a:spLocks noChangeArrowheads="1"/>
            </p:cNvSpPr>
            <p:nvPr/>
          </p:nvSpPr>
          <p:spPr bwMode="auto">
            <a:xfrm>
              <a:off x="2265" y="614"/>
              <a:ext cx="3258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ผู้ร่วมสัมมนา</a:t>
              </a:r>
            </a:p>
          </p:txBody>
        </p:sp>
      </p:grpSp>
      <p:sp>
        <p:nvSpPr>
          <p:cNvPr id="17" name="Oval 32" descr="sleep"/>
          <p:cNvSpPr>
            <a:spLocks noChangeArrowheads="1"/>
          </p:cNvSpPr>
          <p:nvPr/>
        </p:nvSpPr>
        <p:spPr bwMode="auto">
          <a:xfrm>
            <a:off x="28575" y="1662113"/>
            <a:ext cx="1828800" cy="16764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8" name="Oval 33"/>
          <p:cNvSpPr>
            <a:spLocks noChangeArrowheads="1"/>
          </p:cNvSpPr>
          <p:nvPr/>
        </p:nvSpPr>
        <p:spPr bwMode="auto">
          <a:xfrm>
            <a:off x="228600" y="1822450"/>
            <a:ext cx="1447800" cy="1327150"/>
          </a:xfrm>
          <a:prstGeom prst="ellipse">
            <a:avLst/>
          </a:prstGeom>
          <a:solidFill>
            <a:schemeClr val="bg1"/>
          </a:solidFill>
          <a:ln w="1301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9" name="Line 34"/>
          <p:cNvSpPr>
            <a:spLocks noChangeShapeType="1"/>
          </p:cNvSpPr>
          <p:nvPr/>
        </p:nvSpPr>
        <p:spPr bwMode="auto">
          <a:xfrm flipV="1">
            <a:off x="409575" y="2017713"/>
            <a:ext cx="1038225" cy="877887"/>
          </a:xfrm>
          <a:prstGeom prst="line">
            <a:avLst/>
          </a:prstGeom>
          <a:noFill/>
          <a:ln w="1301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0" name="Rectangle 35"/>
          <p:cNvSpPr>
            <a:spLocks noChangeArrowheads="1"/>
          </p:cNvSpPr>
          <p:nvPr/>
        </p:nvSpPr>
        <p:spPr bwMode="auto">
          <a:xfrm>
            <a:off x="762000" y="2057400"/>
            <a:ext cx="3870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สิ่งที่ไม่ควรกระทำในการสัมมนา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3400" y="1995488"/>
            <a:ext cx="75644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2800">
                <a:solidFill>
                  <a:schemeClr val="accent2"/>
                </a:solidFill>
                <a:cs typeface="JasmineUPC" pitchFamily="18" charset="-34"/>
              </a:rPr>
              <a:t>เพื่อให้บรรลุวัตถุประสงค์ของผู้เข้าร่วมสัมมนาทุกกลุ่ม </a:t>
            </a:r>
            <a:r>
              <a:rPr kumimoji="0" lang="th-TH">
                <a:cs typeface="JasmineUPC" pitchFamily="18" charset="-34"/>
              </a:rPr>
              <a:t>มีแนวแนวปฏิบัติดังนี้</a:t>
            </a: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219200" y="2586038"/>
            <a:ext cx="6524625" cy="822325"/>
            <a:chOff x="1344" y="1869"/>
            <a:chExt cx="4110" cy="518"/>
          </a:xfrm>
        </p:grpSpPr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1574" y="1869"/>
              <a:ext cx="388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มีความจริงใจ สนใจ เอาใจใส่ในการสัมมนาอย่างจริงจัง ตั้งใจฟังวิทยากร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ร่วมแสดงความคิดเห็น มีเหตุผล เที่ยงตรง ไม่แสดงการคัดค้านอย่างมีอคติ</a:t>
              </a:r>
            </a:p>
          </p:txBody>
        </p:sp>
      </p:grp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1219200" y="3429000"/>
            <a:ext cx="3624263" cy="457200"/>
            <a:chOff x="1344" y="1869"/>
            <a:chExt cx="2283" cy="288"/>
          </a:xfrm>
        </p:grpSpPr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0" name="Text Box 11"/>
            <p:cNvSpPr txBox="1">
              <a:spLocks noChangeArrowheads="1"/>
            </p:cNvSpPr>
            <p:nvPr/>
          </p:nvSpPr>
          <p:spPr bwMode="auto">
            <a:xfrm>
              <a:off x="1574" y="1869"/>
              <a:ext cx="205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/>
              <a:r>
                <a:rPr kumimoji="0" lang="th-TH">
                  <a:cs typeface="Angsana New" pitchFamily="18" charset="-34"/>
                </a:rPr>
                <a:t>พูดจาสุภาพและเหมาะสมกับกาลเทศะ</a:t>
              </a:r>
            </a:p>
          </p:txBody>
        </p:sp>
      </p:grpSp>
      <p:grpSp>
        <p:nvGrpSpPr>
          <p:cNvPr id="11" name="Group 12"/>
          <p:cNvGrpSpPr>
            <a:grpSpLocks/>
          </p:cNvGrpSpPr>
          <p:nvPr/>
        </p:nvGrpSpPr>
        <p:grpSpPr bwMode="auto">
          <a:xfrm>
            <a:off x="1219200" y="3962400"/>
            <a:ext cx="2322513" cy="457200"/>
            <a:chOff x="1344" y="1869"/>
            <a:chExt cx="1463" cy="288"/>
          </a:xfrm>
        </p:grpSpPr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1574" y="1869"/>
              <a:ext cx="12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/>
              <a:r>
                <a:rPr kumimoji="0" lang="th-TH">
                  <a:cs typeface="Angsana New" pitchFamily="18" charset="-34"/>
                </a:rPr>
                <a:t>รักษาอารมณ์ให้มั่นคง</a:t>
              </a:r>
              <a:endParaRPr kumimoji="0" lang="th-TH"/>
            </a:p>
          </p:txBody>
        </p:sp>
      </p:grpSp>
      <p:grpSp>
        <p:nvGrpSpPr>
          <p:cNvPr id="14" name="Group 15"/>
          <p:cNvGrpSpPr>
            <a:grpSpLocks/>
          </p:cNvGrpSpPr>
          <p:nvPr/>
        </p:nvGrpSpPr>
        <p:grpSpPr bwMode="auto">
          <a:xfrm>
            <a:off x="1219200" y="4495800"/>
            <a:ext cx="3124200" cy="457200"/>
            <a:chOff x="1344" y="1869"/>
            <a:chExt cx="1968" cy="288"/>
          </a:xfrm>
        </p:grpSpPr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1574" y="1869"/>
              <a:ext cx="173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/>
              <a:r>
                <a:rPr kumimoji="0" lang="th-TH">
                  <a:cs typeface="Angsana New" pitchFamily="18" charset="-34"/>
                </a:rPr>
                <a:t>ยอมรับฟังความคิดเห็นส่วนรวม</a:t>
              </a:r>
              <a:endParaRPr kumimoji="0" lang="th-TH"/>
            </a:p>
          </p:txBody>
        </p:sp>
      </p:grpSp>
      <p:grpSp>
        <p:nvGrpSpPr>
          <p:cNvPr id="17" name="Group 18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18" name="Group 19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20" name="Rectangle 20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21" name="Group 21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22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23" name="Line 23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19" name="Text Box 24"/>
            <p:cNvSpPr txBox="1">
              <a:spLocks noChangeArrowheads="1"/>
            </p:cNvSpPr>
            <p:nvPr/>
          </p:nvSpPr>
          <p:spPr bwMode="auto">
            <a:xfrm>
              <a:off x="1164" y="614"/>
              <a:ext cx="4359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จรรยาทางอาชีพของผู้เข้าร่วมการสัมมนา</a:t>
              </a:r>
              <a:endParaRPr kumimoji="0" lang="th-TH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DSE PatPong Extend" pitchFamily="2" charset="0"/>
                <a:cs typeface="JasmineUPC" pitchFamily="18" charset="-34"/>
              </a:endParaRPr>
            </a:p>
          </p:txBody>
        </p:sp>
      </p:grpSp>
      <p:grpSp>
        <p:nvGrpSpPr>
          <p:cNvPr id="24" name="Group 25"/>
          <p:cNvGrpSpPr>
            <a:grpSpLocks/>
          </p:cNvGrpSpPr>
          <p:nvPr/>
        </p:nvGrpSpPr>
        <p:grpSpPr bwMode="auto">
          <a:xfrm>
            <a:off x="1219200" y="4953000"/>
            <a:ext cx="4630738" cy="457200"/>
            <a:chOff x="1344" y="1869"/>
            <a:chExt cx="2917" cy="288"/>
          </a:xfrm>
        </p:grpSpPr>
        <p:sp>
          <p:nvSpPr>
            <p:cNvPr id="25" name="Rectangle 26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6" name="Text Box 27"/>
            <p:cNvSpPr txBox="1">
              <a:spLocks noChangeArrowheads="1"/>
            </p:cNvSpPr>
            <p:nvPr/>
          </p:nvSpPr>
          <p:spPr bwMode="auto">
            <a:xfrm>
              <a:off x="1574" y="1869"/>
              <a:ext cx="26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/>
              <a:r>
                <a:rPr kumimoji="0" lang="th-TH">
                  <a:cs typeface="Angsana New" pitchFamily="18" charset="-34"/>
                </a:rPr>
                <a:t>ถ่ายทอดความรู้-แสดงความคิดเห็นที่เป็นประโยชน์</a:t>
              </a:r>
            </a:p>
          </p:txBody>
        </p:sp>
      </p:grpSp>
      <p:grpSp>
        <p:nvGrpSpPr>
          <p:cNvPr id="27" name="Group 28"/>
          <p:cNvGrpSpPr>
            <a:grpSpLocks/>
          </p:cNvGrpSpPr>
          <p:nvPr/>
        </p:nvGrpSpPr>
        <p:grpSpPr bwMode="auto">
          <a:xfrm>
            <a:off x="1219200" y="5486400"/>
            <a:ext cx="4932363" cy="457200"/>
            <a:chOff x="1344" y="1869"/>
            <a:chExt cx="3107" cy="288"/>
          </a:xfrm>
        </p:grpSpPr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9" name="Text Box 30"/>
            <p:cNvSpPr txBox="1">
              <a:spLocks noChangeArrowheads="1"/>
            </p:cNvSpPr>
            <p:nvPr/>
          </p:nvSpPr>
          <p:spPr bwMode="auto">
            <a:xfrm>
              <a:off x="1574" y="1869"/>
              <a:ext cx="287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มีน้ำใจ / ตรงต่อเวลา / มีจิตสำนึกต่อความเป็นมนุษย์</a:t>
              </a:r>
              <a:r>
                <a:rPr kumimoji="0" lang="th-TH"/>
                <a:t> </a:t>
              </a:r>
            </a:p>
          </p:txBody>
        </p:sp>
      </p:grpSp>
      <p:grpSp>
        <p:nvGrpSpPr>
          <p:cNvPr id="30" name="Group 31"/>
          <p:cNvGrpSpPr>
            <a:grpSpLocks/>
          </p:cNvGrpSpPr>
          <p:nvPr/>
        </p:nvGrpSpPr>
        <p:grpSpPr bwMode="auto">
          <a:xfrm>
            <a:off x="1219200" y="6019800"/>
            <a:ext cx="5230813" cy="457200"/>
            <a:chOff x="1344" y="1869"/>
            <a:chExt cx="3295" cy="288"/>
          </a:xfrm>
        </p:grpSpPr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2" name="Text Box 33"/>
            <p:cNvSpPr txBox="1">
              <a:spLocks noChangeArrowheads="1"/>
            </p:cNvSpPr>
            <p:nvPr/>
          </p:nvSpPr>
          <p:spPr bwMode="auto">
            <a:xfrm>
              <a:off x="1574" y="1869"/>
              <a:ext cx="30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/>
              <a:r>
                <a:rPr kumimoji="0" lang="th-TH">
                  <a:cs typeface="Angsana New" pitchFamily="18" charset="-34"/>
                </a:rPr>
                <a:t>นำแนวความคิดที่ได้ ไปสร้างสรรค์ในแนวทางที่เหมาะสม</a:t>
              </a:r>
              <a:endParaRPr kumimoji="0" lang="th-TH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11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12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14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15"/>
            <p:cNvSpPr txBox="1">
              <a:spLocks noChangeArrowheads="1"/>
            </p:cNvSpPr>
            <p:nvPr/>
          </p:nvSpPr>
          <p:spPr bwMode="auto">
            <a:xfrm>
              <a:off x="1605" y="614"/>
              <a:ext cx="3959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ประธาน</a:t>
              </a:r>
            </a:p>
          </p:txBody>
        </p:sp>
      </p:grpSp>
      <p:sp>
        <p:nvSpPr>
          <p:cNvPr id="11" name="AutoShape 47"/>
          <p:cNvSpPr>
            <a:spLocks noChangeArrowheads="1"/>
          </p:cNvSpPr>
          <p:nvPr/>
        </p:nvSpPr>
        <p:spPr bwMode="gray">
          <a:xfrm>
            <a:off x="685800" y="1981200"/>
            <a:ext cx="18288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12" name="Rectangle 52"/>
          <p:cNvSpPr>
            <a:spLocks noChangeArrowheads="1"/>
          </p:cNvSpPr>
          <p:nvPr/>
        </p:nvSpPr>
        <p:spPr bwMode="auto">
          <a:xfrm>
            <a:off x="762000" y="2051050"/>
            <a:ext cx="15827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rgbClr val="C0C0C0"/>
                </a:solidFill>
                <a:cs typeface="JasmineUPC" pitchFamily="18" charset="-34"/>
              </a:rPr>
              <a:t>ผู้จัดสัมมนา</a:t>
            </a:r>
          </a:p>
        </p:txBody>
      </p:sp>
      <p:sp>
        <p:nvSpPr>
          <p:cNvPr id="13" name="AutoShape 53"/>
          <p:cNvSpPr>
            <a:spLocks noChangeArrowheads="1"/>
          </p:cNvSpPr>
          <p:nvPr/>
        </p:nvSpPr>
        <p:spPr bwMode="auto">
          <a:xfrm>
            <a:off x="2590800" y="2133600"/>
            <a:ext cx="609600" cy="457200"/>
          </a:xfrm>
          <a:prstGeom prst="rightArrow">
            <a:avLst>
              <a:gd name="adj1" fmla="val 50000"/>
              <a:gd name="adj2" fmla="val 33333"/>
            </a:avLst>
          </a:prstGeom>
          <a:gradFill rotWithShape="1">
            <a:gsLst>
              <a:gs pos="0">
                <a:srgbClr val="3399FF"/>
              </a:gs>
              <a:gs pos="100000">
                <a:srgbClr val="3399FF">
                  <a:gamma/>
                  <a:tint val="47451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14" name="AutoShape 54"/>
          <p:cNvSpPr>
            <a:spLocks noChangeArrowheads="1"/>
          </p:cNvSpPr>
          <p:nvPr/>
        </p:nvSpPr>
        <p:spPr bwMode="gray">
          <a:xfrm>
            <a:off x="3352800" y="1981200"/>
            <a:ext cx="32766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15" name="Rectangle 55"/>
          <p:cNvSpPr>
            <a:spLocks noChangeArrowheads="1"/>
          </p:cNvSpPr>
          <p:nvPr/>
        </p:nvSpPr>
        <p:spPr bwMode="auto">
          <a:xfrm>
            <a:off x="3429000" y="2051050"/>
            <a:ext cx="3133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rgbClr val="C0C0C0"/>
                </a:solidFill>
                <a:cs typeface="JasmineUPC" pitchFamily="18" charset="-34"/>
              </a:rPr>
              <a:t>คณะกรรมการจัดสัมมนา</a:t>
            </a:r>
          </a:p>
        </p:txBody>
      </p:sp>
      <p:sp>
        <p:nvSpPr>
          <p:cNvPr id="16" name="Rectangle 56"/>
          <p:cNvSpPr>
            <a:spLocks noChangeArrowheads="1"/>
          </p:cNvSpPr>
          <p:nvPr/>
        </p:nvSpPr>
        <p:spPr bwMode="auto">
          <a:xfrm>
            <a:off x="6781800" y="2087563"/>
            <a:ext cx="7778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cs typeface="JasmineUPC" pitchFamily="18" charset="-34"/>
              </a:rPr>
              <a:t>ได้แก่</a:t>
            </a:r>
          </a:p>
        </p:txBody>
      </p:sp>
      <p:sp>
        <p:nvSpPr>
          <p:cNvPr id="17" name="AutoShape 57"/>
          <p:cNvSpPr>
            <a:spLocks noChangeArrowheads="1"/>
          </p:cNvSpPr>
          <p:nvPr/>
        </p:nvSpPr>
        <p:spPr bwMode="gray">
          <a:xfrm>
            <a:off x="533400" y="3048000"/>
            <a:ext cx="1371600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latinLnBrk="0" hangingPunct="0"/>
            <a:r>
              <a:rPr kumimoji="0" lang="th-TH" sz="3200">
                <a:solidFill>
                  <a:schemeClr val="tx2"/>
                </a:solidFill>
                <a:latin typeface="Arial" pitchFamily="34" charset="0"/>
                <a:cs typeface="JasmineUPC" pitchFamily="18" charset="-34"/>
              </a:rPr>
              <a:t>ประธาน</a:t>
            </a:r>
            <a:endParaRPr kumimoji="0" lang="en-US" sz="3200">
              <a:solidFill>
                <a:schemeClr val="tx2"/>
              </a:solidFill>
              <a:latin typeface="Arial" pitchFamily="34" charset="0"/>
              <a:cs typeface="JasmineUPC" pitchFamily="18" charset="-34"/>
            </a:endParaRPr>
          </a:p>
        </p:txBody>
      </p:sp>
      <p:sp>
        <p:nvSpPr>
          <p:cNvPr id="18" name="Rectangle 58"/>
          <p:cNvSpPr>
            <a:spLocks noChangeArrowheads="1"/>
          </p:cNvSpPr>
          <p:nvPr/>
        </p:nvSpPr>
        <p:spPr bwMode="auto">
          <a:xfrm>
            <a:off x="762000" y="2057400"/>
            <a:ext cx="15827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ผู้จัดสัมมนา</a:t>
            </a:r>
          </a:p>
        </p:txBody>
      </p:sp>
      <p:sp>
        <p:nvSpPr>
          <p:cNvPr id="19" name="Rectangle 59"/>
          <p:cNvSpPr>
            <a:spLocks noChangeArrowheads="1"/>
          </p:cNvSpPr>
          <p:nvPr/>
        </p:nvSpPr>
        <p:spPr bwMode="auto">
          <a:xfrm>
            <a:off x="3429000" y="2057400"/>
            <a:ext cx="3133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คณะกรรมการจัดสัมมนา</a:t>
            </a:r>
          </a:p>
        </p:txBody>
      </p:sp>
      <p:sp>
        <p:nvSpPr>
          <p:cNvPr id="20" name="Text Box 60"/>
          <p:cNvSpPr txBox="1">
            <a:spLocks noChangeArrowheads="1"/>
          </p:cNvSpPr>
          <p:nvPr/>
        </p:nvSpPr>
        <p:spPr bwMode="auto">
          <a:xfrm>
            <a:off x="2057400" y="3124200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cs typeface="Angsana New" pitchFamily="18" charset="-34"/>
              </a:rPr>
              <a:t>=</a:t>
            </a:r>
            <a:endParaRPr lang="th-TH">
              <a:cs typeface="Angsana New" pitchFamily="18" charset="-34"/>
            </a:endParaRPr>
          </a:p>
        </p:txBody>
      </p:sp>
      <p:sp>
        <p:nvSpPr>
          <p:cNvPr id="21" name="Rectangle 61"/>
          <p:cNvSpPr>
            <a:spLocks noChangeArrowheads="1"/>
          </p:cNvSpPr>
          <p:nvPr/>
        </p:nvSpPr>
        <p:spPr bwMode="auto">
          <a:xfrm>
            <a:off x="2514600" y="2971800"/>
            <a:ext cx="4244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ทำหน้าที่อำนวยการจัดสัมมนา เช่น</a:t>
            </a:r>
          </a:p>
        </p:txBody>
      </p:sp>
      <p:grpSp>
        <p:nvGrpSpPr>
          <p:cNvPr id="22" name="Group 64"/>
          <p:cNvGrpSpPr>
            <a:grpSpLocks/>
          </p:cNvGrpSpPr>
          <p:nvPr/>
        </p:nvGrpSpPr>
        <p:grpSpPr bwMode="auto">
          <a:xfrm>
            <a:off x="2438400" y="3657600"/>
            <a:ext cx="4462463" cy="2287588"/>
            <a:chOff x="1536" y="2304"/>
            <a:chExt cx="2811" cy="1441"/>
          </a:xfrm>
        </p:grpSpPr>
        <p:sp>
          <p:nvSpPr>
            <p:cNvPr id="23" name="AutoShape 62"/>
            <p:cNvSpPr>
              <a:spLocks noChangeArrowheads="1"/>
            </p:cNvSpPr>
            <p:nvPr/>
          </p:nvSpPr>
          <p:spPr bwMode="auto">
            <a:xfrm rot="620961">
              <a:off x="1536" y="2304"/>
              <a:ext cx="2811" cy="1441"/>
            </a:xfrm>
            <a:prstGeom prst="irregularSeal2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4" name="Text Box 63"/>
            <p:cNvSpPr txBox="1">
              <a:spLocks noChangeArrowheads="1"/>
            </p:cNvSpPr>
            <p:nvPr/>
          </p:nvSpPr>
          <p:spPr bwMode="auto">
            <a:xfrm>
              <a:off x="1969" y="2889"/>
              <a:ext cx="18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h-TH" sz="2800">
                  <a:cs typeface="JasmineUPC" pitchFamily="18" charset="-34"/>
                </a:rPr>
                <a:t>สรรหากรรมการแต่ละฝ่าย</a:t>
              </a:r>
            </a:p>
          </p:txBody>
        </p:sp>
      </p:grpSp>
      <p:grpSp>
        <p:nvGrpSpPr>
          <p:cNvPr id="25" name="Group 69"/>
          <p:cNvGrpSpPr>
            <a:grpSpLocks/>
          </p:cNvGrpSpPr>
          <p:nvPr/>
        </p:nvGrpSpPr>
        <p:grpSpPr bwMode="auto">
          <a:xfrm>
            <a:off x="2438400" y="3656013"/>
            <a:ext cx="4462463" cy="2287587"/>
            <a:chOff x="1536" y="2304"/>
            <a:chExt cx="2811" cy="1441"/>
          </a:xfrm>
        </p:grpSpPr>
        <p:sp>
          <p:nvSpPr>
            <p:cNvPr id="26" name="AutoShape 67"/>
            <p:cNvSpPr>
              <a:spLocks noChangeArrowheads="1"/>
            </p:cNvSpPr>
            <p:nvPr/>
          </p:nvSpPr>
          <p:spPr bwMode="auto">
            <a:xfrm rot="620961">
              <a:off x="1536" y="2304"/>
              <a:ext cx="2811" cy="1441"/>
            </a:xfrm>
            <a:prstGeom prst="irregularSeal2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7" name="Text Box 68"/>
            <p:cNvSpPr txBox="1">
              <a:spLocks noChangeArrowheads="1"/>
            </p:cNvSpPr>
            <p:nvPr/>
          </p:nvSpPr>
          <p:spPr bwMode="auto">
            <a:xfrm>
              <a:off x="1920" y="2736"/>
              <a:ext cx="1942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th-TH" sz="2800">
                  <a:cs typeface="JasmineUPC" pitchFamily="18" charset="-34"/>
                </a:rPr>
                <a:t>ควบคุม ติดตามประสานงาน</a:t>
              </a:r>
              <a:br>
                <a:rPr lang="th-TH" sz="2800">
                  <a:cs typeface="JasmineUPC" pitchFamily="18" charset="-34"/>
                </a:rPr>
              </a:br>
              <a:r>
                <a:rPr lang="th-TH" sz="2800">
                  <a:cs typeface="JasmineUPC" pitchFamily="18" charset="-34"/>
                </a:rPr>
                <a:t>กับแต่ละฝ่าย</a:t>
              </a:r>
            </a:p>
          </p:txBody>
        </p:sp>
      </p:grpSp>
      <p:grpSp>
        <p:nvGrpSpPr>
          <p:cNvPr id="28" name="Group 73"/>
          <p:cNvGrpSpPr>
            <a:grpSpLocks/>
          </p:cNvGrpSpPr>
          <p:nvPr/>
        </p:nvGrpSpPr>
        <p:grpSpPr bwMode="auto">
          <a:xfrm>
            <a:off x="2209800" y="3352800"/>
            <a:ext cx="5024438" cy="3074988"/>
            <a:chOff x="-15" y="2571"/>
            <a:chExt cx="3165" cy="1937"/>
          </a:xfrm>
        </p:grpSpPr>
        <p:sp>
          <p:nvSpPr>
            <p:cNvPr id="29" name="AutoShape 71"/>
            <p:cNvSpPr>
              <a:spLocks noChangeArrowheads="1"/>
            </p:cNvSpPr>
            <p:nvPr/>
          </p:nvSpPr>
          <p:spPr bwMode="auto">
            <a:xfrm rot="620961">
              <a:off x="-15" y="2571"/>
              <a:ext cx="3165" cy="1937"/>
            </a:xfrm>
            <a:prstGeom prst="irregularSeal2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0" name="Text Box 72"/>
            <p:cNvSpPr txBox="1">
              <a:spLocks noChangeArrowheads="1"/>
            </p:cNvSpPr>
            <p:nvPr/>
          </p:nvSpPr>
          <p:spPr bwMode="auto">
            <a:xfrm>
              <a:off x="165" y="3311"/>
              <a:ext cx="2403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th-TH" sz="2800">
                  <a:cs typeface="JasmineUPC" pitchFamily="18" charset="-34"/>
                </a:rPr>
                <a:t>วางแผน ดำเนินการ จัดทำโครงการ</a:t>
              </a:r>
              <a:br>
                <a:rPr lang="th-TH" sz="2800">
                  <a:cs typeface="JasmineUPC" pitchFamily="18" charset="-34"/>
                </a:rPr>
              </a:br>
              <a:r>
                <a:rPr lang="th-TH" sz="2800">
                  <a:cs typeface="JasmineUPC" pitchFamily="18" charset="-34"/>
                </a:rPr>
                <a:t>ร่วมกับฝ่ายต่างๆ</a:t>
              </a:r>
            </a:p>
          </p:txBody>
        </p:sp>
      </p:grpSp>
      <p:grpSp>
        <p:nvGrpSpPr>
          <p:cNvPr id="31" name="Group 77"/>
          <p:cNvGrpSpPr>
            <a:grpSpLocks/>
          </p:cNvGrpSpPr>
          <p:nvPr/>
        </p:nvGrpSpPr>
        <p:grpSpPr bwMode="auto">
          <a:xfrm>
            <a:off x="2209800" y="3276600"/>
            <a:ext cx="5024438" cy="3074988"/>
            <a:chOff x="-1968" y="2064"/>
            <a:chExt cx="3165" cy="1937"/>
          </a:xfrm>
        </p:grpSpPr>
        <p:sp>
          <p:nvSpPr>
            <p:cNvPr id="32" name="AutoShape 75"/>
            <p:cNvSpPr>
              <a:spLocks noChangeArrowheads="1"/>
            </p:cNvSpPr>
            <p:nvPr/>
          </p:nvSpPr>
          <p:spPr bwMode="auto">
            <a:xfrm rot="620961">
              <a:off x="-1968" y="2064"/>
              <a:ext cx="3165" cy="1937"/>
            </a:xfrm>
            <a:prstGeom prst="irregularSeal2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3" name="Text Box 76"/>
            <p:cNvSpPr txBox="1">
              <a:spLocks noChangeArrowheads="1"/>
            </p:cNvSpPr>
            <p:nvPr/>
          </p:nvSpPr>
          <p:spPr bwMode="auto">
            <a:xfrm>
              <a:off x="-1573" y="2832"/>
              <a:ext cx="2245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th-TH" sz="2800">
                  <a:cs typeface="JasmineUPC" pitchFamily="18" charset="-34"/>
                </a:rPr>
                <a:t>ให้คำปรึกษา ช่วยเหลือ สนับสนุน</a:t>
              </a:r>
              <a:br>
                <a:rPr lang="th-TH" sz="2800">
                  <a:cs typeface="JasmineUPC" pitchFamily="18" charset="-34"/>
                </a:rPr>
              </a:br>
              <a:r>
                <a:rPr lang="th-TH" sz="2800">
                  <a:cs typeface="JasmineUPC" pitchFamily="18" charset="-34"/>
                </a:rPr>
                <a:t>แต่ละฝ่าย</a:t>
              </a:r>
            </a:p>
          </p:txBody>
        </p:sp>
      </p:grpSp>
      <p:grpSp>
        <p:nvGrpSpPr>
          <p:cNvPr id="34" name="Group 81"/>
          <p:cNvGrpSpPr>
            <a:grpSpLocks/>
          </p:cNvGrpSpPr>
          <p:nvPr/>
        </p:nvGrpSpPr>
        <p:grpSpPr bwMode="auto">
          <a:xfrm>
            <a:off x="2286000" y="3276600"/>
            <a:ext cx="5024438" cy="3074988"/>
            <a:chOff x="-15" y="2571"/>
            <a:chExt cx="3165" cy="1937"/>
          </a:xfrm>
        </p:grpSpPr>
        <p:sp>
          <p:nvSpPr>
            <p:cNvPr id="35" name="AutoShape 82"/>
            <p:cNvSpPr>
              <a:spLocks noChangeArrowheads="1"/>
            </p:cNvSpPr>
            <p:nvPr/>
          </p:nvSpPr>
          <p:spPr bwMode="auto">
            <a:xfrm rot="620961">
              <a:off x="-15" y="2571"/>
              <a:ext cx="3165" cy="1937"/>
            </a:xfrm>
            <a:prstGeom prst="irregularSeal2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6" name="Text Box 83"/>
            <p:cNvSpPr txBox="1">
              <a:spLocks noChangeArrowheads="1"/>
            </p:cNvSpPr>
            <p:nvPr/>
          </p:nvSpPr>
          <p:spPr bwMode="auto">
            <a:xfrm>
              <a:off x="436" y="3311"/>
              <a:ext cx="1875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th-TH" sz="2800">
                  <a:cs typeface="JasmineUPC" pitchFamily="18" charset="-34"/>
                </a:rPr>
                <a:t>วิเคราะห์ปัญหา หาแนวทาง</a:t>
              </a:r>
            </a:p>
            <a:p>
              <a:pPr algn="ctr"/>
              <a:r>
                <a:rPr lang="th-TH" sz="2800">
                  <a:cs typeface="JasmineUPC" pitchFamily="18" charset="-34"/>
                </a:rPr>
                <a:t>แก้ไข ตัดสินปัญหา</a:t>
              </a:r>
            </a:p>
          </p:txBody>
        </p:sp>
      </p:grpSp>
      <p:grpSp>
        <p:nvGrpSpPr>
          <p:cNvPr id="37" name="Group 84"/>
          <p:cNvGrpSpPr>
            <a:grpSpLocks/>
          </p:cNvGrpSpPr>
          <p:nvPr/>
        </p:nvGrpSpPr>
        <p:grpSpPr bwMode="auto">
          <a:xfrm>
            <a:off x="2362200" y="3276600"/>
            <a:ext cx="5024438" cy="3074988"/>
            <a:chOff x="-15" y="2571"/>
            <a:chExt cx="3165" cy="1937"/>
          </a:xfrm>
        </p:grpSpPr>
        <p:sp>
          <p:nvSpPr>
            <p:cNvPr id="38" name="AutoShape 85"/>
            <p:cNvSpPr>
              <a:spLocks noChangeArrowheads="1"/>
            </p:cNvSpPr>
            <p:nvPr/>
          </p:nvSpPr>
          <p:spPr bwMode="auto">
            <a:xfrm rot="620961">
              <a:off x="-15" y="2571"/>
              <a:ext cx="3165" cy="1937"/>
            </a:xfrm>
            <a:prstGeom prst="irregularSeal2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39" name="Text Box 86"/>
            <p:cNvSpPr txBox="1">
              <a:spLocks noChangeArrowheads="1"/>
            </p:cNvSpPr>
            <p:nvPr/>
          </p:nvSpPr>
          <p:spPr bwMode="auto">
            <a:xfrm>
              <a:off x="665" y="3311"/>
              <a:ext cx="1434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th-TH" sz="2800">
                  <a:cs typeface="JasmineUPC" pitchFamily="18" charset="-34"/>
                </a:rPr>
                <a:t>ดำเนินการจัดประชุม</a:t>
              </a:r>
              <a:br>
                <a:rPr lang="th-TH" sz="2800">
                  <a:cs typeface="JasmineUPC" pitchFamily="18" charset="-34"/>
                </a:rPr>
              </a:br>
              <a:r>
                <a:rPr lang="th-TH" sz="2800">
                  <a:cs typeface="JasmineUPC" pitchFamily="18" charset="-34"/>
                </a:rPr>
                <a:t>คณะกรรมการ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ltGray">
          <a:xfrm rot="5400000" flipH="1">
            <a:off x="-2016918" y="1910556"/>
            <a:ext cx="4032250" cy="3929063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1">
            <a:gsLst>
              <a:gs pos="0">
                <a:srgbClr val="1B9AD9">
                  <a:alpha val="36000"/>
                </a:srgbClr>
              </a:gs>
              <a:gs pos="100000">
                <a:srgbClr val="1B9AD9">
                  <a:gamma/>
                  <a:tint val="33725"/>
                  <a:invGamma/>
                </a:srgbClr>
              </a:gs>
            </a:gsLst>
            <a:lin ang="540000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9" name="Group 7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10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1" name="Line 9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7" name="Text Box 10"/>
            <p:cNvSpPr txBox="1">
              <a:spLocks noChangeArrowheads="1"/>
            </p:cNvSpPr>
            <p:nvPr/>
          </p:nvSpPr>
          <p:spPr bwMode="auto">
            <a:xfrm>
              <a:off x="1605" y="614"/>
              <a:ext cx="3959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ประธาน</a:t>
              </a:r>
            </a:p>
          </p:txBody>
        </p:sp>
      </p:grpSp>
      <p:sp>
        <p:nvSpPr>
          <p:cNvPr id="12" name="AutoShape 11"/>
          <p:cNvSpPr>
            <a:spLocks noChangeArrowheads="1"/>
          </p:cNvSpPr>
          <p:nvPr/>
        </p:nvSpPr>
        <p:spPr bwMode="gray">
          <a:xfrm>
            <a:off x="685800" y="1981200"/>
            <a:ext cx="37338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62000" y="2057400"/>
            <a:ext cx="254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ลักษณะของประธาน</a:t>
            </a:r>
          </a:p>
        </p:txBody>
      </p:sp>
      <p:grpSp>
        <p:nvGrpSpPr>
          <p:cNvPr id="14" name="Group 79"/>
          <p:cNvGrpSpPr>
            <a:grpSpLocks/>
          </p:cNvGrpSpPr>
          <p:nvPr/>
        </p:nvGrpSpPr>
        <p:grpSpPr bwMode="auto">
          <a:xfrm>
            <a:off x="2133600" y="2967038"/>
            <a:ext cx="1481138" cy="457200"/>
            <a:chOff x="1344" y="1869"/>
            <a:chExt cx="933" cy="288"/>
          </a:xfrm>
        </p:grpSpPr>
        <p:sp>
          <p:nvSpPr>
            <p:cNvPr id="15" name="Rectangle 73"/>
            <p:cNvSpPr>
              <a:spLocks noChangeArrowheads="1"/>
            </p:cNvSpPr>
            <p:nvPr/>
          </p:nvSpPr>
          <p:spPr bwMode="auto">
            <a:xfrm>
              <a:off x="1344" y="1920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6" name="Text Box 74"/>
            <p:cNvSpPr txBox="1">
              <a:spLocks noChangeArrowheads="1"/>
            </p:cNvSpPr>
            <p:nvPr/>
          </p:nvSpPr>
          <p:spPr bwMode="auto">
            <a:xfrm>
              <a:off x="1574" y="1869"/>
              <a:ext cx="70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h-TH">
                  <a:cs typeface="Angsana New" pitchFamily="18" charset="-34"/>
                </a:rPr>
                <a:t>เป็นผู้นำที่ดี</a:t>
              </a:r>
            </a:p>
          </p:txBody>
        </p:sp>
      </p:grpSp>
      <p:grpSp>
        <p:nvGrpSpPr>
          <p:cNvPr id="17" name="Group 80"/>
          <p:cNvGrpSpPr>
            <a:grpSpLocks/>
          </p:cNvGrpSpPr>
          <p:nvPr/>
        </p:nvGrpSpPr>
        <p:grpSpPr bwMode="auto">
          <a:xfrm>
            <a:off x="2133600" y="3429000"/>
            <a:ext cx="6805613" cy="822325"/>
            <a:chOff x="1344" y="2160"/>
            <a:chExt cx="4287" cy="518"/>
          </a:xfrm>
        </p:grpSpPr>
        <p:sp>
          <p:nvSpPr>
            <p:cNvPr id="18" name="Rectangle 75"/>
            <p:cNvSpPr>
              <a:spLocks noChangeArrowheads="1"/>
            </p:cNvSpPr>
            <p:nvPr/>
          </p:nvSpPr>
          <p:spPr bwMode="auto">
            <a:xfrm>
              <a:off x="1344" y="2211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9" name="Text Box 76"/>
            <p:cNvSpPr txBox="1">
              <a:spLocks noChangeArrowheads="1"/>
            </p:cNvSpPr>
            <p:nvPr/>
          </p:nvSpPr>
          <p:spPr bwMode="auto">
            <a:xfrm>
              <a:off x="1574" y="2160"/>
              <a:ext cx="4057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h-TH">
                  <a:cs typeface="Angsana New" pitchFamily="18" charset="-34"/>
                </a:rPr>
                <a:t>บุคลิกภาพทางกาย การแต่งกาย / การแสดงออก หน้าตายิ้มแย้มแจ่มใส พูดจา</a:t>
              </a:r>
              <a:br>
                <a:rPr lang="th-TH">
                  <a:cs typeface="Angsana New" pitchFamily="18" charset="-34"/>
                </a:rPr>
              </a:br>
              <a:r>
                <a:rPr lang="th-TH">
                  <a:cs typeface="Angsana New" pitchFamily="18" charset="-34"/>
                </a:rPr>
                <a:t>สุภาพ มีน้ำใจ ประสานงานเก่งกล้าคิด-ทำ-ตัดสินใจ มีอารมณ์ขัน ฯลฯ</a:t>
              </a:r>
            </a:p>
          </p:txBody>
        </p:sp>
      </p:grpSp>
      <p:grpSp>
        <p:nvGrpSpPr>
          <p:cNvPr id="20" name="Group 81"/>
          <p:cNvGrpSpPr>
            <a:grpSpLocks/>
          </p:cNvGrpSpPr>
          <p:nvPr/>
        </p:nvGrpSpPr>
        <p:grpSpPr bwMode="auto">
          <a:xfrm>
            <a:off x="2133600" y="4267200"/>
            <a:ext cx="6777038" cy="822325"/>
            <a:chOff x="1344" y="2688"/>
            <a:chExt cx="4269" cy="518"/>
          </a:xfrm>
        </p:grpSpPr>
        <p:sp>
          <p:nvSpPr>
            <p:cNvPr id="21" name="Rectangle 77"/>
            <p:cNvSpPr>
              <a:spLocks noChangeArrowheads="1"/>
            </p:cNvSpPr>
            <p:nvPr/>
          </p:nvSpPr>
          <p:spPr bwMode="auto">
            <a:xfrm>
              <a:off x="1344" y="2739"/>
              <a:ext cx="144" cy="144"/>
            </a:xfrm>
            <a:prstGeom prst="rect">
              <a:avLst/>
            </a:prstGeom>
            <a:solidFill>
              <a:srgbClr val="66CCFF"/>
            </a:solidFill>
            <a:ln w="19050">
              <a:solidFill>
                <a:srgbClr val="3366CC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2" name="Text Box 78"/>
            <p:cNvSpPr txBox="1">
              <a:spLocks noChangeArrowheads="1"/>
            </p:cNvSpPr>
            <p:nvPr/>
          </p:nvSpPr>
          <p:spPr bwMode="auto">
            <a:xfrm>
              <a:off x="1574" y="2688"/>
              <a:ext cx="4039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h-TH">
                  <a:cs typeface="Angsana New" pitchFamily="18" charset="-34"/>
                </a:rPr>
                <a:t>บุคลิกภาพทางจิต มีความมั่งคงทางอารมณ์ สุขุมรอบคอบ ซื่อสัตย์ มีความรับ</a:t>
              </a:r>
              <a:br>
                <a:rPr lang="th-TH">
                  <a:cs typeface="Angsana New" pitchFamily="18" charset="-34"/>
                </a:rPr>
              </a:br>
              <a:r>
                <a:rPr lang="th-TH">
                  <a:cs typeface="Angsana New" pitchFamily="18" charset="-34"/>
                </a:rPr>
                <a:t>ผิดชอบสูง อดทนอดกลั้น เที่ยงธรรม ฯลฯ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ltGray">
          <a:xfrm rot="5400000" flipH="1">
            <a:off x="-2016918" y="1910556"/>
            <a:ext cx="4032250" cy="3929063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1">
            <a:gsLst>
              <a:gs pos="0">
                <a:srgbClr val="1B9AD9">
                  <a:alpha val="36000"/>
                </a:srgbClr>
              </a:gs>
              <a:gs pos="100000">
                <a:srgbClr val="1B9AD9">
                  <a:gamma/>
                  <a:tint val="33725"/>
                  <a:invGamma/>
                </a:srgbClr>
              </a:gs>
            </a:gsLst>
            <a:lin ang="540000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9" name="Group 7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10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1" name="Line 9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7" name="Text Box 10"/>
            <p:cNvSpPr txBox="1">
              <a:spLocks noChangeArrowheads="1"/>
            </p:cNvSpPr>
            <p:nvPr/>
          </p:nvSpPr>
          <p:spPr bwMode="auto">
            <a:xfrm>
              <a:off x="1605" y="614"/>
              <a:ext cx="3959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ประธาน</a:t>
              </a:r>
            </a:p>
          </p:txBody>
        </p:sp>
      </p:grpSp>
      <p:sp>
        <p:nvSpPr>
          <p:cNvPr id="12" name="AutoShape 11"/>
          <p:cNvSpPr>
            <a:spLocks noChangeArrowheads="1"/>
          </p:cNvSpPr>
          <p:nvPr/>
        </p:nvSpPr>
        <p:spPr bwMode="gray">
          <a:xfrm>
            <a:off x="685800" y="1981200"/>
            <a:ext cx="37338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62000" y="2057400"/>
            <a:ext cx="3613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ประธานต้องเตรียมตัวในเรื่อง</a:t>
            </a:r>
          </a:p>
        </p:txBody>
      </p: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2044700" y="3962400"/>
            <a:ext cx="4737100" cy="508000"/>
            <a:chOff x="1288" y="1920"/>
            <a:chExt cx="2984" cy="320"/>
          </a:xfrm>
        </p:grpSpPr>
        <p:sp>
          <p:nvSpPr>
            <p:cNvPr id="15" name="AutoShape 14"/>
            <p:cNvSpPr>
              <a:spLocks noChangeArrowheads="1"/>
            </p:cNvSpPr>
            <p:nvPr/>
          </p:nvSpPr>
          <p:spPr bwMode="gray">
            <a:xfrm>
              <a:off x="1488" y="1920"/>
              <a:ext cx="2784" cy="320"/>
            </a:xfrm>
            <a:prstGeom prst="roundRect">
              <a:avLst>
                <a:gd name="adj" fmla="val 50000"/>
              </a:avLst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เรื่องอะไร ที่ไหน เมื่อไร ทำหนังสือเชิญ....</a:t>
              </a:r>
              <a:endParaRPr kumimoji="0" lang="en-US" sz="1800" b="1">
                <a:solidFill>
                  <a:schemeClr val="tx2"/>
                </a:solidFill>
                <a:latin typeface="Arial" pitchFamily="34" charset="0"/>
                <a:cs typeface="Angsana New" pitchFamily="18" charset="-34"/>
              </a:endParaRPr>
            </a:p>
          </p:txBody>
        </p:sp>
        <p:grpSp>
          <p:nvGrpSpPr>
            <p:cNvPr id="16" name="Group 15"/>
            <p:cNvGrpSpPr>
              <a:grpSpLocks/>
            </p:cNvGrpSpPr>
            <p:nvPr/>
          </p:nvGrpSpPr>
          <p:grpSpPr bwMode="auto">
            <a:xfrm>
              <a:off x="1288" y="1976"/>
              <a:ext cx="240" cy="240"/>
              <a:chOff x="2078" y="1680"/>
              <a:chExt cx="1615" cy="1615"/>
            </a:xfrm>
          </p:grpSpPr>
          <p:sp>
            <p:nvSpPr>
              <p:cNvPr id="17" name="Oval 16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8" name="Oval 17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9" name="Oval 18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0" name="Oval 19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1" name="Oval 20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2" name="Oval 21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1319213" y="2895600"/>
            <a:ext cx="4776787" cy="914400"/>
            <a:chOff x="831" y="1824"/>
            <a:chExt cx="3009" cy="576"/>
          </a:xfrm>
        </p:grpSpPr>
        <p:grpSp>
          <p:nvGrpSpPr>
            <p:cNvPr id="24" name="Group 23"/>
            <p:cNvGrpSpPr>
              <a:grpSpLocks/>
            </p:cNvGrpSpPr>
            <p:nvPr/>
          </p:nvGrpSpPr>
          <p:grpSpPr bwMode="auto">
            <a:xfrm>
              <a:off x="831" y="1824"/>
              <a:ext cx="321" cy="576"/>
              <a:chOff x="1224" y="1825"/>
              <a:chExt cx="321" cy="576"/>
            </a:xfrm>
          </p:grpSpPr>
          <p:sp>
            <p:nvSpPr>
              <p:cNvPr id="27" name="Oval 24"/>
              <p:cNvSpPr>
                <a:spLocks noChangeArrowheads="1"/>
              </p:cNvSpPr>
              <p:nvPr/>
            </p:nvSpPr>
            <p:spPr bwMode="auto">
              <a:xfrm>
                <a:off x="1224" y="1943"/>
                <a:ext cx="312" cy="312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CC00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8" name="Text Box 25"/>
              <p:cNvSpPr txBox="1">
                <a:spLocks noChangeArrowheads="1"/>
              </p:cNvSpPr>
              <p:nvPr/>
            </p:nvSpPr>
            <p:spPr bwMode="auto">
              <a:xfrm>
                <a:off x="1230" y="1825"/>
                <a:ext cx="315" cy="57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latinLnBrk="0" hangingPunct="0"/>
                <a:r>
                  <a:rPr kumimoji="0" lang="th-TH" sz="5400" b="1" i="1">
                    <a:solidFill>
                      <a:schemeClr val="bg1"/>
                    </a:solidFill>
                    <a:latin typeface="DSE PatPong Extend" pitchFamily="2" charset="0"/>
                    <a:cs typeface="IrisUPC" pitchFamily="34" charset="-34"/>
                  </a:rPr>
                  <a:t>1</a:t>
                </a:r>
              </a:p>
            </p:txBody>
          </p:sp>
        </p:grpSp>
        <p:sp>
          <p:nvSpPr>
            <p:cNvPr id="25" name="AutoShape 26"/>
            <p:cNvSpPr>
              <a:spLocks noChangeArrowheads="1"/>
            </p:cNvSpPr>
            <p:nvPr/>
          </p:nvSpPr>
          <p:spPr bwMode="gray">
            <a:xfrm>
              <a:off x="1104" y="1920"/>
              <a:ext cx="2736" cy="336"/>
            </a:xfrm>
            <a:prstGeom prst="roundRect">
              <a:avLst>
                <a:gd name="adj" fmla="val 50000"/>
              </a:avLst>
            </a:prstGeom>
            <a:noFill/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latinLnBrk="0" hangingPunct="0"/>
              <a:r>
                <a:rPr kumimoji="0" lang="th-TH" sz="2800">
                  <a:latin typeface="Arial" pitchFamily="34" charset="0"/>
                  <a:cs typeface="JasmineUPC" pitchFamily="18" charset="-34"/>
                </a:rPr>
                <a:t>วางแผนการประชุมร่วมกับเลขานุการ</a:t>
              </a:r>
              <a:endParaRPr kumimoji="0" lang="en-US" sz="2800">
                <a:latin typeface="Arial" pitchFamily="34" charset="0"/>
                <a:cs typeface="JasmineUPC" pitchFamily="18" charset="-34"/>
              </a:endParaRPr>
            </a:p>
          </p:txBody>
        </p:sp>
        <p:sp>
          <p:nvSpPr>
            <p:cNvPr id="26" name="Rectangle 27"/>
            <p:cNvSpPr>
              <a:spLocks noChangeArrowheads="1"/>
            </p:cNvSpPr>
            <p:nvPr/>
          </p:nvSpPr>
          <p:spPr bwMode="auto">
            <a:xfrm>
              <a:off x="1200" y="1920"/>
              <a:ext cx="2592" cy="384"/>
            </a:xfrm>
            <a:prstGeom prst="rect">
              <a:avLst/>
            </a:prstGeom>
            <a:noFill/>
            <a:ln w="9525">
              <a:solidFill>
                <a:srgbClr val="3399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2057400" y="4521200"/>
            <a:ext cx="4737100" cy="508000"/>
            <a:chOff x="1288" y="1920"/>
            <a:chExt cx="2984" cy="320"/>
          </a:xfrm>
        </p:grpSpPr>
        <p:sp>
          <p:nvSpPr>
            <p:cNvPr id="30" name="AutoShape 29"/>
            <p:cNvSpPr>
              <a:spLocks noChangeArrowheads="1"/>
            </p:cNvSpPr>
            <p:nvPr/>
          </p:nvSpPr>
          <p:spPr bwMode="gray">
            <a:xfrm>
              <a:off x="1488" y="1920"/>
              <a:ext cx="2784" cy="320"/>
            </a:xfrm>
            <a:prstGeom prst="roundRect">
              <a:avLst>
                <a:gd name="adj" fmla="val 50000"/>
              </a:avLst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จัดทำวาระการประชุม ส่งให้กรรมการล่วงหน้า 3-7 วัน</a:t>
              </a:r>
              <a:endParaRPr kumimoji="0" lang="en-US">
                <a:cs typeface="Angsana New" pitchFamily="18" charset="-34"/>
              </a:endParaRPr>
            </a:p>
          </p:txBody>
        </p:sp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1288" y="1976"/>
              <a:ext cx="240" cy="240"/>
              <a:chOff x="2078" y="1680"/>
              <a:chExt cx="1615" cy="1615"/>
            </a:xfrm>
          </p:grpSpPr>
          <p:sp>
            <p:nvSpPr>
              <p:cNvPr id="32" name="Oval 31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3" name="Oval 32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4" name="Oval 3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5" name="Oval 3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6" name="Oval 3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7" name="Oval 3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33CC33"/>
                  </a:gs>
                  <a:gs pos="100000">
                    <a:srgbClr val="33CC33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</p:grpSp>
      <p:grpSp>
        <p:nvGrpSpPr>
          <p:cNvPr id="38" name="Group 37"/>
          <p:cNvGrpSpPr>
            <a:grpSpLocks/>
          </p:cNvGrpSpPr>
          <p:nvPr/>
        </p:nvGrpSpPr>
        <p:grpSpPr bwMode="auto">
          <a:xfrm>
            <a:off x="2057400" y="5029200"/>
            <a:ext cx="4737100" cy="508000"/>
            <a:chOff x="1288" y="1920"/>
            <a:chExt cx="2984" cy="320"/>
          </a:xfrm>
        </p:grpSpPr>
        <p:sp>
          <p:nvSpPr>
            <p:cNvPr id="39" name="AutoShape 38"/>
            <p:cNvSpPr>
              <a:spLocks noChangeArrowheads="1"/>
            </p:cNvSpPr>
            <p:nvPr/>
          </p:nvSpPr>
          <p:spPr bwMode="gray">
            <a:xfrm>
              <a:off x="1488" y="1920"/>
              <a:ext cx="2784" cy="320"/>
            </a:xfrm>
            <a:prstGeom prst="roundRect">
              <a:avLst>
                <a:gd name="adj" fmla="val 50000"/>
              </a:avLst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วางแผนในเรื่องที่จะพูด ตามวาระการประชุม</a:t>
              </a:r>
              <a:endParaRPr kumimoji="0" lang="en-US">
                <a:cs typeface="Angsana New" pitchFamily="18" charset="-34"/>
              </a:endParaRPr>
            </a:p>
          </p:txBody>
        </p:sp>
        <p:grpSp>
          <p:nvGrpSpPr>
            <p:cNvPr id="40" name="Group 39"/>
            <p:cNvGrpSpPr>
              <a:grpSpLocks/>
            </p:cNvGrpSpPr>
            <p:nvPr/>
          </p:nvGrpSpPr>
          <p:grpSpPr bwMode="auto">
            <a:xfrm>
              <a:off x="1288" y="1976"/>
              <a:ext cx="240" cy="240"/>
              <a:chOff x="2078" y="1680"/>
              <a:chExt cx="1615" cy="1615"/>
            </a:xfrm>
          </p:grpSpPr>
          <p:sp>
            <p:nvSpPr>
              <p:cNvPr id="41" name="Oval 40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2" name="Oval 41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3" name="Oval 4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4" name="Oval 4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5" name="Oval 4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6" name="Oval 4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</p:grpSp>
      <p:grpSp>
        <p:nvGrpSpPr>
          <p:cNvPr id="47" name="Group 46"/>
          <p:cNvGrpSpPr>
            <a:grpSpLocks/>
          </p:cNvGrpSpPr>
          <p:nvPr/>
        </p:nvGrpSpPr>
        <p:grpSpPr bwMode="auto">
          <a:xfrm>
            <a:off x="2057400" y="5588000"/>
            <a:ext cx="4737100" cy="508000"/>
            <a:chOff x="1288" y="1920"/>
            <a:chExt cx="2984" cy="320"/>
          </a:xfrm>
        </p:grpSpPr>
        <p:sp>
          <p:nvSpPr>
            <p:cNvPr id="48" name="AutoShape 47"/>
            <p:cNvSpPr>
              <a:spLocks noChangeArrowheads="1"/>
            </p:cNvSpPr>
            <p:nvPr/>
          </p:nvSpPr>
          <p:spPr bwMode="gray">
            <a:xfrm>
              <a:off x="1488" y="1920"/>
              <a:ext cx="2784" cy="320"/>
            </a:xfrm>
            <a:prstGeom prst="roundRect">
              <a:avLst>
                <a:gd name="adj" fmla="val 50000"/>
              </a:avLst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จัดเตรียมอุปกรณ์ที่จะต้องใช้ในการประชุม</a:t>
              </a:r>
              <a:endParaRPr kumimoji="0" lang="en-US">
                <a:cs typeface="Angsana New" pitchFamily="18" charset="-34"/>
              </a:endParaRPr>
            </a:p>
          </p:txBody>
        </p:sp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1288" y="1976"/>
              <a:ext cx="240" cy="240"/>
              <a:chOff x="2078" y="1680"/>
              <a:chExt cx="1615" cy="1615"/>
            </a:xfrm>
          </p:grpSpPr>
          <p:sp>
            <p:nvSpPr>
              <p:cNvPr id="50" name="Oval 4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1" name="Oval 5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2" name="Oval 51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3" name="Oval 5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4" name="Oval 53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5" name="Oval 5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D60093"/>
                  </a:gs>
                  <a:gs pos="100000">
                    <a:srgbClr val="D60093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9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606" y="614"/>
              <a:ext cx="3959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ประธาน</a:t>
              </a:r>
            </a:p>
          </p:txBody>
        </p:sp>
      </p:grpSp>
      <p:sp>
        <p:nvSpPr>
          <p:cNvPr id="11" name="AutoShape 11"/>
          <p:cNvSpPr>
            <a:spLocks noChangeArrowheads="1"/>
          </p:cNvSpPr>
          <p:nvPr/>
        </p:nvSpPr>
        <p:spPr bwMode="gray">
          <a:xfrm>
            <a:off x="685800" y="1981200"/>
            <a:ext cx="3733800" cy="7620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th-TH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762000" y="2057400"/>
            <a:ext cx="3613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thaiDist"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ประธานต้องเตรียมตัวในเรื่อง</a:t>
            </a:r>
          </a:p>
        </p:txBody>
      </p: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2044700" y="3962400"/>
            <a:ext cx="4737100" cy="508000"/>
            <a:chOff x="1288" y="1920"/>
            <a:chExt cx="2984" cy="320"/>
          </a:xfrm>
        </p:grpSpPr>
        <p:sp>
          <p:nvSpPr>
            <p:cNvPr id="14" name="AutoShape 14"/>
            <p:cNvSpPr>
              <a:spLocks noChangeArrowheads="1"/>
            </p:cNvSpPr>
            <p:nvPr/>
          </p:nvSpPr>
          <p:spPr bwMode="gray">
            <a:xfrm>
              <a:off x="1488" y="1920"/>
              <a:ext cx="2784" cy="320"/>
            </a:xfrm>
            <a:prstGeom prst="roundRect">
              <a:avLst>
                <a:gd name="adj" fmla="val 50000"/>
              </a:avLst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เปิดประชุม / ทักทายสมาชิก</a:t>
              </a:r>
              <a:endParaRPr kumimoji="0" lang="en-US" sz="1800" b="1">
                <a:solidFill>
                  <a:schemeClr val="tx2"/>
                </a:solidFill>
                <a:latin typeface="Arial" pitchFamily="34" charset="0"/>
                <a:cs typeface="Angsana New" pitchFamily="18" charset="-34"/>
              </a:endParaRPr>
            </a:p>
          </p:txBody>
        </p:sp>
        <p:grpSp>
          <p:nvGrpSpPr>
            <p:cNvPr id="15" name="Group 15"/>
            <p:cNvGrpSpPr>
              <a:grpSpLocks/>
            </p:cNvGrpSpPr>
            <p:nvPr/>
          </p:nvGrpSpPr>
          <p:grpSpPr bwMode="auto">
            <a:xfrm>
              <a:off x="1288" y="1976"/>
              <a:ext cx="240" cy="240"/>
              <a:chOff x="2078" y="1680"/>
              <a:chExt cx="1615" cy="1615"/>
            </a:xfrm>
          </p:grpSpPr>
          <p:sp>
            <p:nvSpPr>
              <p:cNvPr id="16" name="Oval 16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7" name="Oval 17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8" name="Oval 18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19" name="Oval 19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0" name="Oval 20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1" name="Oval 21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</p:grpSp>
      <p:grpSp>
        <p:nvGrpSpPr>
          <p:cNvPr id="22" name="Group 22"/>
          <p:cNvGrpSpPr>
            <a:grpSpLocks/>
          </p:cNvGrpSpPr>
          <p:nvPr/>
        </p:nvGrpSpPr>
        <p:grpSpPr bwMode="auto">
          <a:xfrm>
            <a:off x="1319213" y="2895600"/>
            <a:ext cx="4776787" cy="914400"/>
            <a:chOff x="831" y="1824"/>
            <a:chExt cx="3009" cy="576"/>
          </a:xfrm>
        </p:grpSpPr>
        <p:grpSp>
          <p:nvGrpSpPr>
            <p:cNvPr id="23" name="Group 23"/>
            <p:cNvGrpSpPr>
              <a:grpSpLocks/>
            </p:cNvGrpSpPr>
            <p:nvPr/>
          </p:nvGrpSpPr>
          <p:grpSpPr bwMode="auto">
            <a:xfrm>
              <a:off x="831" y="1824"/>
              <a:ext cx="321" cy="576"/>
              <a:chOff x="1224" y="1825"/>
              <a:chExt cx="321" cy="576"/>
            </a:xfrm>
          </p:grpSpPr>
          <p:sp>
            <p:nvSpPr>
              <p:cNvPr id="26" name="Oval 24"/>
              <p:cNvSpPr>
                <a:spLocks noChangeArrowheads="1"/>
              </p:cNvSpPr>
              <p:nvPr/>
            </p:nvSpPr>
            <p:spPr bwMode="auto">
              <a:xfrm>
                <a:off x="1224" y="1943"/>
                <a:ext cx="312" cy="312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rgbClr val="CC00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7" name="Text Box 25"/>
              <p:cNvSpPr txBox="1">
                <a:spLocks noChangeArrowheads="1"/>
              </p:cNvSpPr>
              <p:nvPr/>
            </p:nvSpPr>
            <p:spPr bwMode="auto">
              <a:xfrm>
                <a:off x="1230" y="1825"/>
                <a:ext cx="315" cy="57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latinLnBrk="0" hangingPunct="0"/>
                <a:r>
                  <a:rPr kumimoji="0" lang="th-TH" sz="5400" b="1" i="1">
                    <a:solidFill>
                      <a:schemeClr val="bg1"/>
                    </a:solidFill>
                    <a:latin typeface="DSE PatPong Extend" pitchFamily="2" charset="0"/>
                    <a:cs typeface="IrisUPC" pitchFamily="34" charset="-34"/>
                  </a:rPr>
                  <a:t>2</a:t>
                </a:r>
              </a:p>
            </p:txBody>
          </p:sp>
        </p:grpSp>
        <p:sp>
          <p:nvSpPr>
            <p:cNvPr id="24" name="AutoShape 26"/>
            <p:cNvSpPr>
              <a:spLocks noChangeArrowheads="1"/>
            </p:cNvSpPr>
            <p:nvPr/>
          </p:nvSpPr>
          <p:spPr bwMode="gray">
            <a:xfrm>
              <a:off x="1104" y="1920"/>
              <a:ext cx="2736" cy="336"/>
            </a:xfrm>
            <a:prstGeom prst="roundRect">
              <a:avLst>
                <a:gd name="adj" fmla="val 50000"/>
              </a:avLst>
            </a:prstGeom>
            <a:noFill/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/>
              <a:r>
                <a:rPr kumimoji="0" lang="th-TH" sz="2800">
                  <a:latin typeface="Arial" pitchFamily="34" charset="0"/>
                  <a:cs typeface="JasmineUPC" pitchFamily="18" charset="-34"/>
                </a:rPr>
                <a:t>  ดำเนินการประชุม</a:t>
              </a:r>
              <a:endParaRPr kumimoji="0" lang="en-US" sz="2800">
                <a:latin typeface="Arial" pitchFamily="34" charset="0"/>
                <a:cs typeface="JasmineUPC" pitchFamily="18" charset="-34"/>
              </a:endParaRPr>
            </a:p>
          </p:txBody>
        </p:sp>
        <p:sp>
          <p:nvSpPr>
            <p:cNvPr id="25" name="Rectangle 27"/>
            <p:cNvSpPr>
              <a:spLocks noChangeArrowheads="1"/>
            </p:cNvSpPr>
            <p:nvPr/>
          </p:nvSpPr>
          <p:spPr bwMode="auto">
            <a:xfrm>
              <a:off x="1200" y="1920"/>
              <a:ext cx="2592" cy="384"/>
            </a:xfrm>
            <a:prstGeom prst="rect">
              <a:avLst/>
            </a:prstGeom>
            <a:noFill/>
            <a:ln w="9525">
              <a:solidFill>
                <a:srgbClr val="3399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28" name="Group 28"/>
          <p:cNvGrpSpPr>
            <a:grpSpLocks/>
          </p:cNvGrpSpPr>
          <p:nvPr/>
        </p:nvGrpSpPr>
        <p:grpSpPr bwMode="auto">
          <a:xfrm>
            <a:off x="2057400" y="4521200"/>
            <a:ext cx="4737100" cy="508000"/>
            <a:chOff x="1288" y="1920"/>
            <a:chExt cx="2984" cy="320"/>
          </a:xfrm>
        </p:grpSpPr>
        <p:sp>
          <p:nvSpPr>
            <p:cNvPr id="29" name="AutoShape 29"/>
            <p:cNvSpPr>
              <a:spLocks noChangeArrowheads="1"/>
            </p:cNvSpPr>
            <p:nvPr/>
          </p:nvSpPr>
          <p:spPr bwMode="gray">
            <a:xfrm>
              <a:off x="1488" y="1920"/>
              <a:ext cx="2784" cy="320"/>
            </a:xfrm>
            <a:prstGeom prst="roundRect">
              <a:avLst>
                <a:gd name="adj" fmla="val 50000"/>
              </a:avLst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เสนอหัวข้อหรือปัญหา / ชี้แจงความจริง / ถามคำถาม</a:t>
              </a:r>
              <a:endParaRPr kumimoji="0" lang="en-US">
                <a:cs typeface="Angsana New" pitchFamily="18" charset="-34"/>
              </a:endParaRPr>
            </a:p>
          </p:txBody>
        </p:sp>
        <p:grpSp>
          <p:nvGrpSpPr>
            <p:cNvPr id="30" name="Group 30"/>
            <p:cNvGrpSpPr>
              <a:grpSpLocks/>
            </p:cNvGrpSpPr>
            <p:nvPr/>
          </p:nvGrpSpPr>
          <p:grpSpPr bwMode="auto">
            <a:xfrm>
              <a:off x="1288" y="1976"/>
              <a:ext cx="240" cy="240"/>
              <a:chOff x="2078" y="1680"/>
              <a:chExt cx="1615" cy="1615"/>
            </a:xfrm>
          </p:grpSpPr>
          <p:sp>
            <p:nvSpPr>
              <p:cNvPr id="31" name="Oval 31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2" name="Oval 32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3" name="Oval 3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4" name="Oval 3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5" name="Oval 3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6" name="Oval 3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33CC33"/>
                  </a:gs>
                  <a:gs pos="100000">
                    <a:srgbClr val="33CC33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</p:grpSp>
      <p:grpSp>
        <p:nvGrpSpPr>
          <p:cNvPr id="37" name="Group 37"/>
          <p:cNvGrpSpPr>
            <a:grpSpLocks/>
          </p:cNvGrpSpPr>
          <p:nvPr/>
        </p:nvGrpSpPr>
        <p:grpSpPr bwMode="auto">
          <a:xfrm>
            <a:off x="2057400" y="5029200"/>
            <a:ext cx="4737100" cy="508000"/>
            <a:chOff x="1288" y="1920"/>
            <a:chExt cx="2984" cy="320"/>
          </a:xfrm>
        </p:grpSpPr>
        <p:sp>
          <p:nvSpPr>
            <p:cNvPr id="38" name="AutoShape 38"/>
            <p:cNvSpPr>
              <a:spLocks noChangeArrowheads="1"/>
            </p:cNvSpPr>
            <p:nvPr/>
          </p:nvSpPr>
          <p:spPr bwMode="gray">
            <a:xfrm>
              <a:off x="1488" y="1920"/>
              <a:ext cx="2784" cy="320"/>
            </a:xfrm>
            <a:prstGeom prst="roundRect">
              <a:avLst>
                <a:gd name="adj" fmla="val 50000"/>
              </a:avLst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ดำเนินการอภิปราย / ส่งเสริม กระตุ้นให้สมาชิกมีส่วนร่วม</a:t>
              </a:r>
              <a:endParaRPr kumimoji="0" lang="en-US">
                <a:cs typeface="Angsana New" pitchFamily="18" charset="-34"/>
              </a:endParaRPr>
            </a:p>
          </p:txBody>
        </p:sp>
        <p:grpSp>
          <p:nvGrpSpPr>
            <p:cNvPr id="39" name="Group 39"/>
            <p:cNvGrpSpPr>
              <a:grpSpLocks/>
            </p:cNvGrpSpPr>
            <p:nvPr/>
          </p:nvGrpSpPr>
          <p:grpSpPr bwMode="auto">
            <a:xfrm>
              <a:off x="1288" y="1976"/>
              <a:ext cx="240" cy="240"/>
              <a:chOff x="2078" y="1680"/>
              <a:chExt cx="1615" cy="1615"/>
            </a:xfrm>
          </p:grpSpPr>
          <p:sp>
            <p:nvSpPr>
              <p:cNvPr id="40" name="Oval 40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1" name="Oval 41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2" name="Oval 4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3" name="Oval 43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4" name="Oval 4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5" name="Oval 45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0066FF"/>
                  </a:gs>
                  <a:gs pos="100000">
                    <a:srgbClr val="0066FF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</p:grpSp>
      <p:grpSp>
        <p:nvGrpSpPr>
          <p:cNvPr id="46" name="Group 46"/>
          <p:cNvGrpSpPr>
            <a:grpSpLocks/>
          </p:cNvGrpSpPr>
          <p:nvPr/>
        </p:nvGrpSpPr>
        <p:grpSpPr bwMode="auto">
          <a:xfrm>
            <a:off x="2057400" y="5588000"/>
            <a:ext cx="4737100" cy="508000"/>
            <a:chOff x="1288" y="1920"/>
            <a:chExt cx="2984" cy="320"/>
          </a:xfrm>
        </p:grpSpPr>
        <p:sp>
          <p:nvSpPr>
            <p:cNvPr id="47" name="AutoShape 47"/>
            <p:cNvSpPr>
              <a:spLocks noChangeArrowheads="1"/>
            </p:cNvSpPr>
            <p:nvPr/>
          </p:nvSpPr>
          <p:spPr bwMode="gray">
            <a:xfrm>
              <a:off x="1488" y="1920"/>
              <a:ext cx="2784" cy="320"/>
            </a:xfrm>
            <a:prstGeom prst="roundRect">
              <a:avLst>
                <a:gd name="adj" fmla="val 50000"/>
              </a:avLst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สรุปประเด็นสำคัญของการประชุม / ยุติ ลงความเห็นข้อตัดสิน</a:t>
              </a:r>
              <a:endParaRPr kumimoji="0" lang="en-US">
                <a:cs typeface="Angsana New" pitchFamily="18" charset="-34"/>
              </a:endParaRPr>
            </a:p>
          </p:txBody>
        </p:sp>
        <p:grpSp>
          <p:nvGrpSpPr>
            <p:cNvPr id="48" name="Group 48"/>
            <p:cNvGrpSpPr>
              <a:grpSpLocks/>
            </p:cNvGrpSpPr>
            <p:nvPr/>
          </p:nvGrpSpPr>
          <p:grpSpPr bwMode="auto">
            <a:xfrm>
              <a:off x="1288" y="1976"/>
              <a:ext cx="240" cy="240"/>
              <a:chOff x="2078" y="1680"/>
              <a:chExt cx="1615" cy="1615"/>
            </a:xfrm>
          </p:grpSpPr>
          <p:sp>
            <p:nvSpPr>
              <p:cNvPr id="49" name="Oval 4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0" name="Oval 5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1" name="Oval 51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2" name="Oval 5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3" name="Oval 53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4" name="Oval 5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D60093"/>
                  </a:gs>
                  <a:gs pos="100000">
                    <a:srgbClr val="D60093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ltGray">
          <a:xfrm rot="5400000" flipH="1">
            <a:off x="-2016918" y="1910556"/>
            <a:ext cx="4032250" cy="3929063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1">
            <a:gsLst>
              <a:gs pos="0">
                <a:srgbClr val="1B9AD9">
                  <a:alpha val="36000"/>
                </a:srgbClr>
              </a:gs>
              <a:gs pos="100000">
                <a:srgbClr val="1B9AD9">
                  <a:gamma/>
                  <a:tint val="33725"/>
                  <a:invGamma/>
                </a:srgbClr>
              </a:gs>
            </a:gsLst>
            <a:lin ang="540000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9" name="Group 7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10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1" name="Line 9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7" name="Text Box 10"/>
            <p:cNvSpPr txBox="1">
              <a:spLocks noChangeArrowheads="1"/>
            </p:cNvSpPr>
            <p:nvPr/>
          </p:nvSpPr>
          <p:spPr bwMode="auto">
            <a:xfrm>
              <a:off x="960" y="614"/>
              <a:ext cx="4759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บทบาทและหน้าที่ของผู้จัดสัมมนา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รองประธาน</a:t>
              </a:r>
            </a:p>
          </p:txBody>
        </p:sp>
      </p:grpSp>
      <p:sp>
        <p:nvSpPr>
          <p:cNvPr id="12" name="AutoShape 56"/>
          <p:cNvSpPr>
            <a:spLocks noChangeArrowheads="1"/>
          </p:cNvSpPr>
          <p:nvPr/>
        </p:nvSpPr>
        <p:spPr bwMode="gray">
          <a:xfrm>
            <a:off x="762000" y="2743200"/>
            <a:ext cx="2232025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latinLnBrk="0" hangingPunct="0"/>
            <a:r>
              <a:rPr kumimoji="0" lang="th-TH" sz="3200">
                <a:solidFill>
                  <a:schemeClr val="tx2"/>
                </a:solidFill>
                <a:latin typeface="Arial" pitchFamily="34" charset="0"/>
                <a:cs typeface="JasmineUPC" pitchFamily="18" charset="-34"/>
              </a:rPr>
              <a:t>รองประธาน</a:t>
            </a:r>
            <a:endParaRPr kumimoji="0" lang="en-US" sz="3200">
              <a:solidFill>
                <a:schemeClr val="tx2"/>
              </a:solidFill>
              <a:latin typeface="Arial" pitchFamily="34" charset="0"/>
              <a:cs typeface="JasmineUPC" pitchFamily="18" charset="-34"/>
            </a:endParaRPr>
          </a:p>
        </p:txBody>
      </p:sp>
      <p:sp>
        <p:nvSpPr>
          <p:cNvPr id="13" name="Text Box 57"/>
          <p:cNvSpPr txBox="1">
            <a:spLocks noChangeArrowheads="1"/>
          </p:cNvSpPr>
          <p:nvPr/>
        </p:nvSpPr>
        <p:spPr bwMode="auto">
          <a:xfrm>
            <a:off x="3146425" y="2819400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cs typeface="Angsana New" pitchFamily="18" charset="-34"/>
              </a:rPr>
              <a:t>=</a:t>
            </a:r>
            <a:endParaRPr lang="th-TH">
              <a:cs typeface="Angsana New" pitchFamily="18" charset="-34"/>
            </a:endParaRPr>
          </a:p>
        </p:txBody>
      </p:sp>
      <p:sp>
        <p:nvSpPr>
          <p:cNvPr id="14" name="Rectangle 58"/>
          <p:cNvSpPr>
            <a:spLocks noChangeArrowheads="1"/>
          </p:cNvSpPr>
          <p:nvPr/>
        </p:nvSpPr>
        <p:spPr bwMode="auto">
          <a:xfrm>
            <a:off x="3603625" y="2667000"/>
            <a:ext cx="50371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ทำหน้าที่ช่วยประธาน หากประธานติดธุระ</a:t>
            </a:r>
            <a:b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</a:b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จำเป็น ทำตามที่ประธานมอบหมาย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914400"/>
            <a:ext cx="9144000" cy="762000"/>
            <a:chOff x="0" y="576"/>
            <a:chExt cx="5760" cy="480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0" y="576"/>
              <a:ext cx="5760" cy="480"/>
              <a:chOff x="0" y="576"/>
              <a:chExt cx="5760" cy="480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824" y="576"/>
                <a:ext cx="3936" cy="432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3399FF"/>
                  </a:gs>
                </a:gsLst>
                <a:lin ang="0" scaled="1"/>
              </a:gradFill>
              <a:ln w="1905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latinLnBrk="0" hangingPunct="0"/>
                <a:endParaRPr kumimoji="0" lang="th-TH" sz="2800">
                  <a:latin typeface="Angsana New" pitchFamily="18" charset="-34"/>
                </a:endParaRPr>
              </a:p>
            </p:txBody>
          </p:sp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0" y="1008"/>
                <a:ext cx="5760" cy="48"/>
                <a:chOff x="0" y="720"/>
                <a:chExt cx="4464" cy="14"/>
              </a:xfrm>
            </p:grpSpPr>
            <p:sp>
              <p:nvSpPr>
                <p:cNvPr id="9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0" y="720"/>
                  <a:ext cx="446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10" name="Line 9"/>
                <p:cNvSpPr>
                  <a:spLocks noChangeShapeType="1"/>
                </p:cNvSpPr>
                <p:nvPr/>
              </p:nvSpPr>
              <p:spPr bwMode="auto">
                <a:xfrm>
                  <a:off x="0" y="734"/>
                  <a:ext cx="1968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330" y="614"/>
              <a:ext cx="4193" cy="44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latinLnBrk="0" hangingPunct="0"/>
              <a:r>
                <a:rPr kumimoji="0" lang="th-TH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บทบาทหน้าที่ของผู้จัดสัมมนา</a:t>
              </a:r>
              <a:r>
                <a:rPr kumimoji="0" lang="th-TH" sz="4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DSE PatPong Extend" pitchFamily="2" charset="0"/>
                  <a:cs typeface="JasmineUPC" pitchFamily="18" charset="-34"/>
                </a:rPr>
                <a:t>เลขานุการ</a:t>
              </a:r>
            </a:p>
          </p:txBody>
        </p:sp>
      </p:grpSp>
      <p:sp>
        <p:nvSpPr>
          <p:cNvPr id="11" name="AutoShape 14"/>
          <p:cNvSpPr>
            <a:spLocks noChangeArrowheads="1"/>
          </p:cNvSpPr>
          <p:nvPr/>
        </p:nvSpPr>
        <p:spPr bwMode="gray">
          <a:xfrm>
            <a:off x="381000" y="1981200"/>
            <a:ext cx="2232025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latinLnBrk="0" hangingPunct="0"/>
            <a:r>
              <a:rPr kumimoji="0" lang="th-TH" sz="3200">
                <a:solidFill>
                  <a:schemeClr val="tx2"/>
                </a:solidFill>
                <a:latin typeface="Arial" pitchFamily="34" charset="0"/>
                <a:cs typeface="JasmineUPC" pitchFamily="18" charset="-34"/>
              </a:rPr>
              <a:t>เลขานุการ</a:t>
            </a:r>
            <a:endParaRPr kumimoji="0" lang="en-US" sz="3200">
              <a:solidFill>
                <a:schemeClr val="tx2"/>
              </a:solidFill>
              <a:latin typeface="Arial" pitchFamily="34" charset="0"/>
              <a:cs typeface="JasmineUPC" pitchFamily="18" charset="-34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2765425" y="2057400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cs typeface="Angsana New" pitchFamily="18" charset="-34"/>
              </a:rPr>
              <a:t>=</a:t>
            </a:r>
            <a:endParaRPr lang="th-TH">
              <a:cs typeface="Angsana New" pitchFamily="18" charset="-34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109913" y="1935163"/>
            <a:ext cx="59578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>
              <a:spcBef>
                <a:spcPct val="50000"/>
              </a:spcBef>
            </a:pPr>
            <a:r>
              <a:rPr kumimoji="0" lang="th-TH" sz="3200">
                <a:solidFill>
                  <a:schemeClr val="accent2"/>
                </a:solidFill>
                <a:cs typeface="JasmineUPC" pitchFamily="18" charset="-34"/>
              </a:rPr>
              <a:t>ทำหน้าที่สำคัญในการประชุมและจัดสัมมนา หน้าที่</a:t>
            </a:r>
          </a:p>
        </p:txBody>
      </p:sp>
      <p:grpSp>
        <p:nvGrpSpPr>
          <p:cNvPr id="14" name="Group 65"/>
          <p:cNvGrpSpPr>
            <a:grpSpLocks/>
          </p:cNvGrpSpPr>
          <p:nvPr/>
        </p:nvGrpSpPr>
        <p:grpSpPr bwMode="auto">
          <a:xfrm>
            <a:off x="1797050" y="2835275"/>
            <a:ext cx="7118350" cy="822325"/>
            <a:chOff x="1132" y="1786"/>
            <a:chExt cx="4484" cy="518"/>
          </a:xfrm>
        </p:grpSpPr>
        <p:grpSp>
          <p:nvGrpSpPr>
            <p:cNvPr id="15" name="Group 24"/>
            <p:cNvGrpSpPr>
              <a:grpSpLocks/>
            </p:cNvGrpSpPr>
            <p:nvPr/>
          </p:nvGrpSpPr>
          <p:grpSpPr bwMode="auto">
            <a:xfrm>
              <a:off x="1132" y="1828"/>
              <a:ext cx="240" cy="240"/>
              <a:chOff x="2078" y="1680"/>
              <a:chExt cx="1615" cy="1615"/>
            </a:xfrm>
          </p:grpSpPr>
          <p:sp>
            <p:nvSpPr>
              <p:cNvPr id="17" name="Oval 25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8" name="Oval 26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9" name="Oval 27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0" name="Oval 28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1" name="Oval 29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2" name="Oval 30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16" name="Rectangle 59"/>
            <p:cNvSpPr>
              <a:spLocks noChangeArrowheads="1"/>
            </p:cNvSpPr>
            <p:nvPr/>
          </p:nvSpPr>
          <p:spPr bwMode="auto">
            <a:xfrm>
              <a:off x="1425" y="1786"/>
              <a:ext cx="4191" cy="51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เตรียมการประชุม เป็นระยะๆ จนถึงวันสัมมนา โดยการออกหนังสือเชิญประชุม</a:t>
              </a:r>
              <a:br>
                <a:rPr kumimoji="0" lang="th-TH">
                  <a:cs typeface="Angsana New" pitchFamily="18" charset="-34"/>
                </a:rPr>
              </a:br>
              <a:r>
                <a:rPr kumimoji="0" lang="th-TH">
                  <a:cs typeface="Angsana New" pitchFamily="18" charset="-34"/>
                </a:rPr>
                <a:t>จดบันทึก-สรุปรายงานการประชุม</a:t>
              </a:r>
            </a:p>
          </p:txBody>
        </p:sp>
      </p:grpSp>
      <p:grpSp>
        <p:nvGrpSpPr>
          <p:cNvPr id="23" name="Group 66"/>
          <p:cNvGrpSpPr>
            <a:grpSpLocks/>
          </p:cNvGrpSpPr>
          <p:nvPr/>
        </p:nvGrpSpPr>
        <p:grpSpPr bwMode="auto">
          <a:xfrm>
            <a:off x="1828800" y="3733800"/>
            <a:ext cx="2092325" cy="457200"/>
            <a:chOff x="1152" y="2352"/>
            <a:chExt cx="1318" cy="288"/>
          </a:xfrm>
        </p:grpSpPr>
        <p:grpSp>
          <p:nvGrpSpPr>
            <p:cNvPr id="24" name="Group 31"/>
            <p:cNvGrpSpPr>
              <a:grpSpLocks/>
            </p:cNvGrpSpPr>
            <p:nvPr/>
          </p:nvGrpSpPr>
          <p:grpSpPr bwMode="auto">
            <a:xfrm>
              <a:off x="1152" y="2387"/>
              <a:ext cx="240" cy="240"/>
              <a:chOff x="2078" y="1680"/>
              <a:chExt cx="1615" cy="1615"/>
            </a:xfrm>
          </p:grpSpPr>
          <p:sp>
            <p:nvSpPr>
              <p:cNvPr id="26" name="Oval 32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7" name="Oval 33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28" name="Oval 34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29" name="Oval 3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48BE67">
                      <a:gamma/>
                      <a:shade val="0"/>
                      <a:invGamma/>
                    </a:srgbClr>
                  </a:gs>
                  <a:gs pos="100000">
                    <a:srgbClr val="48BE67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0" name="Oval 36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1" name="Oval 3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48BE67"/>
                  </a:gs>
                  <a:gs pos="100000">
                    <a:srgbClr val="48BE67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25" name="Rectangle 61"/>
            <p:cNvSpPr>
              <a:spLocks noChangeArrowheads="1"/>
            </p:cNvSpPr>
            <p:nvPr/>
          </p:nvSpPr>
          <p:spPr bwMode="auto">
            <a:xfrm>
              <a:off x="1440" y="2352"/>
              <a:ext cx="1030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จัดสถานที่ประชุม</a:t>
              </a:r>
            </a:p>
          </p:txBody>
        </p:sp>
      </p:grpSp>
      <p:grpSp>
        <p:nvGrpSpPr>
          <p:cNvPr id="32" name="Group 67"/>
          <p:cNvGrpSpPr>
            <a:grpSpLocks/>
          </p:cNvGrpSpPr>
          <p:nvPr/>
        </p:nvGrpSpPr>
        <p:grpSpPr bwMode="auto">
          <a:xfrm>
            <a:off x="1828800" y="4343400"/>
            <a:ext cx="3752850" cy="482600"/>
            <a:chOff x="1152" y="2736"/>
            <a:chExt cx="2364" cy="304"/>
          </a:xfrm>
        </p:grpSpPr>
        <p:grpSp>
          <p:nvGrpSpPr>
            <p:cNvPr id="33" name="Group 38"/>
            <p:cNvGrpSpPr>
              <a:grpSpLocks/>
            </p:cNvGrpSpPr>
            <p:nvPr/>
          </p:nvGrpSpPr>
          <p:grpSpPr bwMode="auto">
            <a:xfrm>
              <a:off x="1152" y="2800"/>
              <a:ext cx="240" cy="240"/>
              <a:chOff x="2078" y="1680"/>
              <a:chExt cx="1615" cy="1615"/>
            </a:xfrm>
          </p:grpSpPr>
          <p:sp>
            <p:nvSpPr>
              <p:cNvPr id="35" name="Oval 3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6" name="Oval 4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37" name="Oval 41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8" name="Oval 4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39" name="Oval 43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0" name="Oval 4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21B3E1"/>
                  </a:gs>
                  <a:gs pos="100000">
                    <a:srgbClr val="21B3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34" name="Rectangle 62"/>
            <p:cNvSpPr>
              <a:spLocks noChangeArrowheads="1"/>
            </p:cNvSpPr>
            <p:nvPr/>
          </p:nvSpPr>
          <p:spPr bwMode="auto">
            <a:xfrm>
              <a:off x="1440" y="2736"/>
              <a:ext cx="2076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เตรียมการจัดสัมมนา เอกสารโครงการ</a:t>
              </a:r>
            </a:p>
          </p:txBody>
        </p:sp>
      </p:grpSp>
      <p:grpSp>
        <p:nvGrpSpPr>
          <p:cNvPr id="41" name="Group 68"/>
          <p:cNvGrpSpPr>
            <a:grpSpLocks/>
          </p:cNvGrpSpPr>
          <p:nvPr/>
        </p:nvGrpSpPr>
        <p:grpSpPr bwMode="auto">
          <a:xfrm>
            <a:off x="1828800" y="5029200"/>
            <a:ext cx="5140325" cy="468313"/>
            <a:chOff x="1152" y="3168"/>
            <a:chExt cx="3238" cy="295"/>
          </a:xfrm>
        </p:grpSpPr>
        <p:grpSp>
          <p:nvGrpSpPr>
            <p:cNvPr id="42" name="Group 45"/>
            <p:cNvGrpSpPr>
              <a:grpSpLocks/>
            </p:cNvGrpSpPr>
            <p:nvPr/>
          </p:nvGrpSpPr>
          <p:grpSpPr bwMode="auto">
            <a:xfrm>
              <a:off x="1152" y="3223"/>
              <a:ext cx="240" cy="240"/>
              <a:chOff x="2078" y="1680"/>
              <a:chExt cx="1615" cy="1615"/>
            </a:xfrm>
          </p:grpSpPr>
          <p:sp>
            <p:nvSpPr>
              <p:cNvPr id="44" name="Oval 46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5" name="Oval 47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6" name="Oval 48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7" name="Oval 49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8D67E1">
                      <a:gamma/>
                      <a:shade val="0"/>
                      <a:invGamma/>
                    </a:srgbClr>
                  </a:gs>
                  <a:gs pos="100000">
                    <a:srgbClr val="8D67E1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8" name="Oval 50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49" name="Oval 51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8D67E1"/>
                  </a:gs>
                  <a:gs pos="100000">
                    <a:srgbClr val="8D67E1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43" name="Rectangle 63"/>
            <p:cNvSpPr>
              <a:spLocks noChangeArrowheads="1"/>
            </p:cNvSpPr>
            <p:nvPr/>
          </p:nvSpPr>
          <p:spPr bwMode="auto">
            <a:xfrm>
              <a:off x="1440" y="3168"/>
              <a:ext cx="2950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เตรียมเอกสารประกอบการสัมมนาทั้งหมดและเครื่องมือ</a:t>
              </a:r>
            </a:p>
          </p:txBody>
        </p:sp>
      </p:grpSp>
      <p:grpSp>
        <p:nvGrpSpPr>
          <p:cNvPr id="50" name="Group 69"/>
          <p:cNvGrpSpPr>
            <a:grpSpLocks/>
          </p:cNvGrpSpPr>
          <p:nvPr/>
        </p:nvGrpSpPr>
        <p:grpSpPr bwMode="auto">
          <a:xfrm>
            <a:off x="1828800" y="5715000"/>
            <a:ext cx="3841750" cy="457200"/>
            <a:chOff x="1152" y="3600"/>
            <a:chExt cx="2420" cy="288"/>
          </a:xfrm>
        </p:grpSpPr>
        <p:grpSp>
          <p:nvGrpSpPr>
            <p:cNvPr id="51" name="Group 52"/>
            <p:cNvGrpSpPr>
              <a:grpSpLocks/>
            </p:cNvGrpSpPr>
            <p:nvPr/>
          </p:nvGrpSpPr>
          <p:grpSpPr bwMode="auto">
            <a:xfrm>
              <a:off x="1152" y="3647"/>
              <a:ext cx="224" cy="240"/>
              <a:chOff x="2078" y="1680"/>
              <a:chExt cx="1615" cy="1615"/>
            </a:xfrm>
          </p:grpSpPr>
          <p:sp>
            <p:nvSpPr>
              <p:cNvPr id="53" name="Oval 53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4" name="Oval 54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55" name="Oval 55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6" name="Oval 56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E35E23">
                      <a:gamma/>
                      <a:shade val="0"/>
                      <a:invGamma/>
                    </a:srgbClr>
                  </a:gs>
                  <a:gs pos="100000">
                    <a:srgbClr val="E35E23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7" name="Oval 57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  <p:sp>
            <p:nvSpPr>
              <p:cNvPr id="58" name="Oval 58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E35E23"/>
                  </a:gs>
                  <a:gs pos="100000">
                    <a:srgbClr val="E35E23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th-TH"/>
              </a:p>
            </p:txBody>
          </p:sp>
        </p:grpSp>
        <p:sp>
          <p:nvSpPr>
            <p:cNvPr id="52" name="Rectangle 64"/>
            <p:cNvSpPr>
              <a:spLocks noChangeArrowheads="1"/>
            </p:cNvSpPr>
            <p:nvPr/>
          </p:nvSpPr>
          <p:spPr bwMode="auto">
            <a:xfrm>
              <a:off x="1440" y="3600"/>
              <a:ext cx="2132" cy="288"/>
            </a:xfrm>
            <a:prstGeom prst="rect">
              <a:avLst/>
            </a:prstGeom>
            <a:gradFill rotWithShape="1">
              <a:gsLst>
                <a:gs pos="0">
                  <a:srgbClr val="66CCFF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latinLnBrk="0" hangingPunct="0">
                <a:spcBef>
                  <a:spcPct val="50000"/>
                </a:spcBef>
              </a:pPr>
              <a:r>
                <a:rPr kumimoji="0" lang="th-TH">
                  <a:cs typeface="Angsana New" pitchFamily="18" charset="-34"/>
                </a:rPr>
                <a:t>เตรียม จัดทำคำสั่งแต่งตั้งคณะกรรมการ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</p:bldLst>
  </p:timing>
</p:sld>
</file>

<file path=ppt/theme/theme1.xml><?xml version="1.0" encoding="utf-8"?>
<a:theme xmlns:a="http://schemas.openxmlformats.org/drawingml/2006/main" name="งานนำเสนอ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งานนำเสนอ1</Template>
  <TotalTime>32</TotalTime>
  <Words>1431</Words>
  <Application>Microsoft Office PowerPoint</Application>
  <PresentationFormat>นำเสนอทางหน้าจอ (4:3)</PresentationFormat>
  <Paragraphs>202</Paragraphs>
  <Slides>33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33</vt:i4>
      </vt:variant>
    </vt:vector>
  </HeadingPairs>
  <TitlesOfParts>
    <vt:vector size="34" baseType="lpstr">
      <vt:lpstr>งานนำเสนอ1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ภาพนิ่ง 12</vt:lpstr>
      <vt:lpstr>ภาพนิ่ง 13</vt:lpstr>
      <vt:lpstr>ภาพนิ่ง 14</vt:lpstr>
      <vt:lpstr>ภาพนิ่ง 15</vt:lpstr>
      <vt:lpstr>ภาพนิ่ง 16</vt:lpstr>
      <vt:lpstr>ภาพนิ่ง 17</vt:lpstr>
      <vt:lpstr>ภาพนิ่ง 18</vt:lpstr>
      <vt:lpstr>ภาพนิ่ง 19</vt:lpstr>
      <vt:lpstr>ภาพนิ่ง 20</vt:lpstr>
      <vt:lpstr>ภาพนิ่ง 21</vt:lpstr>
      <vt:lpstr>ภาพนิ่ง 22</vt:lpstr>
      <vt:lpstr>ภาพนิ่ง 23</vt:lpstr>
      <vt:lpstr>ภาพนิ่ง 24</vt:lpstr>
      <vt:lpstr>ภาพนิ่ง 25</vt:lpstr>
      <vt:lpstr>ภาพนิ่ง 26</vt:lpstr>
      <vt:lpstr>ภาพนิ่ง 27</vt:lpstr>
      <vt:lpstr>ภาพนิ่ง 28</vt:lpstr>
      <vt:lpstr>ภาพนิ่ง 29</vt:lpstr>
      <vt:lpstr>ภาพนิ่ง 30</vt:lpstr>
      <vt:lpstr>ภาพนิ่ง 31</vt:lpstr>
      <vt:lpstr>ภาพนิ่ง 32</vt:lpstr>
      <vt:lpstr>ภาพนิ่ง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aran</dc:creator>
  <cp:lastModifiedBy>aran</cp:lastModifiedBy>
  <cp:revision>4</cp:revision>
  <dcterms:created xsi:type="dcterms:W3CDTF">2015-06-24T03:28:30Z</dcterms:created>
  <dcterms:modified xsi:type="dcterms:W3CDTF">2015-06-24T04:35:44Z</dcterms:modified>
</cp:coreProperties>
</file>