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9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28069-891F-49B5-99C8-5B043AF2B40C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27D89-60D4-4DB1-9712-5727CB2C4E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356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C3F8D-25C7-43FB-BC3A-5FE00A20CDAE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048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27D89-60D4-4DB1-9712-5727CB2C4E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795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27D89-60D4-4DB1-9712-5727CB2C4EA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668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27D89-60D4-4DB1-9712-5727CB2C4EA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2877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27D89-60D4-4DB1-9712-5727CB2C4EA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475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27D89-60D4-4DB1-9712-5727CB2C4EA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225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27D89-60D4-4DB1-9712-5727CB2C4EA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308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A0AC882-E5D2-46A1-A043-73FC8C3F235A}" type="datetimeFigureOut">
              <a:rPr lang="en-US" smtClean="0">
                <a:solidFill>
                  <a:srgbClr val="B13F9A"/>
                </a:solidFill>
              </a:rPr>
              <a:pPr/>
              <a:t>2/17/2026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E244371-F469-475D-B1BD-FACB8F4C5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8069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AC882-E5D2-46A1-A043-73FC8C3F235A}" type="datetimeFigureOut">
              <a:rPr lang="en-US" smtClean="0">
                <a:solidFill>
                  <a:srgbClr val="B13F9A"/>
                </a:solidFill>
              </a:rPr>
              <a:pPr/>
              <a:t>2/17/2026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44371-F469-475D-B1BD-FACB8F4C5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76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AC882-E5D2-46A1-A043-73FC8C3F235A}" type="datetimeFigureOut">
              <a:rPr lang="en-US" smtClean="0">
                <a:solidFill>
                  <a:srgbClr val="B13F9A"/>
                </a:solidFill>
              </a:rPr>
              <a:pPr/>
              <a:t>2/17/2026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44371-F469-475D-B1BD-FACB8F4C5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722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A0AC882-E5D2-46A1-A043-73FC8C3F235A}" type="datetimeFigureOut">
              <a:rPr lang="en-US" smtClean="0">
                <a:solidFill>
                  <a:srgbClr val="B13F9A"/>
                </a:solidFill>
              </a:rPr>
              <a:pPr/>
              <a:t>2/17/2026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E244371-F469-475D-B1BD-FACB8F4C56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096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A0AC882-E5D2-46A1-A043-73FC8C3F235A}" type="datetimeFigureOut">
              <a:rPr lang="en-US" smtClean="0">
                <a:solidFill>
                  <a:srgbClr val="F4E7ED"/>
                </a:solidFill>
              </a:rPr>
              <a:pPr/>
              <a:t>2/17/2026</a:t>
            </a:fld>
            <a:endParaRPr lang="en-US">
              <a:solidFill>
                <a:srgbClr val="F4E7E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>
              <a:solidFill>
                <a:srgbClr val="F4E7ED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E244371-F469-475D-B1BD-FACB8F4C5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9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AC882-E5D2-46A1-A043-73FC8C3F235A}" type="datetimeFigureOut">
              <a:rPr lang="en-US" smtClean="0">
                <a:solidFill>
                  <a:srgbClr val="B13F9A"/>
                </a:solidFill>
              </a:rPr>
              <a:pPr/>
              <a:t>2/17/2026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44371-F469-475D-B1BD-FACB8F4C56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6218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AC882-E5D2-46A1-A043-73FC8C3F235A}" type="datetimeFigureOut">
              <a:rPr lang="en-US" smtClean="0">
                <a:solidFill>
                  <a:srgbClr val="B13F9A"/>
                </a:solidFill>
              </a:rPr>
              <a:pPr/>
              <a:t>2/17/2026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44371-F469-475D-B1BD-FACB8F4C56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4781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A0AC882-E5D2-46A1-A043-73FC8C3F235A}" type="datetimeFigureOut">
              <a:rPr lang="en-US" smtClean="0">
                <a:solidFill>
                  <a:srgbClr val="B13F9A"/>
                </a:solidFill>
              </a:rPr>
              <a:pPr/>
              <a:t>2/17/2026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E244371-F469-475D-B1BD-FACB8F4C56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538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AC882-E5D2-46A1-A043-73FC8C3F235A}" type="datetimeFigureOut">
              <a:rPr lang="en-US" smtClean="0">
                <a:solidFill>
                  <a:srgbClr val="B13F9A"/>
                </a:solidFill>
              </a:rPr>
              <a:pPr/>
              <a:t>2/17/2026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44371-F469-475D-B1BD-FACB8F4C5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268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A0AC882-E5D2-46A1-A043-73FC8C3F235A}" type="datetimeFigureOut">
              <a:rPr lang="en-US" smtClean="0">
                <a:solidFill>
                  <a:srgbClr val="B13F9A"/>
                </a:solidFill>
              </a:rPr>
              <a:pPr/>
              <a:t>2/17/2026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E244371-F469-475D-B1BD-FACB8F4C56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7452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A0AC882-E5D2-46A1-A043-73FC8C3F235A}" type="datetimeFigureOut">
              <a:rPr lang="en-US" smtClean="0">
                <a:solidFill>
                  <a:srgbClr val="B13F9A"/>
                </a:solidFill>
              </a:rPr>
              <a:pPr/>
              <a:t>2/17/2026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E244371-F469-475D-B1BD-FACB8F4C56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B13F9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84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A0AC882-E5D2-46A1-A043-73FC8C3F235A}" type="datetimeFigureOut">
              <a:rPr lang="en-US" smtClean="0">
                <a:solidFill>
                  <a:srgbClr val="B13F9A"/>
                </a:solidFill>
              </a:rPr>
              <a:pPr/>
              <a:t>2/17/2026</a:t>
            </a:fld>
            <a:endParaRPr lang="en-US">
              <a:solidFill>
                <a:srgbClr val="B13F9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B13F9A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E244371-F469-475D-B1BD-FACB8F4C5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232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th-TH" sz="3600" b="1" dirty="0"/>
              <a:t>บทที่ </a:t>
            </a:r>
            <a:r>
              <a:rPr lang="en-US" sz="3600" b="1" dirty="0">
                <a:latin typeface="Cordia New" pitchFamily="34" charset="-34"/>
                <a:cs typeface="Cordia New" pitchFamily="34" charset="-34"/>
              </a:rPr>
              <a:t>2</a:t>
            </a:r>
            <a:br>
              <a:rPr lang="th-TH" sz="3600" b="1" dirty="0"/>
            </a:br>
            <a:r>
              <a:rPr lang="th-TH" sz="3600" b="1" dirty="0"/>
              <a:t>ลักษณะและองค์ประกอบของบุคลิกภาพ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2276872"/>
            <a:ext cx="7128792" cy="4032448"/>
          </a:xfrm>
        </p:spPr>
        <p:txBody>
          <a:bodyPr>
            <a:normAutofit/>
          </a:bodyPr>
          <a:lstStyle/>
          <a:p>
            <a:endParaRPr lang="th-TH" dirty="0"/>
          </a:p>
          <a:p>
            <a:r>
              <a:rPr lang="th-TH" sz="3200" dirty="0">
                <a:solidFill>
                  <a:srgbClr val="0070C0"/>
                </a:solidFill>
              </a:rPr>
              <a:t>	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81528">
            <a:off x="4545259" y="4702351"/>
            <a:ext cx="3909064" cy="15498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37688">
            <a:off x="1407655" y="2713723"/>
            <a:ext cx="2999543" cy="142646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86" y="4574953"/>
            <a:ext cx="2739578" cy="18046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60408">
            <a:off x="5377102" y="2322218"/>
            <a:ext cx="2245379" cy="2245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272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467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th-TH" sz="3600" b="1" dirty="0"/>
              <a:t>ปัจจัยที่มีอิทธิพลต่อการพัฒนาบุคลิกภาพ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/>
          </a:bodyPr>
          <a:lstStyle/>
          <a:p>
            <a:r>
              <a:rPr lang="th-TH" sz="2800" b="1" dirty="0"/>
              <a:t>ลักษณะทางกาย</a:t>
            </a:r>
            <a:r>
              <a:rPr lang="th-TH" sz="2800" dirty="0"/>
              <a:t> </a:t>
            </a:r>
          </a:p>
          <a:p>
            <a:r>
              <a:rPr lang="th-TH" sz="2800" b="1" dirty="0"/>
              <a:t>ความเจ็บป่วยและพิการทางกาย</a:t>
            </a:r>
            <a:r>
              <a:rPr lang="th-TH" sz="2800" dirty="0"/>
              <a:t> </a:t>
            </a:r>
          </a:p>
          <a:p>
            <a:r>
              <a:rPr lang="th-TH" sz="2800" b="1" dirty="0"/>
              <a:t>ระดับความสามารถทางสติปัญญา</a:t>
            </a:r>
            <a:r>
              <a:rPr lang="th-TH" sz="2800" dirty="0"/>
              <a:t> </a:t>
            </a:r>
          </a:p>
          <a:p>
            <a:r>
              <a:rPr lang="th-TH" sz="2800" b="1" dirty="0"/>
              <a:t>ลักษณะทางจิตใจ</a:t>
            </a:r>
            <a:r>
              <a:rPr lang="th-TH" sz="2800" dirty="0"/>
              <a:t> </a:t>
            </a:r>
          </a:p>
          <a:p>
            <a:r>
              <a:rPr lang="th-TH" sz="2800" b="1" dirty="0"/>
              <a:t>การได้ความอบอุ่นและความรัก </a:t>
            </a:r>
          </a:p>
          <a:p>
            <a:r>
              <a:rPr lang="th-TH" sz="2800" b="1" dirty="0"/>
              <a:t>สถานภาพของครอบครัว</a:t>
            </a:r>
          </a:p>
          <a:p>
            <a:r>
              <a:rPr lang="th-TH" sz="2800" b="1" dirty="0"/>
              <a:t>ระดับการศึกษา</a:t>
            </a:r>
          </a:p>
          <a:p>
            <a:r>
              <a:rPr lang="th-TH" sz="2800" b="1" dirty="0"/>
              <a:t>ขนบธรรมเนียม ประเพณี วัฒนธรรม ศาสนา และความเชื่อ</a:t>
            </a:r>
          </a:p>
          <a:p>
            <a:r>
              <a:rPr lang="th-TH" sz="2800" b="1" dirty="0"/>
              <a:t>ประสบการณ์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05202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3200" b="1" dirty="0"/>
              <a:t>บุคลิกภาพที่พึงประสงค์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400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h-TH" dirty="0"/>
              <a:t>	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บุคลิกภาพที่พึงประสงค์ หมายถึง การแสดงพฤติกรรม การแสดงกิริยา ท่าทาง การแสดงมารยาท การแสดงนิสัยใจคอ ความสามารถในการควบคุมอารมณ์ความรู้สึก การแต่งกายที่เหมาะสมกับกาลเทศะมีความสง่าผ่าเผย เป็นที่ปรารถนา ชื่นชมยกย่องของสังคม</a:t>
            </a:r>
          </a:p>
          <a:p>
            <a:pPr marL="0" indent="0">
              <a:buNone/>
            </a:pP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pPr lvl="0"/>
            <a:r>
              <a:rPr lang="th-TH" b="1" dirty="0"/>
              <a:t>ประโยชน์ของการมีบุคลิกภาพที่พึงประสงค์</a:t>
            </a:r>
            <a:endParaRPr lang="th-TH" sz="1400" dirty="0"/>
          </a:p>
          <a:p>
            <a:pPr marL="0" lvl="0" indent="0">
              <a:buNone/>
            </a:pPr>
            <a:r>
              <a:rPr lang="th-TH" sz="2600" dirty="0">
                <a:latin typeface="Cordia New" pitchFamily="34" charset="-34"/>
                <a:cs typeface="Cordia New" pitchFamily="34" charset="-34"/>
              </a:rPr>
              <a:t>          การมีบุคลิกภาพที่พึงประสงค์มีประโยชน์ในด้านต่าง ๆ ช่วยให้ชีวิตมนุษย์มีโอกาสประสบความสำเร็จในชีวิต ดังต่อไปนี้</a:t>
            </a:r>
            <a:endParaRPr lang="en-US" sz="2600" dirty="0">
              <a:latin typeface="Cordia New" pitchFamily="34" charset="-34"/>
              <a:cs typeface="Cordia New" pitchFamily="34" charset="-34"/>
            </a:endParaRPr>
          </a:p>
          <a:p>
            <a:pPr lvl="1"/>
            <a:r>
              <a:rPr lang="th-TH" sz="2600" dirty="0">
                <a:latin typeface="Cordia New" pitchFamily="34" charset="-34"/>
                <a:cs typeface="Cordia New" pitchFamily="34" charset="-34"/>
              </a:rPr>
              <a:t>เกิดความประทับใจแก่ผู้พบเห็น ใคร ๆ ก็อยากทักทาย อยากคบค้าสมาคมด้วย เป็นที่ชื่นชมยกย่องแก่ผู้พบเห็น</a:t>
            </a:r>
            <a:endParaRPr lang="en-US" sz="2600" dirty="0">
              <a:latin typeface="Cordia New" pitchFamily="34" charset="-34"/>
              <a:cs typeface="Cordia New" pitchFamily="34" charset="-34"/>
            </a:endParaRPr>
          </a:p>
          <a:p>
            <a:pPr lvl="1"/>
            <a:r>
              <a:rPr lang="th-TH" sz="2600" dirty="0">
                <a:latin typeface="Cordia New" pitchFamily="34" charset="-34"/>
                <a:cs typeface="Cordia New" pitchFamily="34" charset="-34"/>
              </a:rPr>
              <a:t>เป็นจุดเริ่มต้นของการสร้างมนุษยสัมพันธ์ที่ดี การสร้างสัมพันธภาพที่ดีต่อไป</a:t>
            </a:r>
            <a:endParaRPr lang="en-US" sz="2600" dirty="0">
              <a:latin typeface="Cordia New" pitchFamily="34" charset="-34"/>
              <a:cs typeface="Cordia New" pitchFamily="34" charset="-34"/>
            </a:endParaRPr>
          </a:p>
          <a:p>
            <a:pPr lvl="1"/>
            <a:r>
              <a:rPr lang="th-TH" sz="2600" dirty="0">
                <a:latin typeface="Cordia New" pitchFamily="34" charset="-34"/>
                <a:cs typeface="Cordia New" pitchFamily="34" charset="-34"/>
              </a:rPr>
              <a:t>ดูมีอำนาจบารมี มีความน่าเชื่อถือ มีอำนาจในการต่อรองเรื่องต่าง ๆ </a:t>
            </a:r>
            <a:endParaRPr lang="en-US" sz="2600" dirty="0">
              <a:latin typeface="Cordia New" pitchFamily="34" charset="-34"/>
              <a:cs typeface="Cordia New" pitchFamily="34" charset="-34"/>
            </a:endParaRPr>
          </a:p>
          <a:p>
            <a:pPr lvl="1"/>
            <a:r>
              <a:rPr lang="th-TH" sz="2600" dirty="0">
                <a:latin typeface="Cordia New" pitchFamily="34" charset="-34"/>
                <a:cs typeface="Cordia New" pitchFamily="34" charset="-34"/>
              </a:rPr>
              <a:t>สามารถปรับตัวให้เข้ากับสิ่งแวดล้อมและสังคมได้ดี</a:t>
            </a:r>
            <a:endParaRPr lang="en-US" sz="2600" dirty="0"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r>
              <a:rPr lang="th-TH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998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1143000"/>
          </a:xfrm>
        </p:spPr>
        <p:txBody>
          <a:bodyPr/>
          <a:lstStyle/>
          <a:p>
            <a:pPr algn="ctr"/>
            <a:r>
              <a:rPr lang="th-TH" b="1" dirty="0"/>
              <a:t>คุณลักษณะของบุคลิกภาพที่พึงประสงค์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th-TH" sz="3200" b="1" dirty="0">
                <a:latin typeface="Cordia New" pitchFamily="34" charset="-34"/>
                <a:cs typeface="Cordia New" pitchFamily="34" charset="-34"/>
              </a:rPr>
              <a:t> คุณลักษณะทางกาย</a:t>
            </a:r>
            <a:endParaRPr lang="en-US" sz="3200" dirty="0">
              <a:latin typeface="Cordia New" pitchFamily="34" charset="-34"/>
              <a:cs typeface="Cordia New" pitchFamily="34" charset="-34"/>
            </a:endParaRPr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th-TH" sz="3200" b="1" dirty="0">
                <a:latin typeface="Cordia New" pitchFamily="34" charset="-34"/>
                <a:cs typeface="Cordia New" pitchFamily="34" charset="-34"/>
              </a:rPr>
              <a:t> คุณลักษณะทางจิตใจ</a:t>
            </a:r>
            <a:endParaRPr lang="en-US" sz="3200" dirty="0">
              <a:latin typeface="Cordia New" pitchFamily="34" charset="-34"/>
              <a:cs typeface="Cordia New" pitchFamily="34" charset="-34"/>
            </a:endParaRPr>
          </a:p>
          <a:p>
            <a:pPr marL="274320" lvl="1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th-TH" sz="3200" b="1" dirty="0">
                <a:latin typeface="Cordia New" pitchFamily="34" charset="-34"/>
                <a:cs typeface="Cordia New" pitchFamily="34" charset="-34"/>
              </a:rPr>
              <a:t> คุณลักษณะทางสังคมและการแสดงพฤติกรรม</a:t>
            </a:r>
            <a:endParaRPr lang="en-US" sz="3200" dirty="0"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933056"/>
            <a:ext cx="3078088" cy="2308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590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2800" b="1" dirty="0"/>
              <a:t>การป้องกันไม่ให้มีบุคลิกภาพที่ไม่พึงประสงค์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h-TH" sz="2800" dirty="0"/>
              <a:t>รับรู้ความจริง ยอมรับสภาพความจริงที่เป็นอยู่ </a:t>
            </a:r>
          </a:p>
          <a:p>
            <a:r>
              <a:rPr lang="th-TH" sz="2800" dirty="0"/>
              <a:t>เข้าใจและยอมรับตนเอง </a:t>
            </a:r>
          </a:p>
          <a:p>
            <a:r>
              <a:rPr lang="th-TH" sz="2800" dirty="0"/>
              <a:t>เข้มแข็ง พร้อมยอมรับสถานการณ์ต่าง ๆ </a:t>
            </a:r>
          </a:p>
          <a:p>
            <a:r>
              <a:rPr lang="th-TH" sz="2800" dirty="0"/>
              <a:t>พัฒนาบุคลิกภาพของตนเสมอ ๆ </a:t>
            </a:r>
          </a:p>
          <a:p>
            <a:pPr marL="0" indent="0">
              <a:buNone/>
            </a:pPr>
            <a:endParaRPr lang="th-TH" sz="28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chemeClr val="tx2"/>
                </a:solidFill>
              </a:rPr>
              <a:t>การพัฒนาบุคลิกภาพกับการสร้างความสำเร็จในชีวิต</a:t>
            </a:r>
          </a:p>
          <a:p>
            <a:pPr marL="0" indent="0">
              <a:buNone/>
            </a:pPr>
            <a:r>
              <a:rPr lang="th-TH" sz="2800" b="1" dirty="0">
                <a:solidFill>
                  <a:schemeClr val="tx2"/>
                </a:solidFill>
              </a:rPr>
              <a:t>	</a:t>
            </a:r>
            <a:r>
              <a:rPr lang="th-TH" sz="2800" b="1" dirty="0"/>
              <a:t>ความสามารถในการครองตน</a:t>
            </a:r>
          </a:p>
          <a:p>
            <a:pPr marL="0" indent="0">
              <a:buNone/>
            </a:pPr>
            <a:r>
              <a:rPr lang="th-TH" sz="2800" b="1" dirty="0"/>
              <a:t>		ความสามารถในการครองคน</a:t>
            </a:r>
          </a:p>
          <a:p>
            <a:pPr marL="0" indent="0">
              <a:buNone/>
            </a:pPr>
            <a:r>
              <a:rPr lang="th-TH" sz="2800" b="1" dirty="0"/>
              <a:t>			ความสามารถในการครองงาน</a:t>
            </a:r>
            <a:endParaRPr lang="en-US" sz="28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569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h-TH" sz="3600" b="1" dirty="0"/>
              <a:t>ความหมายของบุคลิกภาพ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859216" cy="5256584"/>
          </a:xfrm>
        </p:spPr>
        <p:txBody>
          <a:bodyPr/>
          <a:lstStyle/>
          <a:p>
            <a:pPr marL="0" marR="0" indent="0" algn="thaiDist">
              <a:spcBef>
                <a:spcPts val="0"/>
              </a:spcBef>
              <a:spcAft>
                <a:spcPts val="0"/>
              </a:spcAft>
              <a:buNone/>
            </a:pPr>
            <a:r>
              <a:rPr lang="th-TH" dirty="0"/>
              <a:t>	</a:t>
            </a:r>
            <a:r>
              <a:rPr lang="th-TH" dirty="0">
                <a:latin typeface="Calibri"/>
                <a:ea typeface="Times New Roman"/>
              </a:rPr>
              <a:t>พงศ์อินทร์ ศุขขจร (</a:t>
            </a:r>
            <a:r>
              <a:rPr lang="en-US" dirty="0">
                <a:latin typeface="Cordia New"/>
                <a:ea typeface="Times New Roman"/>
                <a:cs typeface="Cordia New"/>
              </a:rPr>
              <a:t>2517,</a:t>
            </a:r>
            <a:r>
              <a:rPr lang="th-TH" dirty="0">
                <a:latin typeface="Cordia New"/>
                <a:ea typeface="Times New Roman"/>
              </a:rPr>
              <a:t> หน้า </a:t>
            </a:r>
            <a:r>
              <a:rPr lang="en-US" dirty="0">
                <a:latin typeface="Cordia New"/>
                <a:ea typeface="Times New Roman"/>
                <a:cs typeface="Cordia New"/>
              </a:rPr>
              <a:t>217</a:t>
            </a:r>
            <a:r>
              <a:rPr lang="th-TH" dirty="0">
                <a:latin typeface="Cordia New"/>
                <a:ea typeface="Times New Roman"/>
              </a:rPr>
              <a:t>) อธิบายว่า “บุคลิกภาพ” ตรงกับภาษาอังกฤษว่า “</a:t>
            </a:r>
            <a:r>
              <a:rPr lang="en-US" dirty="0">
                <a:latin typeface="Cordia New"/>
                <a:ea typeface="Times New Roman"/>
                <a:cs typeface="Cordia New"/>
              </a:rPr>
              <a:t>Personality</a:t>
            </a:r>
            <a:r>
              <a:rPr lang="th-TH" dirty="0">
                <a:latin typeface="Cordia New"/>
                <a:ea typeface="Times New Roman"/>
              </a:rPr>
              <a:t>”  มีรากศัพท์มาจากภาษากรีกว่า “</a:t>
            </a:r>
            <a:r>
              <a:rPr lang="en-US" dirty="0">
                <a:latin typeface="Cordia New"/>
                <a:ea typeface="Times New Roman"/>
                <a:cs typeface="Cordia New"/>
              </a:rPr>
              <a:t>Persona</a:t>
            </a:r>
            <a:r>
              <a:rPr lang="th-TH" dirty="0">
                <a:latin typeface="Cordia New"/>
                <a:ea typeface="Times New Roman"/>
              </a:rPr>
              <a:t>” มีความหมายว่า “</a:t>
            </a:r>
            <a:r>
              <a:rPr lang="en-US" dirty="0">
                <a:latin typeface="Cordia New"/>
                <a:ea typeface="Times New Roman"/>
                <a:cs typeface="Cordia New"/>
              </a:rPr>
              <a:t>Mask</a:t>
            </a:r>
            <a:r>
              <a:rPr lang="th-TH" dirty="0">
                <a:latin typeface="Cordia New"/>
                <a:ea typeface="Times New Roman"/>
              </a:rPr>
              <a:t>” แปลว่า “หน้ากาก” สำหรับตัวละครใช้สวมหน้าเวลาออกแสดง เพื่อจะได้แสดงตามบทบาทที่</a:t>
            </a:r>
            <a:br>
              <a:rPr lang="th-TH" dirty="0">
                <a:latin typeface="Cordia New"/>
                <a:ea typeface="Times New Roman"/>
              </a:rPr>
            </a:br>
            <a:r>
              <a:rPr lang="th-TH" dirty="0">
                <a:latin typeface="Cordia New"/>
                <a:ea typeface="Times New Roman"/>
              </a:rPr>
              <a:t>ถูกกำหนดให้แสดงในการเล่นละครของกรีกและโรมันสมัยก่อนซึ่งเล่นกลางแจ้ง</a:t>
            </a:r>
          </a:p>
          <a:p>
            <a:pPr marL="0" marR="0" indent="0" algn="thaiDist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latin typeface="Calibri"/>
              <a:ea typeface="Times New Roman"/>
              <a:cs typeface="Cordia New"/>
            </a:endParaRPr>
          </a:p>
          <a:p>
            <a:pPr marL="0" indent="0">
              <a:buNone/>
            </a:pPr>
            <a:r>
              <a:rPr lang="th-TH" dirty="0"/>
              <a:t>	ดังนั้น คำว่า “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Personality</a:t>
            </a:r>
            <a:r>
              <a:rPr lang="th-TH" dirty="0"/>
              <a:t>” จึงเข้าใจกันว่ามีความเกี่ยวข้องสัมพันธ์กันกับบุคลิกภาพของบุคคลก็เพราะการดำเนินชีวิตก็เหมือนกับการแสดงละครที่ต้องแสดงพฤติกรรมต่าง ๆ ที่แตกต่างกันตามไปในแต่ละสถานการณ์ที่แต่ละคนต้องดำเนินชีวิตของตน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53835">
            <a:off x="5004048" y="4725144"/>
            <a:ext cx="2575545" cy="1312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375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3600" b="1" dirty="0">
                <a:solidFill>
                  <a:srgbClr val="B13F9A"/>
                </a:solidFill>
              </a:rPr>
              <a:t>ความหมายของบุคลิกภาพ (ต่อ)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marR="0" algn="thaiDist">
              <a:spcBef>
                <a:spcPts val="0"/>
              </a:spcBef>
              <a:spcAft>
                <a:spcPts val="0"/>
              </a:spcAft>
            </a:pPr>
            <a:r>
              <a:rPr lang="en-US" sz="2600" b="1" dirty="0">
                <a:latin typeface="Cordia New"/>
                <a:ea typeface="Times New Roman"/>
                <a:cs typeface="+mj-cs"/>
              </a:rPr>
              <a:t>Larsen and Buss </a:t>
            </a:r>
            <a:r>
              <a:rPr lang="th-TH" sz="2600" dirty="0">
                <a:latin typeface="Cordia New"/>
                <a:ea typeface="Times New Roman"/>
                <a:cs typeface="+mj-cs"/>
              </a:rPr>
              <a:t>(</a:t>
            </a:r>
            <a:r>
              <a:rPr lang="en-US" sz="2600" dirty="0">
                <a:latin typeface="Cordia New"/>
                <a:ea typeface="Times New Roman"/>
                <a:cs typeface="+mj-cs"/>
              </a:rPr>
              <a:t>2008</a:t>
            </a:r>
            <a:r>
              <a:rPr lang="th-TH" sz="2600" dirty="0">
                <a:latin typeface="Cordia New"/>
                <a:ea typeface="Times New Roman"/>
                <a:cs typeface="+mj-cs"/>
              </a:rPr>
              <a:t>) อธิบายความหมายของบุคลิกภาพไว้โดยสรุปว่า คุณลักษณะและกลไกทางจิตวิทยาของแต่ละบุคคล ซึ่งถูกหล่อหลอมและคงอยู่ในช่วงเวลาใดเวลาหนึ่ง และมีอิทธิพลต่อการมีปฏิสัมพันธ์และการปรับตัวต่อสิ่งแวดล้อมทางกายภาพและสังคม</a:t>
            </a:r>
            <a:endParaRPr lang="en-US" sz="2600" dirty="0">
              <a:latin typeface="Calibri"/>
              <a:ea typeface="Times New Roman"/>
              <a:cs typeface="+mj-cs"/>
            </a:endParaRPr>
          </a:p>
          <a:p>
            <a:pPr marL="0" marR="0" indent="457200" algn="thaiDist">
              <a:spcBef>
                <a:spcPts val="0"/>
              </a:spcBef>
              <a:spcAft>
                <a:spcPts val="0"/>
              </a:spcAft>
            </a:pPr>
            <a:r>
              <a:rPr lang="th-TH" sz="2600" b="1" dirty="0">
                <a:latin typeface="Calibri"/>
                <a:ea typeface="Times New Roman"/>
                <a:cs typeface="+mj-cs"/>
              </a:rPr>
              <a:t>อารี พันธ์มณี  </a:t>
            </a:r>
            <a:r>
              <a:rPr lang="en-US" sz="2600" dirty="0">
                <a:latin typeface="Cordia New"/>
                <a:ea typeface="Times New Roman"/>
                <a:cs typeface="+mj-cs"/>
              </a:rPr>
              <a:t>(2546, </a:t>
            </a:r>
            <a:r>
              <a:rPr lang="th-TH" sz="2600" dirty="0">
                <a:latin typeface="Cordia New"/>
                <a:ea typeface="Times New Roman"/>
                <a:cs typeface="+mj-cs"/>
              </a:rPr>
              <a:t>หน้า </a:t>
            </a:r>
            <a:r>
              <a:rPr lang="en-US" sz="2600" dirty="0">
                <a:latin typeface="Cordia New"/>
                <a:ea typeface="Times New Roman"/>
                <a:cs typeface="+mj-cs"/>
              </a:rPr>
              <a:t>67) </a:t>
            </a:r>
            <a:r>
              <a:rPr lang="th-TH" sz="2600" dirty="0">
                <a:latin typeface="Cordia New"/>
                <a:ea typeface="Times New Roman"/>
                <a:cs typeface="+mj-cs"/>
              </a:rPr>
              <a:t>กล่าวว่า บุคลิกภาพ หมายถึงแบบแผนพฤติกรรมของบุคคล ซึ่งเป็นลักษณะเอกลักษณะที่แสดงออกทั้งด้านความคิด ความรู้สึก ความสนใจ สติปัญญา รวมทั้งสรีระ บุคลิกภาพภายนอกและภายใน ทำให้สามารถแยกแยะความแตกต่างของบุคคลได้และบุคลิกภาพของบุคคลเป็นผลมาจากพันธุกรรมและสิ่งแวดล้อม</a:t>
            </a:r>
            <a:endParaRPr lang="en-US" sz="2600" dirty="0">
              <a:latin typeface="Calibri"/>
              <a:ea typeface="Times New Roman"/>
              <a:cs typeface="+mj-cs"/>
            </a:endParaRPr>
          </a:p>
          <a:p>
            <a:pPr marL="0" marR="0" indent="457200" algn="thaiDist">
              <a:spcBef>
                <a:spcPts val="0"/>
              </a:spcBef>
              <a:spcAft>
                <a:spcPts val="0"/>
              </a:spcAft>
            </a:pPr>
            <a:r>
              <a:rPr lang="th-TH" b="1" dirty="0">
                <a:latin typeface="Calibri"/>
                <a:ea typeface="Times New Roman"/>
              </a:rPr>
              <a:t>โดยสรุป</a:t>
            </a:r>
            <a:r>
              <a:rPr lang="th-TH" dirty="0">
                <a:latin typeface="Calibri"/>
                <a:ea typeface="Times New Roman"/>
              </a:rPr>
              <a:t> บุคลิกภาพ หมายถึง คุณลักษณะเฉพาะตัวที่เป็นเอกลักษณ์ของ</a:t>
            </a:r>
            <a:br>
              <a:rPr lang="th-TH" dirty="0">
                <a:latin typeface="Calibri"/>
                <a:ea typeface="Times New Roman"/>
              </a:rPr>
            </a:br>
            <a:r>
              <a:rPr lang="th-TH" dirty="0">
                <a:latin typeface="Calibri"/>
                <a:ea typeface="Times New Roman"/>
              </a:rPr>
              <a:t>แต่ละบุคคลที่บุคคลแสดงออกมาต่อสิ่งแวดล้อม ประกอบด้วยพฤติกรรมภายในและพฤติกรรมภายนอก และปัจจัยต่าง ๆ  พฤติกรรมนี้จะค่อนข้างคงทนถาวร จะมีการปรับเปลี่ยนตาม</a:t>
            </a:r>
            <a:br>
              <a:rPr lang="th-TH" dirty="0">
                <a:latin typeface="Calibri"/>
                <a:ea typeface="Times New Roman"/>
              </a:rPr>
            </a:br>
            <a:r>
              <a:rPr lang="th-TH" dirty="0">
                <a:latin typeface="Calibri"/>
                <a:ea typeface="Times New Roman"/>
              </a:rPr>
              <a:t>การติดต่อสื่อสารกับผู้อื่นในสังคมและมีอิทธิพลต่อสิ่งแวดล้อม</a:t>
            </a:r>
            <a:endParaRPr lang="en-US" sz="1600" dirty="0">
              <a:latin typeface="Calibri"/>
              <a:ea typeface="Times New Roman"/>
              <a:cs typeface="Cordia New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506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h-TH" sz="3600" b="1" dirty="0"/>
              <a:t>ความสำคัญของบุคลิกภาพ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71600" y="1556792"/>
            <a:ext cx="6953200" cy="4917160"/>
          </a:xfrm>
        </p:spPr>
        <p:txBody>
          <a:bodyPr/>
          <a:lstStyle/>
          <a:p>
            <a:pPr marL="342900" marR="0" lvl="0" indent="-342900" algn="thaiDi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th-TH" sz="3200" b="1" dirty="0">
                <a:latin typeface="Calibri"/>
                <a:ea typeface="Times New Roman"/>
                <a:cs typeface="+mj-cs"/>
              </a:rPr>
              <a:t>ความน่าเชื่อถือ น่าไว้วางใจ</a:t>
            </a:r>
            <a:endParaRPr lang="en-US" sz="3200" b="1" dirty="0">
              <a:latin typeface="Calibri"/>
              <a:ea typeface="Times New Roman"/>
              <a:cs typeface="+mj-cs"/>
            </a:endParaRPr>
          </a:p>
          <a:p>
            <a:pPr marL="342900" marR="0" lvl="0" indent="-342900" algn="thaiDi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th-TH" sz="3200" b="1" dirty="0">
                <a:latin typeface="Calibri"/>
                <a:ea typeface="Times New Roman"/>
                <a:cs typeface="+mj-cs"/>
              </a:rPr>
              <a:t>ความสง่างาม</a:t>
            </a:r>
            <a:endParaRPr lang="en-US" sz="3200" b="1" dirty="0">
              <a:latin typeface="Calibri"/>
              <a:ea typeface="Times New Roman"/>
              <a:cs typeface="+mj-cs"/>
            </a:endParaRPr>
          </a:p>
          <a:p>
            <a:pPr marL="342900" marR="0" lvl="0" indent="-342900" algn="thaiDi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th-TH" sz="3200" b="1" dirty="0">
                <a:latin typeface="Calibri"/>
                <a:ea typeface="Times New Roman"/>
                <a:cs typeface="+mj-cs"/>
              </a:rPr>
              <a:t>ความสดใส</a:t>
            </a:r>
            <a:endParaRPr lang="en-US" sz="3200" b="1" dirty="0">
              <a:latin typeface="Calibri"/>
              <a:ea typeface="Times New Roman"/>
              <a:cs typeface="+mj-cs"/>
            </a:endParaRPr>
          </a:p>
          <a:p>
            <a:pPr marL="342900" marR="0" lvl="0" indent="-342900" algn="thaiDi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th-TH" sz="3200" b="1" dirty="0">
                <a:latin typeface="Calibri"/>
                <a:ea typeface="Times New Roman"/>
                <a:cs typeface="+mj-cs"/>
              </a:rPr>
              <a:t>ความทันสมัย </a:t>
            </a:r>
            <a:endParaRPr lang="en-US" sz="3200" b="1" dirty="0">
              <a:latin typeface="Calibri"/>
              <a:ea typeface="Times New Roman"/>
              <a:cs typeface="+mj-cs"/>
            </a:endParaRPr>
          </a:p>
          <a:p>
            <a:pPr marL="342900" marR="0" lvl="0" indent="-342900" algn="thaiDist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th-TH" sz="3200" b="1" dirty="0">
                <a:latin typeface="Calibri"/>
                <a:ea typeface="Times New Roman"/>
                <a:cs typeface="+mj-cs"/>
              </a:rPr>
              <a:t>ความจริงใจ</a:t>
            </a:r>
            <a:endParaRPr lang="en-US" sz="3200" b="1" dirty="0">
              <a:latin typeface="Calibri"/>
              <a:ea typeface="Times New Roman"/>
              <a:cs typeface="+mj-cs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918" y="3501008"/>
            <a:ext cx="4331974" cy="259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543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3600" b="1" dirty="0"/>
              <a:t>ลักษณะนิสัยตามธรรมชาติของมนุษย์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>
            <a:normAutofit lnSpcReduction="10000"/>
          </a:bodyPr>
          <a:lstStyle/>
          <a:p>
            <a:r>
              <a:rPr lang="th-TH" sz="2800" dirty="0">
                <a:ea typeface="Times New Roman"/>
              </a:rPr>
              <a:t>1. อิจฉาริษยาและต่อต้านผู้ที่เหนือกว่า ดีกว่า </a:t>
            </a:r>
            <a:endParaRPr lang="en-US" sz="2800" dirty="0">
              <a:ea typeface="Times New Roman"/>
            </a:endParaRPr>
          </a:p>
          <a:p>
            <a:r>
              <a:rPr lang="th-TH" sz="2800" dirty="0"/>
              <a:t>2. มีสัญชาตญาณการทำลาย </a:t>
            </a:r>
            <a:endParaRPr lang="en-US" sz="2800" dirty="0"/>
          </a:p>
          <a:p>
            <a:r>
              <a:rPr lang="th-TH" sz="2800" dirty="0"/>
              <a:t>3. ต่อต้านการเปลี่ยนแปลง ไม่เห็นด้วย </a:t>
            </a:r>
            <a:endParaRPr lang="en-US" sz="2800" dirty="0"/>
          </a:p>
          <a:p>
            <a:r>
              <a:rPr lang="th-TH" sz="2800" dirty="0"/>
              <a:t>4. มีความต้องการทางเพศ และมีความต้องการด้านร่างกายอื่น ๆ ด้วย</a:t>
            </a:r>
            <a:endParaRPr lang="en-US" sz="2800" dirty="0"/>
          </a:p>
          <a:p>
            <a:r>
              <a:rPr lang="th-TH" sz="2800" dirty="0"/>
              <a:t>5. หวาดกลัวต่อภัยต่าง ๆ </a:t>
            </a:r>
            <a:endParaRPr lang="en-US" sz="2800" dirty="0"/>
          </a:p>
          <a:p>
            <a:r>
              <a:rPr lang="th-TH" sz="2800" dirty="0"/>
              <a:t>6. กลัวความเจ็บปวด ความทุกข์ทรมาน ความยากลำบาก และกลัวความตาย</a:t>
            </a:r>
            <a:endParaRPr lang="en-US" sz="2800" dirty="0"/>
          </a:p>
          <a:p>
            <a:r>
              <a:rPr lang="th-TH" sz="2800" dirty="0"/>
              <a:t>7. ชอบซ้ำเติมผู้อื่นหากผู้อื่นพลั้งพลาด</a:t>
            </a:r>
            <a:endParaRPr lang="en-US" sz="2800" dirty="0"/>
          </a:p>
          <a:p>
            <a:r>
              <a:rPr lang="th-TH" sz="2800" dirty="0"/>
              <a:t>8</a:t>
            </a:r>
            <a:r>
              <a:rPr lang="en-US" sz="2800" dirty="0"/>
              <a:t>.</a:t>
            </a:r>
            <a:r>
              <a:rPr lang="th-TH" sz="2800" dirty="0"/>
              <a:t> ชอบความสบาย มักง่าย ไม่ชอบทำตามกฏกติกา </a:t>
            </a:r>
            <a:endParaRPr lang="en-US" sz="2800" dirty="0"/>
          </a:p>
          <a:p>
            <a:r>
              <a:rPr lang="th-TH" sz="2800" dirty="0"/>
              <a:t>9. ชอบความตื่นเต้น ผจญภัย </a:t>
            </a:r>
            <a:endParaRPr lang="en-US" sz="2800" dirty="0"/>
          </a:p>
          <a:p>
            <a:r>
              <a:rPr lang="th-TH" sz="2800" dirty="0"/>
              <a:t>10. มีนิสัยอยากรู้ อยากเห็น อยากทดลอง 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971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467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th-TH" sz="3200" b="1" dirty="0"/>
              <a:t>ความแตกต่างของมนุษย์และปัจจัยที่ทำให้มนุษย์แตกต่างกัน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 lnSpcReduction="10000"/>
          </a:bodyPr>
          <a:lstStyle/>
          <a:p>
            <a:r>
              <a:rPr lang="th-TH" sz="2800" dirty="0"/>
              <a:t>1. ด้านรูปร่าง หน้าตา ท่าทาง (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appearance</a:t>
            </a:r>
            <a:r>
              <a:rPr lang="th-TH" sz="2800" dirty="0"/>
              <a:t>) แตกต่างกันในด้านโครงสร้างของร่างกาย ผิวพรรณ หน้าตา เป็นต้น</a:t>
            </a:r>
            <a:endParaRPr lang="en-US" sz="2800" dirty="0"/>
          </a:p>
          <a:p>
            <a:r>
              <a:rPr lang="th-TH" sz="2800" dirty="0"/>
              <a:t>2. ด้านอารมณ์ (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emotion</a:t>
            </a:r>
            <a:r>
              <a:rPr lang="th-TH" sz="2800" dirty="0"/>
              <a:t>) </a:t>
            </a:r>
            <a:endParaRPr lang="en-US" sz="2800" dirty="0"/>
          </a:p>
          <a:p>
            <a:r>
              <a:rPr lang="th-TH" sz="2800" dirty="0"/>
              <a:t>3.  ด้านนิสัยใจคอ (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habit</a:t>
            </a:r>
            <a:r>
              <a:rPr lang="th-TH" sz="2800" dirty="0"/>
              <a:t> )</a:t>
            </a:r>
            <a:endParaRPr lang="en-US" sz="2800" dirty="0"/>
          </a:p>
          <a:p>
            <a:r>
              <a:rPr lang="en-US" sz="2800" dirty="0">
                <a:latin typeface="Cordia New" pitchFamily="34" charset="-34"/>
                <a:cs typeface="Cordia New" pitchFamily="34" charset="-34"/>
              </a:rPr>
              <a:t>4. </a:t>
            </a:r>
            <a:r>
              <a:rPr lang="th-TH" sz="2800" dirty="0"/>
              <a:t>ด้านทัศนคติ (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attitude</a:t>
            </a:r>
            <a:r>
              <a:rPr lang="th-TH" sz="2800" dirty="0"/>
              <a:t>)</a:t>
            </a:r>
          </a:p>
          <a:p>
            <a:r>
              <a:rPr lang="th-TH" sz="2800" dirty="0"/>
              <a:t>5. ด้านพฤติกรรม (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behavior</a:t>
            </a:r>
            <a:r>
              <a:rPr lang="th-TH" sz="2800" dirty="0"/>
              <a:t>)</a:t>
            </a:r>
            <a:endParaRPr lang="en-US" sz="2800" dirty="0"/>
          </a:p>
          <a:p>
            <a:r>
              <a:rPr lang="en-US" sz="2800" dirty="0">
                <a:latin typeface="Cordia New" pitchFamily="34" charset="-34"/>
                <a:cs typeface="Cordia New" pitchFamily="34" charset="-34"/>
              </a:rPr>
              <a:t>6.</a:t>
            </a:r>
            <a:r>
              <a:rPr lang="en-US" sz="2800" dirty="0"/>
              <a:t> </a:t>
            </a:r>
            <a:r>
              <a:rPr lang="th-TH" sz="2800" dirty="0"/>
              <a:t>ด้านความถนัด</a:t>
            </a:r>
            <a:r>
              <a:rPr lang="en-US" sz="2800" dirty="0"/>
              <a:t> 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(aptitude)</a:t>
            </a:r>
            <a:endParaRPr lang="th-TH" sz="2800" dirty="0">
              <a:latin typeface="Cordia New" pitchFamily="34" charset="-34"/>
              <a:cs typeface="Cordia New" pitchFamily="34" charset="-34"/>
            </a:endParaRPr>
          </a:p>
          <a:p>
            <a:r>
              <a:rPr lang="th-TH" sz="2800" dirty="0">
                <a:latin typeface="Cordia New" pitchFamily="34" charset="-34"/>
                <a:cs typeface="Cordia New" pitchFamily="34" charset="-34"/>
              </a:rPr>
              <a:t>7. ด้านความสามารถ (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ability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)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r>
              <a:rPr lang="en-US" sz="2800" dirty="0">
                <a:latin typeface="Cordia New" pitchFamily="34" charset="-34"/>
                <a:cs typeface="Cordia New" pitchFamily="34" charset="-34"/>
              </a:rPr>
              <a:t>8. 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ด้านสุขภาพ (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health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)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r>
              <a:rPr lang="en-US" sz="2800" dirty="0">
                <a:latin typeface="Cordia New" pitchFamily="34" charset="-34"/>
                <a:cs typeface="Cordia New" pitchFamily="34" charset="-34"/>
              </a:rPr>
              <a:t>9. 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ด้านรสนิยม (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taste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)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  <a:p>
            <a:r>
              <a:rPr lang="en-US" sz="2800" dirty="0">
                <a:latin typeface="Cordia New" pitchFamily="34" charset="-34"/>
                <a:cs typeface="Cordia New" pitchFamily="34" charset="-34"/>
              </a:rPr>
              <a:t>10. 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ด้านสังคม (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social</a:t>
            </a:r>
            <a:r>
              <a:rPr lang="th-TH" sz="2800" dirty="0">
                <a:latin typeface="Cordia New" pitchFamily="34" charset="-34"/>
                <a:cs typeface="Cordia New" pitchFamily="34" charset="-34"/>
              </a:rPr>
              <a:t>)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97436">
            <a:off x="5225263" y="3506198"/>
            <a:ext cx="2166491" cy="2166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654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h-TH" sz="3600" b="1" dirty="0"/>
              <a:t>สาเหตุหรือปัจจัยที่ทำให้มนุษย์มีบุคลิกภาพแตกต่างกัน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/>
          <a:lstStyle/>
          <a:p>
            <a:r>
              <a:rPr lang="th-TH" b="1" dirty="0"/>
              <a:t>1.</a:t>
            </a:r>
            <a:r>
              <a:rPr lang="th-TH" dirty="0"/>
              <a:t> </a:t>
            </a:r>
            <a:r>
              <a:rPr lang="th-TH" b="1" dirty="0"/>
              <a:t>พันธุกรรม</a:t>
            </a:r>
            <a:r>
              <a:rPr lang="th-TH" dirty="0"/>
              <a:t> </a:t>
            </a:r>
            <a:r>
              <a:rPr lang="en-US" dirty="0"/>
              <a:t>			</a:t>
            </a:r>
            <a:r>
              <a:rPr lang="en-US" b="1" dirty="0">
                <a:latin typeface="Cordia New" pitchFamily="34" charset="-34"/>
                <a:cs typeface="Cordia New" pitchFamily="34" charset="-34"/>
              </a:rPr>
              <a:t>11.</a:t>
            </a:r>
            <a:r>
              <a:rPr lang="en-US" b="1" dirty="0"/>
              <a:t> </a:t>
            </a:r>
            <a:r>
              <a:rPr lang="th-TH" b="1" dirty="0"/>
              <a:t>ศาสนา</a:t>
            </a:r>
            <a:endParaRPr lang="en-US" b="1" dirty="0"/>
          </a:p>
          <a:p>
            <a:r>
              <a:rPr lang="th-TH" b="1" dirty="0"/>
              <a:t>2.</a:t>
            </a:r>
            <a:r>
              <a:rPr lang="th-TH" dirty="0"/>
              <a:t> </a:t>
            </a:r>
            <a:r>
              <a:rPr lang="th-TH" b="1" dirty="0"/>
              <a:t>สภาพแวดล้อม</a:t>
            </a:r>
            <a:r>
              <a:rPr lang="th-TH" dirty="0"/>
              <a:t> 		</a:t>
            </a:r>
            <a:r>
              <a:rPr lang="th-TH" b="1" dirty="0"/>
              <a:t>12. ภาษา</a:t>
            </a:r>
            <a:endParaRPr lang="en-US" b="1" dirty="0"/>
          </a:p>
          <a:p>
            <a:r>
              <a:rPr lang="th-TH" b="1" dirty="0"/>
              <a:t>3. พฤติกรรม 			13. กฎเกณฑ์ของสังคม</a:t>
            </a:r>
            <a:endParaRPr lang="en-US" b="1" dirty="0"/>
          </a:p>
          <a:p>
            <a:r>
              <a:rPr lang="th-TH" b="1" dirty="0"/>
              <a:t>4. วัย 				14. อิทธิพลของกลุ่ม</a:t>
            </a:r>
            <a:endParaRPr lang="en-US" b="1" dirty="0"/>
          </a:p>
          <a:p>
            <a:r>
              <a:rPr lang="th-TH" b="1" dirty="0"/>
              <a:t>5.</a:t>
            </a:r>
            <a:r>
              <a:rPr lang="th-TH" dirty="0"/>
              <a:t> </a:t>
            </a:r>
            <a:r>
              <a:rPr lang="th-TH" b="1" dirty="0"/>
              <a:t>ความแข็งแกร่ง</a:t>
            </a:r>
            <a:r>
              <a:rPr lang="th-TH" dirty="0"/>
              <a:t> </a:t>
            </a:r>
            <a:endParaRPr lang="en-US" dirty="0"/>
          </a:p>
          <a:p>
            <a:r>
              <a:rPr lang="th-TH" b="1" dirty="0"/>
              <a:t>6.</a:t>
            </a:r>
            <a:r>
              <a:rPr lang="th-TH" dirty="0"/>
              <a:t> </a:t>
            </a:r>
            <a:r>
              <a:rPr lang="th-TH" b="1" dirty="0"/>
              <a:t>การอบรมสั่งสอน</a:t>
            </a:r>
            <a:r>
              <a:rPr lang="th-TH" dirty="0"/>
              <a:t> </a:t>
            </a:r>
            <a:endParaRPr lang="en-US" dirty="0"/>
          </a:p>
          <a:p>
            <a:r>
              <a:rPr lang="th-TH" b="1" dirty="0"/>
              <a:t>7.</a:t>
            </a:r>
            <a:r>
              <a:rPr lang="th-TH" dirty="0"/>
              <a:t> </a:t>
            </a:r>
            <a:r>
              <a:rPr lang="th-TH" b="1" dirty="0"/>
              <a:t>ความแตกต่างทางเพศ</a:t>
            </a:r>
            <a:r>
              <a:rPr lang="th-TH" dirty="0"/>
              <a:t> </a:t>
            </a:r>
            <a:endParaRPr lang="en-US" dirty="0"/>
          </a:p>
          <a:p>
            <a:r>
              <a:rPr lang="th-TH" b="1" dirty="0"/>
              <a:t>8.</a:t>
            </a:r>
            <a:r>
              <a:rPr lang="th-TH" dirty="0"/>
              <a:t> </a:t>
            </a:r>
            <a:r>
              <a:rPr lang="th-TH" b="1" dirty="0"/>
              <a:t>การศึกษา</a:t>
            </a:r>
            <a:r>
              <a:rPr lang="th-TH" dirty="0"/>
              <a:t> </a:t>
            </a:r>
            <a:endParaRPr lang="en-US" dirty="0"/>
          </a:p>
          <a:p>
            <a:r>
              <a:rPr lang="th-TH" b="1" dirty="0"/>
              <a:t>9.</a:t>
            </a:r>
            <a:r>
              <a:rPr lang="th-TH" dirty="0"/>
              <a:t> </a:t>
            </a:r>
            <a:r>
              <a:rPr lang="th-TH" b="1" dirty="0"/>
              <a:t>ฐานะทางเศรษฐกิจ </a:t>
            </a:r>
            <a:endParaRPr lang="en-US" b="1" dirty="0"/>
          </a:p>
          <a:p>
            <a:r>
              <a:rPr lang="th-TH" b="1" dirty="0"/>
              <a:t>10. ถิ่นกำเนิด</a:t>
            </a:r>
            <a:r>
              <a:rPr lang="th-TH" dirty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4005064"/>
            <a:ext cx="3528392" cy="170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600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3600" b="1" dirty="0"/>
              <a:t>ลักษณะโดยทั่วไปของบุคลิกภาพ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>
            <a:normAutofit/>
          </a:bodyPr>
          <a:lstStyle/>
          <a:p>
            <a:r>
              <a:rPr lang="th-TH" sz="3200" b="1" dirty="0"/>
              <a:t>ลักษณะรูปร่าง</a:t>
            </a:r>
            <a:r>
              <a:rPr lang="th-TH" sz="3200" dirty="0"/>
              <a:t> </a:t>
            </a:r>
          </a:p>
          <a:p>
            <a:r>
              <a:rPr lang="th-TH" sz="3200" b="1" dirty="0"/>
              <a:t>พฤติกรรมส่วนรวมของบุคคล</a:t>
            </a:r>
          </a:p>
          <a:p>
            <a:r>
              <a:rPr lang="th-TH" sz="3200" b="1" dirty="0"/>
              <a:t>การมองเห็นของบุคคลอื่น</a:t>
            </a:r>
            <a:r>
              <a:rPr lang="th-TH" sz="3200" dirty="0"/>
              <a:t> </a:t>
            </a:r>
          </a:p>
          <a:p>
            <a:r>
              <a:rPr lang="th-TH" sz="3200" b="1" dirty="0"/>
              <a:t>การปรับตัวให้เข้ากับบุคคลอื่น</a:t>
            </a:r>
            <a:r>
              <a:rPr lang="th-TH" sz="3200" dirty="0"/>
              <a:t>  </a:t>
            </a:r>
          </a:p>
          <a:p>
            <a:pPr marL="0" indent="0">
              <a:buNone/>
            </a:pP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861048"/>
            <a:ext cx="2736304" cy="2342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55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th-TH" sz="3200" b="1" dirty="0"/>
              <a:t>องค์ประกอบของบุคลิกภาพ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/>
          <a:lstStyle/>
          <a:p>
            <a:r>
              <a:rPr lang="th-TH" dirty="0"/>
              <a:t>ลักษณะทางกาย </a:t>
            </a:r>
          </a:p>
          <a:p>
            <a:r>
              <a:rPr lang="th-TH" dirty="0"/>
              <a:t>คุณลักษณะทางจิตใจ </a:t>
            </a:r>
          </a:p>
          <a:p>
            <a:r>
              <a:rPr lang="th-TH" dirty="0"/>
              <a:t>อุปนิสัย</a:t>
            </a:r>
          </a:p>
          <a:p>
            <a:r>
              <a:rPr lang="th-TH" dirty="0"/>
              <a:t>อารมณ์</a:t>
            </a:r>
          </a:p>
          <a:p>
            <a:r>
              <a:rPr lang="th-TH" dirty="0"/>
              <a:t>กำลังใจ</a:t>
            </a:r>
          </a:p>
          <a:p>
            <a:r>
              <a:rPr lang="th-TH" dirty="0"/>
              <a:t>การสมาคมกับผู้อื่น </a:t>
            </a:r>
          </a:p>
          <a:p>
            <a:r>
              <a:rPr lang="th-TH" dirty="0"/>
              <a:t>การเป็นผู้มีภูมิรู้ ภูมิธรรม และภูมิฐาน </a:t>
            </a:r>
          </a:p>
          <a:p>
            <a:pPr marL="0" indent="0">
              <a:buNone/>
            </a:pPr>
            <a:endParaRPr lang="th-TH" dirty="0"/>
          </a:p>
          <a:p>
            <a:pPr marL="0" indent="0">
              <a:buNone/>
            </a:pPr>
            <a:r>
              <a:rPr lang="th-TH" dirty="0"/>
              <a:t>	นอกจากนั้น ยังมีนักวิชาการบางท่าน อาทิ วาจาสิทธิ์ ลอเสรีวานิช (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2552</a:t>
            </a:r>
            <a:r>
              <a:rPr lang="th-TH" dirty="0"/>
              <a:t>) เสนอองค์ประกอบเพิ่มเติมจากองค์ประกอบ 7 ประการข้างต้น ไว้ดังนี้ </a:t>
            </a:r>
          </a:p>
          <a:p>
            <a:pPr marL="0" indent="0">
              <a:buNone/>
            </a:pPr>
            <a:r>
              <a:rPr lang="th-TH" dirty="0"/>
              <a:t>  ด้านวาจา, ด้านสติปัญญา, ด้านความสนใจและเจตคติ, และด้านการปรับตัว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420888"/>
            <a:ext cx="2403351" cy="1599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766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999</Words>
  <Application>Microsoft Office PowerPoint</Application>
  <PresentationFormat>On-screen Show (4:3)</PresentationFormat>
  <Paragraphs>108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Cordia New</vt:lpstr>
      <vt:lpstr>Times New Roman</vt:lpstr>
      <vt:lpstr>Wingdings</vt:lpstr>
      <vt:lpstr>Wingdings 2</vt:lpstr>
      <vt:lpstr>Oriel</vt:lpstr>
      <vt:lpstr>บทที่ 2 ลักษณะและองค์ประกอบของบุคลิกภาพ</vt:lpstr>
      <vt:lpstr>ความหมายของบุคลิกภาพ</vt:lpstr>
      <vt:lpstr>ความหมายของบุคลิกภาพ (ต่อ)</vt:lpstr>
      <vt:lpstr>ความสำคัญของบุคลิกภาพ</vt:lpstr>
      <vt:lpstr>ลักษณะนิสัยตามธรรมชาติของมนุษย์ </vt:lpstr>
      <vt:lpstr>ความแตกต่างของมนุษย์และปัจจัยที่ทำให้มนุษย์แตกต่างกัน </vt:lpstr>
      <vt:lpstr>สาเหตุหรือปัจจัยที่ทำให้มนุษย์มีบุคลิกภาพแตกต่างกัน </vt:lpstr>
      <vt:lpstr>ลักษณะโดยทั่วไปของบุคลิกภาพ  </vt:lpstr>
      <vt:lpstr>องค์ประกอบของบุคลิกภาพ </vt:lpstr>
      <vt:lpstr>ปัจจัยที่มีอิทธิพลต่อการพัฒนาบุคลิกภาพ </vt:lpstr>
      <vt:lpstr>บุคลิกภาพที่พึงประสงค์ </vt:lpstr>
      <vt:lpstr>คุณลักษณะของบุคลิกภาพที่พึงประสงค์ </vt:lpstr>
      <vt:lpstr>การป้องกันไม่ให้มีบุคลิกภาพที่ไม่พึงประสงค์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2 ลักษณะและองค์ประกอบของบุคลิกภาพ</dc:title>
  <dc:creator>FMS00</dc:creator>
  <cp:lastModifiedBy>Somtop  Keawchuer</cp:lastModifiedBy>
  <cp:revision>17</cp:revision>
  <dcterms:created xsi:type="dcterms:W3CDTF">2017-09-06T02:52:17Z</dcterms:created>
  <dcterms:modified xsi:type="dcterms:W3CDTF">2026-02-17T06:26:36Z</dcterms:modified>
</cp:coreProperties>
</file>