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9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93444B-1BDA-4762-ABE9-98B19546176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36282C-E892-426C-ACC5-8171B181EC06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b="1" dirty="0">
              <a:solidFill>
                <a:srgbClr val="CC00CC"/>
              </a:solidFill>
            </a:rPr>
            <a:t>ความเป็นมืออาชีพ</a:t>
          </a:r>
          <a:endParaRPr lang="en-US" b="1" dirty="0">
            <a:solidFill>
              <a:srgbClr val="CC00CC"/>
            </a:solidFill>
          </a:endParaRPr>
        </a:p>
      </dgm:t>
    </dgm:pt>
    <dgm:pt modelId="{21EC52C1-77BA-4E6E-AE85-83105A8B0852}" type="parTrans" cxnId="{7268A8C5-B6FA-45E6-AAC1-95C22BCA5011}">
      <dgm:prSet/>
      <dgm:spPr/>
      <dgm:t>
        <a:bodyPr/>
        <a:lstStyle/>
        <a:p>
          <a:endParaRPr lang="en-US"/>
        </a:p>
      </dgm:t>
    </dgm:pt>
    <dgm:pt modelId="{72B1803D-7D0A-49FC-B663-1A22F88CB84D}" type="sibTrans" cxnId="{7268A8C5-B6FA-45E6-AAC1-95C22BCA5011}">
      <dgm:prSet/>
      <dgm:spPr/>
      <dgm:t>
        <a:bodyPr/>
        <a:lstStyle/>
        <a:p>
          <a:endParaRPr lang="en-US"/>
        </a:p>
      </dgm:t>
    </dgm:pt>
    <dgm:pt modelId="{4F7BA7B5-2FBD-44C0-A11F-57356AA327E4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>
              <a:solidFill>
                <a:schemeClr val="tx2">
                  <a:lumMod val="50000"/>
                </a:schemeClr>
              </a:solidFill>
            </a:rPr>
            <a:t>การแต่งตัว</a:t>
          </a:r>
          <a:endParaRPr lang="en-US" sz="2800" b="1" dirty="0">
            <a:solidFill>
              <a:schemeClr val="tx2">
                <a:lumMod val="50000"/>
              </a:schemeClr>
            </a:solidFill>
          </a:endParaRPr>
        </a:p>
      </dgm:t>
    </dgm:pt>
    <dgm:pt modelId="{69B29FDE-C5E3-4EF3-9F21-A4BC2F45BBD7}" type="parTrans" cxnId="{04C95BD4-F4B7-40C3-A005-3570098920B5}">
      <dgm:prSet/>
      <dgm:spPr/>
      <dgm:t>
        <a:bodyPr/>
        <a:lstStyle/>
        <a:p>
          <a:endParaRPr lang="en-US"/>
        </a:p>
      </dgm:t>
    </dgm:pt>
    <dgm:pt modelId="{ADFC79E9-CF40-48AE-B319-B5318F698CE4}" type="sibTrans" cxnId="{04C95BD4-F4B7-40C3-A005-3570098920B5}">
      <dgm:prSet/>
      <dgm:spPr/>
      <dgm:t>
        <a:bodyPr/>
        <a:lstStyle/>
        <a:p>
          <a:endParaRPr lang="en-US"/>
        </a:p>
      </dgm:t>
    </dgm:pt>
    <dgm:pt modelId="{844D6A8D-8285-444C-9F71-385BF1D19E9F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400" b="1" dirty="0">
              <a:solidFill>
                <a:schemeClr val="tx2">
                  <a:lumMod val="50000"/>
                </a:schemeClr>
              </a:solidFill>
            </a:rPr>
            <a:t>ความเบิกบานแจ่มใส, ความมั่นใจ</a:t>
          </a:r>
          <a:endParaRPr lang="en-US" sz="2400" b="1" dirty="0">
            <a:solidFill>
              <a:schemeClr val="tx2">
                <a:lumMod val="50000"/>
              </a:schemeClr>
            </a:solidFill>
          </a:endParaRPr>
        </a:p>
      </dgm:t>
    </dgm:pt>
    <dgm:pt modelId="{27175C13-41C4-4AAC-B0C4-46A5E4B1B55A}" type="parTrans" cxnId="{5FC98250-BB21-4AB3-AAFF-CC72F9197FFE}">
      <dgm:prSet/>
      <dgm:spPr/>
      <dgm:t>
        <a:bodyPr/>
        <a:lstStyle/>
        <a:p>
          <a:endParaRPr lang="en-US"/>
        </a:p>
      </dgm:t>
    </dgm:pt>
    <dgm:pt modelId="{3AEEAB4F-8C12-4804-B5E8-EA6BB34C8043}" type="sibTrans" cxnId="{5FC98250-BB21-4AB3-AAFF-CC72F9197FFE}">
      <dgm:prSet/>
      <dgm:spPr/>
      <dgm:t>
        <a:bodyPr/>
        <a:lstStyle/>
        <a:p>
          <a:endParaRPr lang="en-US"/>
        </a:p>
      </dgm:t>
    </dgm:pt>
    <dgm:pt modelId="{3DB3BEB5-9FF2-4354-B923-AD87F298FCA1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th-TH" sz="2800" b="1" dirty="0">
              <a:solidFill>
                <a:schemeClr val="tx2">
                  <a:lumMod val="50000"/>
                </a:schemeClr>
              </a:solidFill>
            </a:rPr>
            <a:t>กิริยา มารยาท</a:t>
          </a:r>
          <a:endParaRPr lang="en-US" sz="2800" b="1" dirty="0">
            <a:solidFill>
              <a:schemeClr val="tx2">
                <a:lumMod val="50000"/>
              </a:schemeClr>
            </a:solidFill>
          </a:endParaRPr>
        </a:p>
      </dgm:t>
    </dgm:pt>
    <dgm:pt modelId="{77861009-9F65-40DD-A877-85B75EE7C4F2}" type="parTrans" cxnId="{B0E34665-EA19-4DDF-ABD4-FD79533C839B}">
      <dgm:prSet/>
      <dgm:spPr/>
      <dgm:t>
        <a:bodyPr/>
        <a:lstStyle/>
        <a:p>
          <a:endParaRPr lang="en-US"/>
        </a:p>
      </dgm:t>
    </dgm:pt>
    <dgm:pt modelId="{7BA78183-F11B-47ED-B95F-C20D417662EA}" type="sibTrans" cxnId="{B0E34665-EA19-4DDF-ABD4-FD79533C839B}">
      <dgm:prSet/>
      <dgm:spPr/>
      <dgm:t>
        <a:bodyPr/>
        <a:lstStyle/>
        <a:p>
          <a:endParaRPr lang="en-US"/>
        </a:p>
      </dgm:t>
    </dgm:pt>
    <dgm:pt modelId="{371D5321-0D33-4E80-8ECA-9CC44953025E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>
              <a:solidFill>
                <a:schemeClr val="tx2">
                  <a:lumMod val="50000"/>
                </a:schemeClr>
              </a:solidFill>
            </a:rPr>
            <a:t>รูปร่างหน้าตาที่ปรากฏ</a:t>
          </a:r>
          <a:endParaRPr lang="en-US" sz="2800" b="1" dirty="0">
            <a:solidFill>
              <a:schemeClr val="tx2">
                <a:lumMod val="50000"/>
              </a:schemeClr>
            </a:solidFill>
          </a:endParaRPr>
        </a:p>
      </dgm:t>
    </dgm:pt>
    <dgm:pt modelId="{F7EE7FB2-FF9C-4918-A0F0-463ACBA30517}" type="parTrans" cxnId="{4A8F6751-66AB-4B3F-81CC-3F27B6C63D12}">
      <dgm:prSet/>
      <dgm:spPr/>
      <dgm:t>
        <a:bodyPr/>
        <a:lstStyle/>
        <a:p>
          <a:endParaRPr lang="en-US"/>
        </a:p>
      </dgm:t>
    </dgm:pt>
    <dgm:pt modelId="{1F26D279-DC1B-464D-AB90-6F155B7E933B}" type="sibTrans" cxnId="{4A8F6751-66AB-4B3F-81CC-3F27B6C63D12}">
      <dgm:prSet/>
      <dgm:spPr/>
      <dgm:t>
        <a:bodyPr/>
        <a:lstStyle/>
        <a:p>
          <a:endParaRPr lang="en-US"/>
        </a:p>
      </dgm:t>
    </dgm:pt>
    <dgm:pt modelId="{BDBEAE80-5C26-45F4-9292-8C77E612D908}" type="pres">
      <dgm:prSet presAssocID="{3493444B-1BDA-4762-ABE9-98B19546176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5D4D16-3152-4019-8F83-A457FF086B54}" type="pres">
      <dgm:prSet presAssocID="{9A36282C-E892-426C-ACC5-8171B181EC06}" presName="centerShape" presStyleLbl="node0" presStyleIdx="0" presStyleCnt="1" custScaleX="91873" custScaleY="104591"/>
      <dgm:spPr/>
    </dgm:pt>
    <dgm:pt modelId="{B0BBFA5F-A6F3-4419-B958-E9386EE5DF01}" type="pres">
      <dgm:prSet presAssocID="{4F7BA7B5-2FBD-44C0-A11F-57356AA327E4}" presName="node" presStyleLbl="node1" presStyleIdx="0" presStyleCnt="4" custScaleX="127699" custScaleY="114790" custRadScaleRad="99687" custRadScaleInc="43">
        <dgm:presLayoutVars>
          <dgm:bulletEnabled val="1"/>
        </dgm:presLayoutVars>
      </dgm:prSet>
      <dgm:spPr/>
    </dgm:pt>
    <dgm:pt modelId="{FB636AE3-3457-4473-A549-B8FD41C4DCEA}" type="pres">
      <dgm:prSet presAssocID="{4F7BA7B5-2FBD-44C0-A11F-57356AA327E4}" presName="dummy" presStyleCnt="0"/>
      <dgm:spPr/>
    </dgm:pt>
    <dgm:pt modelId="{BD3345D1-DEF8-4F5D-BCDF-1B7FE041A4E9}" type="pres">
      <dgm:prSet presAssocID="{ADFC79E9-CF40-48AE-B319-B5318F698CE4}" presName="sibTrans" presStyleLbl="sibTrans2D1" presStyleIdx="0" presStyleCnt="4"/>
      <dgm:spPr/>
    </dgm:pt>
    <dgm:pt modelId="{2AF23DCA-4C22-4A6C-9CDD-E09BE3D09B99}" type="pres">
      <dgm:prSet presAssocID="{844D6A8D-8285-444C-9F71-385BF1D19E9F}" presName="node" presStyleLbl="node1" presStyleIdx="1" presStyleCnt="4" custScaleX="155788" custScaleY="127025" custRadScaleRad="106002" custRadScaleInc="-380">
        <dgm:presLayoutVars>
          <dgm:bulletEnabled val="1"/>
        </dgm:presLayoutVars>
      </dgm:prSet>
      <dgm:spPr/>
    </dgm:pt>
    <dgm:pt modelId="{8F41D0F2-0A91-41F4-95BA-53FC3E210DA9}" type="pres">
      <dgm:prSet presAssocID="{844D6A8D-8285-444C-9F71-385BF1D19E9F}" presName="dummy" presStyleCnt="0"/>
      <dgm:spPr/>
    </dgm:pt>
    <dgm:pt modelId="{BCF5B27D-5045-44F5-9732-620A6EEF4CBC}" type="pres">
      <dgm:prSet presAssocID="{3AEEAB4F-8C12-4804-B5E8-EA6BB34C8043}" presName="sibTrans" presStyleLbl="sibTrans2D1" presStyleIdx="1" presStyleCnt="4"/>
      <dgm:spPr/>
    </dgm:pt>
    <dgm:pt modelId="{CB5F2F85-832D-48C8-B959-5522A19465BB}" type="pres">
      <dgm:prSet presAssocID="{3DB3BEB5-9FF2-4354-B923-AD87F298FCA1}" presName="node" presStyleLbl="node1" presStyleIdx="2" presStyleCnt="4" custScaleX="149449" custScaleY="111352">
        <dgm:presLayoutVars>
          <dgm:bulletEnabled val="1"/>
        </dgm:presLayoutVars>
      </dgm:prSet>
      <dgm:spPr/>
    </dgm:pt>
    <dgm:pt modelId="{D27DDCE3-AF05-4D71-B355-04D1E7869CBC}" type="pres">
      <dgm:prSet presAssocID="{3DB3BEB5-9FF2-4354-B923-AD87F298FCA1}" presName="dummy" presStyleCnt="0"/>
      <dgm:spPr/>
    </dgm:pt>
    <dgm:pt modelId="{2D507AA3-8128-403F-AC36-3E07F293D0E1}" type="pres">
      <dgm:prSet presAssocID="{7BA78183-F11B-47ED-B95F-C20D417662EA}" presName="sibTrans" presStyleLbl="sibTrans2D1" presStyleIdx="2" presStyleCnt="4"/>
      <dgm:spPr/>
    </dgm:pt>
    <dgm:pt modelId="{EA4AC151-04B3-4D9E-905F-F39BD4D932C3}" type="pres">
      <dgm:prSet presAssocID="{371D5321-0D33-4E80-8ECA-9CC44953025E}" presName="node" presStyleLbl="node1" presStyleIdx="3" presStyleCnt="4" custScaleX="153797" custScaleY="124787">
        <dgm:presLayoutVars>
          <dgm:bulletEnabled val="1"/>
        </dgm:presLayoutVars>
      </dgm:prSet>
      <dgm:spPr/>
    </dgm:pt>
    <dgm:pt modelId="{D70A2A67-0857-4009-941A-39341D05769E}" type="pres">
      <dgm:prSet presAssocID="{371D5321-0D33-4E80-8ECA-9CC44953025E}" presName="dummy" presStyleCnt="0"/>
      <dgm:spPr/>
    </dgm:pt>
    <dgm:pt modelId="{888DDA49-CDB1-4DAF-A3E7-FD0C47316A6F}" type="pres">
      <dgm:prSet presAssocID="{1F26D279-DC1B-464D-AB90-6F155B7E933B}" presName="sibTrans" presStyleLbl="sibTrans2D1" presStyleIdx="3" presStyleCnt="4"/>
      <dgm:spPr/>
    </dgm:pt>
  </dgm:ptLst>
  <dgm:cxnLst>
    <dgm:cxn modelId="{89040A13-287B-4ECD-90A7-E3732D8BFFF2}" type="presOf" srcId="{ADFC79E9-CF40-48AE-B319-B5318F698CE4}" destId="{BD3345D1-DEF8-4F5D-BCDF-1B7FE041A4E9}" srcOrd="0" destOrd="0" presId="urn:microsoft.com/office/officeart/2005/8/layout/radial6"/>
    <dgm:cxn modelId="{CA707C1E-49D7-43AB-BDCD-E86FE4DAE7CE}" type="presOf" srcId="{844D6A8D-8285-444C-9F71-385BF1D19E9F}" destId="{2AF23DCA-4C22-4A6C-9CDD-E09BE3D09B99}" srcOrd="0" destOrd="0" presId="urn:microsoft.com/office/officeart/2005/8/layout/radial6"/>
    <dgm:cxn modelId="{B0E34665-EA19-4DDF-ABD4-FD79533C839B}" srcId="{9A36282C-E892-426C-ACC5-8171B181EC06}" destId="{3DB3BEB5-9FF2-4354-B923-AD87F298FCA1}" srcOrd="2" destOrd="0" parTransId="{77861009-9F65-40DD-A877-85B75EE7C4F2}" sibTransId="{7BA78183-F11B-47ED-B95F-C20D417662EA}"/>
    <dgm:cxn modelId="{7B2ED946-5831-43B4-A764-1478FF27CAB5}" type="presOf" srcId="{3AEEAB4F-8C12-4804-B5E8-EA6BB34C8043}" destId="{BCF5B27D-5045-44F5-9732-620A6EEF4CBC}" srcOrd="0" destOrd="0" presId="urn:microsoft.com/office/officeart/2005/8/layout/radial6"/>
    <dgm:cxn modelId="{5FC98250-BB21-4AB3-AAFF-CC72F9197FFE}" srcId="{9A36282C-E892-426C-ACC5-8171B181EC06}" destId="{844D6A8D-8285-444C-9F71-385BF1D19E9F}" srcOrd="1" destOrd="0" parTransId="{27175C13-41C4-4AAC-B0C4-46A5E4B1B55A}" sibTransId="{3AEEAB4F-8C12-4804-B5E8-EA6BB34C8043}"/>
    <dgm:cxn modelId="{4A8F6751-66AB-4B3F-81CC-3F27B6C63D12}" srcId="{9A36282C-E892-426C-ACC5-8171B181EC06}" destId="{371D5321-0D33-4E80-8ECA-9CC44953025E}" srcOrd="3" destOrd="0" parTransId="{F7EE7FB2-FF9C-4918-A0F0-463ACBA30517}" sibTransId="{1F26D279-DC1B-464D-AB90-6F155B7E933B}"/>
    <dgm:cxn modelId="{C1970180-E155-46CF-A9FA-8E3F7BEA58B1}" type="presOf" srcId="{3493444B-1BDA-4762-ABE9-98B19546176A}" destId="{BDBEAE80-5C26-45F4-9292-8C77E612D908}" srcOrd="0" destOrd="0" presId="urn:microsoft.com/office/officeart/2005/8/layout/radial6"/>
    <dgm:cxn modelId="{36F270A7-2484-4B88-BF1D-B7BE6F41285C}" type="presOf" srcId="{371D5321-0D33-4E80-8ECA-9CC44953025E}" destId="{EA4AC151-04B3-4D9E-905F-F39BD4D932C3}" srcOrd="0" destOrd="0" presId="urn:microsoft.com/office/officeart/2005/8/layout/radial6"/>
    <dgm:cxn modelId="{E6E94BBA-4D6F-4E7C-BC80-FBD9B7EB7B40}" type="presOf" srcId="{4F7BA7B5-2FBD-44C0-A11F-57356AA327E4}" destId="{B0BBFA5F-A6F3-4419-B958-E9386EE5DF01}" srcOrd="0" destOrd="0" presId="urn:microsoft.com/office/officeart/2005/8/layout/radial6"/>
    <dgm:cxn modelId="{7268A8C5-B6FA-45E6-AAC1-95C22BCA5011}" srcId="{3493444B-1BDA-4762-ABE9-98B19546176A}" destId="{9A36282C-E892-426C-ACC5-8171B181EC06}" srcOrd="0" destOrd="0" parTransId="{21EC52C1-77BA-4E6E-AE85-83105A8B0852}" sibTransId="{72B1803D-7D0A-49FC-B663-1A22F88CB84D}"/>
    <dgm:cxn modelId="{AA10A3CB-C2C8-4DFD-B9BA-7B0F7C9DC338}" type="presOf" srcId="{1F26D279-DC1B-464D-AB90-6F155B7E933B}" destId="{888DDA49-CDB1-4DAF-A3E7-FD0C47316A6F}" srcOrd="0" destOrd="0" presId="urn:microsoft.com/office/officeart/2005/8/layout/radial6"/>
    <dgm:cxn modelId="{6F0F67D1-5D8A-4937-BBE6-5F5FF0D0BB25}" type="presOf" srcId="{7BA78183-F11B-47ED-B95F-C20D417662EA}" destId="{2D507AA3-8128-403F-AC36-3E07F293D0E1}" srcOrd="0" destOrd="0" presId="urn:microsoft.com/office/officeart/2005/8/layout/radial6"/>
    <dgm:cxn modelId="{04C95BD4-F4B7-40C3-A005-3570098920B5}" srcId="{9A36282C-E892-426C-ACC5-8171B181EC06}" destId="{4F7BA7B5-2FBD-44C0-A11F-57356AA327E4}" srcOrd="0" destOrd="0" parTransId="{69B29FDE-C5E3-4EF3-9F21-A4BC2F45BBD7}" sibTransId="{ADFC79E9-CF40-48AE-B319-B5318F698CE4}"/>
    <dgm:cxn modelId="{FCD4BCE3-6C6A-467D-9996-26904C375D53}" type="presOf" srcId="{3DB3BEB5-9FF2-4354-B923-AD87F298FCA1}" destId="{CB5F2F85-832D-48C8-B959-5522A19465BB}" srcOrd="0" destOrd="0" presId="urn:microsoft.com/office/officeart/2005/8/layout/radial6"/>
    <dgm:cxn modelId="{F6FE2FFD-8E89-45B8-95B6-09273DFD3BF8}" type="presOf" srcId="{9A36282C-E892-426C-ACC5-8171B181EC06}" destId="{2B5D4D16-3152-4019-8F83-A457FF086B54}" srcOrd="0" destOrd="0" presId="urn:microsoft.com/office/officeart/2005/8/layout/radial6"/>
    <dgm:cxn modelId="{FEDAA63B-F303-4CAD-AFB0-F9D8597A2870}" type="presParOf" srcId="{BDBEAE80-5C26-45F4-9292-8C77E612D908}" destId="{2B5D4D16-3152-4019-8F83-A457FF086B54}" srcOrd="0" destOrd="0" presId="urn:microsoft.com/office/officeart/2005/8/layout/radial6"/>
    <dgm:cxn modelId="{65C31A1E-794B-49CD-9B58-AB8A4CD8BCFA}" type="presParOf" srcId="{BDBEAE80-5C26-45F4-9292-8C77E612D908}" destId="{B0BBFA5F-A6F3-4419-B958-E9386EE5DF01}" srcOrd="1" destOrd="0" presId="urn:microsoft.com/office/officeart/2005/8/layout/radial6"/>
    <dgm:cxn modelId="{17EFF581-163F-414E-A0CA-52ECCFBB3F45}" type="presParOf" srcId="{BDBEAE80-5C26-45F4-9292-8C77E612D908}" destId="{FB636AE3-3457-4473-A549-B8FD41C4DCEA}" srcOrd="2" destOrd="0" presId="urn:microsoft.com/office/officeart/2005/8/layout/radial6"/>
    <dgm:cxn modelId="{4D950CB4-FE4E-41B1-8F15-DE9E5D1305C7}" type="presParOf" srcId="{BDBEAE80-5C26-45F4-9292-8C77E612D908}" destId="{BD3345D1-DEF8-4F5D-BCDF-1B7FE041A4E9}" srcOrd="3" destOrd="0" presId="urn:microsoft.com/office/officeart/2005/8/layout/radial6"/>
    <dgm:cxn modelId="{799749BF-0A22-467F-9469-FAB739F035D2}" type="presParOf" srcId="{BDBEAE80-5C26-45F4-9292-8C77E612D908}" destId="{2AF23DCA-4C22-4A6C-9CDD-E09BE3D09B99}" srcOrd="4" destOrd="0" presId="urn:microsoft.com/office/officeart/2005/8/layout/radial6"/>
    <dgm:cxn modelId="{EC9FFFCE-909C-46AB-BA77-95D04614D0CD}" type="presParOf" srcId="{BDBEAE80-5C26-45F4-9292-8C77E612D908}" destId="{8F41D0F2-0A91-41F4-95BA-53FC3E210DA9}" srcOrd="5" destOrd="0" presId="urn:microsoft.com/office/officeart/2005/8/layout/radial6"/>
    <dgm:cxn modelId="{11255C76-0C93-4B98-982E-20203C7F70FF}" type="presParOf" srcId="{BDBEAE80-5C26-45F4-9292-8C77E612D908}" destId="{BCF5B27D-5045-44F5-9732-620A6EEF4CBC}" srcOrd="6" destOrd="0" presId="urn:microsoft.com/office/officeart/2005/8/layout/radial6"/>
    <dgm:cxn modelId="{F644A488-726F-43E2-B965-122B589D4AA5}" type="presParOf" srcId="{BDBEAE80-5C26-45F4-9292-8C77E612D908}" destId="{CB5F2F85-832D-48C8-B959-5522A19465BB}" srcOrd="7" destOrd="0" presId="urn:microsoft.com/office/officeart/2005/8/layout/radial6"/>
    <dgm:cxn modelId="{05F0A41D-C137-47FC-897A-6324D695B19A}" type="presParOf" srcId="{BDBEAE80-5C26-45F4-9292-8C77E612D908}" destId="{D27DDCE3-AF05-4D71-B355-04D1E7869CBC}" srcOrd="8" destOrd="0" presId="urn:microsoft.com/office/officeart/2005/8/layout/radial6"/>
    <dgm:cxn modelId="{BE5F8B9D-9E53-4C86-AEF7-2F0A77933BCC}" type="presParOf" srcId="{BDBEAE80-5C26-45F4-9292-8C77E612D908}" destId="{2D507AA3-8128-403F-AC36-3E07F293D0E1}" srcOrd="9" destOrd="0" presId="urn:microsoft.com/office/officeart/2005/8/layout/radial6"/>
    <dgm:cxn modelId="{447133A7-DF8F-4C42-9D39-AD3B9247DE9C}" type="presParOf" srcId="{BDBEAE80-5C26-45F4-9292-8C77E612D908}" destId="{EA4AC151-04B3-4D9E-905F-F39BD4D932C3}" srcOrd="10" destOrd="0" presId="urn:microsoft.com/office/officeart/2005/8/layout/radial6"/>
    <dgm:cxn modelId="{7C23ADE5-F9FA-4454-9B79-A6FFB97801F5}" type="presParOf" srcId="{BDBEAE80-5C26-45F4-9292-8C77E612D908}" destId="{D70A2A67-0857-4009-941A-39341D05769E}" srcOrd="11" destOrd="0" presId="urn:microsoft.com/office/officeart/2005/8/layout/radial6"/>
    <dgm:cxn modelId="{5988E706-CCB8-4E8C-9CB4-564DCDC8A094}" type="presParOf" srcId="{BDBEAE80-5C26-45F4-9292-8C77E612D908}" destId="{888DDA49-CDB1-4DAF-A3E7-FD0C47316A6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DDA49-CDB1-4DAF-A3E7-FD0C47316A6F}">
      <dsp:nvSpPr>
        <dsp:cNvPr id="0" name=""/>
        <dsp:cNvSpPr/>
      </dsp:nvSpPr>
      <dsp:spPr>
        <a:xfrm>
          <a:off x="1557962" y="667566"/>
          <a:ext cx="4337754" cy="4337754"/>
        </a:xfrm>
        <a:prstGeom prst="blockArc">
          <a:avLst>
            <a:gd name="adj1" fmla="val 10810760"/>
            <a:gd name="adj2" fmla="val 16200788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07AA3-8128-403F-AC36-3E07F293D0E1}">
      <dsp:nvSpPr>
        <dsp:cNvPr id="0" name=""/>
        <dsp:cNvSpPr/>
      </dsp:nvSpPr>
      <dsp:spPr>
        <a:xfrm>
          <a:off x="1557973" y="660935"/>
          <a:ext cx="4337754" cy="4337754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5B27D-5045-44F5-9732-620A6EEF4CBC}">
      <dsp:nvSpPr>
        <dsp:cNvPr id="0" name=""/>
        <dsp:cNvSpPr/>
      </dsp:nvSpPr>
      <dsp:spPr>
        <a:xfrm>
          <a:off x="1685144" y="664755"/>
          <a:ext cx="4337754" cy="4337754"/>
        </a:xfrm>
        <a:prstGeom prst="blockArc">
          <a:avLst>
            <a:gd name="adj1" fmla="val 21586551"/>
            <a:gd name="adj2" fmla="val 5606477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345D1-DEF8-4F5D-BCDF-1B7FE041A4E9}">
      <dsp:nvSpPr>
        <dsp:cNvPr id="0" name=""/>
        <dsp:cNvSpPr/>
      </dsp:nvSpPr>
      <dsp:spPr>
        <a:xfrm>
          <a:off x="1685140" y="663775"/>
          <a:ext cx="4337754" cy="4337754"/>
        </a:xfrm>
        <a:prstGeom prst="blockArc">
          <a:avLst>
            <a:gd name="adj1" fmla="val 15994302"/>
            <a:gd name="adj2" fmla="val 21588141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D4D16-3152-4019-8F83-A457FF086B54}">
      <dsp:nvSpPr>
        <dsp:cNvPr id="0" name=""/>
        <dsp:cNvSpPr/>
      </dsp:nvSpPr>
      <dsp:spPr>
        <a:xfrm>
          <a:off x="2810637" y="1786768"/>
          <a:ext cx="1832425" cy="208608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900" b="1" kern="1200" dirty="0">
              <a:solidFill>
                <a:srgbClr val="CC00CC"/>
              </a:solidFill>
            </a:rPr>
            <a:t>ความเป็นมืออาชีพ</a:t>
          </a:r>
          <a:endParaRPr lang="en-US" sz="3900" b="1" kern="1200" dirty="0">
            <a:solidFill>
              <a:srgbClr val="CC00CC"/>
            </a:solidFill>
          </a:endParaRPr>
        </a:p>
      </dsp:txBody>
      <dsp:txXfrm>
        <a:off x="3078989" y="2092269"/>
        <a:ext cx="1295721" cy="1475086"/>
      </dsp:txXfrm>
    </dsp:sp>
    <dsp:sp modelId="{B0BBFA5F-A6F3-4419-B958-E9386EE5DF01}">
      <dsp:nvSpPr>
        <dsp:cNvPr id="0" name=""/>
        <dsp:cNvSpPr/>
      </dsp:nvSpPr>
      <dsp:spPr>
        <a:xfrm>
          <a:off x="2835882" y="-83499"/>
          <a:ext cx="1782887" cy="1602656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2">
                  <a:lumMod val="50000"/>
                </a:schemeClr>
              </a:solidFill>
            </a:rPr>
            <a:t>การแต่งตัว</a:t>
          </a:r>
          <a:endParaRPr lang="en-US" sz="2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096980" y="151205"/>
        <a:ext cx="1260691" cy="1133248"/>
      </dsp:txXfrm>
    </dsp:sp>
    <dsp:sp modelId="{2AF23DCA-4C22-4A6C-9CDD-E09BE3D09B99}">
      <dsp:nvSpPr>
        <dsp:cNvPr id="0" name=""/>
        <dsp:cNvSpPr/>
      </dsp:nvSpPr>
      <dsp:spPr>
        <a:xfrm>
          <a:off x="4885092" y="1938605"/>
          <a:ext cx="2175056" cy="177347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2">
                  <a:lumMod val="50000"/>
                </a:schemeClr>
              </a:solidFill>
            </a:rPr>
            <a:t>ความเบิกบานแจ่มใส, ความมั่นใจ</a:t>
          </a:r>
          <a:endParaRPr lang="en-US" sz="2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203622" y="2198325"/>
        <a:ext cx="1537996" cy="1254037"/>
      </dsp:txXfrm>
    </dsp:sp>
    <dsp:sp modelId="{CB5F2F85-832D-48C8-B959-5522A19465BB}">
      <dsp:nvSpPr>
        <dsp:cNvPr id="0" name=""/>
        <dsp:cNvSpPr/>
      </dsp:nvSpPr>
      <dsp:spPr>
        <a:xfrm>
          <a:off x="2683573" y="4171099"/>
          <a:ext cx="2086553" cy="1554656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2">
                  <a:lumMod val="50000"/>
                </a:schemeClr>
              </a:solidFill>
            </a:rPr>
            <a:t>กิริยา มารยาท</a:t>
          </a:r>
          <a:endParaRPr lang="en-US" sz="2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989142" y="4398773"/>
        <a:ext cx="1475415" cy="1099308"/>
      </dsp:txXfrm>
    </dsp:sp>
    <dsp:sp modelId="{EA4AC151-04B3-4D9E-905F-F39BD4D932C3}">
      <dsp:nvSpPr>
        <dsp:cNvPr id="0" name=""/>
        <dsp:cNvSpPr/>
      </dsp:nvSpPr>
      <dsp:spPr>
        <a:xfrm>
          <a:off x="534605" y="1958696"/>
          <a:ext cx="2147258" cy="1742231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2">
                  <a:lumMod val="50000"/>
                </a:schemeClr>
              </a:solidFill>
            </a:rPr>
            <a:t>รูปร่างหน้าตาที่ปรากฏ</a:t>
          </a:r>
          <a:endParaRPr lang="en-US" sz="2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849064" y="2213840"/>
        <a:ext cx="1518340" cy="1231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B4718-7EDF-48FC-9676-8981EF5077CE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1579A-3BB4-4C00-9233-D396F06C5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2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79A-3BB4-4C00-9233-D396F06C5D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02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79A-3BB4-4C00-9233-D396F06C5D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11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79A-3BB4-4C00-9233-D396F06C5D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20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79A-3BB4-4C00-9233-D396F06C5D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53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79A-3BB4-4C00-9233-D396F06C5D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55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79A-3BB4-4C00-9233-D396F06C5D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10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79A-3BB4-4C00-9233-D396F06C5D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85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79A-3BB4-4C00-9233-D396F06C5D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42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79A-3BB4-4C00-9233-D396F06C5D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0"/>
            <a:ext cx="6172200" cy="1894362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3200" dirty="0">
                <a:latin typeface="Cordia New" pitchFamily="34" charset="-34"/>
                <a:ea typeface="Times New Roman"/>
                <a:cs typeface="Cordia New" pitchFamily="34" charset="-34"/>
              </a:rPr>
              <a:t>บทที่  7</a:t>
            </a:r>
            <a:r>
              <a:rPr lang="en-US" sz="3200" dirty="0">
                <a:latin typeface="Cordia New" pitchFamily="34" charset="-34"/>
                <a:ea typeface="Times New Roman"/>
                <a:cs typeface="Cordia New" pitchFamily="34" charset="-34"/>
              </a:rPr>
              <a:t>  </a:t>
            </a:r>
            <a:br>
              <a:rPr lang="en-US" sz="1600" dirty="0">
                <a:latin typeface="Cordia New" pitchFamily="34" charset="-34"/>
                <a:ea typeface="Times New Roman"/>
                <a:cs typeface="Cordia New" pitchFamily="34" charset="-34"/>
              </a:rPr>
            </a:br>
            <a:r>
              <a:rPr lang="en-US" sz="3200" dirty="0">
                <a:latin typeface="Cordia New" pitchFamily="34" charset="-34"/>
                <a:ea typeface="Times New Roman"/>
                <a:cs typeface="Cordia New" pitchFamily="34" charset="-34"/>
              </a:rPr>
              <a:t>  </a:t>
            </a:r>
            <a:r>
              <a:rPr lang="th-TH" sz="3200" dirty="0">
                <a:latin typeface="Cordia New" pitchFamily="34" charset="-34"/>
                <a:ea typeface="Times New Roman"/>
                <a:cs typeface="Cordia New" pitchFamily="34" charset="-34"/>
              </a:rPr>
              <a:t>บุคลิกภาพกับการแต่งกาย</a:t>
            </a:r>
            <a:br>
              <a:rPr lang="en-US" sz="1600" dirty="0">
                <a:latin typeface="Times New Roman"/>
                <a:ea typeface="Times New Roman"/>
                <a:cs typeface="Angsana New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971800"/>
            <a:ext cx="6172200" cy="340312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personal1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352800"/>
            <a:ext cx="2220439" cy="2290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98" y="3733800"/>
            <a:ext cx="3993573" cy="234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รูปร่างแบบนาฬิกาทราย  </a:t>
            </a:r>
            <a:br>
              <a:rPr lang="th-TH" sz="32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4562475" cy="392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24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5788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รูปร่างทรงไม้บรรทัดหรือทรงสี่เหลี่ยม 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8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รูปร่างแบบนี้ลำตัวจะไม่มีส่วนเว้าส่วนโค้งมากนัก คือจะมีช่วงไหล่ที่เท่ากับช่วงของสะโพก และจะมีหน้าอกที่เล็ก แต่จะมีช่วงขาที่เรียวสวยงาม ซึ่งจะคล้ายๆ กับหุ่นนางแบบ</a:t>
            </a:r>
            <a:r>
              <a:rPr lang="th-TH" sz="28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  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8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หุ่นรูปทรงตรงหรือทรงสี่เหลี่ยมนั้น ควรจะเน้นช่วงเอวเป็นพิเศษ เพื่อให้ลำตัวดูมีส่วนเว้าส่วนโค้ง โดยการคาดเข็มขัด หรือใส่เสื้อผ้าที่เล่นลวดลายหรือสีสันตรงช่วงเอว การเลือกใส่เดรสที่มียางยืดรัดใต้อก หรือใส่เสื้อคอวี ก็จะช่วยทำให้ดูมีหน้าอกมากขึ้น หรือจะใส่เดรสที่มีระบายๆ ซึ่งไม่เพียงจะดูน่ารักแล้ว ยังจะทำให้ลำตัวดูมีสัดส่วนเพิ่มขึ้นด้วยค่ะ </a:t>
            </a:r>
          </a:p>
          <a:p>
            <a:pPr marL="0" indent="0">
              <a:buNone/>
            </a:pPr>
            <a:r>
              <a:rPr lang="th-TH" sz="28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	ไม่ควรใส่กางเกงขาบาน เพราะจะทำให้ดูรูปร่างดูตรงมากยิ่งขึ้น ไม่ควร ใส่เข็มขัดเส้นเล็กๆ นะคะ เพราะจะทำให้ยิ่งดูไม่มีสะโพก และควรหลีกเลี่ยงเสื้อหรือเดรสที่เป็นลายทางตรงค่ะ เพราะจะยิ่งทำให้ดูตัวลีบแบนและไม่มีสัดส่วน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92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รูปร่างทรงไม้บรรทัดหรือทรงสี่เหลี่ยม </a:t>
            </a:r>
            <a:br>
              <a:rPr lang="th-TH" sz="32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4029075" cy="42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39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h-TH" b="1" dirty="0">
                <a:solidFill>
                  <a:srgbClr val="1717A9"/>
                </a:solidFill>
                <a:latin typeface="Cordia New" pitchFamily="34" charset="-34"/>
                <a:cs typeface="Cordia New" pitchFamily="34" charset="-34"/>
              </a:rPr>
              <a:t>สุภาพบุรุษ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/>
              <a:t>	</a:t>
            </a:r>
            <a:r>
              <a:rPr lang="th-TH" sz="30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โดยทั่วไป เรามักแบ่งลักษณะของใบหน้าเป็น 3 ประเภท คือ ใบหน้าแคบ ใบหน้ากว้าง (หรือเป็นรูปสี่เหลี่ยม) และใบหน้าแบบวงรี (หรือรูปไข่) </a:t>
            </a:r>
          </a:p>
          <a:p>
            <a:pPr marL="0" indent="0">
              <a:buNone/>
            </a:pPr>
            <a:r>
              <a:rPr lang="th-TH" sz="30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	การตัดสินว่าใบหน้าคุณจะเข้าข่ายโครงรูปใบหน้าประเภทไหน มีวิธีทดสอบง่าย ๆ ดังนี้ ทาบปลายจมูกบนไม้บรรทัดที่วางบนกระจกส่องหน้า และกาเครื่องหมายแสดงระยะห่างจากปลายจมูกถึงโหนกแก้ม ถ้าอ่านระยะห่างได้เกินกว่า 5 นิ้ว แสดงว่าคุณมีใบหน้ากว้าง ถ้าอยู่ในระยะไม่ถึง 4 นิ้ว คุณก็มีใบหน้าแคบ แต่จะแคบมากแคบน้อยนั้น เขาว่าให้ลองวัดจากหน้าผากถึงปลายคาง ถ้าเกิน 8 นิ้ว ก็แสดงว่าคุณมีใบหน้าแคบมาก ส่วนคนที่มีใบหน้าแบบวงรี ระยะห่างจากปลายจมูกถึงโหนกแก้มประมาณ 4 </a:t>
            </a:r>
            <a:r>
              <a:rPr lang="en-US" sz="30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–</a:t>
            </a:r>
            <a:r>
              <a:rPr lang="th-TH" sz="30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 5 นิ้ว </a:t>
            </a:r>
          </a:p>
          <a:p>
            <a:pPr marL="0" indent="0">
              <a:buNone/>
            </a:pPr>
            <a:r>
              <a:rPr lang="th-TH" sz="30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	เมื่อได้ลักษณะของใบหน้าแล้ว ต่อไปก็จะเป็นการเลือกแบบคอปกเสื้อที่รับกับใบหน้าของผู้สวมใส่ เราแบ่งลักษณะของใบหน้าเป็น 3 ประเภท คือ</a:t>
            </a:r>
            <a:endParaRPr lang="en-US" sz="3000" dirty="0">
              <a:solidFill>
                <a:srgbClr val="0070C0"/>
              </a:solidFill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การเลือกเสื้อเชิ้ต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1. ใบหน้ากว้าง (คอสั้น) </a:t>
            </a:r>
            <a:r>
              <a:rPr lang="th-TH" sz="28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ควรใช้ปกแบบคอต่ำ (หรือแบบเล็ก) จะช่วย</a:t>
            </a:r>
          </a:p>
          <a:p>
            <a:pPr marL="0" indent="0">
              <a:buNone/>
            </a:pPr>
            <a:r>
              <a:rPr lang="th-TH" sz="28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ทำให้ลำคอดูระหงขึ้น เพราะปลายคอปกที่ยาวจะช่วยถ่วงดุลความกว้างบนใบหน้า    ควรเลี่ยงการใช้คอปกเล็กแบบปลายมน  รวมทั้งการระวังไปถึงคอปกสีขาวที่จะทำให้ใบหน้าดูกว้างกว่าความเป็นจริง  </a:t>
            </a:r>
            <a:endParaRPr lang="en-US" sz="2800" dirty="0">
              <a:solidFill>
                <a:srgbClr val="0070C0"/>
              </a:solidFill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r>
              <a:rPr lang="th-TH" sz="28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2.  ใบหน้าแคบ (คอยาว)</a:t>
            </a:r>
            <a:r>
              <a:rPr lang="th-TH" sz="28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  การใช้คอปกแบบตั้ง ที่มีปลายบานพอประมาณเพราะมันจะช่วยทำให้ใบหน้าดูกว้างขึ้น ควรเลี่ยงการใช้คอปกเสื้อแบบแคบ  คอปกเสื้อแบบใช้ร่วมกับเข็มเนคไทก็น่าจะไปด้วยกันได้ดีสำหรับคนใบหน้าประเภทนี้</a:t>
            </a:r>
            <a:endParaRPr lang="en-US" sz="2800" dirty="0">
              <a:solidFill>
                <a:srgbClr val="0070C0"/>
              </a:solidFill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r>
              <a:rPr lang="th-TH" sz="28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3.  ใบหน้ารูปไข่  </a:t>
            </a:r>
            <a:r>
              <a:rPr lang="th-TH" sz="28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มีข้อควรระวังอย่างเดียว คือ เลี่ยงปกปลายมนเพราะความมนของมันจะรับกับใบหน้าที่มนอยู่แล้วควรเปลี่ยนมาใช้คอปกแบบแหลมจะเหมาะสมกว่า ส่วนที่คอปกนั้นจะมีขนาดกว้างใหญ่ เล็กอย่างไรนั้น พิจารณาเลือกได้ตามความเหมาะสม</a:t>
            </a:r>
            <a:endParaRPr lang="en-US" sz="2800" dirty="0">
              <a:solidFill>
                <a:srgbClr val="0070C0"/>
              </a:solidFill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endParaRPr lang="en-US" sz="2800" b="1" dirty="0">
              <a:solidFill>
                <a:srgbClr val="0070C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56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2. สีผิว</a:t>
            </a:r>
            <a:endParaRPr lang="en-US" sz="3200" b="1" dirty="0">
              <a:solidFill>
                <a:srgbClr val="0070C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/>
              <a:t>	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สีผิวนั้นเป็นสิ่งที่มีความสัมพันธ์กับการเลือกเสื้อผ้าเครื่องแต่งกายเนื่องจากหากเราทราบถึงสีผิวที่แท้จริงก็สามารถเลือกเครื่องแต่งกายที่มีสีที่เหมาะกับสีผิวเราได้และยังหลีกเลี่ยงสีที่ไม่เหมาะสมได้เช่นกัน</a:t>
            </a:r>
            <a:r>
              <a:rPr lang="en-US" sz="2800" dirty="0">
                <a:latin typeface="Cordia New" pitchFamily="34" charset="-34"/>
                <a:cs typeface="Cordia New" pitchFamily="34" charset="-34"/>
              </a:rPr>
              <a:t> 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ผิวขาวเหลือง – 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สามารถเลือกได้ทั้งโทนอ่อนและเข้ม แต่ก็มีข้อควรระวังสำหรับโทนสีเข้มอย่าง สีเทา สีเขียวหม่น  และโทนสีอ่อนอย่าง สีครีม สีเบจ เพราะจะทำให้ผิวดูเหลืองซีดกว่าเดิม</a:t>
            </a:r>
          </a:p>
          <a:p>
            <a:pPr marL="0" indent="0">
              <a:buNone/>
            </a:pPr>
            <a:r>
              <a:rPr lang="th-TH" sz="2800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ผิวขาวอมชมพู 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-  เป็นลักษณะของสีผิวที่ดูสุขภาพดี สามารถเลือกใส่เสื้อผ้าได้ง่ายและเข้ากับสีผิวได้หมดทุกสี เรียกว่าเป็นสีผิวที่เลือกแต่งตัวได้หลากหลาย ใส่โทนสีพาสเทลจะยิ่งทำให้ดูโดดเด่น น่ารักสะดุดตา </a:t>
            </a:r>
          </a:p>
          <a:p>
            <a:pPr marL="0" indent="0">
              <a:buNone/>
            </a:pPr>
            <a:r>
              <a:rPr lang="th-TH" sz="2800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ผิวขาวซีด 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– ควรใส่เสื้อผ้าสีเข้มเพราะโทนสีเข้มจะตัดกับสีผิว ช่วยขับผิว เช่น สีแดงเข้ม  สีน้ำตาลไหม้ หรือสีเขียวเข้ม  ควรหลีกเลี่ยงโทนสีหม่น อย่าง สีม่วง สีเทา เพราะสีผิวที่ขาวซีดอยู่แล้วถ้าเลือกใส่สีหม่น จะยิ่งดูกลมกลืนกันทำให้ดูซีดเซียวไม่สดใส 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1042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467600" cy="5864352"/>
          </a:xfrm>
        </p:spPr>
        <p:txBody>
          <a:bodyPr/>
          <a:lstStyle/>
          <a:p>
            <a:pPr marL="0" indent="0">
              <a:buNone/>
            </a:pPr>
            <a:r>
              <a:rPr lang="th-TH" dirty="0"/>
              <a:t>	</a:t>
            </a:r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ผิวสีน้ำผึ้ง – 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เป็นสีผิวที่มีความเซ็กซี่และมีเสน่ห์  ควรใส่เสื้อผ้าโทนสองสี เช่น สีชมพูอมส้ม ชมพูอมม่วง สีฟ้าอมเขียว หรือสีเขียวอมฟ้า หรือจะเป็นสีเข้มหน่อย เช่น สีน้ำตาลอมแดง สีเลือดนก สีชมพูหม่น เป็นต้น</a:t>
            </a:r>
          </a:p>
          <a:p>
            <a:pPr marL="0" indent="0">
              <a:buNone/>
            </a:pPr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	ผิวดำ (ผิวคล้ำ-ผิวแทน) – 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ควรเลือกใส่เสื้อผ้าสีกลางๆ เอิร์ทโทน ไม่เข้มหรืออ่อนมากเกินไป เช่น สีนู้ด สีเหลืองอ่อน สีชมพูอ่อน สีพีช สีม่วงลาเวนเดอร์ และสีขาว สีที่ควรหลีกเลี่ยงสำหรับ “ผิวดำ” คือเสื้อผ้าสีฉูดฉาด เพราะจะทำให้สีผิวดูคล้ำมากขึ้นกว่าเดิม เช่น แดง เหลือง สีที่ดูสว่าง</a:t>
            </a:r>
          </a:p>
          <a:p>
            <a:pPr marL="0" indent="0">
              <a:buNone/>
            </a:pPr>
            <a:endParaRPr lang="en-US" sz="2800" b="1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8" y="4114800"/>
            <a:ext cx="2917371" cy="22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69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3. ด้านวาระโอกาสของงาน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/>
          <a:lstStyle/>
          <a:p>
            <a:pPr>
              <a:buFontTx/>
              <a:buChar char="-"/>
            </a:pPr>
            <a:r>
              <a:rPr lang="th-TH" sz="2800" dirty="0">
                <a:latin typeface="Cordia New" pitchFamily="34" charset="-34"/>
                <a:cs typeface="Cordia New" pitchFamily="34" charset="-34"/>
              </a:rPr>
              <a:t>การทำงานกลางวัน</a:t>
            </a:r>
          </a:p>
          <a:p>
            <a:pPr>
              <a:buFontTx/>
              <a:buChar char="-"/>
            </a:pPr>
            <a:r>
              <a:rPr lang="th-TH" sz="2800" dirty="0">
                <a:latin typeface="Cordia New" pitchFamily="34" charset="-34"/>
                <a:cs typeface="Cordia New" pitchFamily="34" charset="-34"/>
              </a:rPr>
              <a:t>การทำงานกลางแจ้ง</a:t>
            </a:r>
          </a:p>
          <a:p>
            <a:pPr>
              <a:buFontTx/>
              <a:buChar char="-"/>
            </a:pPr>
            <a:endParaRPr lang="th-TH" sz="2800" dirty="0">
              <a:latin typeface="Cordia New" pitchFamily="34" charset="-34"/>
              <a:cs typeface="Cordia New" pitchFamily="34" charset="-34"/>
            </a:endParaRPr>
          </a:p>
          <a:p>
            <a:pPr>
              <a:buFontTx/>
              <a:buChar char="-"/>
            </a:pPr>
            <a:endParaRPr lang="th-TH" sz="2800" dirty="0">
              <a:latin typeface="Cordia New" pitchFamily="34" charset="-34"/>
              <a:cs typeface="Cordia New" pitchFamily="34" charset="-34"/>
            </a:endParaRPr>
          </a:p>
          <a:p>
            <a:pPr>
              <a:buFontTx/>
              <a:buChar char="-"/>
            </a:pPr>
            <a:endParaRPr lang="th-TH" sz="2800" dirty="0"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96376"/>
            <a:ext cx="3967162" cy="26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44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   Dress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Business Attire			- Business Casual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400"/>
            <a:ext cx="1672672" cy="3392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057400"/>
            <a:ext cx="1702821" cy="344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15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- Smart Casual			- Evening Dress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2195204" cy="3514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28800"/>
            <a:ext cx="1771650" cy="447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83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73156390"/>
              </p:ext>
            </p:extLst>
          </p:nvPr>
        </p:nvGraphicFramePr>
        <p:xfrm>
          <a:off x="457200" y="838200"/>
          <a:ext cx="7467600" cy="563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0035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56857"/>
            <a:ext cx="2395537" cy="35998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3967238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86000"/>
            <a:ext cx="2440076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45008"/>
            <a:ext cx="2210454" cy="368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ปัจจัยในการเลือกเครื่องแต่งกายให้เหมาะสมกับบุคลิกภาพ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th-TH" sz="28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ทั้งนี้สามารถพิจารณาเสื้อผ้าที่เหมาะสมกับบุคลิกภาพของเราได้จาก ปัจจัยสำคัญ ดังนี้</a:t>
            </a:r>
            <a:endParaRPr lang="en-US" sz="2800" dirty="0">
              <a:solidFill>
                <a:srgbClr val="0070C0"/>
              </a:solidFill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8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1. ด้านรูปร่าง  </a:t>
            </a:r>
            <a:endParaRPr lang="en-US" sz="2800" dirty="0">
              <a:solidFill>
                <a:srgbClr val="0070C0"/>
              </a:solidFill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8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2.  ด้านสีผิว   </a:t>
            </a:r>
            <a:endParaRPr lang="en-US" sz="2800" dirty="0">
              <a:solidFill>
                <a:srgbClr val="0070C0"/>
              </a:solidFill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8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3</a:t>
            </a:r>
            <a:r>
              <a:rPr lang="en-US" sz="28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.  </a:t>
            </a:r>
            <a:r>
              <a:rPr lang="th-TH" sz="28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ด้านวาระโอกาสของงานที่จะเข้าร่วม</a:t>
            </a:r>
            <a:endParaRPr lang="en-US" sz="2800" dirty="0">
              <a:solidFill>
                <a:srgbClr val="0070C0"/>
              </a:solidFill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personal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876800"/>
            <a:ext cx="3886200" cy="128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4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9445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1. </a:t>
            </a:r>
            <a:r>
              <a:rPr lang="th-TH" sz="32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รูปร่าง</a:t>
            </a:r>
            <a:endParaRPr lang="en-US" sz="3200" b="1" dirty="0">
              <a:solidFill>
                <a:srgbClr val="0070C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95400"/>
            <a:ext cx="3040673" cy="2503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267200"/>
            <a:ext cx="704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ea typeface="Times New Roman"/>
                <a:cs typeface="Cordia New"/>
              </a:rPr>
              <a:t>	</a:t>
            </a:r>
            <a:r>
              <a:rPr lang="th-TH" sz="2800" dirty="0">
                <a:ea typeface="Times New Roman"/>
                <a:cs typeface="Cordia New"/>
              </a:rPr>
              <a:t>รูปร่างของแต่ละคนนั้นแตกต่างกันในด้านโครงสร้าง ตามชาติกำเนิดและกรรมพันธ์ รวมทั้งการใช้ชีวิตประจำวันของแต่ละบุคคลซึ่งเราควรศึกษารูปร่างของตนเองเพื่อเลือกเสื้อผ้าเครื่องแต่งกายให้เหมาะสม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056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รูปร่างทรงแอปเปิ้ล (ค่อนข้างอ้วนหรือเจ้าเนื้อ)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marL="0" indent="0">
              <a:buNone/>
            </a:pPr>
            <a:r>
              <a:rPr lang="th-TH" sz="28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	รูปร่างแบบนี้ จะมีโครงสร้างร่างกายใหญ่ ขนาดลำตัวตั้งแต่ช่วงไหล่ลงไปจนถึงเอวมีขนาดใหญ่กว่าช่วงสะโพกลงมา ลำตัวออกแนวกลมเหมือนลูกแอ๊ปเปิ้ล ที่มีลักษณะท้วม มีเอวหนา มีหน้าท้องและสะโพกที่ใหญ่ แต่บั้นท้ายค่อนข้างเล็กไม่ค่อยมีก้น</a:t>
            </a:r>
          </a:p>
          <a:p>
            <a:pPr marL="0" indent="0">
              <a:buNone/>
            </a:pPr>
            <a:r>
              <a:rPr lang="th-TH" sz="28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	หุ่นรูปทรงแบบนี้ ควรเน้นเสื้อผ้าสีเข้มเป็นหลัก เพื่ออำพรางรูปร่างที่ใหญ่ไม่ได้สัดส่วน และควรเลือกเสื้อผ้าที่เป็นชุดแยกชิ้นที่พอดีตัวเพื่อโชว์ส่วนเว้าส่วนโค้งของร่างกาย เลือกเสื้อผ้าที่เวลาสวมใส่แล้วรู้สึกสบายไม่รัดแน่นจนเกินไป ถ้าเป็นกระโปรงก็ควรใส่แบบทรงเอสั้น เพราะจะช่วยทำให้สาวๆ ดูมีรูปร่างที่เพรียวมากขึ้น การใส่รองเท้าส้นสูงก็ช่วยให้รูปร่างดูสูงเพรียวและน่องดูเรียวยาวมากขึ้นด้วย</a:t>
            </a:r>
          </a:p>
          <a:p>
            <a:pPr marL="0" indent="0">
              <a:buNone/>
            </a:pPr>
            <a:r>
              <a:rPr lang="th-TH" sz="28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	ไม่ควรใส่ชุดรัดรูป และเสื้อแขนกุด เพราะจะทำให้ดูอ้วนหนา เครื่องประดับก็ควรดูชิ้นกระจุ๋มกระจิ๋ม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34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รูปร่างทรงแอปเปิ้ล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0"/>
            <a:ext cx="475487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8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772400" cy="6096000"/>
          </a:xfrm>
        </p:spPr>
        <p:txBody>
          <a:bodyPr/>
          <a:lstStyle/>
          <a:p>
            <a:pPr marL="0" indent="0">
              <a:buNone/>
            </a:pPr>
            <a:r>
              <a:rPr lang="th-TH" sz="28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รูปร่างทรงลูกแพร์หรือชมพู่ (ลำตัวท่อนล่างค่อนข้างใหญ่)  </a:t>
            </a:r>
          </a:p>
          <a:p>
            <a:pPr marL="0" indent="0">
              <a:buNone/>
            </a:pPr>
            <a:r>
              <a:rPr lang="th-TH" sz="28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	รูปร่างแบบนี้จะมีลำตัวช่วงบนเล็กกว่าช่วงล่าง  มีช่วงขาและบั้นท้ายที่ค่อนข้างใหญ่ ตั้งแต่เอวจนถึงสะโพกลงไปจะผายออกมากอย่างเห็นได้ชัด ช่วงไหล่จะแคบ ช่วงแขนค่อนข้างจะกระชับได้รูป</a:t>
            </a:r>
          </a:p>
          <a:p>
            <a:pPr marL="0" indent="0">
              <a:buNone/>
            </a:pPr>
            <a:r>
              <a:rPr lang="th-TH" sz="28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	หุ่นรูปทรงแบบลูกแพร์นั้น ควรเพิ่มผ้าพันคอเข้าไป เพื่อที่จะทำให้รูปร่างด้านบนที่ดูเล็กและแคบดูได้สัดส่วนกับส่วนสะโพกด้านล่างนั่นเอง หรือจะสวมเสื้อแบบเปิดไหล่ก็ได้ เพราะจะทำให้ช่วงบนที่เล็กแคบดูกว้างขึ้น การสวมสูทหรือไม่ก็แจ๊คเก็ตยาวคลุมสะโพกจะทำให้ดูดีมากกับหุ่นแบบนี้ นอกจากนี้สีเสื้อผ้าที่คุณจะสวมใส่จะเป็นกางเกง หรือกระโปรงก็ดี ควรเป็นสีพื้นหรือไม่ก็สีทึบๆ เพื่ออำพรางสะโพก ส่วนเสื้อควรเป็นสีที่สดเพื่อทำให้ช่วงบนดูกว้างขึ้น</a:t>
            </a:r>
          </a:p>
          <a:p>
            <a:pPr marL="0" indent="0">
              <a:buNone/>
            </a:pPr>
            <a:r>
              <a:rPr lang="th-TH" sz="28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	ควรหลีกเลี่ยงกะโปรงสั้นเพราะจะทำให้ดูขาสั้น</a:t>
            </a:r>
            <a:endParaRPr lang="en-US" sz="2800" dirty="0">
              <a:solidFill>
                <a:srgbClr val="0070C0"/>
              </a:solidFill>
              <a:latin typeface="Cordia New" pitchFamily="34" charset="-34"/>
              <a:cs typeface="Cordia New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9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รูปร่างทรงลูกแพร์หรือชมพู่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9760"/>
            <a:ext cx="4724400" cy="3356810"/>
          </a:xfrm>
        </p:spPr>
      </p:pic>
    </p:spTree>
    <p:extLst>
      <p:ext uri="{BB962C8B-B14F-4D97-AF65-F5344CB8AC3E}">
        <p14:creationId xmlns:p14="http://schemas.microsoft.com/office/powerpoint/2010/main" val="59977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รูปร่างแบบนาฬิกาทราย  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8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รูปร่างแบบนี้ถือว่าเป็นรูปร่างที่ผู้หญิงส่วนมากต้องการ ด้วยขนาดรอบอกกับรอบสะโพกที่เท่า ๆ กัน ส่วนหน้าอกจะดูเต็มสวยและไม่ใหญ่จนเกินไป หุ่นทรงนาฬิกาทรายนี้จะมีแผ่นหลังที่สวยงาม เอวที่คอดสวยได้รูป โดยรอบเอวนั้นน้อยกว่ารอบอกและสะโพกอยู่ราว 10 นิ้ว ส่วนของสะโพกจะกว้างพอประมาณกับความกว้างของช่วงไหล่ค่ะ ซึ่งนับว่าเป็นทรวดทรงงดงามในอุดมคติของสาวหลายๆคน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800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หุ่นรูปทรงนาฬิกาทรายนั้นจะหาเสื้อผ้าในการสวมใส่ที่ค่อนข้างง่ายกว่ารูปทรงอื่น เวลาที่จะเลือกเสื้อผ้าก็ควรเลือกใส่เสื้อผ้าที่แนบเนื้อเพื่อเน้นให้เห็นรูปร่างสัดส่วนที่ชัดเจนสวยงาม ควรเลือกใส่กางเกงขากระบอกหรือกระโปรงทรงดินสอ ถ้าเป็นคนที่ไม่ค่อยสูงนัก หรือ มีรูปร่างเล็ก การเลือกเสื้อผ้าลายดิ่งตามยาว หรือ ใส่รองเท้าส้นสูง จะช่วยให้คุณมีรูปร่างที่ดูเพรียวมากขึ้นได้</a:t>
            </a:r>
            <a:endParaRPr lang="en-US" sz="2800" b="1" dirty="0">
              <a:solidFill>
                <a:srgbClr val="0070C0"/>
              </a:solidFill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96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130</TotalTime>
  <Words>1668</Words>
  <Application>Microsoft Office PowerPoint</Application>
  <PresentationFormat>On-screen Show (4:3)</PresentationFormat>
  <Paragraphs>76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Century Schoolbook</vt:lpstr>
      <vt:lpstr>Cordia New</vt:lpstr>
      <vt:lpstr>Times New Roman</vt:lpstr>
      <vt:lpstr>Wingdings</vt:lpstr>
      <vt:lpstr>Wingdings 2</vt:lpstr>
      <vt:lpstr>Oriel</vt:lpstr>
      <vt:lpstr>บทที่  7     บุคลิกภาพกับการแต่งกาย </vt:lpstr>
      <vt:lpstr> </vt:lpstr>
      <vt:lpstr>ปัจจัยในการเลือกเครื่องแต่งกายให้เหมาะสมกับบุคลิกภาพ  </vt:lpstr>
      <vt:lpstr>1. รูปร่าง</vt:lpstr>
      <vt:lpstr>PowerPoint Presentation</vt:lpstr>
      <vt:lpstr>รูปร่างทรงแอปเปิ้ล</vt:lpstr>
      <vt:lpstr>PowerPoint Presentation</vt:lpstr>
      <vt:lpstr>รูปร่างทรงลูกแพร์หรือชมพู่</vt:lpstr>
      <vt:lpstr>PowerPoint Presentation</vt:lpstr>
      <vt:lpstr>รูปร่างแบบนาฬิกาทราย   </vt:lpstr>
      <vt:lpstr>PowerPoint Presentation</vt:lpstr>
      <vt:lpstr>รูปร่างทรงไม้บรรทัดหรือทรงสี่เหลี่ยม  </vt:lpstr>
      <vt:lpstr>สุภาพบุรุษ</vt:lpstr>
      <vt:lpstr>PowerPoint Presentation</vt:lpstr>
      <vt:lpstr>2. สีผิว</vt:lpstr>
      <vt:lpstr>PowerPoint Presentation</vt:lpstr>
      <vt:lpstr>3. ด้านวาระโอกาสของงาน </vt:lpstr>
      <vt:lpstr>   Dress Code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 7     บุคลิกภาพกับการแต่งกาย</dc:title>
  <dc:creator>FMS00</dc:creator>
  <cp:lastModifiedBy>Somtop  Keawchuer</cp:lastModifiedBy>
  <cp:revision>19</cp:revision>
  <dcterms:created xsi:type="dcterms:W3CDTF">2006-08-16T00:00:00Z</dcterms:created>
  <dcterms:modified xsi:type="dcterms:W3CDTF">2026-02-17T06:32:35Z</dcterms:modified>
</cp:coreProperties>
</file>