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62" r:id="rId3"/>
    <p:sldId id="263" r:id="rId4"/>
    <p:sldId id="264"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65" r:id="rId21"/>
    <p:sldId id="266" r:id="rId22"/>
    <p:sldId id="257" r:id="rId23"/>
    <p:sldId id="258" r:id="rId24"/>
    <p:sldId id="259" r:id="rId25"/>
    <p:sldId id="260" r:id="rId26"/>
    <p:sldId id="26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100" d="100"/>
          <a:sy n="100" d="100"/>
        </p:scale>
        <p:origin x="1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h-TH"/>
              <a:t>คลิกเพื่อแก้ไขสไตล์ชื่อเรื่องต้นแบบ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9/20/2024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4FAB73BC-B049-4115-A692-8D63A059BFB8}"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5549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smtClean="0"/>
              <a:t>9/20/2024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4502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9/20/2024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1320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idx="1"/>
          </p:nvPr>
        </p:nvSpPr>
        <p:spPr/>
        <p:txBody>
          <a:bodyPr ancho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9/20/2024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4088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C6F822A4-8DA6-4447-9B1F-C5DB58435268}" type="datetimeFigureOut">
              <a:rPr lang="en-US" smtClean="0"/>
              <a:t>9/20/2024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5994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h-TH"/>
              <a:t>คลิกเพื่อแก้ไขสไตล์ชื่อเรื่องต้นแบบ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9/20/2024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374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Content Placeholder 3"/>
          <p:cNvSpPr>
            <a:spLocks noGrp="1"/>
          </p:cNvSpPr>
          <p:nvPr>
            <p:ph sz="half" idx="2"/>
          </p:nvPr>
        </p:nvSpPr>
        <p:spPr>
          <a:xfrm>
            <a:off x="1447191" y="2824269"/>
            <a:ext cx="4645152" cy="2644457"/>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Content Placeholder 5"/>
          <p:cNvSpPr>
            <a:spLocks noGrp="1"/>
          </p:cNvSpPr>
          <p:nvPr>
            <p:ph sz="quarter" idx="4"/>
          </p:nvPr>
        </p:nvSpPr>
        <p:spPr>
          <a:xfrm>
            <a:off x="6412362" y="2821491"/>
            <a:ext cx="4645152" cy="2637371"/>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9/20/2024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2405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smtClean="0"/>
              <a:t>9/20/2024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2978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9/20/2024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44802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DA16AA21-1863-4931-97CB-99D0A168701B}" type="datetimeFigureOut">
              <a:rPr lang="en-US" smtClean="0"/>
              <a:t>9/20/2024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68425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772C379-9A7C-4C87-A116-CBE9F58B04C5}" type="datetimeFigureOut">
              <a:rPr lang="en-US" smtClean="0"/>
              <a:t>9/20/2024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4683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664C608-40B1-4030-A28D-5B74BC98ADCE}" type="datetimeFigureOut">
              <a:rPr lang="en-US" smtClean="0"/>
              <a:t>9/20/2024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FAB73BC-B049-4115-A692-8D63A059BFB8}"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09763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9D2277C-9EE8-E6F0-8FC0-A61F858FFD8A}"/>
              </a:ext>
            </a:extLst>
          </p:cNvPr>
          <p:cNvSpPr>
            <a:spLocks noGrp="1"/>
          </p:cNvSpPr>
          <p:nvPr>
            <p:ph type="ctrTitle"/>
          </p:nvPr>
        </p:nvSpPr>
        <p:spPr/>
        <p:txBody>
          <a:bodyPr>
            <a:normAutofit/>
          </a:bodyPr>
          <a:lstStyle/>
          <a:p>
            <a:pPr algn="ctr"/>
            <a:r>
              <a:rPr lang="en-US" sz="6000" dirty="0"/>
              <a:t>Lesson 7 </a:t>
            </a:r>
            <a:br>
              <a:rPr lang="en-US" sz="6000" dirty="0"/>
            </a:br>
            <a:r>
              <a:rPr lang="en-US" sz="6000" dirty="0"/>
              <a:t>Listen and learn</a:t>
            </a:r>
            <a:endParaRPr lang="th-TH" sz="6000" dirty="0"/>
          </a:p>
        </p:txBody>
      </p:sp>
    </p:spTree>
    <p:extLst>
      <p:ext uri="{BB962C8B-B14F-4D97-AF65-F5344CB8AC3E}">
        <p14:creationId xmlns:p14="http://schemas.microsoft.com/office/powerpoint/2010/main" val="555997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F1D39D77-DB51-49F7-37BB-A9E9AA7FF62F}"/>
              </a:ext>
            </a:extLst>
          </p:cNvPr>
          <p:cNvSpPr>
            <a:spLocks noGrp="1"/>
          </p:cNvSpPr>
          <p:nvPr>
            <p:ph idx="1"/>
          </p:nvPr>
        </p:nvSpPr>
        <p:spPr/>
        <p:txBody>
          <a:bodyPr>
            <a:normAutofit/>
          </a:bodyPr>
          <a:lstStyle/>
          <a:p>
            <a:pPr marL="0" indent="0">
              <a:buNone/>
            </a:pPr>
            <a:r>
              <a:rPr lang="en-US" dirty="0"/>
              <a:t>6. STAY </a:t>
            </a:r>
            <a:r>
              <a:rPr lang="en-US" dirty="0" err="1"/>
              <a:t>SILENT:Silence</a:t>
            </a:r>
            <a:r>
              <a:rPr lang="en-US" dirty="0"/>
              <a:t> can be a powerful tool in active listening. It provides space for the other party to express themselves fully:</a:t>
            </a:r>
          </a:p>
          <a:p>
            <a:endParaRPr lang="en-US" dirty="0"/>
          </a:p>
          <a:p>
            <a:r>
              <a:rPr lang="en-US" dirty="0"/>
              <a:t>Don’t Rush to Fill Silences: Resist the urge to fill pauses in the conversation immediately. Sometimes, people need a moment to gather their thoughts or express their concerns fully.</a:t>
            </a:r>
          </a:p>
          <a:p>
            <a:r>
              <a:rPr lang="en-US" dirty="0"/>
              <a:t>Use Silence Strategically: Silence can also be used strategically to encourage the other party to continue speaking or to signal that you are considering their words carefully.</a:t>
            </a:r>
            <a:endParaRPr lang="th-TH" dirty="0"/>
          </a:p>
        </p:txBody>
      </p:sp>
    </p:spTree>
    <p:extLst>
      <p:ext uri="{BB962C8B-B14F-4D97-AF65-F5344CB8AC3E}">
        <p14:creationId xmlns:p14="http://schemas.microsoft.com/office/powerpoint/2010/main" val="478114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7B981FDB-F5D8-64CF-1EF1-5F5766FA0359}"/>
              </a:ext>
            </a:extLst>
          </p:cNvPr>
          <p:cNvSpPr>
            <a:spLocks noGrp="1"/>
          </p:cNvSpPr>
          <p:nvPr>
            <p:ph idx="1"/>
          </p:nvPr>
        </p:nvSpPr>
        <p:spPr/>
        <p:txBody>
          <a:bodyPr>
            <a:normAutofit/>
          </a:bodyPr>
          <a:lstStyle/>
          <a:p>
            <a:pPr marL="0" indent="0">
              <a:buNone/>
            </a:pPr>
            <a:r>
              <a:rPr lang="en-US" dirty="0"/>
              <a:t>7. AVOID JUDGMENT: Active listening requires you to suspend judgment and refrain from making assumptions or premature conclusions:</a:t>
            </a:r>
          </a:p>
          <a:p>
            <a:endParaRPr lang="en-US" dirty="0"/>
          </a:p>
          <a:p>
            <a:r>
              <a:rPr lang="en-US" dirty="0"/>
              <a:t>Suspend Assumptions: Avoid jumping to conclusions about the other party’s intentions or motivations. Keep an open mind.</a:t>
            </a:r>
          </a:p>
          <a:p>
            <a:r>
              <a:rPr lang="en-US" dirty="0"/>
              <a:t>Give the Benefit of the Doubt: Instead of assuming the worst, assume good intentions until proven otherwise. This approach fosters a more positive and productive negotiation environment.</a:t>
            </a:r>
            <a:endParaRPr lang="th-TH" dirty="0"/>
          </a:p>
        </p:txBody>
      </p:sp>
    </p:spTree>
    <p:extLst>
      <p:ext uri="{BB962C8B-B14F-4D97-AF65-F5344CB8AC3E}">
        <p14:creationId xmlns:p14="http://schemas.microsoft.com/office/powerpoint/2010/main" val="3529919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EBD107FF-A572-5E25-AF93-5A4442ECA479}"/>
              </a:ext>
            </a:extLst>
          </p:cNvPr>
          <p:cNvSpPr>
            <a:spLocks noGrp="1"/>
          </p:cNvSpPr>
          <p:nvPr>
            <p:ph idx="1"/>
          </p:nvPr>
        </p:nvSpPr>
        <p:spPr/>
        <p:txBody>
          <a:bodyPr>
            <a:normAutofit/>
          </a:bodyPr>
          <a:lstStyle/>
          <a:p>
            <a:pPr marL="0" indent="0">
              <a:buNone/>
            </a:pPr>
            <a:r>
              <a:rPr lang="en-US" dirty="0"/>
              <a:t>8. REFLECT ON YOUR OWN </a:t>
            </a:r>
            <a:r>
              <a:rPr lang="en-US" dirty="0" err="1"/>
              <a:t>BIASES:Recognizing</a:t>
            </a:r>
            <a:r>
              <a:rPr lang="en-US" dirty="0"/>
              <a:t> and addressing your own biases is essential for effective active listening during negotiation:</a:t>
            </a:r>
          </a:p>
          <a:p>
            <a:endParaRPr lang="en-US" dirty="0"/>
          </a:p>
          <a:p>
            <a:r>
              <a:rPr lang="en-US" dirty="0"/>
              <a:t>Self-awareness: Reflect on your own biases and preconceptions that might affect how you perceive the other party or their arguments.</a:t>
            </a:r>
          </a:p>
          <a:p>
            <a:r>
              <a:rPr lang="en-US" dirty="0"/>
              <a:t>Practice Objectivity: Make a conscious effort to set aside your biases and approach the negotiation with objectivity.</a:t>
            </a:r>
            <a:endParaRPr lang="th-TH" dirty="0"/>
          </a:p>
        </p:txBody>
      </p:sp>
    </p:spTree>
    <p:extLst>
      <p:ext uri="{BB962C8B-B14F-4D97-AF65-F5344CB8AC3E}">
        <p14:creationId xmlns:p14="http://schemas.microsoft.com/office/powerpoint/2010/main" val="1913363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437D4EFA-A5AC-93EA-9DE0-826C84426A24}"/>
              </a:ext>
            </a:extLst>
          </p:cNvPr>
          <p:cNvSpPr>
            <a:spLocks noGrp="1"/>
          </p:cNvSpPr>
          <p:nvPr>
            <p:ph idx="1"/>
          </p:nvPr>
        </p:nvSpPr>
        <p:spPr/>
        <p:txBody>
          <a:bodyPr/>
          <a:lstStyle/>
          <a:p>
            <a:pPr marL="0" indent="0">
              <a:buNone/>
            </a:pPr>
            <a:r>
              <a:rPr lang="en-US" dirty="0"/>
              <a:t>9. PRACTICE PATIENCE: Negotiations can be lengthy and challenging. Patience is a virtue when it comes to active listening:</a:t>
            </a:r>
          </a:p>
          <a:p>
            <a:endParaRPr lang="en-US" dirty="0"/>
          </a:p>
          <a:p>
            <a:r>
              <a:rPr lang="en-US" dirty="0"/>
              <a:t>Be Patient: Don’t rush the process. Allow the conversation to unfold at a natural pace.</a:t>
            </a:r>
          </a:p>
          <a:p>
            <a:r>
              <a:rPr lang="en-US" dirty="0"/>
              <a:t>Resist Impatience: Avoid showing signs of impatience or frustration, as it can negatively impact the negotiation.</a:t>
            </a:r>
            <a:endParaRPr lang="th-TH" dirty="0"/>
          </a:p>
        </p:txBody>
      </p:sp>
    </p:spTree>
    <p:extLst>
      <p:ext uri="{BB962C8B-B14F-4D97-AF65-F5344CB8AC3E}">
        <p14:creationId xmlns:p14="http://schemas.microsoft.com/office/powerpoint/2010/main" val="155202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030826FD-8088-7BD9-61A5-53B8C611F435}"/>
              </a:ext>
            </a:extLst>
          </p:cNvPr>
          <p:cNvSpPr>
            <a:spLocks noGrp="1"/>
          </p:cNvSpPr>
          <p:nvPr>
            <p:ph idx="1"/>
          </p:nvPr>
        </p:nvSpPr>
        <p:spPr/>
        <p:txBody>
          <a:bodyPr>
            <a:normAutofit/>
          </a:bodyPr>
          <a:lstStyle/>
          <a:p>
            <a:pPr marL="0" indent="0">
              <a:buNone/>
            </a:pPr>
            <a:r>
              <a:rPr lang="en-US" dirty="0"/>
              <a:t>10. ASK OPEN-ENDED </a:t>
            </a:r>
            <a:r>
              <a:rPr lang="en-US" dirty="0" err="1"/>
              <a:t>QUESTIONS:Encourage</a:t>
            </a:r>
            <a:r>
              <a:rPr lang="en-US" dirty="0"/>
              <a:t> the other party to share more by asking open-ended questions that cannot be answered with a simple “yes” or “no”:</a:t>
            </a:r>
          </a:p>
          <a:p>
            <a:endParaRPr lang="en-US" dirty="0"/>
          </a:p>
          <a:p>
            <a:r>
              <a:rPr lang="en-US" dirty="0"/>
              <a:t>Open-ended Questions: Examples include “Can you tell me more about that?” or “How do you see this issue being resolved?”</a:t>
            </a:r>
          </a:p>
          <a:p>
            <a:r>
              <a:rPr lang="en-US" dirty="0"/>
              <a:t>Avoid Leading Questions: Be careful not to ask questions that suggest a particular answer or assumption.</a:t>
            </a:r>
            <a:endParaRPr lang="th-TH" dirty="0"/>
          </a:p>
        </p:txBody>
      </p:sp>
    </p:spTree>
    <p:extLst>
      <p:ext uri="{BB962C8B-B14F-4D97-AF65-F5344CB8AC3E}">
        <p14:creationId xmlns:p14="http://schemas.microsoft.com/office/powerpoint/2010/main" val="653528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08360548-2211-BF9B-B977-291DD49A51FD}"/>
              </a:ext>
            </a:extLst>
          </p:cNvPr>
          <p:cNvSpPr>
            <a:spLocks noGrp="1"/>
          </p:cNvSpPr>
          <p:nvPr>
            <p:ph idx="1"/>
          </p:nvPr>
        </p:nvSpPr>
        <p:spPr/>
        <p:txBody>
          <a:bodyPr/>
          <a:lstStyle/>
          <a:p>
            <a:pPr marL="0" indent="0">
              <a:buNone/>
            </a:pPr>
            <a:r>
              <a:rPr lang="en-US" dirty="0"/>
              <a:t>11. TAKE </a:t>
            </a:r>
            <a:r>
              <a:rPr lang="en-US" dirty="0" err="1"/>
              <a:t>NOTES:Taking</a:t>
            </a:r>
            <a:r>
              <a:rPr lang="en-US" dirty="0"/>
              <a:t> notes can enhance your active listening skills during a negotiation:</a:t>
            </a:r>
          </a:p>
          <a:p>
            <a:endParaRPr lang="en-US" dirty="0"/>
          </a:p>
          <a:p>
            <a:r>
              <a:rPr lang="en-US" dirty="0"/>
              <a:t>Jot Down Key Points: Record key points, important information, and any commitments made during the conversation.</a:t>
            </a:r>
          </a:p>
          <a:p>
            <a:r>
              <a:rPr lang="en-US" dirty="0"/>
              <a:t>Demonstrate Commitment: Note-taking shows that you are serious about the negotiation and value the information shared.</a:t>
            </a:r>
            <a:endParaRPr lang="th-TH" dirty="0"/>
          </a:p>
        </p:txBody>
      </p:sp>
    </p:spTree>
    <p:extLst>
      <p:ext uri="{BB962C8B-B14F-4D97-AF65-F5344CB8AC3E}">
        <p14:creationId xmlns:p14="http://schemas.microsoft.com/office/powerpoint/2010/main" val="2674895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D385EE4B-49E9-1CB0-53AB-E4BFBDD43DD3}"/>
              </a:ext>
            </a:extLst>
          </p:cNvPr>
          <p:cNvSpPr>
            <a:spLocks noGrp="1"/>
          </p:cNvSpPr>
          <p:nvPr>
            <p:ph idx="1"/>
          </p:nvPr>
        </p:nvSpPr>
        <p:spPr/>
        <p:txBody>
          <a:bodyPr/>
          <a:lstStyle/>
          <a:p>
            <a:pPr marL="0" indent="0">
              <a:buNone/>
            </a:pPr>
            <a:r>
              <a:rPr lang="en-US" dirty="0"/>
              <a:t>12. PROVIDE FEEDBACK: Offering feedback during the negotiation demonstrates that you’ve been actively listening and that you care about the other party’s input:</a:t>
            </a:r>
          </a:p>
          <a:p>
            <a:endParaRPr lang="en-US" dirty="0"/>
          </a:p>
          <a:p>
            <a:r>
              <a:rPr lang="en-US" dirty="0"/>
              <a:t>Reflect Back: Summarize what the other party has said and ask if you’ve captured their perspective accurately.</a:t>
            </a:r>
          </a:p>
          <a:p>
            <a:r>
              <a:rPr lang="en-US" dirty="0"/>
              <a:t>Acknowledge Their Contribution: Express appreciation for their insights and ideas.</a:t>
            </a:r>
            <a:endParaRPr lang="th-TH" dirty="0"/>
          </a:p>
        </p:txBody>
      </p:sp>
    </p:spTree>
    <p:extLst>
      <p:ext uri="{BB962C8B-B14F-4D97-AF65-F5344CB8AC3E}">
        <p14:creationId xmlns:p14="http://schemas.microsoft.com/office/powerpoint/2010/main" val="1950402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6AADE2E-262F-E5C3-7B0A-90877CEC0621}"/>
              </a:ext>
            </a:extLst>
          </p:cNvPr>
          <p:cNvSpPr>
            <a:spLocks noGrp="1"/>
          </p:cNvSpPr>
          <p:nvPr>
            <p:ph type="title"/>
          </p:nvPr>
        </p:nvSpPr>
        <p:spPr/>
        <p:txBody>
          <a:bodyPr/>
          <a:lstStyle/>
          <a:p>
            <a:endParaRPr lang="th-TH"/>
          </a:p>
        </p:txBody>
      </p:sp>
      <p:sp>
        <p:nvSpPr>
          <p:cNvPr id="3" name="ตัวแทนเนื้อหา 2">
            <a:extLst>
              <a:ext uri="{FF2B5EF4-FFF2-40B4-BE49-F238E27FC236}">
                <a16:creationId xmlns:a16="http://schemas.microsoft.com/office/drawing/2014/main" id="{B6970D23-6E4B-F095-0B3B-AC6A1707E979}"/>
              </a:ext>
            </a:extLst>
          </p:cNvPr>
          <p:cNvSpPr>
            <a:spLocks noGrp="1"/>
          </p:cNvSpPr>
          <p:nvPr>
            <p:ph idx="1"/>
          </p:nvPr>
        </p:nvSpPr>
        <p:spPr/>
        <p:txBody>
          <a:bodyPr>
            <a:normAutofit lnSpcReduction="10000"/>
          </a:bodyPr>
          <a:lstStyle/>
          <a:p>
            <a:pPr marL="0" indent="0">
              <a:buNone/>
            </a:pPr>
            <a:r>
              <a:rPr lang="en-US" dirty="0"/>
              <a:t>13. PRACTICE ACTIVE LISTENING OUTSIDE OF NEGOTIATIONS:</a:t>
            </a:r>
          </a:p>
          <a:p>
            <a:r>
              <a:rPr lang="en-US" dirty="0"/>
              <a:t>To become a proficient active listener in negotiation, apply active listening skills in your everyday conversations:</a:t>
            </a:r>
          </a:p>
          <a:p>
            <a:endParaRPr lang="en-US" dirty="0"/>
          </a:p>
          <a:p>
            <a:r>
              <a:rPr lang="en-US" dirty="0"/>
              <a:t>Daily Practice: Make an effort to actively listen in your personal and professional interactions, not just during formal negotiations.</a:t>
            </a:r>
          </a:p>
          <a:p>
            <a:r>
              <a:rPr lang="en-US" dirty="0"/>
              <a:t>Seek Feedback: Ask friends, family, or colleagues for feedback on your active listening skills in everyday conversations.</a:t>
            </a:r>
            <a:endParaRPr lang="th-TH" dirty="0"/>
          </a:p>
        </p:txBody>
      </p:sp>
    </p:spTree>
    <p:extLst>
      <p:ext uri="{BB962C8B-B14F-4D97-AF65-F5344CB8AC3E}">
        <p14:creationId xmlns:p14="http://schemas.microsoft.com/office/powerpoint/2010/main" val="2076119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979D60D4-D89F-0D40-2E60-78F64D87F98F}"/>
              </a:ext>
            </a:extLst>
          </p:cNvPr>
          <p:cNvSpPr>
            <a:spLocks noGrp="1"/>
          </p:cNvSpPr>
          <p:nvPr>
            <p:ph idx="1"/>
          </p:nvPr>
        </p:nvSpPr>
        <p:spPr/>
        <p:txBody>
          <a:bodyPr>
            <a:normAutofit/>
          </a:bodyPr>
          <a:lstStyle/>
          <a:p>
            <a:pPr marL="0" indent="0">
              <a:buNone/>
            </a:pPr>
            <a:r>
              <a:rPr lang="en-US" dirty="0"/>
              <a:t>14. SEEK </a:t>
            </a:r>
            <a:r>
              <a:rPr lang="en-US" dirty="0" err="1"/>
              <a:t>FEEDBACK:Feedback</a:t>
            </a:r>
            <a:r>
              <a:rPr lang="en-US" dirty="0"/>
              <a:t> is invaluable for growth. Ask for feedback on your active listening skills from colleagues, mentors, or negotiation partners:</a:t>
            </a:r>
          </a:p>
          <a:p>
            <a:endParaRPr lang="en-US" dirty="0"/>
          </a:p>
          <a:p>
            <a:r>
              <a:rPr lang="en-US" dirty="0"/>
              <a:t>Welcome Constructive Criticism: Be open to receiving feedback and making improvements based on it.</a:t>
            </a:r>
          </a:p>
          <a:p>
            <a:r>
              <a:rPr lang="en-US" dirty="0"/>
              <a:t>Continuous Improvement: Use feedback as a tool for continuous improvement in your active listening skills.</a:t>
            </a:r>
            <a:endParaRPr lang="th-TH" dirty="0"/>
          </a:p>
        </p:txBody>
      </p:sp>
    </p:spTree>
    <p:extLst>
      <p:ext uri="{BB962C8B-B14F-4D97-AF65-F5344CB8AC3E}">
        <p14:creationId xmlns:p14="http://schemas.microsoft.com/office/powerpoint/2010/main" val="3088299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8B7E5D68-2968-AD7F-AEDE-5926E2A46F4A}"/>
              </a:ext>
            </a:extLst>
          </p:cNvPr>
          <p:cNvSpPr>
            <a:spLocks noGrp="1"/>
          </p:cNvSpPr>
          <p:nvPr>
            <p:ph idx="1"/>
          </p:nvPr>
        </p:nvSpPr>
        <p:spPr/>
        <p:txBody>
          <a:bodyPr>
            <a:normAutofit/>
          </a:bodyPr>
          <a:lstStyle/>
          <a:p>
            <a:pPr marL="0" indent="0">
              <a:buNone/>
            </a:pPr>
            <a:r>
              <a:rPr lang="en-US" dirty="0"/>
              <a:t>15. TRAINING AND WORKSHOPS: Consider attending workshops or training sessions on active listening to further hone your skills:</a:t>
            </a:r>
          </a:p>
          <a:p>
            <a:endParaRPr lang="en-US" dirty="0"/>
          </a:p>
          <a:p>
            <a:r>
              <a:rPr lang="en-US" dirty="0"/>
              <a:t>Formal Training: Look for courses or workshops that focus on negotiation and active listening techniques.</a:t>
            </a:r>
          </a:p>
          <a:p>
            <a:r>
              <a:rPr lang="en-US" dirty="0"/>
              <a:t>Networking Opportunities: These events can also provide valuable opportunities to network and learn from experienced negotiators.</a:t>
            </a:r>
            <a:endParaRPr lang="th-TH" dirty="0"/>
          </a:p>
        </p:txBody>
      </p:sp>
    </p:spTree>
    <p:extLst>
      <p:ext uri="{BB962C8B-B14F-4D97-AF65-F5344CB8AC3E}">
        <p14:creationId xmlns:p14="http://schemas.microsoft.com/office/powerpoint/2010/main" val="2617609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BC1E3F4-F8D3-B86A-2892-5623234704A5}"/>
              </a:ext>
            </a:extLst>
          </p:cNvPr>
          <p:cNvSpPr>
            <a:spLocks noGrp="1"/>
          </p:cNvSpPr>
          <p:nvPr>
            <p:ph type="title"/>
          </p:nvPr>
        </p:nvSpPr>
        <p:spPr/>
        <p:txBody>
          <a:bodyPr/>
          <a:lstStyle/>
          <a:p>
            <a:r>
              <a:rPr lang="en-US" dirty="0"/>
              <a:t>What is active listening?</a:t>
            </a:r>
            <a:endParaRPr lang="th-TH" dirty="0"/>
          </a:p>
        </p:txBody>
      </p:sp>
      <p:sp>
        <p:nvSpPr>
          <p:cNvPr id="3" name="ตัวแทนเนื้อหา 2">
            <a:extLst>
              <a:ext uri="{FF2B5EF4-FFF2-40B4-BE49-F238E27FC236}">
                <a16:creationId xmlns:a16="http://schemas.microsoft.com/office/drawing/2014/main" id="{B83351B5-1DED-E881-B759-FC170F6ED29C}"/>
              </a:ext>
            </a:extLst>
          </p:cNvPr>
          <p:cNvSpPr>
            <a:spLocks noGrp="1"/>
          </p:cNvSpPr>
          <p:nvPr>
            <p:ph idx="1"/>
          </p:nvPr>
        </p:nvSpPr>
        <p:spPr/>
        <p:txBody>
          <a:bodyPr/>
          <a:lstStyle/>
          <a:p>
            <a:r>
              <a:rPr lang="en-US" dirty="0"/>
              <a:t>Active listening requires us to be actively engaged with what another person is saying to us, from the content to the context to the delivery. This is the most critical negotiating skill and one of the most difficult to master: “Negotiators appreciate that it is more difficult to listen than to speak and real listening requires constant practice,” according to the experts at ENS International.</a:t>
            </a:r>
            <a:endParaRPr lang="th-TH" dirty="0"/>
          </a:p>
        </p:txBody>
      </p:sp>
    </p:spTree>
    <p:extLst>
      <p:ext uri="{BB962C8B-B14F-4D97-AF65-F5344CB8AC3E}">
        <p14:creationId xmlns:p14="http://schemas.microsoft.com/office/powerpoint/2010/main" val="1013052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57A9FDE-424C-5784-0C54-7F4D8A53A690}"/>
              </a:ext>
            </a:extLst>
          </p:cNvPr>
          <p:cNvSpPr>
            <a:spLocks noGrp="1"/>
          </p:cNvSpPr>
          <p:nvPr>
            <p:ph type="title"/>
          </p:nvPr>
        </p:nvSpPr>
        <p:spPr>
          <a:xfrm>
            <a:off x="579121" y="804519"/>
            <a:ext cx="11346180" cy="1049235"/>
          </a:xfrm>
        </p:spPr>
        <p:txBody>
          <a:bodyPr/>
          <a:lstStyle/>
          <a:p>
            <a:r>
              <a:rPr lang="en-US" dirty="0"/>
              <a:t>5 Important Listening Skills to Use in Negotiation</a:t>
            </a:r>
            <a:endParaRPr lang="th-TH" dirty="0"/>
          </a:p>
        </p:txBody>
      </p:sp>
      <p:sp>
        <p:nvSpPr>
          <p:cNvPr id="3" name="ตัวแทนเนื้อหา 2">
            <a:extLst>
              <a:ext uri="{FF2B5EF4-FFF2-40B4-BE49-F238E27FC236}">
                <a16:creationId xmlns:a16="http://schemas.microsoft.com/office/drawing/2014/main" id="{F04FF934-9820-A707-627C-0146E930E30E}"/>
              </a:ext>
            </a:extLst>
          </p:cNvPr>
          <p:cNvSpPr>
            <a:spLocks noGrp="1"/>
          </p:cNvSpPr>
          <p:nvPr>
            <p:ph idx="1"/>
          </p:nvPr>
        </p:nvSpPr>
        <p:spPr/>
        <p:txBody>
          <a:bodyPr/>
          <a:lstStyle/>
          <a:p>
            <a:r>
              <a:rPr lang="en-US" dirty="0"/>
              <a:t>You may think that the most important thing in negotiations is talking - telling the other party what you want them to know. But a wise negotiator understands the importance of listening. When you listen, you can learn a great deal about the other party’s motivation and needs. Using these listening skills will help you be a more effective negotiator</a:t>
            </a:r>
            <a:endParaRPr lang="th-TH" dirty="0"/>
          </a:p>
        </p:txBody>
      </p:sp>
    </p:spTree>
    <p:extLst>
      <p:ext uri="{BB962C8B-B14F-4D97-AF65-F5344CB8AC3E}">
        <p14:creationId xmlns:p14="http://schemas.microsoft.com/office/powerpoint/2010/main" val="3904343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72ADC1F1-E58C-73B3-E558-7CA7C0C71670}"/>
              </a:ext>
            </a:extLst>
          </p:cNvPr>
          <p:cNvSpPr>
            <a:spLocks noGrp="1"/>
          </p:cNvSpPr>
          <p:nvPr>
            <p:ph idx="1"/>
          </p:nvPr>
        </p:nvSpPr>
        <p:spPr>
          <a:xfrm>
            <a:off x="235974" y="147484"/>
            <a:ext cx="11179277" cy="6710516"/>
          </a:xfrm>
        </p:spPr>
        <p:txBody>
          <a:bodyPr>
            <a:normAutofit/>
          </a:bodyPr>
          <a:lstStyle/>
          <a:p>
            <a:r>
              <a:rPr lang="en-US" b="1" dirty="0"/>
              <a:t>Use smart body language</a:t>
            </a:r>
            <a:r>
              <a:rPr lang="en-US" dirty="0"/>
              <a:t>: ‍When the other party is talking, keep a neutral face (with an occasional smile) and keep steady eye contact. Ensure your arms uncrossed. This lets them know you are hearing what they are saying. By showing this, it encourages them to talk more, which will reveal more of what you need to know to negotiate.</a:t>
            </a:r>
          </a:p>
          <a:p>
            <a:r>
              <a:rPr lang="en-US" b="1" dirty="0"/>
              <a:t>Never interrupt</a:t>
            </a:r>
            <a:r>
              <a:rPr lang="en-US" dirty="0"/>
              <a:t>:‍This is tough sometimes, but bite your tongue. If they say something you disagree with, there will be time to counter it later. You never want to interrupt them because they will read this as disrespect and that you aren’t interested in hearing their side of things.</a:t>
            </a:r>
          </a:p>
          <a:p>
            <a:r>
              <a:rPr lang="en-US" b="1" dirty="0"/>
              <a:t>Clarify points</a:t>
            </a:r>
            <a:r>
              <a:rPr lang="en-US" dirty="0"/>
              <a:t>:‍When there’s a break in the conversation, go ahead and ask questions that will clarify points. You might say something like, “When you say ____ do you mean ___?” This will ensure you understand them and will demonstrate that you have been listening to them.</a:t>
            </a:r>
          </a:p>
          <a:p>
            <a:r>
              <a:rPr lang="en-US" b="1" dirty="0"/>
              <a:t>Understanding their perspective</a:t>
            </a:r>
            <a:r>
              <a:rPr lang="en-US" dirty="0"/>
              <a:t>: ‍Step into their shoes and understand their intention. Then </a:t>
            </a:r>
          </a:p>
          <a:p>
            <a:pPr marL="0" indent="0">
              <a:buNone/>
            </a:pPr>
            <a:r>
              <a:rPr lang="en-US" dirty="0"/>
              <a:t>re-iterate their perspective and ask if they’d be open to listening to your perspective (they will say YES!). This keeps the atmosphere friendly and they feel understood.  </a:t>
            </a:r>
          </a:p>
          <a:p>
            <a:r>
              <a:rPr lang="en-US" b="1" dirty="0"/>
              <a:t>Sum up their points </a:t>
            </a:r>
            <a:r>
              <a:rPr lang="en-US" dirty="0"/>
              <a:t>:‍This is an effective way to ensure you understand what they’ve said and shows them that you have been paying careful attention to what they have been saying. Paraphrasing their ideas is one of the best ways to catch a misunderstanding that can then be cleared up quickly and immediately.</a:t>
            </a:r>
            <a:endParaRPr lang="th-TH" dirty="0"/>
          </a:p>
        </p:txBody>
      </p:sp>
    </p:spTree>
    <p:extLst>
      <p:ext uri="{BB962C8B-B14F-4D97-AF65-F5344CB8AC3E}">
        <p14:creationId xmlns:p14="http://schemas.microsoft.com/office/powerpoint/2010/main" val="4217333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9DD98D4-47F8-EA42-AA19-F6954FB0A4B7}"/>
              </a:ext>
            </a:extLst>
          </p:cNvPr>
          <p:cNvSpPr>
            <a:spLocks noGrp="1"/>
          </p:cNvSpPr>
          <p:nvPr>
            <p:ph type="title"/>
          </p:nvPr>
        </p:nvSpPr>
        <p:spPr/>
        <p:txBody>
          <a:bodyPr/>
          <a:lstStyle/>
          <a:p>
            <a:r>
              <a:rPr lang="en-US" dirty="0"/>
              <a:t>The tricks of the trade</a:t>
            </a:r>
            <a:endParaRPr lang="th-TH" dirty="0"/>
          </a:p>
        </p:txBody>
      </p:sp>
      <p:sp>
        <p:nvSpPr>
          <p:cNvPr id="3" name="ตัวแทนเนื้อหา 2">
            <a:extLst>
              <a:ext uri="{FF2B5EF4-FFF2-40B4-BE49-F238E27FC236}">
                <a16:creationId xmlns:a16="http://schemas.microsoft.com/office/drawing/2014/main" id="{1018F6E5-E31D-4D47-CFE7-89BC9D21BB04}"/>
              </a:ext>
            </a:extLst>
          </p:cNvPr>
          <p:cNvSpPr>
            <a:spLocks noGrp="1"/>
          </p:cNvSpPr>
          <p:nvPr>
            <p:ph idx="1"/>
          </p:nvPr>
        </p:nvSpPr>
        <p:spPr/>
        <p:txBody>
          <a:bodyPr/>
          <a:lstStyle/>
          <a:p>
            <a:r>
              <a:rPr lang="en-US" dirty="0"/>
              <a:t>Asking </a:t>
            </a:r>
            <a:r>
              <a:rPr lang="en-US" dirty="0" err="1"/>
              <a:t>questions:to</a:t>
            </a:r>
            <a:r>
              <a:rPr lang="en-US" dirty="0"/>
              <a:t> be empathetic, negotiators need to accurately understand the message the other side is conveying. By asking questions, you’re showing you’re interested in what is being said, and are willing to explore all sides of an argument. Formulating questions with structures such as “Please can you explain what you meant by…” further indicates that you’re paying attention and attempting to understand the other person’s point of view.</a:t>
            </a:r>
            <a:endParaRPr lang="th-TH" dirty="0"/>
          </a:p>
        </p:txBody>
      </p:sp>
    </p:spTree>
    <p:extLst>
      <p:ext uri="{BB962C8B-B14F-4D97-AF65-F5344CB8AC3E}">
        <p14:creationId xmlns:p14="http://schemas.microsoft.com/office/powerpoint/2010/main" val="2225644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36018B21-0419-2842-BFF0-A58DB07AE97C}"/>
              </a:ext>
            </a:extLst>
          </p:cNvPr>
          <p:cNvSpPr>
            <a:spLocks noGrp="1"/>
          </p:cNvSpPr>
          <p:nvPr>
            <p:ph idx="1"/>
          </p:nvPr>
        </p:nvSpPr>
        <p:spPr/>
        <p:txBody>
          <a:bodyPr/>
          <a:lstStyle/>
          <a:p>
            <a:r>
              <a:rPr lang="en-US" dirty="0" err="1"/>
              <a:t>Paraphrasing:As</a:t>
            </a:r>
            <a:r>
              <a:rPr lang="en-US" dirty="0"/>
              <a:t> a highly effective tool in negotiations, paraphrasing sums up what the other person has said, and it’s the best way to show you’ve understood what they’re saying. When using sentences like “as I understand it, your plan is…”, you highlight your willingness to understand the other side of the argument.</a:t>
            </a:r>
            <a:endParaRPr lang="th-TH" dirty="0"/>
          </a:p>
        </p:txBody>
      </p:sp>
    </p:spTree>
    <p:extLst>
      <p:ext uri="{BB962C8B-B14F-4D97-AF65-F5344CB8AC3E}">
        <p14:creationId xmlns:p14="http://schemas.microsoft.com/office/powerpoint/2010/main" val="2242595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56F93DA7-6DDC-2F51-A4E9-5280DCF1AF62}"/>
              </a:ext>
            </a:extLst>
          </p:cNvPr>
          <p:cNvSpPr>
            <a:spLocks noGrp="1"/>
          </p:cNvSpPr>
          <p:nvPr>
            <p:ph idx="1"/>
          </p:nvPr>
        </p:nvSpPr>
        <p:spPr/>
        <p:txBody>
          <a:bodyPr/>
          <a:lstStyle/>
          <a:p>
            <a:r>
              <a:rPr lang="en-US" dirty="0"/>
              <a:t>Providing feedback: Feedback shows you’ve taken into account what the other person has been saying, demonstrating that you haven’t simply disregarded their opinions; you are willing to discuss their points further</a:t>
            </a:r>
            <a:endParaRPr lang="th-TH" dirty="0"/>
          </a:p>
        </p:txBody>
      </p:sp>
    </p:spTree>
    <p:extLst>
      <p:ext uri="{BB962C8B-B14F-4D97-AF65-F5344CB8AC3E}">
        <p14:creationId xmlns:p14="http://schemas.microsoft.com/office/powerpoint/2010/main" val="4814675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5124AB2E-CA8F-8FCD-E1AC-FC6529939EB4}"/>
              </a:ext>
            </a:extLst>
          </p:cNvPr>
          <p:cNvSpPr>
            <a:spLocks noGrp="1"/>
          </p:cNvSpPr>
          <p:nvPr>
            <p:ph idx="1"/>
          </p:nvPr>
        </p:nvSpPr>
        <p:spPr/>
        <p:txBody>
          <a:bodyPr/>
          <a:lstStyle/>
          <a:p>
            <a:r>
              <a:rPr lang="en-US" dirty="0"/>
              <a:t>Acknowledgement: Similar to feedback, acknowledgement is a great way to identify the concerns of the other side to work together towards joint problem-solving Next time you’re caught up in important negotiations, take a moment and think, “Could I be doing a better job at actively listening here?” We assure you that by applying these tricks, you will be more successful in achieving your desired outcome.</a:t>
            </a:r>
            <a:endParaRPr lang="th-TH" dirty="0"/>
          </a:p>
        </p:txBody>
      </p:sp>
    </p:spTree>
    <p:extLst>
      <p:ext uri="{BB962C8B-B14F-4D97-AF65-F5344CB8AC3E}">
        <p14:creationId xmlns:p14="http://schemas.microsoft.com/office/powerpoint/2010/main" val="1973489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B5755EA9-E9E8-C07D-91AE-BA40202C253A}"/>
              </a:ext>
            </a:extLst>
          </p:cNvPr>
          <p:cNvSpPr>
            <a:spLocks noGrp="1"/>
          </p:cNvSpPr>
          <p:nvPr>
            <p:ph idx="1"/>
          </p:nvPr>
        </p:nvSpPr>
        <p:spPr/>
        <p:txBody>
          <a:bodyPr/>
          <a:lstStyle/>
          <a:p>
            <a:r>
              <a:rPr lang="en-US" dirty="0"/>
              <a:t>Mentally engaging to maintain content </a:t>
            </a:r>
            <a:r>
              <a:rPr lang="en-US" dirty="0" err="1"/>
              <a:t>awareness:ENS</a:t>
            </a:r>
            <a:r>
              <a:rPr lang="en-US" dirty="0"/>
              <a:t> suggests that we use some internal practices to remain aware of what the OP is saying. For example: make comparisons and contrasts; mentally repeat the OP’s phrases; ask yourself what the OP wants you to do, think, or believe; and try to read between the lines (understand what isn’t being said). </a:t>
            </a:r>
            <a:endParaRPr lang="th-TH" dirty="0"/>
          </a:p>
        </p:txBody>
      </p:sp>
    </p:spTree>
    <p:extLst>
      <p:ext uri="{BB962C8B-B14F-4D97-AF65-F5344CB8AC3E}">
        <p14:creationId xmlns:p14="http://schemas.microsoft.com/office/powerpoint/2010/main" val="2440080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1F0D48A-29BE-93A6-B9D0-FE10569522CF}"/>
              </a:ext>
            </a:extLst>
          </p:cNvPr>
          <p:cNvSpPr>
            <a:spLocks noGrp="1"/>
          </p:cNvSpPr>
          <p:nvPr>
            <p:ph type="title"/>
          </p:nvPr>
        </p:nvSpPr>
        <p:spPr/>
        <p:txBody>
          <a:bodyPr/>
          <a:lstStyle/>
          <a:p>
            <a:r>
              <a:rPr lang="en-US" dirty="0"/>
              <a:t>Active listening is not:</a:t>
            </a:r>
            <a:endParaRPr lang="th-TH" dirty="0"/>
          </a:p>
        </p:txBody>
      </p:sp>
      <p:sp>
        <p:nvSpPr>
          <p:cNvPr id="3" name="ตัวแทนเนื้อหา 2">
            <a:extLst>
              <a:ext uri="{FF2B5EF4-FFF2-40B4-BE49-F238E27FC236}">
                <a16:creationId xmlns:a16="http://schemas.microsoft.com/office/drawing/2014/main" id="{B40DD9CE-3D03-CE03-47F7-31274FD2569E}"/>
              </a:ext>
            </a:extLst>
          </p:cNvPr>
          <p:cNvSpPr>
            <a:spLocks noGrp="1"/>
          </p:cNvSpPr>
          <p:nvPr>
            <p:ph idx="1"/>
          </p:nvPr>
        </p:nvSpPr>
        <p:spPr/>
        <p:txBody>
          <a:bodyPr/>
          <a:lstStyle/>
          <a:p>
            <a:r>
              <a:rPr lang="en-US" dirty="0"/>
              <a:t>Sitting and waiting patiently for the OP to be done talking</a:t>
            </a:r>
          </a:p>
          <a:p>
            <a:r>
              <a:rPr lang="en-US" dirty="0"/>
              <a:t>Adding an “I understand” or “uh-huh” occasionally</a:t>
            </a:r>
          </a:p>
          <a:p>
            <a:r>
              <a:rPr lang="en-US" dirty="0"/>
              <a:t>Holding eye contact, nodding, or smiling blankly</a:t>
            </a:r>
          </a:p>
          <a:p>
            <a:r>
              <a:rPr lang="en-US" dirty="0"/>
              <a:t>Planning out what you’re going to say next in your head</a:t>
            </a:r>
            <a:endParaRPr lang="th-TH" dirty="0"/>
          </a:p>
        </p:txBody>
      </p:sp>
    </p:spTree>
    <p:extLst>
      <p:ext uri="{BB962C8B-B14F-4D97-AF65-F5344CB8AC3E}">
        <p14:creationId xmlns:p14="http://schemas.microsoft.com/office/powerpoint/2010/main" val="4121732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57192BF-2F5E-EDE0-C1D9-EF241FEDD342}"/>
              </a:ext>
            </a:extLst>
          </p:cNvPr>
          <p:cNvSpPr>
            <a:spLocks noGrp="1"/>
          </p:cNvSpPr>
          <p:nvPr>
            <p:ph type="title"/>
          </p:nvPr>
        </p:nvSpPr>
        <p:spPr/>
        <p:txBody>
          <a:bodyPr/>
          <a:lstStyle/>
          <a:p>
            <a:endParaRPr lang="th-TH"/>
          </a:p>
        </p:txBody>
      </p:sp>
      <p:pic>
        <p:nvPicPr>
          <p:cNvPr id="4" name="ตัวแทนเนื้อหา 3">
            <a:extLst>
              <a:ext uri="{FF2B5EF4-FFF2-40B4-BE49-F238E27FC236}">
                <a16:creationId xmlns:a16="http://schemas.microsoft.com/office/drawing/2014/main" id="{608EB9F0-A312-293F-82DD-729460C33676}"/>
              </a:ext>
            </a:extLst>
          </p:cNvPr>
          <p:cNvPicPr>
            <a:picLocks noGrp="1" noChangeAspect="1"/>
          </p:cNvPicPr>
          <p:nvPr>
            <p:ph idx="1"/>
          </p:nvPr>
        </p:nvPicPr>
        <p:blipFill>
          <a:blip r:embed="rId2"/>
          <a:stretch>
            <a:fillRect/>
          </a:stretch>
        </p:blipFill>
        <p:spPr>
          <a:xfrm>
            <a:off x="3665934" y="2016125"/>
            <a:ext cx="5174457" cy="3449638"/>
          </a:xfrm>
          <a:prstGeom prst="rect">
            <a:avLst/>
          </a:prstGeom>
        </p:spPr>
      </p:pic>
    </p:spTree>
    <p:extLst>
      <p:ext uri="{BB962C8B-B14F-4D97-AF65-F5344CB8AC3E}">
        <p14:creationId xmlns:p14="http://schemas.microsoft.com/office/powerpoint/2010/main" val="108279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136E852-C073-76B5-353F-753CB9126BB2}"/>
              </a:ext>
            </a:extLst>
          </p:cNvPr>
          <p:cNvSpPr>
            <a:spLocks noGrp="1"/>
          </p:cNvSpPr>
          <p:nvPr>
            <p:ph type="title"/>
          </p:nvPr>
        </p:nvSpPr>
        <p:spPr/>
        <p:txBody>
          <a:bodyPr/>
          <a:lstStyle/>
          <a:p>
            <a:r>
              <a:rPr lang="en-US" dirty="0"/>
              <a:t>How to build Active Listening skill for Negotiation</a:t>
            </a:r>
            <a:endParaRPr lang="th-TH" dirty="0"/>
          </a:p>
        </p:txBody>
      </p:sp>
      <p:sp>
        <p:nvSpPr>
          <p:cNvPr id="3" name="ตัวแทนเนื้อหา 2">
            <a:extLst>
              <a:ext uri="{FF2B5EF4-FFF2-40B4-BE49-F238E27FC236}">
                <a16:creationId xmlns:a16="http://schemas.microsoft.com/office/drawing/2014/main" id="{913EC678-9000-0399-2725-AB76683E2F42}"/>
              </a:ext>
            </a:extLst>
          </p:cNvPr>
          <p:cNvSpPr>
            <a:spLocks noGrp="1"/>
          </p:cNvSpPr>
          <p:nvPr>
            <p:ph idx="1"/>
          </p:nvPr>
        </p:nvSpPr>
        <p:spPr/>
        <p:txBody>
          <a:bodyPr>
            <a:normAutofit fontScale="92500" lnSpcReduction="20000"/>
          </a:bodyPr>
          <a:lstStyle/>
          <a:p>
            <a:pPr marL="0" indent="0">
              <a:buNone/>
            </a:pPr>
            <a:r>
              <a:rPr lang="en-US" dirty="0"/>
              <a:t>1. BE PRESENT: One of the foundational aspects of active listening is being fully present in the moment during a negotiation. Here’s how you can achieve this:</a:t>
            </a:r>
          </a:p>
          <a:p>
            <a:endParaRPr lang="en-US" dirty="0"/>
          </a:p>
          <a:p>
            <a:r>
              <a:rPr lang="en-US" dirty="0"/>
              <a:t>Eliminate Distractions: Turn off your phone or put it on silent mode. Close irrelevant tabs on your computer. Ensure you are in a quiet, focused environment.</a:t>
            </a:r>
          </a:p>
          <a:p>
            <a:r>
              <a:rPr lang="en-US" dirty="0"/>
              <a:t>Maintain Eye Contact: This non-verbal cue signals that you are engaged and attentive. It conveys respect and interest in what the other party is saying.</a:t>
            </a:r>
          </a:p>
          <a:p>
            <a:r>
              <a:rPr lang="en-US" dirty="0"/>
              <a:t>Avoid Interrupting: Allow the other party to speak without interruptions. Interrupting can come across as disrespectful and can hinder the flow of the conversation.</a:t>
            </a:r>
            <a:endParaRPr lang="th-TH" dirty="0"/>
          </a:p>
        </p:txBody>
      </p:sp>
    </p:spTree>
    <p:extLst>
      <p:ext uri="{BB962C8B-B14F-4D97-AF65-F5344CB8AC3E}">
        <p14:creationId xmlns:p14="http://schemas.microsoft.com/office/powerpoint/2010/main" val="328885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46C53A97-D662-C1C6-2823-299BD7A156F4}"/>
              </a:ext>
            </a:extLst>
          </p:cNvPr>
          <p:cNvSpPr>
            <a:spLocks noGrp="1"/>
          </p:cNvSpPr>
          <p:nvPr>
            <p:ph idx="1"/>
          </p:nvPr>
        </p:nvSpPr>
        <p:spPr/>
        <p:txBody>
          <a:bodyPr>
            <a:normAutofit fontScale="92500" lnSpcReduction="10000"/>
          </a:bodyPr>
          <a:lstStyle/>
          <a:p>
            <a:pPr marL="0" indent="0">
              <a:buNone/>
            </a:pPr>
            <a:r>
              <a:rPr lang="en-US" dirty="0"/>
              <a:t>2. PARAPHRASE AND </a:t>
            </a:r>
            <a:r>
              <a:rPr lang="en-US" dirty="0" err="1"/>
              <a:t>CLARIFY:Active</a:t>
            </a:r>
            <a:r>
              <a:rPr lang="en-US" dirty="0"/>
              <a:t> listening involves demonstrating that you are comprehending what the other party is saying. Paraphrasing and clarifying are valuable techniques:</a:t>
            </a:r>
          </a:p>
          <a:p>
            <a:endParaRPr lang="en-US" dirty="0"/>
          </a:p>
          <a:p>
            <a:r>
              <a:rPr lang="en-US" dirty="0"/>
              <a:t>Repeat in Your Own Words: After the other party has spoken, repeat what they said in your own words. This not only confirms your understanding but also shows that you are actively engaged.</a:t>
            </a:r>
          </a:p>
          <a:p>
            <a:r>
              <a:rPr lang="en-US" dirty="0"/>
              <a:t>Ask Clarifying Questions: If something is unclear or ambiguous, ask open-ended questions to seek clarification. Avoid leading questions that could be perceived as confrontational.</a:t>
            </a:r>
            <a:endParaRPr lang="th-TH" dirty="0"/>
          </a:p>
        </p:txBody>
      </p:sp>
    </p:spTree>
    <p:extLst>
      <p:ext uri="{BB962C8B-B14F-4D97-AF65-F5344CB8AC3E}">
        <p14:creationId xmlns:p14="http://schemas.microsoft.com/office/powerpoint/2010/main" val="279643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FFC9319-375E-4A7C-B729-121835FA02C7}"/>
              </a:ext>
            </a:extLst>
          </p:cNvPr>
          <p:cNvSpPr>
            <a:spLocks noGrp="1"/>
          </p:cNvSpPr>
          <p:nvPr>
            <p:ph type="title"/>
          </p:nvPr>
        </p:nvSpPr>
        <p:spPr/>
        <p:txBody>
          <a:bodyPr/>
          <a:lstStyle/>
          <a:p>
            <a:endParaRPr lang="th-TH"/>
          </a:p>
        </p:txBody>
      </p:sp>
      <p:sp>
        <p:nvSpPr>
          <p:cNvPr id="3" name="ตัวแทนเนื้อหา 2">
            <a:extLst>
              <a:ext uri="{FF2B5EF4-FFF2-40B4-BE49-F238E27FC236}">
                <a16:creationId xmlns:a16="http://schemas.microsoft.com/office/drawing/2014/main" id="{294603C9-5D39-1162-B5E3-2B80AE860994}"/>
              </a:ext>
            </a:extLst>
          </p:cNvPr>
          <p:cNvSpPr>
            <a:spLocks noGrp="1"/>
          </p:cNvSpPr>
          <p:nvPr>
            <p:ph idx="1"/>
          </p:nvPr>
        </p:nvSpPr>
        <p:spPr/>
        <p:txBody>
          <a:bodyPr>
            <a:normAutofit fontScale="92500" lnSpcReduction="10000"/>
          </a:bodyPr>
          <a:lstStyle/>
          <a:p>
            <a:pPr marL="0" indent="0">
              <a:buNone/>
            </a:pPr>
            <a:r>
              <a:rPr lang="en-US" dirty="0"/>
              <a:t>3. </a:t>
            </a:r>
            <a:r>
              <a:rPr lang="en-US" dirty="0" err="1"/>
              <a:t>EMPATHIZE:Empathy</a:t>
            </a:r>
            <a:r>
              <a:rPr lang="en-US" dirty="0"/>
              <a:t> is a crucial component of active listening. It means not only understanding the other party’s words but also their emotions and perspective. Here’s how you can express empathy:</a:t>
            </a:r>
          </a:p>
          <a:p>
            <a:endParaRPr lang="en-US" dirty="0"/>
          </a:p>
          <a:p>
            <a:r>
              <a:rPr lang="en-US" dirty="0"/>
              <a:t>Acknowledge Feelings: Pay attention to the emotions conveyed by the other party and acknowledge them. For example, you might say, “I can see why you might feel frustrated about that.”</a:t>
            </a:r>
          </a:p>
          <a:p>
            <a:r>
              <a:rPr lang="en-US" dirty="0"/>
              <a:t>Put Yourself in Their Shoes: Try to see the situation from the other person’s perspective. This helps you connect on a deeper level and builds rapport.</a:t>
            </a:r>
            <a:endParaRPr lang="th-TH" dirty="0"/>
          </a:p>
        </p:txBody>
      </p:sp>
    </p:spTree>
    <p:extLst>
      <p:ext uri="{BB962C8B-B14F-4D97-AF65-F5344CB8AC3E}">
        <p14:creationId xmlns:p14="http://schemas.microsoft.com/office/powerpoint/2010/main" val="2009198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3C84F489-A83A-BE11-FEE0-207F0EFA827A}"/>
              </a:ext>
            </a:extLst>
          </p:cNvPr>
          <p:cNvSpPr>
            <a:spLocks noGrp="1"/>
          </p:cNvSpPr>
          <p:nvPr>
            <p:ph idx="1"/>
          </p:nvPr>
        </p:nvSpPr>
        <p:spPr/>
        <p:txBody>
          <a:bodyPr>
            <a:normAutofit/>
          </a:bodyPr>
          <a:lstStyle/>
          <a:p>
            <a:pPr marL="0" indent="0">
              <a:buNone/>
            </a:pPr>
            <a:r>
              <a:rPr lang="en-US" dirty="0"/>
              <a:t>4. NON-VERBAL </a:t>
            </a:r>
            <a:r>
              <a:rPr lang="en-US" dirty="0" err="1"/>
              <a:t>COMMUNICATION:Non-verbal</a:t>
            </a:r>
            <a:r>
              <a:rPr lang="en-US" dirty="0"/>
              <a:t> cues can speak volumes in a negotiation. Paying attention to the other party’s body language and tone of voice can provide insights into their emotions and intentions:</a:t>
            </a:r>
          </a:p>
          <a:p>
            <a:endParaRPr lang="en-US" dirty="0"/>
          </a:p>
          <a:p>
            <a:r>
              <a:rPr lang="en-US" dirty="0"/>
              <a:t>Body Language: Watch for signs of openness or defensiveness. Open body language, such as uncrossed arms and leaning in, indicates receptiveness.</a:t>
            </a:r>
          </a:p>
          <a:p>
            <a:r>
              <a:rPr lang="en-US" dirty="0"/>
              <a:t>Tone of Voice: Listen to the tone of voice. A calm and steady tone may indicate confidence, while a shaky or raised voice might suggest frustration or agitation.</a:t>
            </a:r>
            <a:endParaRPr lang="th-TH" dirty="0"/>
          </a:p>
        </p:txBody>
      </p:sp>
    </p:spTree>
    <p:extLst>
      <p:ext uri="{BB962C8B-B14F-4D97-AF65-F5344CB8AC3E}">
        <p14:creationId xmlns:p14="http://schemas.microsoft.com/office/powerpoint/2010/main" val="238246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F8B26F3A-DB7C-F811-E6B2-9221B487C484}"/>
              </a:ext>
            </a:extLst>
          </p:cNvPr>
          <p:cNvSpPr>
            <a:spLocks noGrp="1"/>
          </p:cNvSpPr>
          <p:nvPr>
            <p:ph idx="1"/>
          </p:nvPr>
        </p:nvSpPr>
        <p:spPr/>
        <p:txBody>
          <a:bodyPr>
            <a:normAutofit fontScale="92500" lnSpcReduction="20000"/>
          </a:bodyPr>
          <a:lstStyle/>
          <a:p>
            <a:pPr marL="0" indent="0">
              <a:buNone/>
            </a:pPr>
            <a:r>
              <a:rPr lang="en-US" dirty="0"/>
              <a:t>5. SUMMARIZE: Periodically summarizing the key points of the conversation serves multiple purposes in active listening during negotiation:</a:t>
            </a:r>
          </a:p>
          <a:p>
            <a:endParaRPr lang="en-US" dirty="0"/>
          </a:p>
          <a:p>
            <a:r>
              <a:rPr lang="en-US" dirty="0"/>
              <a:t>Demonstrates Active Listening: Summarizing shows that you are actively engaged and following the conversation closely.</a:t>
            </a:r>
          </a:p>
          <a:p>
            <a:r>
              <a:rPr lang="en-US" dirty="0"/>
              <a:t>Ensures Clarity: It helps ensure that both parties are on the same page and have a shared understanding of the discussion.</a:t>
            </a:r>
          </a:p>
          <a:p>
            <a:r>
              <a:rPr lang="en-US" dirty="0"/>
              <a:t>Provides Opportunities for Clarification: If there are any misunderstandings, summarizing allows the other party to correct them.</a:t>
            </a:r>
            <a:endParaRPr lang="th-TH" dirty="0"/>
          </a:p>
        </p:txBody>
      </p:sp>
    </p:spTree>
    <p:extLst>
      <p:ext uri="{BB962C8B-B14F-4D97-AF65-F5344CB8AC3E}">
        <p14:creationId xmlns:p14="http://schemas.microsoft.com/office/powerpoint/2010/main" val="626826646"/>
      </p:ext>
    </p:extLst>
  </p:cSld>
  <p:clrMapOvr>
    <a:masterClrMapping/>
  </p:clrMapOvr>
</p:sld>
</file>

<file path=ppt/theme/theme1.xml><?xml version="1.0" encoding="utf-8"?>
<a:theme xmlns:a="http://schemas.openxmlformats.org/drawingml/2006/main" name="แกลเลอรี">
  <a:themeElements>
    <a:clrScheme name="แกลเลอรี">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แกลเลอรี">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แกลเลอรี">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149</TotalTime>
  <Words>1948</Words>
  <Application>Microsoft Office PowerPoint</Application>
  <PresentationFormat>แบบจอกว้าง</PresentationFormat>
  <Paragraphs>86</Paragraphs>
  <Slides>26</Slides>
  <Notes>0</Notes>
  <HiddenSlides>0</HiddenSlides>
  <MMClips>0</MMClips>
  <ScaleCrop>false</ScaleCrop>
  <HeadingPairs>
    <vt:vector size="6" baseType="variant">
      <vt:variant>
        <vt:lpstr>ฟอนต์ที่ถูกใช้</vt:lpstr>
      </vt:variant>
      <vt:variant>
        <vt:i4>2</vt:i4>
      </vt:variant>
      <vt:variant>
        <vt:lpstr>ธีม</vt:lpstr>
      </vt:variant>
      <vt:variant>
        <vt:i4>1</vt:i4>
      </vt:variant>
      <vt:variant>
        <vt:lpstr>ชื่อเรื่องสไลด์</vt:lpstr>
      </vt:variant>
      <vt:variant>
        <vt:i4>26</vt:i4>
      </vt:variant>
    </vt:vector>
  </HeadingPairs>
  <TitlesOfParts>
    <vt:vector size="29" baseType="lpstr">
      <vt:lpstr>Arial</vt:lpstr>
      <vt:lpstr>Gill Sans MT</vt:lpstr>
      <vt:lpstr>แกลเลอรี</vt:lpstr>
      <vt:lpstr>Lesson 7  Listen and learn</vt:lpstr>
      <vt:lpstr>What is active listening?</vt:lpstr>
      <vt:lpstr>Active listening is not:</vt:lpstr>
      <vt:lpstr>งานนำเสนอ PowerPoint</vt:lpstr>
      <vt:lpstr>How to build Active Listening skill for Negotiation</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งานนำเสนอ PowerPoint</vt:lpstr>
      <vt:lpstr>5 Important Listening Skills to Use in Negotiation</vt:lpstr>
      <vt:lpstr>งานนำเสนอ PowerPoint</vt:lpstr>
      <vt:lpstr>The tricks of the trade</vt:lpstr>
      <vt:lpstr>งานนำเสนอ PowerPoint</vt:lpstr>
      <vt:lpstr>งานนำเสนอ PowerPoint</vt:lpstr>
      <vt:lpstr>งานนำเสนอ PowerPoint</vt:lpstr>
      <vt:lpstr>งานนำเสนอ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wcom</dc:creator>
  <cp:lastModifiedBy>wcom</cp:lastModifiedBy>
  <cp:revision>7</cp:revision>
  <dcterms:created xsi:type="dcterms:W3CDTF">2024-07-06T04:06:06Z</dcterms:created>
  <dcterms:modified xsi:type="dcterms:W3CDTF">2024-09-20T02:40:02Z</dcterms:modified>
</cp:coreProperties>
</file>