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73" r:id="rId5"/>
    <p:sldId id="274" r:id="rId6"/>
    <p:sldId id="275" r:id="rId7"/>
    <p:sldId id="278" r:id="rId8"/>
    <p:sldId id="259" r:id="rId9"/>
    <p:sldId id="268" r:id="rId10"/>
    <p:sldId id="276" r:id="rId11"/>
    <p:sldId id="269" r:id="rId12"/>
    <p:sldId id="270" r:id="rId13"/>
    <p:sldId id="277" r:id="rId14"/>
    <p:sldId id="271" r:id="rId15"/>
    <p:sldId id="272" r:id="rId16"/>
    <p:sldId id="279" r:id="rId17"/>
    <p:sldId id="280" r:id="rId18"/>
    <p:sldId id="281" r:id="rId19"/>
    <p:sldId id="282" r:id="rId20"/>
    <p:sldId id="283" r:id="rId21"/>
    <p:sldId id="284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56" y="1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C6D5C-CB2C-488E-B41B-56B1B3D6F5D8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F2FCE7-DE76-4AD2-8B0C-2D4D85775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238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2FCE7-DE76-4AD2-8B0C-2D4D857759B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001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181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722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372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420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67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633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787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382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704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837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15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A7ECF-2A8B-453F-B568-21AEAAAC0BC8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16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Programmable Logic Controller(PLC)</a:t>
            </a:r>
            <a:b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บทที่ 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ภาษาที่ใช้ใน </a:t>
            </a:r>
            <a: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PLC</a:t>
            </a:r>
            <a:endParaRPr lang="en-US" sz="4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73016"/>
            <a:ext cx="6400800" cy="2065784"/>
          </a:xfrm>
        </p:spPr>
        <p:txBody>
          <a:bodyPr>
            <a:normAutofit fontScale="92500" lnSpcReduction="10000"/>
          </a:bodyPr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ผศ. ดร.บุญชัย บุญชู</a:t>
            </a: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สาขาเทคโนโลยีไฟฟ้า </a:t>
            </a: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คณะวิศวกรรมศาสตร์และเทคโนโลยีอุตสาหกรรม </a:t>
            </a: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มหาวิทยาลัยราชภัฏสวนสุนันทา</a:t>
            </a:r>
            <a:endParaRPr lang="en-US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712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1628800"/>
            <a:ext cx="4385932" cy="3699625"/>
          </a:xfrm>
        </p:spPr>
      </p:pic>
      <p:sp>
        <p:nvSpPr>
          <p:cNvPr id="5" name="TextBox 4"/>
          <p:cNvSpPr txBox="1"/>
          <p:nvPr/>
        </p:nvSpPr>
        <p:spPr>
          <a:xfrm>
            <a:off x="3563888" y="5267404"/>
            <a:ext cx="21788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2.7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ภาษา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SPC 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4523010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 Function Block Diagram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332" y="1135285"/>
            <a:ext cx="4951335" cy="4525963"/>
          </a:xfrm>
        </p:spPr>
      </p:pic>
      <p:sp>
        <p:nvSpPr>
          <p:cNvPr id="5" name="TextBox 4"/>
          <p:cNvSpPr txBox="1"/>
          <p:nvPr/>
        </p:nvSpPr>
        <p:spPr>
          <a:xfrm>
            <a:off x="1259632" y="5733256"/>
            <a:ext cx="67104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2.8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การแปลงระหว่างฟังก์ขั่นบล็อกไดอะแกรมกับภาษาแลดเดอร์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76256" y="1988840"/>
            <a:ext cx="13997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ภาษาแลดเดอร์</a:t>
            </a:r>
            <a:endParaRPr lang="en-US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76256" y="4038163"/>
            <a:ext cx="21547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ฟังก์ขั่นบล็อกไดอะแกรม</a:t>
            </a:r>
            <a:endParaRPr lang="en-US" sz="24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โดยใช้ </a:t>
            </a:r>
            <a:r>
              <a:rPr lang="en-US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Logo (Siemens)</a:t>
            </a:r>
            <a:endParaRPr lang="en-US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041143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4. Structured Text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9411" y="1484784"/>
            <a:ext cx="5876925" cy="4219575"/>
          </a:xfrm>
        </p:spPr>
      </p:pic>
      <p:sp>
        <p:nvSpPr>
          <p:cNvPr id="5" name="TextBox 4"/>
          <p:cNvSpPr txBox="1"/>
          <p:nvPr/>
        </p:nvSpPr>
        <p:spPr>
          <a:xfrm>
            <a:off x="3059832" y="5733256"/>
            <a:ext cx="33590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2.9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ภาษา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Structured Text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796081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962" y="1340768"/>
            <a:ext cx="2886075" cy="2324100"/>
          </a:xfrm>
        </p:spPr>
      </p:pic>
      <p:sp>
        <p:nvSpPr>
          <p:cNvPr id="5" name="TextBox 4"/>
          <p:cNvSpPr txBox="1"/>
          <p:nvPr/>
        </p:nvSpPr>
        <p:spPr>
          <a:xfrm>
            <a:off x="2915816" y="3724821"/>
            <a:ext cx="34889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2.10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ภาษา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Structured Text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91680" y="4705980"/>
            <a:ext cx="61494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พื้นฐานภาษา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C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จะช่วยให้เขียนภาษา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structure text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ได้ดียิ่งขึ้น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400699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5. Boolean Instruction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List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599359"/>
            <a:ext cx="5094314" cy="3917873"/>
          </a:xfrm>
        </p:spPr>
      </p:pic>
      <p:sp>
        <p:nvSpPr>
          <p:cNvPr id="6" name="TextBox 5"/>
          <p:cNvSpPr txBox="1"/>
          <p:nvPr/>
        </p:nvSpPr>
        <p:spPr>
          <a:xfrm>
            <a:off x="2006598" y="5589240"/>
            <a:ext cx="54457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2.11 Ladder Diagram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กับ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Boolean Instruction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09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Logic Gate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เปรียบเทียบกับ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Ladder Logic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636" y="1268760"/>
            <a:ext cx="6944756" cy="4525963"/>
          </a:xfrm>
        </p:spPr>
      </p:pic>
      <p:sp>
        <p:nvSpPr>
          <p:cNvPr id="7" name="TextBox 6"/>
          <p:cNvSpPr txBox="1"/>
          <p:nvPr/>
        </p:nvSpPr>
        <p:spPr>
          <a:xfrm>
            <a:off x="2267744" y="5858108"/>
            <a:ext cx="48109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2.11 Ladder diagram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กับ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Logic diagram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6790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สัญลักษณ์ที่ใช้ใน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PLC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5821" y="1340768"/>
            <a:ext cx="6512357" cy="4525963"/>
          </a:xfrm>
        </p:spPr>
      </p:pic>
      <p:sp>
        <p:nvSpPr>
          <p:cNvPr id="7" name="TextBox 6"/>
          <p:cNvSpPr txBox="1"/>
          <p:nvPr/>
        </p:nvSpPr>
        <p:spPr>
          <a:xfrm>
            <a:off x="2267744" y="6002124"/>
            <a:ext cx="44855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2.12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ตัวอย่างสัญลักษณ์ที่ใช้ในวงจร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PLC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7678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Timing Diagram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67744" y="5930116"/>
            <a:ext cx="51507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2.13 Ladder diagram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และ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Timing diagram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724" y="1351309"/>
            <a:ext cx="5854552" cy="4525963"/>
          </a:xfrm>
        </p:spPr>
      </p:pic>
    </p:spTree>
    <p:extLst>
      <p:ext uri="{BB962C8B-B14F-4D97-AF65-F5344CB8AC3E}">
        <p14:creationId xmlns:p14="http://schemas.microsoft.com/office/powerpoint/2010/main" val="3414086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0480" y="1196752"/>
            <a:ext cx="1543039" cy="4525963"/>
          </a:xfrm>
        </p:spPr>
      </p:pic>
      <p:sp>
        <p:nvSpPr>
          <p:cNvPr id="7" name="TextBox 6"/>
          <p:cNvSpPr txBox="1"/>
          <p:nvPr/>
        </p:nvSpPr>
        <p:spPr>
          <a:xfrm>
            <a:off x="2796928" y="5805264"/>
            <a:ext cx="37192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2.14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Ladder diagram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5354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836323"/>
            <a:ext cx="3816424" cy="4791732"/>
          </a:xfrm>
        </p:spPr>
      </p:pic>
      <p:sp>
        <p:nvSpPr>
          <p:cNvPr id="5" name="TextBox 4"/>
          <p:cNvSpPr txBox="1"/>
          <p:nvPr/>
        </p:nvSpPr>
        <p:spPr>
          <a:xfrm>
            <a:off x="1544679" y="5786100"/>
            <a:ext cx="6051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2.15 Ladder diagram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เปรียบเทียบกับ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Instruction List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1844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ภาษาที่ใช้โปรแกรม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PLC (IEC 1131-3)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Ladder Diagram (LD)</a:t>
            </a:r>
          </a:p>
          <a:p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Sequential Function Chart (SFC)</a:t>
            </a:r>
          </a:p>
          <a:p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Function Block Diagram (FBD)</a:t>
            </a:r>
          </a:p>
          <a:p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Structure Text (ST)</a:t>
            </a:r>
          </a:p>
          <a:p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Instruction List (IL)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225958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Principle of Logic Gate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2143919"/>
            <a:ext cx="1695450" cy="3438525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274" y="3369171"/>
            <a:ext cx="5010150" cy="92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294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772816"/>
            <a:ext cx="1866900" cy="35814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2248272"/>
            <a:ext cx="4572000" cy="176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439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ภาษาแลดเดอร์ </a:t>
            </a:r>
            <a: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(Ladder Diagram)</a:t>
            </a:r>
            <a:endParaRPr lang="en-US" sz="4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เป็นภาษาที่เรียบง่าย</a:t>
            </a:r>
          </a:p>
          <a:p>
            <a:r>
              <a:rPr lang="th-TH" dirty="0" smtClean="0"/>
              <a:t>คุ้นเคยมากที่สุด</a:t>
            </a:r>
          </a:p>
          <a:p>
            <a:r>
              <a:rPr lang="th-TH" dirty="0" smtClean="0"/>
              <a:t>ทำความเข้าใจง่าย</a:t>
            </a:r>
          </a:p>
          <a:p>
            <a:r>
              <a:rPr lang="th-TH" dirty="0" smtClean="0"/>
              <a:t>การทำงานคล้ายกับวงจรรีเลย์</a:t>
            </a:r>
          </a:p>
          <a:p>
            <a:r>
              <a:rPr lang="th-TH" dirty="0" smtClean="0"/>
              <a:t>ใช้งานอย่างแพร่หลาย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758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รีเลย์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(Relay)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988840"/>
            <a:ext cx="8229600" cy="2767885"/>
          </a:xfrm>
        </p:spPr>
      </p:pic>
      <p:sp>
        <p:nvSpPr>
          <p:cNvPr id="5" name="TextBox 4"/>
          <p:cNvSpPr txBox="1"/>
          <p:nvPr/>
        </p:nvSpPr>
        <p:spPr>
          <a:xfrm>
            <a:off x="2943437" y="4777988"/>
            <a:ext cx="3212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2.1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รีเลย์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มาตรฐาน </a:t>
            </a:r>
            <a:r>
              <a:rPr lang="en-US" sz="2800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ANSi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5597227"/>
            <a:ext cx="2047875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861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406" y="908720"/>
            <a:ext cx="5393898" cy="4260726"/>
          </a:xfrm>
        </p:spPr>
      </p:pic>
      <p:sp>
        <p:nvSpPr>
          <p:cNvPr id="5" name="TextBox 4"/>
          <p:cNvSpPr txBox="1"/>
          <p:nvPr/>
        </p:nvSpPr>
        <p:spPr>
          <a:xfrm>
            <a:off x="2699792" y="5138028"/>
            <a:ext cx="37625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2.2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วงจรรีเลย์และวงจรแลดเดอร์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56206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628800"/>
            <a:ext cx="5411044" cy="3442345"/>
          </a:xfrm>
        </p:spPr>
      </p:pic>
      <p:sp>
        <p:nvSpPr>
          <p:cNvPr id="5" name="TextBox 4"/>
          <p:cNvSpPr txBox="1"/>
          <p:nvPr/>
        </p:nvSpPr>
        <p:spPr>
          <a:xfrm>
            <a:off x="3292052" y="5138028"/>
            <a:ext cx="24320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2.3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วงจรแลดเดอร์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80484" y="2420888"/>
            <a:ext cx="10182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วงจรที่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54173" y="3193812"/>
            <a:ext cx="10182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วงจรที่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2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50629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ลำดับการทำงานของวงจรแลด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เดอร์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487" y="2003524"/>
            <a:ext cx="4391025" cy="3143250"/>
          </a:xfrm>
        </p:spPr>
      </p:pic>
      <p:sp>
        <p:nvSpPr>
          <p:cNvPr id="5" name="TextBox 4"/>
          <p:cNvSpPr txBox="1"/>
          <p:nvPr/>
        </p:nvSpPr>
        <p:spPr>
          <a:xfrm>
            <a:off x="2411760" y="5138028"/>
            <a:ext cx="43636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4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ลำดับการทำงานของวงจรแลดเดอร์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62211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980728"/>
            <a:ext cx="8138118" cy="3737109"/>
          </a:xfrm>
        </p:spPr>
      </p:pic>
      <p:sp>
        <p:nvSpPr>
          <p:cNvPr id="5" name="TextBox 4"/>
          <p:cNvSpPr txBox="1"/>
          <p:nvPr/>
        </p:nvSpPr>
        <p:spPr>
          <a:xfrm>
            <a:off x="2904965" y="4633972"/>
            <a:ext cx="32512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2.5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ตัวอย่างภาษาแลดเดอร์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41449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ภาษา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SFC (Sequential Function Chart)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5969" y="1196752"/>
            <a:ext cx="3552215" cy="4999130"/>
          </a:xfrm>
        </p:spPr>
      </p:pic>
      <p:sp>
        <p:nvSpPr>
          <p:cNvPr id="5" name="TextBox 4"/>
          <p:cNvSpPr txBox="1"/>
          <p:nvPr/>
        </p:nvSpPr>
        <p:spPr>
          <a:xfrm>
            <a:off x="1920291" y="6146140"/>
            <a:ext cx="53880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2.6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ภาษา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SPC ;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คล้ายกับการเขียน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Flow Chart) 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10172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296</Words>
  <Application>Microsoft Office PowerPoint</Application>
  <PresentationFormat>On-screen Show (4:3)</PresentationFormat>
  <Paragraphs>50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Programmable Logic Controller(PLC) บทที่ 2 ภาษาที่ใช้ใน PLC</vt:lpstr>
      <vt:lpstr>ภาษาที่ใช้โปรแกรม PLC (IEC 1131-3)</vt:lpstr>
      <vt:lpstr>1. ภาษาแลดเดอร์ (Ladder Diagram)</vt:lpstr>
      <vt:lpstr>รีเลย์ (Relay)</vt:lpstr>
      <vt:lpstr>PowerPoint Presentation</vt:lpstr>
      <vt:lpstr>PowerPoint Presentation</vt:lpstr>
      <vt:lpstr>ลำดับการทำงานของวงจรแลดเดอร์</vt:lpstr>
      <vt:lpstr>PowerPoint Presentation</vt:lpstr>
      <vt:lpstr>2. ภาษา SFC (Sequential Function Chart)</vt:lpstr>
      <vt:lpstr>PowerPoint Presentation</vt:lpstr>
      <vt:lpstr>3. Function Block Diagram</vt:lpstr>
      <vt:lpstr>4. Structured Text</vt:lpstr>
      <vt:lpstr>PowerPoint Presentation</vt:lpstr>
      <vt:lpstr>5. Boolean Instruction List</vt:lpstr>
      <vt:lpstr>Logic Gate เปรียบเทียบกับ Ladder Logic</vt:lpstr>
      <vt:lpstr>สัญลักษณ์ที่ใช้ใน PLC</vt:lpstr>
      <vt:lpstr>Timing Diagram</vt:lpstr>
      <vt:lpstr>PowerPoint Presentation</vt:lpstr>
      <vt:lpstr>PowerPoint Presentation</vt:lpstr>
      <vt:lpstr>Principle of Logic Gate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Programmable Logic Controller(PLC)</dc:title>
  <dc:creator>Boonchai</dc:creator>
  <cp:lastModifiedBy>Boonchai</cp:lastModifiedBy>
  <cp:revision>89</cp:revision>
  <dcterms:created xsi:type="dcterms:W3CDTF">2025-07-22T14:11:10Z</dcterms:created>
  <dcterms:modified xsi:type="dcterms:W3CDTF">2025-09-10T02:32:45Z</dcterms:modified>
</cp:coreProperties>
</file>