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308" r:id="rId5"/>
    <p:sldId id="307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C03E-9A7E-4C71-A904-A561E43F1763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หม้อแปลงไฟฟ้า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(Transformer)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27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47453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เมื่อหม้อแปลงมีอัตราส่วนจำนวนรอบ </a:t>
                </a:r>
                <a14:m>
                  <m:oMath xmlns:m="http://schemas.openxmlformats.org/officeDocument/2006/math">
                    <m:r>
                      <a:rPr lang="th-TH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th-TH" sz="2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ต่อก่อนเข้าลำโพงดังรูปที่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3.6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จากสมการ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(3.15)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𝑍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𝑎</m:t>
                    </m:r>
                    <m:r>
                      <a:rPr lang="en-US" sz="2400" b="0" i="1" baseline="30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𝑍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𝐿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	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ดังนั้น</a:t>
                </a:r>
                <a:endPara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cs typeface="TH SarabunPSK" panose="020B0500040200020003" pitchFamily="34" charset="-34"/>
                  </a:rPr>
                  <a:t>		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′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𝑎</m:t>
                    </m:r>
                    <m:r>
                      <a:rPr lang="en-US" sz="2400" b="0" i="1" baseline="30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𝑅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TH SarabunPSK" panose="020B0500040200020003" pitchFamily="34" charset="-34"/>
                      </a:rPr>
                      <m:t> 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)</m:t>
                        </m:r>
                        <m:r>
                          <a:rPr lang="en-US" sz="2400" b="0" i="1" baseline="30000" smtClean="0">
                            <a:latin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 Ω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Ω</m:t>
                    </m:r>
                  </m:oMath>
                </a14:m>
                <a:endPara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และจะได้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10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𝑉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1</m:t>
                            </m:r>
                          </m:e>
                        </m:d>
                        <m:r>
                          <a:rPr lang="el-GR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Ω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</m:t>
                    </m:r>
                  </m:oMath>
                </a14:m>
                <a:endParaRPr lang="en-US" sz="2400" b="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ซึ่งสามารถคำนวณกำลังงานที่ลำโพงได้เป็น</a:t>
                </a:r>
              </a:p>
              <a:p>
                <a:pPr marL="0" indent="0">
                  <a:buNone/>
                </a:pPr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baseline="30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𝐴</m:t>
                        </m:r>
                      </m:e>
                    </m:d>
                    <m:r>
                      <a:rPr lang="en-US" sz="2400" b="0" i="1" baseline="30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Ω)</m:t>
                    </m:r>
                  </m:oMath>
                </a14:m>
                <a:endPara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25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𝑊</m:t>
                    </m:r>
                  </m:oMath>
                </a14:m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47453"/>
                <a:ext cx="8229600" cy="452596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3" y="332656"/>
            <a:ext cx="8405969" cy="20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224725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3.6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089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59990" cy="5145435"/>
          </a:xfrm>
        </p:spPr>
      </p:pic>
    </p:spTree>
    <p:extLst>
      <p:ext uri="{BB962C8B-B14F-4D97-AF65-F5344CB8AC3E}">
        <p14:creationId xmlns:p14="http://schemas.microsoft.com/office/powerpoint/2010/main" val="17633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5"/>
            <a:ext cx="7526969" cy="5184576"/>
          </a:xfrm>
        </p:spPr>
      </p:pic>
    </p:spTree>
    <p:extLst>
      <p:ext uri="{BB962C8B-B14F-4D97-AF65-F5344CB8AC3E}">
        <p14:creationId xmlns:p14="http://schemas.microsoft.com/office/powerpoint/2010/main" val="31154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31837"/>
            <a:ext cx="7778859" cy="5073427"/>
          </a:xfrm>
        </p:spPr>
      </p:pic>
    </p:spTree>
    <p:extLst>
      <p:ext uri="{BB962C8B-B14F-4D97-AF65-F5344CB8AC3E}">
        <p14:creationId xmlns:p14="http://schemas.microsoft.com/office/powerpoint/2010/main" val="22160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9"/>
            <a:ext cx="6875414" cy="5472608"/>
          </a:xfrm>
        </p:spPr>
      </p:pic>
    </p:spTree>
    <p:extLst>
      <p:ext uri="{BB962C8B-B14F-4D97-AF65-F5344CB8AC3E}">
        <p14:creationId xmlns:p14="http://schemas.microsoft.com/office/powerpoint/2010/main" val="4591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76864" cy="5616624"/>
          </a:xfrm>
        </p:spPr>
      </p:pic>
    </p:spTree>
    <p:extLst>
      <p:ext uri="{BB962C8B-B14F-4D97-AF65-F5344CB8AC3E}">
        <p14:creationId xmlns:p14="http://schemas.microsoft.com/office/powerpoint/2010/main" val="7744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4918"/>
            <a:ext cx="7005464" cy="3550146"/>
          </a:xfrm>
        </p:spPr>
      </p:pic>
    </p:spTree>
    <p:extLst>
      <p:ext uri="{BB962C8B-B14F-4D97-AF65-F5344CB8AC3E}">
        <p14:creationId xmlns:p14="http://schemas.microsoft.com/office/powerpoint/2010/main" val="121819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5058227" cy="6365845"/>
          </a:xfrm>
        </p:spPr>
      </p:pic>
    </p:spTree>
    <p:extLst>
      <p:ext uri="{BB962C8B-B14F-4D97-AF65-F5344CB8AC3E}">
        <p14:creationId xmlns:p14="http://schemas.microsoft.com/office/powerpoint/2010/main" val="405026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5"/>
            <a:ext cx="5950356" cy="3959692"/>
          </a:xfrm>
        </p:spPr>
      </p:pic>
    </p:spTree>
    <p:extLst>
      <p:ext uri="{BB962C8B-B14F-4D97-AF65-F5344CB8AC3E}">
        <p14:creationId xmlns:p14="http://schemas.microsoft.com/office/powerpoint/2010/main" val="36330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หม้อแปลงไฟฟ้าคืออุปกรณ์ที่อาศัยคุณสมบัติของสนามแม่เหล็ก ในการส่งผ่านกำลังไฟฟ้า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โดยทั่วไปประกอบด้วยขดลวดตัวนำ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  <a:endPara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ขดลวดตัวนำด้านไฟเข้าเรียกว่า ขดลวดปฐมภูมิ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(primary winding)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ขดลวดตัวนำด้านไฟออกเรียกว่า ขดลวดทุติยภูมิ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(secondary winding)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สำหรับหม้อแปลงไฟฟ้ากำลังขนาดใหญ่ อาจมีขดลวดที่สาม คือ ขดตติยภูมิ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(tertiary winding)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22737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24"/>
            <a:ext cx="1572766" cy="1572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6548"/>
            <a:ext cx="13335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73016"/>
            <a:ext cx="1872208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1318" y="5354052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ตัวอย่างหม้อแปลง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28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โครงสร้างของหม้อแปลงไฟฟ้า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ขดลวดด้านไฟเข้า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เรียกว่าขดปฐมภูมิ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(primary)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ขดลวดด้านไฟออก เรียกว่าขดทุติยภูมิ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(secondary)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แกนเหล็ก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(core)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โครงสำหรับพันขดลวด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(bobbin)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60490"/>
            <a:ext cx="1512168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800200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0" y="4293375"/>
            <a:ext cx="1752439" cy="1295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22" y="3993654"/>
            <a:ext cx="1739602" cy="1739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5786100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แกนเหล็กและโครงพันหม้อแปลง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732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หม้อแปลงไฟฟ้าในอุดม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คติ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จากโครงสร้างของหม้อแปลงดังรูปที่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เมื่อกำหนดให้หม้อแปลงมีคุณสมบัติเป็นอุดมคติ โดยที่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ความต้านทานของขดลวดเป็นศูนย์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เส้นแรงแม่เหล็กทั้งหมดเกิดขึ้นในแกนเหล็ก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การสูญเสียในแกนเหล็กเป็นศูนย์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ความซึมซาบแม่เหล็ก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(permeability ; </a:t>
            </a:r>
            <a:r>
              <a:rPr lang="en-US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µ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เป็นอนันต์</a:t>
            </a:r>
          </a:p>
        </p:txBody>
      </p:sp>
    </p:spTree>
    <p:extLst>
      <p:ext uri="{BB962C8B-B14F-4D97-AF65-F5344CB8AC3E}">
        <p14:creationId xmlns:p14="http://schemas.microsoft.com/office/powerpoint/2010/main" val="419729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067128" cy="2446909"/>
          </a:xfrm>
        </p:spPr>
      </p:pic>
      <p:sp>
        <p:nvSpPr>
          <p:cNvPr id="5" name="TextBox 4"/>
          <p:cNvSpPr txBox="1"/>
          <p:nvPr/>
        </p:nvSpPr>
        <p:spPr>
          <a:xfrm>
            <a:off x="2241145" y="2924944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3.3 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โครงสร้างและสัญลักษณ์ของหม้อแปลงในอุดมคติ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429000"/>
            <a:ext cx="501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จากกฎของฟาราเดย์ พิจารณาด้านปฐมภูมิและทุติยภูมิ จะได้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8253" y="3861048"/>
                <a:ext cx="6232796" cy="63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				</a:t>
                </a:r>
                <a:r>
                  <a:rPr lang="en-US" sz="20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3.1)</a:t>
                </a:r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53" y="3861048"/>
                <a:ext cx="6232796" cy="633763"/>
              </a:xfrm>
              <a:prstGeom prst="rect">
                <a:avLst/>
              </a:prstGeom>
              <a:blipFill rotWithShape="1">
                <a:blip r:embed="rId3"/>
                <a:stretch>
                  <a:fillRect b="-16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4523429"/>
                <a:ext cx="6110968" cy="63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		</a:t>
                </a: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0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3.2)</a:t>
                </a:r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23429"/>
                <a:ext cx="6110968" cy="633763"/>
              </a:xfrm>
              <a:prstGeom prst="rect">
                <a:avLst/>
              </a:prstGeom>
              <a:blipFill rotWithShape="1">
                <a:blip r:embed="rId4"/>
                <a:stretch>
                  <a:fillRect r="-499" b="-16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40010" y="5210036"/>
            <a:ext cx="466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อัตราส่วนระหว่างสมการที่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(3.1)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สมการที่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(3.2)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7704" y="5661248"/>
                <a:ext cx="6245492" cy="70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</a:t>
                </a:r>
                <a:r>
                  <a:rPr lang="th-TH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เมื่อ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turn ratio            </a:t>
                </a:r>
                <a:r>
                  <a:rPr lang="th-TH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(3.3)</a:t>
                </a:r>
                <a:endPara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661248"/>
                <a:ext cx="6245492" cy="704039"/>
              </a:xfrm>
              <a:prstGeom prst="rect">
                <a:avLst/>
              </a:prstGeom>
              <a:blipFill rotWithShape="1">
                <a:blip r:embed="rId5"/>
                <a:stretch>
                  <a:fillRect r="-87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6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692696"/>
                <a:ext cx="7234673" cy="281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ความสัมพันธ์ระหว่างกระแสในขดปฐมภูมิ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H SarabunPSK" panose="020B0500040200020003" pitchFamily="34" charset="-34"/>
                      </a:rPr>
                      <m:t>𝑖</m:t>
                    </m:r>
                    <m:r>
                      <a:rPr lang="en-US" sz="20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กับกระแสขดทุติยภูมิ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H SarabunPSK" panose="020B0500040200020003" pitchFamily="34" charset="-34"/>
                      </a:rPr>
                      <m:t>𝑖</m:t>
                    </m:r>
                    <m:r>
                      <a:rPr lang="en-US" sz="20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𝑁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𝑖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𝑁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𝑖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</m:oMath>
                </a14:m>
                <a:endParaRPr lang="en-US" sz="2400" b="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endParaRPr lang="en-US" sz="1200" b="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𝑖</m:t>
                            </m:r>
                            <m:r>
                              <a:rPr lang="en-US" sz="3200" b="0" i="1" baseline="-25000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𝑖</m:t>
                            </m:r>
                            <m:r>
                              <a:rPr lang="en-US" sz="3200" b="0" i="1" baseline="-25000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 = </m:t>
                        </m:r>
                        <m:box>
                          <m:boxPr>
                            <m:ctrlPr>
                              <a:rPr lang="en-US" sz="32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  <a:cs typeface="TH SarabunPSK" panose="020B0500040200020003" pitchFamily="34" charset="-34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  <a:cs typeface="TH SarabunPSK" panose="020B0500040200020003" pitchFamily="34" charset="-34"/>
                                  </a:rPr>
                                  <m:t>𝑁</m:t>
                                </m:r>
                                <m:r>
                                  <a:rPr lang="en-US" sz="3200" b="0" i="1" baseline="-25000" smtClean="0">
                                    <a:latin typeface="Cambria Math"/>
                                    <a:cs typeface="TH SarabunPSK" panose="020B0500040200020003" pitchFamily="34" charset="-34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  <a:cs typeface="TH SarabunPSK" panose="020B0500040200020003" pitchFamily="34" charset="-34"/>
                                  </a:rPr>
                                  <m:t>𝑁</m:t>
                                </m:r>
                                <m:r>
                                  <a:rPr lang="en-US" sz="3200" b="0" i="1" baseline="-25000" smtClean="0">
                                    <a:latin typeface="Cambria Math"/>
                                    <a:cs typeface="TH SarabunPSK" panose="020B0500040200020003" pitchFamily="34" charset="-34"/>
                                  </a:rPr>
                                  <m:t>1</m:t>
                                </m:r>
                              </m:den>
                            </m:f>
                          </m:e>
                        </m:box>
                        <m:r>
                          <a:rPr lang="en-US" sz="32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 = </m:t>
                        </m:r>
                        <m:box>
                          <m:boxPr>
                            <m:ctrlPr>
                              <a:rPr lang="en-US" sz="32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latin typeface="Cambria Math"/>
                                    <a:cs typeface="TH SarabunPSK" panose="020B0500040200020003" pitchFamily="34" charset="-34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/>
                                    <a:cs typeface="TH SarabunPSK" panose="020B0500040200020003" pitchFamily="34" charset="-34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  <a:cs typeface="TH SarabunPSK" panose="020B0500040200020003" pitchFamily="34" charset="-34"/>
                                  </a:rPr>
                                  <m:t>𝑎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			   (3.4)</a:t>
                </a:r>
              </a:p>
              <a:p>
                <a:endPara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จากสมการที่ </a:t>
                </a: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(3.3) </a:t>
                </a:r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 </a:t>
                </a: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(3.4) </a:t>
                </a:r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จึงได้ว่า</a:t>
                </a: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endPara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endParaRPr lang="en-US" sz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692696"/>
                <a:ext cx="7234673" cy="2810769"/>
              </a:xfrm>
              <a:prstGeom prst="rect">
                <a:avLst/>
              </a:prstGeom>
              <a:blipFill rotWithShape="1">
                <a:blip r:embed="rId2"/>
                <a:stretch>
                  <a:fillRect l="-1264" t="-1735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2780928"/>
                <a:ext cx="6219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					</a:t>
                </a: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(3.5)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780928"/>
                <a:ext cx="6219972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6579" r="-147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3585" y="3284984"/>
                <a:ext cx="7478855" cy="206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สมการที่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(3.5)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แสดงให้เห็นว่า กำลังไฟฟ้าชั่วขณะ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(instantaneous power)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ทั้งสองด้านมีค่าเท่ากัน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เนื่องจาก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𝑣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th-TH" sz="2400" b="0" i="1" smtClean="0">
                        <a:latin typeface="Cambria Math"/>
                        <a:cs typeface="TH SarabunPSK" panose="020B0500040200020003" pitchFamily="34" charset="-34"/>
                      </a:rPr>
                      <m:t> </m:t>
                    </m:r>
                  </m:oMath>
                </a14:m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เป็นสัญญาณไซน์ จึงสามารถเขียนให้อยู่ในรูปของค่า </a:t>
                </a:r>
                <a:r>
                  <a:rPr lang="en-US" sz="2400" dirty="0" err="1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rms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ได้ดังนี้</a:t>
                </a:r>
                <a:endPara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𝑉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𝑉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𝑁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𝑁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			   (3.6)</a:t>
                </a:r>
              </a:p>
              <a:p>
                <a:endParaRPr lang="en-US" sz="12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𝑁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𝑁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					   (3.7)</a:t>
                </a:r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85" y="3284984"/>
                <a:ext cx="7478855" cy="2064796"/>
              </a:xfrm>
              <a:prstGeom prst="rect">
                <a:avLst/>
              </a:prstGeom>
              <a:blipFill rotWithShape="1">
                <a:blip r:embed="rId4"/>
                <a:stretch>
                  <a:fillRect l="-1304" t="-2360" r="-1222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5445224"/>
                <a:ext cx="6219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					  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(3.8)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445224"/>
                <a:ext cx="62199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4" t="-6579" r="-147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15616" y="5919663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(input volt-amp)=(output volt-amp)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7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กำลังไฟฟ้าในหม้อแปลงอุดมคติ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980728"/>
                <a:ext cx="7149714" cy="569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กำลังไฟฟ้าที่จ่ายให้ขดปฐมภูมิ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H SarabunPSK" panose="020B0500040200020003" pitchFamily="34" charset="-34"/>
                      </a:rPr>
                      <m:t>𝑃</m:t>
                    </m:r>
                    <m:r>
                      <a:rPr lang="en-US" sz="20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𝑖𝑛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นิยามได้ดังนี้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𝑃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TH SarabunPSK" panose="020B0500040200020003" pitchFamily="34" charset="-34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𝜃</m:t>
                        </m:r>
                        <m:r>
                          <a:rPr lang="en-US" sz="2400" b="0" i="1" baseline="-25000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		(3.9)</a:t>
                </a:r>
                <a:endPara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กำลังไฟฟ้าที่ขดทุติยภูมิ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H SarabunPSK" panose="020B0500040200020003" pitchFamily="34" charset="-34"/>
                      </a:rPr>
                      <m:t>𝑃</m:t>
                    </m:r>
                    <m:r>
                      <a:rPr lang="en-US" sz="20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𝑜𝑢𝑡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𝑃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𝑜𝑢𝑡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func>
                      <m:funcPr>
                        <m:ctrlP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TH SarabunPSK" panose="020B0500040200020003" pitchFamily="34" charset="-34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𝜃</m:t>
                        </m:r>
                        <m:r>
                          <a:rPr lang="en-US" sz="2400" i="1" baseline="-2500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				(3.10)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เมื่อ </a:t>
                </a:r>
                <a:r>
                  <a:rPr lang="el-GR" sz="2000" i="1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θ</a:t>
                </a:r>
                <a:r>
                  <a:rPr lang="en-US" sz="2000" baseline="-2500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1</a:t>
                </a:r>
                <a:r>
                  <a:rPr lang="en-US" sz="200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=</a:t>
                </a:r>
                <a:r>
                  <a:rPr lang="el-GR" sz="2000" i="1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θ</a:t>
                </a:r>
                <a:r>
                  <a:rPr lang="en-US" sz="2000" baseline="-2500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2</a:t>
                </a:r>
                <a:r>
                  <a:rPr lang="th-TH" sz="2000" dirty="0">
                    <a:latin typeface="Cambria Math"/>
                    <a:ea typeface="Cambria Math"/>
                    <a:cs typeface="TH SarabunPSK" panose="020B0500040200020003" pitchFamily="34" charset="-34"/>
                  </a:rPr>
                  <a:t> </a:t>
                </a:r>
                <a:r>
                  <a:rPr lang="th-TH" sz="240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จะได้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h-TH" sz="2400" dirty="0">
                    <a:latin typeface="Cambria Math"/>
                    <a:ea typeface="Cambria Math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𝑃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𝑜𝑢𝑡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1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𝑃𝑖𝑛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b="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 </a:t>
                </a:r>
                <a:r>
                  <a:rPr lang="en-US" sz="2400" b="0" dirty="0" smtClean="0">
                    <a:latin typeface="TH SarabunPSK" panose="020B0500040200020003" pitchFamily="34" charset="-34"/>
                    <a:ea typeface="Cambria Math"/>
                    <a:cs typeface="TH SarabunPSK" panose="020B0500040200020003" pitchFamily="34" charset="-34"/>
                  </a:rPr>
                  <a:t>			(3.11)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th-TH" sz="2400" dirty="0" smtClean="0">
                    <a:latin typeface="TH SarabunPSK" panose="020B0500040200020003" pitchFamily="34" charset="-34"/>
                    <a:ea typeface="Cambria Math"/>
                    <a:cs typeface="TH SarabunPSK" panose="020B0500040200020003" pitchFamily="34" charset="-34"/>
                  </a:rPr>
                  <a:t>กำลังไฟฟ้าเชิงซ้อน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𝑆</m:t>
                    </m:r>
                  </m:oMath>
                </a14:m>
                <a:r>
                  <a:rPr lang="en-US" sz="2400" b="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 </a:t>
                </a:r>
                <a:r>
                  <a:rPr lang="th-TH" sz="2400" b="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และ กำลังไฟฟ้ารีแอคทีฟ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𝑄</m:t>
                    </m:r>
                  </m:oMath>
                </a14:m>
                <a:r>
                  <a:rPr lang="th-TH" sz="2400" b="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 เขียนได้เป็น </a:t>
                </a:r>
                <a:endParaRPr lang="en-US" sz="2400" b="0" dirty="0" smtClean="0">
                  <a:latin typeface="Cambria Math"/>
                  <a:ea typeface="Cambria Math"/>
                  <a:cs typeface="TH SarabunPSK" panose="020B0500040200020003" pitchFamily="34" charset="-34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Cambria Math"/>
                    <a:ea typeface="Cambria Math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𝑆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1</m:t>
                    </m:r>
                  </m:oMath>
                </a14:m>
                <a:endParaRPr lang="en-US" sz="2400" b="0" i="1" baseline="-25000" dirty="0" smtClean="0">
                  <a:latin typeface="Cambria Math"/>
                  <a:ea typeface="Cambria Math"/>
                  <a:cs typeface="TH SarabunPSK" panose="020B0500040200020003" pitchFamily="34" charset="-34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ea typeface="Cambria Math"/>
                    <a:cs typeface="TH SarabunPSK" panose="020B0500040200020003" pitchFamily="34" charset="-34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𝑆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𝑜𝑢𝑡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 </m:t>
                    </m:r>
                  </m:oMath>
                </a14:m>
                <a:r>
                  <a:rPr lang="en-US" sz="2400" b="0" dirty="0" smtClean="0">
                    <a:latin typeface="TH SarabunPSK" panose="020B0500040200020003" pitchFamily="34" charset="-34"/>
                    <a:ea typeface="Cambria Math"/>
                    <a:cs typeface="TH SarabunPSK" panose="020B0500040200020003" pitchFamily="34" charset="-34"/>
                  </a:rPr>
                  <a:t>					(3.12)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Cambria Math"/>
                    <a:ea typeface="Cambria Math"/>
                    <a:cs typeface="TH SarabunPSK" panose="020B0500040200020003" pitchFamily="34" charset="-34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𝑄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𝑉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1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b="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mbria Math"/>
                    <a:cs typeface="TH SarabunPSK" panose="020B0500040200020003" pitchFamily="34" charset="-34"/>
                  </a:rPr>
                  <a:t> </a:t>
                </a:r>
                <a:r>
                  <a:rPr lang="en-US" sz="2400" dirty="0" smtClean="0">
                    <a:ea typeface="Cambria Math"/>
                    <a:cs typeface="TH SarabunPSK" panose="020B0500040200020003" pitchFamily="34" charset="-34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𝑄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𝑜𝑢𝑡</m:t>
                    </m:r>
                    <m:r>
                      <a:rPr lang="en-US" sz="2400" i="1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𝑉</m:t>
                    </m:r>
                    <m:r>
                      <a:rPr lang="en-US" sz="2400" i="1" baseline="-2500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i="1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i="1" baseline="-2500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2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𝜃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b="0" dirty="0" smtClean="0">
                    <a:latin typeface="Cambria Math"/>
                    <a:ea typeface="Cambria Math"/>
                    <a:cs typeface="TH SarabunPSK" panose="020B0500040200020003" pitchFamily="34" charset="-34"/>
                  </a:rPr>
                  <a:t>				</a:t>
                </a:r>
                <a:r>
                  <a:rPr lang="en-US" sz="2400" b="0" dirty="0" smtClean="0">
                    <a:latin typeface="TH SarabunPSK" panose="020B0500040200020003" pitchFamily="34" charset="-34"/>
                    <a:ea typeface="Cambria Math"/>
                    <a:cs typeface="TH SarabunPSK" panose="020B0500040200020003" pitchFamily="34" charset="-34"/>
                  </a:rPr>
                  <a:t>(3.13)</a:t>
                </a:r>
                <a:endParaRPr lang="en-US" sz="2400" b="0" dirty="0" smtClean="0">
                  <a:latin typeface="Cambria Math"/>
                  <a:ea typeface="Cambria Math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0728"/>
                <a:ext cx="7149714" cy="5693866"/>
              </a:xfrm>
              <a:prstGeom prst="rect">
                <a:avLst/>
              </a:prstGeom>
              <a:blipFill rotWithShape="1">
                <a:blip r:embed="rId2"/>
                <a:stretch>
                  <a:fillRect l="-1279" t="-857" r="-426" b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5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922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การถ่ายโอนอิมพีแดนซ์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(Impedance Transfer)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endParaRPr lang="th-TH" sz="19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endParaRPr lang="th-TH" sz="17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3. 4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การถ่ายโอนอิมพีแดนซ์ของหม้อแปลงอุดมคติ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b="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0" i="1" dirty="0" smtClean="0">
                <a:latin typeface="Cambria Math"/>
                <a:cs typeface="TH SarabunPSK" panose="020B0500040200020003" pitchFamily="34" charset="-34"/>
              </a:rPr>
              <a:t>		</a:t>
            </a:r>
          </a:p>
          <a:p>
            <a:pPr marL="457200" lvl="1" indent="0">
              <a:buNone/>
            </a:pPr>
            <a:endParaRPr lang="en-US" b="0" i="1" dirty="0" smtClean="0">
              <a:latin typeface="Cambria Math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en-US" b="0" i="1" dirty="0" smtClean="0">
              <a:latin typeface="Cambria Math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331197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3284984"/>
                <a:ext cx="7571303" cy="274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เมื่อโหลด </a:t>
                </a:r>
                <a:r>
                  <a:rPr lang="en-US" sz="2400" i="1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Z</a:t>
                </a:r>
                <a:r>
                  <a:rPr lang="en-US" sz="2400" i="1" baseline="-25000" dirty="0" smtClean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L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ต่อที่ด้านทุติยภูมิของหม้อแปลงในอุดมคติ จะได้</a:t>
                </a:r>
              </a:p>
              <a:p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𝑍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𝑉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den>
                    </m:f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			(3.14) 	</a:t>
                </a:r>
              </a:p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ในขณะที่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𝑍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𝑉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𝑉</m:t>
                        </m:r>
                        <m:r>
                          <a:rPr lang="en-US" sz="2400" b="0" i="1" baseline="-25000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𝐼</m:t>
                            </m:r>
                            <m:r>
                              <a:rPr lang="en-US" sz="2400" b="0" i="1" baseline="-25000" smtClean="0">
                                <a:latin typeface="Cambria Math"/>
                                <a:cs typeface="TH SarabunPSK" panose="020B0500040200020003" pitchFamily="34" charset="-34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H SarabunPSK" panose="020B0500040200020003" pitchFamily="34" charset="-34"/>
                              </a:rPr>
                              <m:t>𝛼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𝛼</m:t>
                    </m:r>
                    <m:r>
                      <a:rPr lang="en-US" sz="2400" b="0" i="1" baseline="30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2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𝑉</m:t>
                        </m:r>
                        <m:r>
                          <a:rPr lang="en-US" sz="2400" b="0" i="1" baseline="-25000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endPara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ดังนั้น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𝑍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𝛼</m:t>
                    </m:r>
                    <m:r>
                      <a:rPr lang="en-US" sz="2400" b="0" i="1" baseline="30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𝑍</m:t>
                    </m:r>
                    <m:r>
                      <a:rPr lang="en-US" sz="2400" b="0" i="1" baseline="-25000" smtClean="0">
                        <a:latin typeface="Cambria Math"/>
                        <a:ea typeface="Cambria Math"/>
                        <a:cs typeface="TH SarabunPSK" panose="020B0500040200020003" pitchFamily="34" charset="-34"/>
                      </a:rPr>
                      <m:t>𝐿</m:t>
                    </m:r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			(3.15)</a:t>
                </a:r>
              </a:p>
              <a:p>
                <a:endParaRPr lang="en-US" sz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และจะได้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𝑍</m:t>
                    </m:r>
                    <m:r>
                      <a:rPr lang="en-US" sz="2400" b="0" i="1" baseline="-25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𝑍</m:t>
                        </m:r>
                        <m:r>
                          <a:rPr lang="en-US" sz="2400" b="0" i="1" baseline="-25000" smtClean="0">
                            <a:latin typeface="Cambria Math"/>
                            <a:cs typeface="TH SarabunPSK" panose="020B0500040200020003" pitchFamily="34" charset="-34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𝛼</m:t>
                        </m:r>
                        <m:r>
                          <a:rPr lang="en-US" sz="2400" b="0" i="1" baseline="30000" smtClean="0">
                            <a:latin typeface="Cambria Math"/>
                            <a:ea typeface="Cambria Math"/>
                            <a:cs typeface="TH SarabunPSK" panose="020B0500040200020003" pitchFamily="34" charset="-3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				(3.16)</a:t>
                </a:r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4984"/>
                <a:ext cx="7571303" cy="2744982"/>
              </a:xfrm>
              <a:prstGeom prst="rect">
                <a:avLst/>
              </a:prstGeom>
              <a:blipFill rotWithShape="1">
                <a:blip r:embed="rId3"/>
                <a:stretch>
                  <a:fillRect l="-1208" t="-2222" b="-30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6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59221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8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 </a:t>
                </a:r>
                <a:r>
                  <a:rPr lang="en-US" sz="28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3.1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marL="0" indent="0">
                  <a:buNone/>
                </a:pPr>
                <a:r>
                  <a:rPr lang="th-TH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แหล่งจ่ายสัญญาณเสียงขนาด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10 V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มีความต้านทานภายใน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 </a:t>
                </a:r>
                <a:r>
                  <a:rPr lang="el-GR" sz="2400" dirty="0" smtClean="0">
                    <a:cs typeface="TH SarabunPSK" panose="020B0500040200020003" pitchFamily="34" charset="-34"/>
                  </a:rPr>
                  <a:t>Ω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ต่อเข้ากับลำโพงอิมพีแดนซ์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9 </a:t>
                </a:r>
                <a:r>
                  <a:rPr lang="el-GR" sz="2400" dirty="0" smtClean="0">
                    <a:cs typeface="TH SarabunPSK" panose="020B0500040200020003" pitchFamily="34" charset="-34"/>
                  </a:rPr>
                  <a:t>Ω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ดังรูปที่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3.5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จงคำนวณหา</a:t>
                </a:r>
              </a:p>
              <a:p>
                <a:pPr marL="0" indent="0">
                  <a:buNone/>
                </a:pPr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กำลังไฟฟ้าที่ลำโพง</a:t>
                </a:r>
              </a:p>
              <a:p>
                <a:pPr marL="0" indent="0">
                  <a:buNone/>
                </a:pPr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เมื่อใช้หม้อแปลงที่มีอัตราส่วนจำนวนรอบ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1:3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ต่อดังรูป 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3.6 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จงคำนวณหาค่ากำลังไฟฟ้าที่ลำโพง</a:t>
                </a:r>
              </a:p>
              <a:p>
                <a:pPr marL="0" indent="0">
                  <a:buNone/>
                </a:pPr>
                <a:r>
                  <a:rPr lang="th-TH" sz="28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วิธีทำ</a:t>
                </a: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	</a:t>
                </a:r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𝑅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10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)Ω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 </m:t>
                    </m:r>
                  </m:oMath>
                </a14:m>
                <a:endPara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𝐼</m:t>
                    </m:r>
                    <m:r>
                      <a:rPr lang="en-US" sz="2400" b="0" i="1" baseline="30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𝐴</m:t>
                        </m:r>
                      </m:e>
                    </m:d>
                    <m:r>
                      <a:rPr lang="en-US" sz="2400" b="0" i="1" baseline="30000" smtClean="0">
                        <a:latin typeface="Cambria Math"/>
                        <a:cs typeface="TH SarabunPSK" panose="020B0500040200020003" pitchFamily="34" charset="-34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/>
                            <a:cs typeface="TH SarabunPSK" panose="020B0500040200020003" pitchFamily="34" charset="-34"/>
                          </a:rPr>
                          <m:t> Ω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9</m:t>
                    </m:r>
                    <m:r>
                      <a:rPr lang="en-US" sz="2400" b="0" i="1" smtClean="0">
                        <a:latin typeface="Cambria Math"/>
                        <a:cs typeface="TH SarabunPSK" panose="020B0500040200020003" pitchFamily="34" charset="-34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H SarabunPSK" panose="020B0500040200020003" pitchFamily="34" charset="-34"/>
                      </a:rPr>
                      <m:t>W</m:t>
                    </m:r>
                    <m:r>
                      <a:rPr lang="en-US" sz="2400" b="0" i="0" smtClean="0">
                        <a:latin typeface="Cambria Math"/>
                        <a:cs typeface="TH SarabunPSK" panose="020B0500040200020003" pitchFamily="34" charset="-34"/>
                      </a:rPr>
                      <m:t> </m:t>
                    </m:r>
                  </m:oMath>
                </a14:m>
                <a:r>
                  <a:rPr lang="th-TH" sz="24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</a:t>
                </a:r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59221"/>
                <a:ext cx="8229600" cy="4525963"/>
              </a:xfrm>
              <a:blipFill rotWithShape="1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98" y="4230993"/>
            <a:ext cx="4307066" cy="2006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925" y="616530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3.5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533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434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บทที่ 3 หม้อแปลงไฟฟ้า (Transformer)</vt:lpstr>
      <vt:lpstr>3.1 บทนำ</vt:lpstr>
      <vt:lpstr>3.2 โครงสร้างของหม้อแปลงไฟฟ้า</vt:lpstr>
      <vt:lpstr>3.3 หม้อแปลงไฟฟ้าในอุดมคติ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TEE2101 เครื่องกลไฟฟ้า (Electric Machinery</dc:title>
  <dc:creator>Boonchai</dc:creator>
  <cp:lastModifiedBy>Boonchai</cp:lastModifiedBy>
  <cp:revision>359</cp:revision>
  <dcterms:created xsi:type="dcterms:W3CDTF">2025-07-21T02:33:11Z</dcterms:created>
  <dcterms:modified xsi:type="dcterms:W3CDTF">2025-10-07T04:24:09Z</dcterms:modified>
</cp:coreProperties>
</file>