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Loyola Bold" charset="1" panose="00000A00000000000000"/>
      <p:regular r:id="rId33"/>
    </p:embeddedFont>
    <p:embeddedFont>
      <p:font typeface="VAG Rounded Next Bold" charset="1" panose="020F0802020203020204"/>
      <p:regular r:id="rId34"/>
    </p:embeddedFont>
    <p:embeddedFont>
      <p:font typeface="VAG Rounded Next" charset="1" panose="020F0502020203020204"/>
      <p:regular r:id="rId35"/>
    </p:embeddedFont>
    <p:embeddedFont>
      <p:font typeface="Canva Sans Bold" charset="1" panose="020B0803030501040103"/>
      <p:regular r:id="rId36"/>
    </p:embeddedFont>
    <p:embeddedFont>
      <p:font typeface="VAG Rounded Next Bold Italics" charset="1" panose="020F0802020203090204"/>
      <p:regular r:id="rId37"/>
    </p:embeddedFont>
    <p:embeddedFont>
      <p:font typeface="VAG Rounded Next Italics" charset="1" panose="020F0502020203090204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59.png" Type="http://schemas.openxmlformats.org/officeDocument/2006/relationships/image"/><Relationship Id="rId15" Target="../media/image6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59.png" Type="http://schemas.openxmlformats.org/officeDocument/2006/relationships/image"/><Relationship Id="rId15" Target="../media/image6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61.png" Type="http://schemas.openxmlformats.org/officeDocument/2006/relationships/image"/><Relationship Id="rId15" Target="../media/image6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63.png" Type="http://schemas.openxmlformats.org/officeDocument/2006/relationships/image"/><Relationship Id="rId15" Target="../media/image6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65.png" Type="http://schemas.openxmlformats.org/officeDocument/2006/relationships/image"/><Relationship Id="rId15" Target="../media/image6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2" Target="../media/image20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29.jpe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32.png" Type="http://schemas.openxmlformats.org/officeDocument/2006/relationships/image"/><Relationship Id="rId19" Target="../media/image33.svg" Type="http://schemas.openxmlformats.org/officeDocument/2006/relationships/image"/><Relationship Id="rId2" Target="../media/image1.png" Type="http://schemas.openxmlformats.org/officeDocument/2006/relationships/image"/><Relationship Id="rId20" Target="../media/image34.png" Type="http://schemas.openxmlformats.org/officeDocument/2006/relationships/image"/><Relationship Id="rId21" Target="../media/image35.png" Type="http://schemas.openxmlformats.org/officeDocument/2006/relationships/image"/><Relationship Id="rId22" Target="../media/image36.svg" Type="http://schemas.openxmlformats.org/officeDocument/2006/relationships/image"/><Relationship Id="rId23" Target="../media/image37.png" Type="http://schemas.openxmlformats.org/officeDocument/2006/relationships/image"/><Relationship Id="rId24" Target="../media/image38.png" Type="http://schemas.openxmlformats.org/officeDocument/2006/relationships/image"/><Relationship Id="rId25" Target="../media/image39.svg" Type="http://schemas.openxmlformats.org/officeDocument/2006/relationships/image"/><Relationship Id="rId26" Target="../media/image40.png" Type="http://schemas.openxmlformats.org/officeDocument/2006/relationships/image"/><Relationship Id="rId27" Target="../media/image41.svg" Type="http://schemas.openxmlformats.org/officeDocument/2006/relationships/image"/><Relationship Id="rId28" Target="../media/image42.png" Type="http://schemas.openxmlformats.org/officeDocument/2006/relationships/image"/><Relationship Id="rId29" Target="../media/image43.svg" Type="http://schemas.openxmlformats.org/officeDocument/2006/relationships/image"/><Relationship Id="rId3" Target="../media/image2.svg" Type="http://schemas.openxmlformats.org/officeDocument/2006/relationships/image"/><Relationship Id="rId30" Target="../media/image44.png" Type="http://schemas.openxmlformats.org/officeDocument/2006/relationships/image"/><Relationship Id="rId31" Target="../media/image45.svg" Type="http://schemas.openxmlformats.org/officeDocument/2006/relationships/image"/><Relationship Id="rId32" Target="../media/image46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16" Target="../media/image47.png" Type="http://schemas.openxmlformats.org/officeDocument/2006/relationships/image"/><Relationship Id="rId17" Target="../media/image48.svg" Type="http://schemas.openxmlformats.org/officeDocument/2006/relationships/image"/><Relationship Id="rId18" Target="../media/image49.png" Type="http://schemas.openxmlformats.org/officeDocument/2006/relationships/image"/><Relationship Id="rId19" Target="../media/image50.svg" Type="http://schemas.openxmlformats.org/officeDocument/2006/relationships/image"/><Relationship Id="rId2" Target="../media/image1.png" Type="http://schemas.openxmlformats.org/officeDocument/2006/relationships/image"/><Relationship Id="rId20" Target="../media/image51.png" Type="http://schemas.openxmlformats.org/officeDocument/2006/relationships/image"/><Relationship Id="rId21" Target="../media/image52.svg" Type="http://schemas.openxmlformats.org/officeDocument/2006/relationships/image"/><Relationship Id="rId22" Target="../media/image53.png" Type="http://schemas.openxmlformats.org/officeDocument/2006/relationships/image"/><Relationship Id="rId23" Target="../media/image54.svg" Type="http://schemas.openxmlformats.org/officeDocument/2006/relationships/image"/><Relationship Id="rId24" Target="../media/image55.png" Type="http://schemas.openxmlformats.org/officeDocument/2006/relationships/image"/><Relationship Id="rId25" Target="../media/image56.svg" Type="http://schemas.openxmlformats.org/officeDocument/2006/relationships/image"/><Relationship Id="rId26" Target="../media/image57.png" Type="http://schemas.openxmlformats.org/officeDocument/2006/relationships/image"/><Relationship Id="rId27" Target="../media/image5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77899" y="1106662"/>
            <a:ext cx="16084602" cy="8226077"/>
            <a:chOff x="0" y="0"/>
            <a:chExt cx="21446136" cy="1096810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03200" y="203200"/>
              <a:ext cx="21242936" cy="10764902"/>
              <a:chOff x="0" y="0"/>
              <a:chExt cx="4196136" cy="212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196135" cy="2126400"/>
              </a:xfrm>
              <a:custGeom>
                <a:avLst/>
                <a:gdLst/>
                <a:ahLst/>
                <a:cxnLst/>
                <a:rect r="r" b="b" t="t" l="l"/>
                <a:pathLst>
                  <a:path h="2126400" w="4196135">
                    <a:moveTo>
                      <a:pt x="1458" y="0"/>
                    </a:moveTo>
                    <a:lnTo>
                      <a:pt x="4194678" y="0"/>
                    </a:lnTo>
                    <a:cubicBezTo>
                      <a:pt x="4195064" y="0"/>
                      <a:pt x="4195435" y="154"/>
                      <a:pt x="4195708" y="427"/>
                    </a:cubicBezTo>
                    <a:cubicBezTo>
                      <a:pt x="4195982" y="700"/>
                      <a:pt x="4196135" y="1071"/>
                      <a:pt x="4196135" y="1458"/>
                    </a:cubicBezTo>
                    <a:lnTo>
                      <a:pt x="4196135" y="2124943"/>
                    </a:lnTo>
                    <a:cubicBezTo>
                      <a:pt x="4196135" y="2125329"/>
                      <a:pt x="4195982" y="2125700"/>
                      <a:pt x="4195708" y="2125974"/>
                    </a:cubicBezTo>
                    <a:cubicBezTo>
                      <a:pt x="4195435" y="2126247"/>
                      <a:pt x="4195064" y="2126400"/>
                      <a:pt x="4194678" y="2126400"/>
                    </a:cubicBezTo>
                    <a:lnTo>
                      <a:pt x="1458" y="2126400"/>
                    </a:lnTo>
                    <a:cubicBezTo>
                      <a:pt x="1071" y="2126400"/>
                      <a:pt x="700" y="2126247"/>
                      <a:pt x="427" y="2125974"/>
                    </a:cubicBezTo>
                    <a:cubicBezTo>
                      <a:pt x="154" y="2125700"/>
                      <a:pt x="0" y="2125329"/>
                      <a:pt x="0" y="2124943"/>
                    </a:cubicBezTo>
                    <a:lnTo>
                      <a:pt x="0" y="1458"/>
                    </a:lnTo>
                    <a:cubicBezTo>
                      <a:pt x="0" y="1071"/>
                      <a:pt x="154" y="700"/>
                      <a:pt x="427" y="427"/>
                    </a:cubicBezTo>
                    <a:cubicBezTo>
                      <a:pt x="700" y="154"/>
                      <a:pt x="1071" y="0"/>
                      <a:pt x="1458" y="0"/>
                    </a:cubicBezTo>
                    <a:close/>
                  </a:path>
                </a:pathLst>
              </a:custGeom>
              <a:solidFill>
                <a:srgbClr val="151515"/>
              </a:solidFill>
              <a:ln w="85725" cap="sq">
                <a:solidFill>
                  <a:srgbClr val="15151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196136" cy="216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0"/>
              <a:ext cx="21242936" cy="10764902"/>
              <a:chOff x="0" y="0"/>
              <a:chExt cx="4196136" cy="212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4196135" cy="2126400"/>
              </a:xfrm>
              <a:custGeom>
                <a:avLst/>
                <a:gdLst/>
                <a:ahLst/>
                <a:cxnLst/>
                <a:rect r="r" b="b" t="t" l="l"/>
                <a:pathLst>
                  <a:path h="2126400" w="4196135">
                    <a:moveTo>
                      <a:pt x="1458" y="0"/>
                    </a:moveTo>
                    <a:lnTo>
                      <a:pt x="4194678" y="0"/>
                    </a:lnTo>
                    <a:cubicBezTo>
                      <a:pt x="4195064" y="0"/>
                      <a:pt x="4195435" y="154"/>
                      <a:pt x="4195708" y="427"/>
                    </a:cubicBezTo>
                    <a:cubicBezTo>
                      <a:pt x="4195982" y="700"/>
                      <a:pt x="4196135" y="1071"/>
                      <a:pt x="4196135" y="1458"/>
                    </a:cubicBezTo>
                    <a:lnTo>
                      <a:pt x="4196135" y="2124943"/>
                    </a:lnTo>
                    <a:cubicBezTo>
                      <a:pt x="4196135" y="2125329"/>
                      <a:pt x="4195982" y="2125700"/>
                      <a:pt x="4195708" y="2125974"/>
                    </a:cubicBezTo>
                    <a:cubicBezTo>
                      <a:pt x="4195435" y="2126247"/>
                      <a:pt x="4195064" y="2126400"/>
                      <a:pt x="4194678" y="2126400"/>
                    </a:cubicBezTo>
                    <a:lnTo>
                      <a:pt x="1458" y="2126400"/>
                    </a:lnTo>
                    <a:cubicBezTo>
                      <a:pt x="1071" y="2126400"/>
                      <a:pt x="700" y="2126247"/>
                      <a:pt x="427" y="2125974"/>
                    </a:cubicBezTo>
                    <a:cubicBezTo>
                      <a:pt x="154" y="2125700"/>
                      <a:pt x="0" y="2125329"/>
                      <a:pt x="0" y="2124943"/>
                    </a:cubicBezTo>
                    <a:lnTo>
                      <a:pt x="0" y="1458"/>
                    </a:lnTo>
                    <a:cubicBezTo>
                      <a:pt x="0" y="1071"/>
                      <a:pt x="154" y="700"/>
                      <a:pt x="427" y="427"/>
                    </a:cubicBezTo>
                    <a:cubicBezTo>
                      <a:pt x="700" y="154"/>
                      <a:pt x="1071" y="0"/>
                      <a:pt x="14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sq">
                <a:solidFill>
                  <a:srgbClr val="151515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4196136" cy="216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15" id="15"/>
          <p:cNvSpPr txBox="true"/>
          <p:nvPr/>
        </p:nvSpPr>
        <p:spPr>
          <a:xfrm rot="0">
            <a:off x="2088006" y="3317414"/>
            <a:ext cx="14111988" cy="4394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01"/>
              </a:lnSpc>
            </a:pPr>
            <a:r>
              <a:rPr lang="en-US" b="true" sz="20001" spc="-200">
                <a:solidFill>
                  <a:srgbClr val="151515"/>
                </a:solidFill>
                <a:latin typeface="Loyola Bold"/>
                <a:ea typeface="Loyola Bold"/>
                <a:cs typeface="Loyola Bold"/>
                <a:sym typeface="Loyola Bold"/>
              </a:rPr>
              <a:t>Language Functions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211963">
            <a:off x="9031694" y="1701343"/>
            <a:ext cx="723995" cy="1107450"/>
          </a:xfrm>
          <a:custGeom>
            <a:avLst/>
            <a:gdLst/>
            <a:ahLst/>
            <a:cxnLst/>
            <a:rect r="r" b="b" t="t" l="l"/>
            <a:pathLst>
              <a:path h="1107450" w="723995">
                <a:moveTo>
                  <a:pt x="0" y="0"/>
                </a:moveTo>
                <a:lnTo>
                  <a:pt x="723996" y="0"/>
                </a:lnTo>
                <a:lnTo>
                  <a:pt x="723996" y="1107450"/>
                </a:lnTo>
                <a:lnTo>
                  <a:pt x="0" y="11074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400000">
            <a:off x="8654095" y="2501124"/>
            <a:ext cx="142454" cy="452888"/>
          </a:xfrm>
          <a:custGeom>
            <a:avLst/>
            <a:gdLst/>
            <a:ahLst/>
            <a:cxnLst/>
            <a:rect r="r" b="b" t="t" l="l"/>
            <a:pathLst>
              <a:path h="452888" w="142454">
                <a:moveTo>
                  <a:pt x="0" y="0"/>
                </a:moveTo>
                <a:lnTo>
                  <a:pt x="142454" y="0"/>
                </a:lnTo>
                <a:lnTo>
                  <a:pt x="142454" y="452888"/>
                </a:lnTo>
                <a:lnTo>
                  <a:pt x="0" y="4528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367638" y="7308210"/>
            <a:ext cx="9552724" cy="1496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5"/>
              </a:lnSpc>
            </a:pPr>
            <a:r>
              <a:rPr lang="en-US" b="true" sz="4353" spc="361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LISTENING AND SPEAKING FOR TEACHERS OF ENGLISH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28349" y="1181100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E7C2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723572" y="791036"/>
            <a:ext cx="10840856" cy="1259254"/>
            <a:chOff x="0" y="0"/>
            <a:chExt cx="2855205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855205" cy="331655"/>
            </a:xfrm>
            <a:custGeom>
              <a:avLst/>
              <a:gdLst/>
              <a:ahLst/>
              <a:cxnLst/>
              <a:rect r="r" b="b" t="t" l="l"/>
              <a:pathLst>
                <a:path h="331655" w="2855205">
                  <a:moveTo>
                    <a:pt x="2142" y="0"/>
                  </a:moveTo>
                  <a:lnTo>
                    <a:pt x="2853062" y="0"/>
                  </a:lnTo>
                  <a:cubicBezTo>
                    <a:pt x="2854246" y="0"/>
                    <a:pt x="2855205" y="959"/>
                    <a:pt x="2855205" y="2142"/>
                  </a:cubicBezTo>
                  <a:lnTo>
                    <a:pt x="2855205" y="329513"/>
                  </a:lnTo>
                  <a:cubicBezTo>
                    <a:pt x="2855205" y="330696"/>
                    <a:pt x="2854246" y="331655"/>
                    <a:pt x="2853062" y="331655"/>
                  </a:cubicBezTo>
                  <a:lnTo>
                    <a:pt x="2142" y="331655"/>
                  </a:lnTo>
                  <a:cubicBezTo>
                    <a:pt x="959" y="331655"/>
                    <a:pt x="0" y="330696"/>
                    <a:pt x="0" y="329513"/>
                  </a:cubicBezTo>
                  <a:lnTo>
                    <a:pt x="0" y="2142"/>
                  </a:lnTo>
                  <a:cubicBezTo>
                    <a:pt x="0" y="959"/>
                    <a:pt x="959" y="0"/>
                    <a:pt x="2142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855205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699440" y="2877158"/>
            <a:ext cx="13855602" cy="410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20523" indent="-460261" lvl="1">
              <a:lnSpc>
                <a:spcPts val="5457"/>
              </a:lnSpc>
              <a:buFont typeface="Arial"/>
              <a:buChar char="•"/>
            </a:pPr>
            <a:r>
              <a:rPr lang="en-US" sz="4263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Offering: Shall I take that for you?, Can I help you?.</a:t>
            </a:r>
          </a:p>
          <a:p>
            <a:pPr algn="l" marL="920523" indent="-460261" lvl="1">
              <a:lnSpc>
                <a:spcPts val="5457"/>
              </a:lnSpc>
              <a:buFont typeface="Arial"/>
              <a:buChar char="•"/>
            </a:pPr>
            <a:r>
              <a:rPr lang="en-US" sz="4263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Inviting: Would you like to...?</a:t>
            </a:r>
          </a:p>
          <a:p>
            <a:pPr algn="l" marL="920523" indent="-460261" lvl="1">
              <a:lnSpc>
                <a:spcPts val="5457"/>
              </a:lnSpc>
              <a:buFont typeface="Arial"/>
              <a:buChar char="•"/>
            </a:pPr>
            <a:r>
              <a:rPr lang="en-US" sz="4263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Asking for Directions: Excuse me, how do I get to...?</a:t>
            </a:r>
          </a:p>
          <a:p>
            <a:pPr algn="l" marL="920523" indent="-460261" lvl="1">
              <a:lnSpc>
                <a:spcPts val="5457"/>
              </a:lnSpc>
              <a:buFont typeface="Arial"/>
              <a:buChar char="•"/>
            </a:pPr>
            <a:r>
              <a:rPr lang="en-US" sz="4263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Giving Directions: Turn right into..., Go past the..., The... is on the right.</a:t>
            </a:r>
          </a:p>
          <a:p>
            <a:pPr algn="l">
              <a:lnSpc>
                <a:spcPts val="5457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-7186591">
            <a:off x="2179785" y="2818285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7186591">
            <a:off x="2179785" y="3617848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7186591">
            <a:off x="2179785" y="4294123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723572" y="716532"/>
            <a:ext cx="10683026" cy="1324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9"/>
              </a:lnSpc>
            </a:pPr>
            <a:r>
              <a:rPr lang="en-US" b="true" sz="2427" spc="-8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 </a:t>
            </a:r>
          </a:p>
          <a:p>
            <a:pPr algn="ctr">
              <a:lnSpc>
                <a:spcPts val="7220"/>
              </a:lnSpc>
            </a:pPr>
            <a:r>
              <a:rPr lang="en-US" b="true" sz="7934" spc="-269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Examples Sentences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88032" y="6520595"/>
            <a:ext cx="12711936" cy="616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22218" indent="-461109" lvl="1">
              <a:lnSpc>
                <a:spcPts val="5467"/>
              </a:lnSpc>
              <a:buFont typeface="Arial"/>
              <a:buChar char="•"/>
            </a:pPr>
            <a:r>
              <a:rPr lang="en-US" sz="4271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Describing People/Places: What's she like?, What's the weather like?</a:t>
            </a:r>
          </a:p>
          <a:p>
            <a:pPr algn="l">
              <a:lnSpc>
                <a:spcPts val="5467"/>
              </a:lnSpc>
            </a:pPr>
          </a:p>
          <a:p>
            <a:pPr algn="l">
              <a:lnSpc>
                <a:spcPts val="5467"/>
              </a:lnSpc>
            </a:pPr>
          </a:p>
          <a:p>
            <a:pPr algn="l">
              <a:lnSpc>
                <a:spcPts val="5467"/>
              </a:lnSpc>
            </a:pPr>
          </a:p>
          <a:p>
            <a:pPr algn="l">
              <a:lnSpc>
                <a:spcPts val="5467"/>
              </a:lnSpc>
            </a:pPr>
          </a:p>
          <a:p>
            <a:pPr algn="l">
              <a:lnSpc>
                <a:spcPts val="5467"/>
              </a:lnSpc>
            </a:pPr>
          </a:p>
          <a:p>
            <a:pPr algn="l">
              <a:lnSpc>
                <a:spcPts val="5467"/>
              </a:lnSpc>
            </a:pPr>
          </a:p>
          <a:p>
            <a:pPr algn="l">
              <a:lnSpc>
                <a:spcPts val="5467"/>
              </a:lnSpc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-7186591">
            <a:off x="2179785" y="4975064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7186591">
            <a:off x="2179785" y="6450902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415930" y="791036"/>
            <a:ext cx="9456140" cy="1259254"/>
            <a:chOff x="0" y="0"/>
            <a:chExt cx="2490506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90506" cy="331655"/>
            </a:xfrm>
            <a:custGeom>
              <a:avLst/>
              <a:gdLst/>
              <a:ahLst/>
              <a:cxnLst/>
              <a:rect r="r" b="b" t="t" l="l"/>
              <a:pathLst>
                <a:path h="331655" w="2490506">
                  <a:moveTo>
                    <a:pt x="2456" y="0"/>
                  </a:moveTo>
                  <a:lnTo>
                    <a:pt x="2488050" y="0"/>
                  </a:lnTo>
                  <a:cubicBezTo>
                    <a:pt x="2489406" y="0"/>
                    <a:pt x="2490506" y="1100"/>
                    <a:pt x="2490506" y="2456"/>
                  </a:cubicBezTo>
                  <a:lnTo>
                    <a:pt x="2490506" y="329199"/>
                  </a:lnTo>
                  <a:cubicBezTo>
                    <a:pt x="2490506" y="329851"/>
                    <a:pt x="2490247" y="330475"/>
                    <a:pt x="2489787" y="330936"/>
                  </a:cubicBezTo>
                  <a:cubicBezTo>
                    <a:pt x="2489326" y="331397"/>
                    <a:pt x="2488701" y="331655"/>
                    <a:pt x="2488050" y="331655"/>
                  </a:cubicBezTo>
                  <a:lnTo>
                    <a:pt x="2456" y="331655"/>
                  </a:lnTo>
                  <a:cubicBezTo>
                    <a:pt x="1100" y="331655"/>
                    <a:pt x="0" y="330556"/>
                    <a:pt x="0" y="329199"/>
                  </a:cubicBezTo>
                  <a:lnTo>
                    <a:pt x="0" y="2456"/>
                  </a:lnTo>
                  <a:cubicBezTo>
                    <a:pt x="0" y="1100"/>
                    <a:pt x="1100" y="0"/>
                    <a:pt x="2456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490506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829161" y="1041487"/>
            <a:ext cx="8629679" cy="107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Lesson Checkpoint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29406" y="2930672"/>
            <a:ext cx="14276788" cy="1296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3"/>
              </a:lnSpc>
            </a:pPr>
            <a:r>
              <a:rPr lang="en-US" sz="4018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Determine which sentence is  which language function. How did you identify each function?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2872031" y="5037075"/>
            <a:ext cx="12391537" cy="1315053"/>
            <a:chOff x="0" y="0"/>
            <a:chExt cx="16522049" cy="1753404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6522049" cy="1753404"/>
              <a:chOff x="0" y="0"/>
              <a:chExt cx="2920032" cy="309889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920032" cy="309889"/>
              </a:xfrm>
              <a:custGeom>
                <a:avLst/>
                <a:gdLst/>
                <a:ahLst/>
                <a:cxnLst/>
                <a:rect r="r" b="b" t="t" l="l"/>
                <a:pathLst>
                  <a:path h="309889" w="2920032">
                    <a:moveTo>
                      <a:pt x="0" y="0"/>
                    </a:moveTo>
                    <a:lnTo>
                      <a:pt x="2920032" y="0"/>
                    </a:lnTo>
                    <a:lnTo>
                      <a:pt x="2920032" y="309889"/>
                    </a:lnTo>
                    <a:lnTo>
                      <a:pt x="0" y="309889"/>
                    </a:lnTo>
                    <a:close/>
                  </a:path>
                </a:pathLst>
              </a:custGeom>
              <a:solidFill>
                <a:srgbClr val="FCC751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2920032" cy="347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327757" y="429015"/>
              <a:ext cx="15866536" cy="866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93"/>
                </a:lnSpc>
              </a:pPr>
              <a:r>
                <a:rPr lang="en-US" b="true" sz="4135" i="true">
                  <a:solidFill>
                    <a:srgbClr val="151515"/>
                  </a:solidFill>
                  <a:latin typeface="VAG Rounded Next Bold Italics"/>
                  <a:ea typeface="VAG Rounded Next Bold Italics"/>
                  <a:cs typeface="VAG Rounded Next Bold Italics"/>
                  <a:sym typeface="VAG Rounded Next Bold Italics"/>
                </a:rPr>
                <a:t>You can…... If you want to ….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872031" y="6925330"/>
            <a:ext cx="12391537" cy="1315053"/>
            <a:chOff x="0" y="0"/>
            <a:chExt cx="16522049" cy="1753404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16522049" cy="1753404"/>
              <a:chOff x="0" y="0"/>
              <a:chExt cx="2920032" cy="309889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920032" cy="309889"/>
              </a:xfrm>
              <a:custGeom>
                <a:avLst/>
                <a:gdLst/>
                <a:ahLst/>
                <a:cxnLst/>
                <a:rect r="r" b="b" t="t" l="l"/>
                <a:pathLst>
                  <a:path h="309889" w="2920032">
                    <a:moveTo>
                      <a:pt x="0" y="0"/>
                    </a:moveTo>
                    <a:lnTo>
                      <a:pt x="2920032" y="0"/>
                    </a:lnTo>
                    <a:lnTo>
                      <a:pt x="2920032" y="309889"/>
                    </a:lnTo>
                    <a:lnTo>
                      <a:pt x="0" y="309889"/>
                    </a:lnTo>
                    <a:close/>
                  </a:path>
                </a:pathLst>
              </a:custGeom>
              <a:solidFill>
                <a:srgbClr val="FCC751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2920032" cy="347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920587" y="428982"/>
              <a:ext cx="14680876" cy="8668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87"/>
                </a:lnSpc>
              </a:pPr>
              <a:r>
                <a:rPr lang="en-US" b="true" sz="4130" i="true">
                  <a:solidFill>
                    <a:srgbClr val="151515"/>
                  </a:solidFill>
                  <a:latin typeface="VAG Rounded Next Bold Italics"/>
                  <a:ea typeface="VAG Rounded Next Bold Italics"/>
                  <a:cs typeface="VAG Rounded Next Bold Italics"/>
                  <a:sym typeface="VAG Rounded Next Bold Italics"/>
                </a:rPr>
                <a:t>Would it be a good idea to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964126" y="791036"/>
            <a:ext cx="8359748" cy="1259254"/>
            <a:chOff x="0" y="0"/>
            <a:chExt cx="2201744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01744" cy="331655"/>
            </a:xfrm>
            <a:custGeom>
              <a:avLst/>
              <a:gdLst/>
              <a:ahLst/>
              <a:cxnLst/>
              <a:rect r="r" b="b" t="t" l="l"/>
              <a:pathLst>
                <a:path h="331655" w="2201744">
                  <a:moveTo>
                    <a:pt x="2778" y="0"/>
                  </a:moveTo>
                  <a:lnTo>
                    <a:pt x="2198966" y="0"/>
                  </a:lnTo>
                  <a:cubicBezTo>
                    <a:pt x="2200500" y="0"/>
                    <a:pt x="2201744" y="1244"/>
                    <a:pt x="2201744" y="2778"/>
                  </a:cubicBezTo>
                  <a:lnTo>
                    <a:pt x="2201744" y="328877"/>
                  </a:lnTo>
                  <a:cubicBezTo>
                    <a:pt x="2201744" y="330412"/>
                    <a:pt x="2200500" y="331655"/>
                    <a:pt x="2198966" y="331655"/>
                  </a:cubicBezTo>
                  <a:lnTo>
                    <a:pt x="2778" y="331655"/>
                  </a:lnTo>
                  <a:cubicBezTo>
                    <a:pt x="1244" y="331655"/>
                    <a:pt x="0" y="330412"/>
                    <a:pt x="0" y="328877"/>
                  </a:cubicBezTo>
                  <a:lnTo>
                    <a:pt x="0" y="2778"/>
                  </a:lnTo>
                  <a:cubicBezTo>
                    <a:pt x="0" y="1244"/>
                    <a:pt x="1244" y="0"/>
                    <a:pt x="2778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201744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316446" y="1041487"/>
            <a:ext cx="7655108" cy="107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How did you do?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593322" y="7031116"/>
            <a:ext cx="11086996" cy="1176608"/>
            <a:chOff x="0" y="0"/>
            <a:chExt cx="14782662" cy="1568811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4782662" cy="1568811"/>
              <a:chOff x="0" y="0"/>
              <a:chExt cx="2920032" cy="30988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920032" cy="309889"/>
              </a:xfrm>
              <a:custGeom>
                <a:avLst/>
                <a:gdLst/>
                <a:ahLst/>
                <a:cxnLst/>
                <a:rect r="r" b="b" t="t" l="l"/>
                <a:pathLst>
                  <a:path h="309889" w="2920032">
                    <a:moveTo>
                      <a:pt x="0" y="0"/>
                    </a:moveTo>
                    <a:lnTo>
                      <a:pt x="2920032" y="0"/>
                    </a:lnTo>
                    <a:lnTo>
                      <a:pt x="2920032" y="309889"/>
                    </a:lnTo>
                    <a:lnTo>
                      <a:pt x="0" y="309889"/>
                    </a:lnTo>
                    <a:close/>
                  </a:path>
                </a:pathLst>
              </a:custGeom>
              <a:solidFill>
                <a:srgbClr val="FCC751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2920032" cy="347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823670" y="371287"/>
              <a:ext cx="13135321" cy="788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30"/>
                </a:lnSpc>
              </a:pPr>
              <a:r>
                <a:rPr lang="en-US" b="true" sz="3695" i="true">
                  <a:solidFill>
                    <a:srgbClr val="151515"/>
                  </a:solidFill>
                  <a:latin typeface="VAG Rounded Next Bold Italics"/>
                  <a:ea typeface="VAG Rounded Next Bold Italics"/>
                  <a:cs typeface="VAG Rounded Next Bold Italics"/>
                  <a:sym typeface="VAG Rounded Next Bold Italics"/>
                </a:rPr>
                <a:t>Would it be a good idea to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2757113" y="2857919"/>
            <a:ext cx="12773774" cy="1163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2"/>
              </a:lnSpc>
            </a:pPr>
            <a:r>
              <a:rPr lang="en-US" sz="3595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Determine which sentence is which language function. How did you identify each function?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94656" y="5097759"/>
            <a:ext cx="3451479" cy="1457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8"/>
              </a:lnSpc>
            </a:pPr>
            <a:r>
              <a:rPr lang="en-US" sz="2796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This sentence is giving permission. It has the model verb “can” “You can....”.</a:t>
            </a:r>
          </a:p>
        </p:txBody>
      </p:sp>
      <p:sp>
        <p:nvSpPr>
          <p:cNvPr name="Freeform 25" id="25"/>
          <p:cNvSpPr/>
          <p:nvPr/>
        </p:nvSpPr>
        <p:spPr>
          <a:xfrm flipH="true" flipV="true" rot="-635151">
            <a:off x="11502558" y="6778265"/>
            <a:ext cx="1790098" cy="505703"/>
          </a:xfrm>
          <a:custGeom>
            <a:avLst/>
            <a:gdLst/>
            <a:ahLst/>
            <a:cxnLst/>
            <a:rect r="r" b="b" t="t" l="l"/>
            <a:pathLst>
              <a:path h="505703" w="1790098">
                <a:moveTo>
                  <a:pt x="1790098" y="505703"/>
                </a:moveTo>
                <a:lnTo>
                  <a:pt x="0" y="505703"/>
                </a:lnTo>
                <a:lnTo>
                  <a:pt x="0" y="0"/>
                </a:lnTo>
                <a:lnTo>
                  <a:pt x="1790098" y="0"/>
                </a:lnTo>
                <a:lnTo>
                  <a:pt x="1790098" y="505703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2810169" y="6914679"/>
            <a:ext cx="4065902" cy="1980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1"/>
              </a:lnSpc>
            </a:pPr>
            <a:r>
              <a:rPr lang="en-US" sz="303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This sentence is making suggestions. “Would” is used at the beginning of the sentence for</a:t>
            </a:r>
          </a:p>
          <a:p>
            <a:pPr algn="ctr">
              <a:lnSpc>
                <a:spcPts val="3161"/>
              </a:lnSpc>
            </a:pPr>
            <a:r>
              <a:rPr lang="en-US" sz="303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asking for agreement. 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5502001" y="5016275"/>
            <a:ext cx="11086996" cy="1176608"/>
            <a:chOff x="0" y="0"/>
            <a:chExt cx="14782662" cy="1568811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4782662" cy="1568811"/>
              <a:chOff x="0" y="0"/>
              <a:chExt cx="2920032" cy="309889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2920032" cy="309889"/>
              </a:xfrm>
              <a:custGeom>
                <a:avLst/>
                <a:gdLst/>
                <a:ahLst/>
                <a:cxnLst/>
                <a:rect r="r" b="b" t="t" l="l"/>
                <a:pathLst>
                  <a:path h="309889" w="2920032">
                    <a:moveTo>
                      <a:pt x="0" y="0"/>
                    </a:moveTo>
                    <a:lnTo>
                      <a:pt x="2920032" y="0"/>
                    </a:lnTo>
                    <a:lnTo>
                      <a:pt x="2920032" y="309889"/>
                    </a:lnTo>
                    <a:lnTo>
                      <a:pt x="0" y="309889"/>
                    </a:lnTo>
                    <a:close/>
                  </a:path>
                </a:pathLst>
              </a:custGeom>
              <a:solidFill>
                <a:srgbClr val="FCC751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2920032" cy="347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293251" y="380842"/>
              <a:ext cx="14196159" cy="7785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35"/>
                </a:lnSpc>
              </a:pPr>
              <a:r>
                <a:rPr lang="en-US" b="true" sz="3699" i="true">
                  <a:solidFill>
                    <a:srgbClr val="151515"/>
                  </a:solidFill>
                  <a:latin typeface="VAG Rounded Next Bold Italics"/>
                  <a:ea typeface="VAG Rounded Next Bold Italics"/>
                  <a:cs typeface="VAG Rounded Next Bold Italics"/>
                  <a:sym typeface="VAG Rounded Next Bold Italics"/>
                </a:rPr>
                <a:t>You can…... If you want to ….</a:t>
              </a: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-298789">
            <a:off x="4421397" y="5966727"/>
            <a:ext cx="1790098" cy="505703"/>
          </a:xfrm>
          <a:custGeom>
            <a:avLst/>
            <a:gdLst/>
            <a:ahLst/>
            <a:cxnLst/>
            <a:rect r="r" b="b" t="t" l="l"/>
            <a:pathLst>
              <a:path h="505703" w="1790098">
                <a:moveTo>
                  <a:pt x="0" y="0"/>
                </a:moveTo>
                <a:lnTo>
                  <a:pt x="1790098" y="0"/>
                </a:lnTo>
                <a:lnTo>
                  <a:pt x="1790098" y="505703"/>
                </a:lnTo>
                <a:lnTo>
                  <a:pt x="0" y="5057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415930" y="791036"/>
            <a:ext cx="9456140" cy="1259254"/>
            <a:chOff x="0" y="0"/>
            <a:chExt cx="2490506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90506" cy="331655"/>
            </a:xfrm>
            <a:custGeom>
              <a:avLst/>
              <a:gdLst/>
              <a:ahLst/>
              <a:cxnLst/>
              <a:rect r="r" b="b" t="t" l="l"/>
              <a:pathLst>
                <a:path h="331655" w="2490506">
                  <a:moveTo>
                    <a:pt x="2456" y="0"/>
                  </a:moveTo>
                  <a:lnTo>
                    <a:pt x="2488050" y="0"/>
                  </a:lnTo>
                  <a:cubicBezTo>
                    <a:pt x="2489406" y="0"/>
                    <a:pt x="2490506" y="1100"/>
                    <a:pt x="2490506" y="2456"/>
                  </a:cubicBezTo>
                  <a:lnTo>
                    <a:pt x="2490506" y="329199"/>
                  </a:lnTo>
                  <a:cubicBezTo>
                    <a:pt x="2490506" y="329851"/>
                    <a:pt x="2490247" y="330475"/>
                    <a:pt x="2489787" y="330936"/>
                  </a:cubicBezTo>
                  <a:cubicBezTo>
                    <a:pt x="2489326" y="331397"/>
                    <a:pt x="2488701" y="331655"/>
                    <a:pt x="2488050" y="331655"/>
                  </a:cubicBezTo>
                  <a:lnTo>
                    <a:pt x="2456" y="331655"/>
                  </a:lnTo>
                  <a:cubicBezTo>
                    <a:pt x="1100" y="331655"/>
                    <a:pt x="0" y="330556"/>
                    <a:pt x="0" y="329199"/>
                  </a:cubicBezTo>
                  <a:lnTo>
                    <a:pt x="0" y="2456"/>
                  </a:lnTo>
                  <a:cubicBezTo>
                    <a:pt x="0" y="1100"/>
                    <a:pt x="1100" y="0"/>
                    <a:pt x="2456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490506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829161" y="1041487"/>
            <a:ext cx="8629679" cy="107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Lesson Checkpoint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57113" y="3254841"/>
            <a:ext cx="12773774" cy="1163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2"/>
              </a:lnSpc>
            </a:pPr>
            <a:r>
              <a:rPr lang="en-US" sz="3595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Determine which sentence is refusing help and which is accepting help. How did you identify each function?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3600502" y="5143500"/>
            <a:ext cx="11086996" cy="1176608"/>
            <a:chOff x="0" y="0"/>
            <a:chExt cx="14782662" cy="1568811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4782662" cy="1568811"/>
              <a:chOff x="0" y="0"/>
              <a:chExt cx="2920032" cy="309889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920032" cy="309889"/>
              </a:xfrm>
              <a:custGeom>
                <a:avLst/>
                <a:gdLst/>
                <a:ahLst/>
                <a:cxnLst/>
                <a:rect r="r" b="b" t="t" l="l"/>
                <a:pathLst>
                  <a:path h="309889" w="2920032">
                    <a:moveTo>
                      <a:pt x="0" y="0"/>
                    </a:moveTo>
                    <a:lnTo>
                      <a:pt x="2920032" y="0"/>
                    </a:lnTo>
                    <a:lnTo>
                      <a:pt x="2920032" y="309889"/>
                    </a:lnTo>
                    <a:lnTo>
                      <a:pt x="0" y="309889"/>
                    </a:lnTo>
                    <a:close/>
                  </a:path>
                </a:pathLst>
              </a:custGeom>
              <a:solidFill>
                <a:srgbClr val="B18D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2920032" cy="347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293251" y="380842"/>
              <a:ext cx="14196159" cy="7785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35"/>
                </a:lnSpc>
              </a:pPr>
              <a:r>
                <a:rPr lang="en-US" b="true" sz="3699" i="true">
                  <a:solidFill>
                    <a:srgbClr val="151515"/>
                  </a:solidFill>
                  <a:latin typeface="VAG Rounded Next Bold Italics"/>
                  <a:ea typeface="VAG Rounded Next Bold Italics"/>
                  <a:cs typeface="VAG Rounded Next Bold Italics"/>
                  <a:sym typeface="VAG Rounded Next Bold Italics"/>
                </a:rPr>
                <a:t>Thank you. That's very kind of you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600502" y="6832966"/>
            <a:ext cx="11086996" cy="1176608"/>
            <a:chOff x="0" y="0"/>
            <a:chExt cx="14782662" cy="1568811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14782662" cy="1568811"/>
              <a:chOff x="0" y="0"/>
              <a:chExt cx="2920032" cy="309889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920032" cy="309889"/>
              </a:xfrm>
              <a:custGeom>
                <a:avLst/>
                <a:gdLst/>
                <a:ahLst/>
                <a:cxnLst/>
                <a:rect r="r" b="b" t="t" l="l"/>
                <a:pathLst>
                  <a:path h="309889" w="2920032">
                    <a:moveTo>
                      <a:pt x="0" y="0"/>
                    </a:moveTo>
                    <a:lnTo>
                      <a:pt x="2920032" y="0"/>
                    </a:lnTo>
                    <a:lnTo>
                      <a:pt x="2920032" y="309889"/>
                    </a:lnTo>
                    <a:lnTo>
                      <a:pt x="0" y="309889"/>
                    </a:lnTo>
                    <a:close/>
                  </a:path>
                </a:pathLst>
              </a:custGeom>
              <a:solidFill>
                <a:srgbClr val="B18D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2920032" cy="347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823670" y="371287"/>
              <a:ext cx="13135321" cy="788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30"/>
                </a:lnSpc>
              </a:pPr>
              <a:r>
                <a:rPr lang="en-US" b="true" sz="3695" i="true">
                  <a:solidFill>
                    <a:srgbClr val="151515"/>
                  </a:solidFill>
                  <a:latin typeface="VAG Rounded Next Bold Italics"/>
                  <a:ea typeface="VAG Rounded Next Bold Italics"/>
                  <a:cs typeface="VAG Rounded Next Bold Italics"/>
                  <a:sym typeface="VAG Rounded Next Bold Italics"/>
                </a:rPr>
                <a:t>It’s all right, thanks. I can manage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964126" y="791036"/>
            <a:ext cx="8359748" cy="1259254"/>
            <a:chOff x="0" y="0"/>
            <a:chExt cx="2201744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01744" cy="331655"/>
            </a:xfrm>
            <a:custGeom>
              <a:avLst/>
              <a:gdLst/>
              <a:ahLst/>
              <a:cxnLst/>
              <a:rect r="r" b="b" t="t" l="l"/>
              <a:pathLst>
                <a:path h="331655" w="2201744">
                  <a:moveTo>
                    <a:pt x="2778" y="0"/>
                  </a:moveTo>
                  <a:lnTo>
                    <a:pt x="2198966" y="0"/>
                  </a:lnTo>
                  <a:cubicBezTo>
                    <a:pt x="2200500" y="0"/>
                    <a:pt x="2201744" y="1244"/>
                    <a:pt x="2201744" y="2778"/>
                  </a:cubicBezTo>
                  <a:lnTo>
                    <a:pt x="2201744" y="328877"/>
                  </a:lnTo>
                  <a:cubicBezTo>
                    <a:pt x="2201744" y="330412"/>
                    <a:pt x="2200500" y="331655"/>
                    <a:pt x="2198966" y="331655"/>
                  </a:cubicBezTo>
                  <a:lnTo>
                    <a:pt x="2778" y="331655"/>
                  </a:lnTo>
                  <a:cubicBezTo>
                    <a:pt x="1244" y="331655"/>
                    <a:pt x="0" y="330412"/>
                    <a:pt x="0" y="328877"/>
                  </a:cubicBezTo>
                  <a:lnTo>
                    <a:pt x="0" y="2778"/>
                  </a:lnTo>
                  <a:cubicBezTo>
                    <a:pt x="0" y="1244"/>
                    <a:pt x="1244" y="0"/>
                    <a:pt x="2778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201744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316446" y="1041487"/>
            <a:ext cx="7655108" cy="107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How did you do?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593322" y="7031116"/>
            <a:ext cx="11086996" cy="1176608"/>
            <a:chOff x="0" y="0"/>
            <a:chExt cx="14782662" cy="1568811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4782662" cy="1568811"/>
              <a:chOff x="0" y="0"/>
              <a:chExt cx="2920032" cy="30988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920032" cy="309889"/>
              </a:xfrm>
              <a:custGeom>
                <a:avLst/>
                <a:gdLst/>
                <a:ahLst/>
                <a:cxnLst/>
                <a:rect r="r" b="b" t="t" l="l"/>
                <a:pathLst>
                  <a:path h="309889" w="2920032">
                    <a:moveTo>
                      <a:pt x="0" y="0"/>
                    </a:moveTo>
                    <a:lnTo>
                      <a:pt x="2920032" y="0"/>
                    </a:lnTo>
                    <a:lnTo>
                      <a:pt x="2920032" y="309889"/>
                    </a:lnTo>
                    <a:lnTo>
                      <a:pt x="0" y="309889"/>
                    </a:lnTo>
                    <a:close/>
                  </a:path>
                </a:pathLst>
              </a:custGeom>
              <a:solidFill>
                <a:srgbClr val="B18D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2920032" cy="347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823670" y="371287"/>
              <a:ext cx="13135321" cy="788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30"/>
                </a:lnSpc>
              </a:pPr>
              <a:r>
                <a:rPr lang="en-US" b="true" sz="3695" i="true">
                  <a:solidFill>
                    <a:srgbClr val="151515"/>
                  </a:solidFill>
                  <a:latin typeface="VAG Rounded Next Bold Italics"/>
                  <a:ea typeface="VAG Rounded Next Bold Italics"/>
                  <a:cs typeface="VAG Rounded Next Bold Italics"/>
                  <a:sym typeface="VAG Rounded Next Bold Italics"/>
                </a:rPr>
                <a:t>It’s all right, thanks. I can manage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502001" y="5016275"/>
            <a:ext cx="11086996" cy="1176608"/>
            <a:chOff x="0" y="0"/>
            <a:chExt cx="14782662" cy="1568811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14782662" cy="1568811"/>
              <a:chOff x="0" y="0"/>
              <a:chExt cx="2920032" cy="309889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920032" cy="309889"/>
              </a:xfrm>
              <a:custGeom>
                <a:avLst/>
                <a:gdLst/>
                <a:ahLst/>
                <a:cxnLst/>
                <a:rect r="r" b="b" t="t" l="l"/>
                <a:pathLst>
                  <a:path h="309889" w="2920032">
                    <a:moveTo>
                      <a:pt x="0" y="0"/>
                    </a:moveTo>
                    <a:lnTo>
                      <a:pt x="2920032" y="0"/>
                    </a:lnTo>
                    <a:lnTo>
                      <a:pt x="2920032" y="309889"/>
                    </a:lnTo>
                    <a:lnTo>
                      <a:pt x="0" y="309889"/>
                    </a:lnTo>
                    <a:close/>
                  </a:path>
                </a:pathLst>
              </a:custGeom>
              <a:solidFill>
                <a:srgbClr val="B18DFF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2920032" cy="347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0">
              <a:off x="293251" y="380842"/>
              <a:ext cx="14196159" cy="7785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35"/>
                </a:lnSpc>
              </a:pPr>
              <a:r>
                <a:rPr lang="en-US" b="true" sz="3699" i="true">
                  <a:solidFill>
                    <a:srgbClr val="151515"/>
                  </a:solidFill>
                  <a:latin typeface="VAG Rounded Next Bold Italics"/>
                  <a:ea typeface="VAG Rounded Next Bold Italics"/>
                  <a:cs typeface="VAG Rounded Next Bold Italics"/>
                  <a:sym typeface="VAG Rounded Next Bold Italics"/>
                </a:rPr>
                <a:t>Thank you. That's very kind of you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-298789">
            <a:off x="4606952" y="5940065"/>
            <a:ext cx="1790098" cy="505703"/>
          </a:xfrm>
          <a:custGeom>
            <a:avLst/>
            <a:gdLst/>
            <a:ahLst/>
            <a:cxnLst/>
            <a:rect r="r" b="b" t="t" l="l"/>
            <a:pathLst>
              <a:path h="505703" w="1790098">
                <a:moveTo>
                  <a:pt x="0" y="0"/>
                </a:moveTo>
                <a:lnTo>
                  <a:pt x="1790099" y="0"/>
                </a:lnTo>
                <a:lnTo>
                  <a:pt x="1790099" y="505703"/>
                </a:lnTo>
                <a:lnTo>
                  <a:pt x="0" y="5057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757113" y="3106472"/>
            <a:ext cx="12773774" cy="1163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2"/>
              </a:lnSpc>
            </a:pPr>
            <a:r>
              <a:rPr lang="en-US" sz="3595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Determine which sentence is refusing help and which is accepting help. How did you identify each function?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593322" y="4764838"/>
            <a:ext cx="3451479" cy="733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8"/>
              </a:lnSpc>
            </a:pPr>
            <a:r>
              <a:rPr lang="en-US" sz="2796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This sentence is ...... </a:t>
            </a:r>
          </a:p>
          <a:p>
            <a:pPr algn="ctr">
              <a:lnSpc>
                <a:spcPts val="2908"/>
              </a:lnSpc>
            </a:pPr>
            <a:r>
              <a:rPr lang="en-US" sz="2796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It shows ....................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810169" y="6914679"/>
            <a:ext cx="3595599" cy="1203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306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This sentence is ............ </a:t>
            </a:r>
          </a:p>
          <a:p>
            <a:pPr algn="ctr">
              <a:lnSpc>
                <a:spcPts val="3184"/>
              </a:lnSpc>
            </a:pPr>
            <a:r>
              <a:rPr lang="en-US" sz="306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It ..................</a:t>
            </a:r>
          </a:p>
        </p:txBody>
      </p:sp>
      <p:sp>
        <p:nvSpPr>
          <p:cNvPr name="Freeform 32" id="32"/>
          <p:cNvSpPr/>
          <p:nvPr/>
        </p:nvSpPr>
        <p:spPr>
          <a:xfrm flipH="true" flipV="true" rot="-635151">
            <a:off x="11692493" y="6778265"/>
            <a:ext cx="1790098" cy="505703"/>
          </a:xfrm>
          <a:custGeom>
            <a:avLst/>
            <a:gdLst/>
            <a:ahLst/>
            <a:cxnLst/>
            <a:rect r="r" b="b" t="t" l="l"/>
            <a:pathLst>
              <a:path h="505703" w="1790098">
                <a:moveTo>
                  <a:pt x="1790098" y="505703"/>
                </a:moveTo>
                <a:lnTo>
                  <a:pt x="0" y="505703"/>
                </a:lnTo>
                <a:lnTo>
                  <a:pt x="0" y="0"/>
                </a:lnTo>
                <a:lnTo>
                  <a:pt x="1790098" y="0"/>
                </a:lnTo>
                <a:lnTo>
                  <a:pt x="1790098" y="505703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429171" y="791036"/>
            <a:ext cx="11429659" cy="1259254"/>
            <a:chOff x="0" y="0"/>
            <a:chExt cx="3010281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010281" cy="331655"/>
            </a:xfrm>
            <a:custGeom>
              <a:avLst/>
              <a:gdLst/>
              <a:ahLst/>
              <a:cxnLst/>
              <a:rect r="r" b="b" t="t" l="l"/>
              <a:pathLst>
                <a:path h="331655" w="3010281">
                  <a:moveTo>
                    <a:pt x="2032" y="0"/>
                  </a:moveTo>
                  <a:lnTo>
                    <a:pt x="3008249" y="0"/>
                  </a:lnTo>
                  <a:cubicBezTo>
                    <a:pt x="3008787" y="0"/>
                    <a:pt x="3009304" y="214"/>
                    <a:pt x="3009685" y="595"/>
                  </a:cubicBezTo>
                  <a:cubicBezTo>
                    <a:pt x="3010066" y="976"/>
                    <a:pt x="3010281" y="1493"/>
                    <a:pt x="3010281" y="2032"/>
                  </a:cubicBezTo>
                  <a:lnTo>
                    <a:pt x="3010281" y="329623"/>
                  </a:lnTo>
                  <a:cubicBezTo>
                    <a:pt x="3010281" y="330162"/>
                    <a:pt x="3010066" y="330679"/>
                    <a:pt x="3009685" y="331060"/>
                  </a:cubicBezTo>
                  <a:cubicBezTo>
                    <a:pt x="3009304" y="331441"/>
                    <a:pt x="3008787" y="331655"/>
                    <a:pt x="3008249" y="331655"/>
                  </a:cubicBezTo>
                  <a:lnTo>
                    <a:pt x="2032" y="331655"/>
                  </a:lnTo>
                  <a:cubicBezTo>
                    <a:pt x="1493" y="331655"/>
                    <a:pt x="976" y="331441"/>
                    <a:pt x="595" y="331060"/>
                  </a:cubicBezTo>
                  <a:cubicBezTo>
                    <a:pt x="214" y="330679"/>
                    <a:pt x="0" y="330162"/>
                    <a:pt x="0" y="329623"/>
                  </a:cubicBezTo>
                  <a:lnTo>
                    <a:pt x="0" y="2032"/>
                  </a:lnTo>
                  <a:cubicBezTo>
                    <a:pt x="0" y="1493"/>
                    <a:pt x="214" y="976"/>
                    <a:pt x="595" y="595"/>
                  </a:cubicBezTo>
                  <a:cubicBezTo>
                    <a:pt x="976" y="214"/>
                    <a:pt x="1493" y="0"/>
                    <a:pt x="2032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281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804831" y="1041487"/>
            <a:ext cx="10678339" cy="107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Practice 1: True or False?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244588" y="5446891"/>
            <a:ext cx="2716697" cy="1320029"/>
            <a:chOff x="0" y="0"/>
            <a:chExt cx="637787" cy="30989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7787" cy="309897"/>
            </a:xfrm>
            <a:custGeom>
              <a:avLst/>
              <a:gdLst/>
              <a:ahLst/>
              <a:cxnLst/>
              <a:rect r="r" b="b" t="t" l="l"/>
              <a:pathLst>
                <a:path h="309897" w="637787">
                  <a:moveTo>
                    <a:pt x="318893" y="0"/>
                  </a:moveTo>
                  <a:cubicBezTo>
                    <a:pt x="142773" y="0"/>
                    <a:pt x="0" y="69373"/>
                    <a:pt x="0" y="154949"/>
                  </a:cubicBezTo>
                  <a:cubicBezTo>
                    <a:pt x="0" y="240524"/>
                    <a:pt x="142773" y="309897"/>
                    <a:pt x="318893" y="309897"/>
                  </a:cubicBezTo>
                  <a:cubicBezTo>
                    <a:pt x="495013" y="309897"/>
                    <a:pt x="637787" y="240524"/>
                    <a:pt x="637787" y="154949"/>
                  </a:cubicBezTo>
                  <a:cubicBezTo>
                    <a:pt x="637787" y="69373"/>
                    <a:pt x="495013" y="0"/>
                    <a:pt x="3188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13AC76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59793" y="-9047"/>
              <a:ext cx="518202" cy="2898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206850" y="3104243"/>
            <a:ext cx="13931070" cy="1456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76774" indent="-488387" lvl="1">
              <a:lnSpc>
                <a:spcPts val="5790"/>
              </a:lnSpc>
              <a:buAutoNum type="arabicPeriod" startAt="1"/>
            </a:pPr>
            <a:r>
              <a:rPr lang="en-US" b="true" sz="4524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"Don't worry about it" is a phrase used for making an apology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97680" y="5770006"/>
            <a:ext cx="10831088" cy="645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4078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Click and drag the circle to indicate your answer.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305321" y="7206425"/>
            <a:ext cx="7734127" cy="860423"/>
            <a:chOff x="0" y="0"/>
            <a:chExt cx="10312170" cy="1147231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38100"/>
              <a:ext cx="3001546" cy="1185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84"/>
                </a:lnSpc>
              </a:pPr>
              <a:r>
                <a:rPr lang="en-US" sz="5690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TRUE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7310624" y="-38100"/>
              <a:ext cx="3001546" cy="1185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84"/>
                </a:lnSpc>
              </a:pPr>
              <a:r>
                <a:rPr lang="en-US" sz="5690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FALSE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429171" y="791036"/>
            <a:ext cx="11429659" cy="1259254"/>
            <a:chOff x="0" y="0"/>
            <a:chExt cx="3010281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010281" cy="331655"/>
            </a:xfrm>
            <a:custGeom>
              <a:avLst/>
              <a:gdLst/>
              <a:ahLst/>
              <a:cxnLst/>
              <a:rect r="r" b="b" t="t" l="l"/>
              <a:pathLst>
                <a:path h="331655" w="3010281">
                  <a:moveTo>
                    <a:pt x="2032" y="0"/>
                  </a:moveTo>
                  <a:lnTo>
                    <a:pt x="3008249" y="0"/>
                  </a:lnTo>
                  <a:cubicBezTo>
                    <a:pt x="3008787" y="0"/>
                    <a:pt x="3009304" y="214"/>
                    <a:pt x="3009685" y="595"/>
                  </a:cubicBezTo>
                  <a:cubicBezTo>
                    <a:pt x="3010066" y="976"/>
                    <a:pt x="3010281" y="1493"/>
                    <a:pt x="3010281" y="2032"/>
                  </a:cubicBezTo>
                  <a:lnTo>
                    <a:pt x="3010281" y="329623"/>
                  </a:lnTo>
                  <a:cubicBezTo>
                    <a:pt x="3010281" y="330162"/>
                    <a:pt x="3010066" y="330679"/>
                    <a:pt x="3009685" y="331060"/>
                  </a:cubicBezTo>
                  <a:cubicBezTo>
                    <a:pt x="3009304" y="331441"/>
                    <a:pt x="3008787" y="331655"/>
                    <a:pt x="3008249" y="331655"/>
                  </a:cubicBezTo>
                  <a:lnTo>
                    <a:pt x="2032" y="331655"/>
                  </a:lnTo>
                  <a:cubicBezTo>
                    <a:pt x="1493" y="331655"/>
                    <a:pt x="976" y="331441"/>
                    <a:pt x="595" y="331060"/>
                  </a:cubicBezTo>
                  <a:cubicBezTo>
                    <a:pt x="214" y="330679"/>
                    <a:pt x="0" y="330162"/>
                    <a:pt x="0" y="329623"/>
                  </a:cubicBezTo>
                  <a:lnTo>
                    <a:pt x="0" y="2032"/>
                  </a:lnTo>
                  <a:cubicBezTo>
                    <a:pt x="0" y="1493"/>
                    <a:pt x="214" y="976"/>
                    <a:pt x="595" y="595"/>
                  </a:cubicBezTo>
                  <a:cubicBezTo>
                    <a:pt x="976" y="214"/>
                    <a:pt x="1493" y="0"/>
                    <a:pt x="2032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281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617001" y="1041487"/>
            <a:ext cx="11053999" cy="107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Practice 2: True or False?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244588" y="5324446"/>
            <a:ext cx="2716697" cy="1320029"/>
            <a:chOff x="0" y="0"/>
            <a:chExt cx="637787" cy="30989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7787" cy="309897"/>
            </a:xfrm>
            <a:custGeom>
              <a:avLst/>
              <a:gdLst/>
              <a:ahLst/>
              <a:cxnLst/>
              <a:rect r="r" b="b" t="t" l="l"/>
              <a:pathLst>
                <a:path h="309897" w="637787">
                  <a:moveTo>
                    <a:pt x="318893" y="0"/>
                  </a:moveTo>
                  <a:cubicBezTo>
                    <a:pt x="142773" y="0"/>
                    <a:pt x="0" y="69373"/>
                    <a:pt x="0" y="154949"/>
                  </a:cubicBezTo>
                  <a:cubicBezTo>
                    <a:pt x="0" y="240524"/>
                    <a:pt x="142773" y="309897"/>
                    <a:pt x="318893" y="309897"/>
                  </a:cubicBezTo>
                  <a:cubicBezTo>
                    <a:pt x="495013" y="309897"/>
                    <a:pt x="637787" y="240524"/>
                    <a:pt x="637787" y="154949"/>
                  </a:cubicBezTo>
                  <a:cubicBezTo>
                    <a:pt x="637787" y="69373"/>
                    <a:pt x="495013" y="0"/>
                    <a:pt x="3188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743E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59793" y="-9047"/>
              <a:ext cx="518202" cy="2898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206850" y="3226688"/>
            <a:ext cx="13931070" cy="1456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90"/>
              </a:lnSpc>
            </a:pPr>
            <a:r>
              <a:rPr lang="en-US" sz="4524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2. "You can't miss it" suggests that the directions are difficult to follow.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97680" y="5647561"/>
            <a:ext cx="10831088" cy="645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4078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Click and drag the circle to indicate your answer.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305321" y="7083980"/>
            <a:ext cx="7734127" cy="860423"/>
            <a:chOff x="0" y="0"/>
            <a:chExt cx="10312170" cy="1147231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38100"/>
              <a:ext cx="3001546" cy="1185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84"/>
                </a:lnSpc>
              </a:pPr>
              <a:r>
                <a:rPr lang="en-US" sz="5690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TRUE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7310624" y="-38100"/>
              <a:ext cx="3001546" cy="1185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84"/>
                </a:lnSpc>
              </a:pPr>
              <a:r>
                <a:rPr lang="en-US" sz="5690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FALSE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429171" y="791036"/>
            <a:ext cx="11429659" cy="1259254"/>
            <a:chOff x="0" y="0"/>
            <a:chExt cx="3010281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010281" cy="331655"/>
            </a:xfrm>
            <a:custGeom>
              <a:avLst/>
              <a:gdLst/>
              <a:ahLst/>
              <a:cxnLst/>
              <a:rect r="r" b="b" t="t" l="l"/>
              <a:pathLst>
                <a:path h="331655" w="3010281">
                  <a:moveTo>
                    <a:pt x="2032" y="0"/>
                  </a:moveTo>
                  <a:lnTo>
                    <a:pt x="3008249" y="0"/>
                  </a:lnTo>
                  <a:cubicBezTo>
                    <a:pt x="3008787" y="0"/>
                    <a:pt x="3009304" y="214"/>
                    <a:pt x="3009685" y="595"/>
                  </a:cubicBezTo>
                  <a:cubicBezTo>
                    <a:pt x="3010066" y="976"/>
                    <a:pt x="3010281" y="1493"/>
                    <a:pt x="3010281" y="2032"/>
                  </a:cubicBezTo>
                  <a:lnTo>
                    <a:pt x="3010281" y="329623"/>
                  </a:lnTo>
                  <a:cubicBezTo>
                    <a:pt x="3010281" y="330162"/>
                    <a:pt x="3010066" y="330679"/>
                    <a:pt x="3009685" y="331060"/>
                  </a:cubicBezTo>
                  <a:cubicBezTo>
                    <a:pt x="3009304" y="331441"/>
                    <a:pt x="3008787" y="331655"/>
                    <a:pt x="3008249" y="331655"/>
                  </a:cubicBezTo>
                  <a:lnTo>
                    <a:pt x="2032" y="331655"/>
                  </a:lnTo>
                  <a:cubicBezTo>
                    <a:pt x="1493" y="331655"/>
                    <a:pt x="976" y="331441"/>
                    <a:pt x="595" y="331060"/>
                  </a:cubicBezTo>
                  <a:cubicBezTo>
                    <a:pt x="214" y="330679"/>
                    <a:pt x="0" y="330162"/>
                    <a:pt x="0" y="329623"/>
                  </a:cubicBezTo>
                  <a:lnTo>
                    <a:pt x="0" y="2032"/>
                  </a:lnTo>
                  <a:cubicBezTo>
                    <a:pt x="0" y="1493"/>
                    <a:pt x="214" y="976"/>
                    <a:pt x="595" y="595"/>
                  </a:cubicBezTo>
                  <a:cubicBezTo>
                    <a:pt x="976" y="214"/>
                    <a:pt x="1493" y="0"/>
                    <a:pt x="2032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281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617001" y="1041487"/>
            <a:ext cx="11053999" cy="107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Practice 3: True or False?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320788" y="5416634"/>
            <a:ext cx="2716697" cy="1320029"/>
            <a:chOff x="0" y="0"/>
            <a:chExt cx="637787" cy="30989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7787" cy="309897"/>
            </a:xfrm>
            <a:custGeom>
              <a:avLst/>
              <a:gdLst/>
              <a:ahLst/>
              <a:cxnLst/>
              <a:rect r="r" b="b" t="t" l="l"/>
              <a:pathLst>
                <a:path h="309897" w="637787">
                  <a:moveTo>
                    <a:pt x="318893" y="0"/>
                  </a:moveTo>
                  <a:cubicBezTo>
                    <a:pt x="142773" y="0"/>
                    <a:pt x="0" y="69373"/>
                    <a:pt x="0" y="154949"/>
                  </a:cubicBezTo>
                  <a:cubicBezTo>
                    <a:pt x="0" y="240524"/>
                    <a:pt x="142773" y="309897"/>
                    <a:pt x="318893" y="309897"/>
                  </a:cubicBezTo>
                  <a:cubicBezTo>
                    <a:pt x="495013" y="309897"/>
                    <a:pt x="637787" y="240524"/>
                    <a:pt x="637787" y="154949"/>
                  </a:cubicBezTo>
                  <a:cubicBezTo>
                    <a:pt x="637787" y="69373"/>
                    <a:pt x="495013" y="0"/>
                    <a:pt x="3188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B18DFF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59793" y="-9047"/>
              <a:ext cx="518202" cy="2898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283050" y="3134501"/>
            <a:ext cx="13931070" cy="1456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90"/>
              </a:lnSpc>
            </a:pPr>
            <a:r>
              <a:rPr lang="en-US" sz="4524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3."Would you like to?" is a phrase used for extending an invitation.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73880" y="5739748"/>
            <a:ext cx="10831088" cy="645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4078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Click and drag the circle to indicate your answer.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381521" y="7176167"/>
            <a:ext cx="7734127" cy="860423"/>
            <a:chOff x="0" y="0"/>
            <a:chExt cx="10312170" cy="1147231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38100"/>
              <a:ext cx="3001546" cy="1185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84"/>
                </a:lnSpc>
              </a:pPr>
              <a:r>
                <a:rPr lang="en-US" sz="5690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TRUE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7310624" y="-38100"/>
              <a:ext cx="3001546" cy="1185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84"/>
                </a:lnSpc>
              </a:pPr>
              <a:r>
                <a:rPr lang="en-US" sz="5690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FALSE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429171" y="791036"/>
            <a:ext cx="11429659" cy="1259254"/>
            <a:chOff x="0" y="0"/>
            <a:chExt cx="3010281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010281" cy="331655"/>
            </a:xfrm>
            <a:custGeom>
              <a:avLst/>
              <a:gdLst/>
              <a:ahLst/>
              <a:cxnLst/>
              <a:rect r="r" b="b" t="t" l="l"/>
              <a:pathLst>
                <a:path h="331655" w="3010281">
                  <a:moveTo>
                    <a:pt x="2032" y="0"/>
                  </a:moveTo>
                  <a:lnTo>
                    <a:pt x="3008249" y="0"/>
                  </a:lnTo>
                  <a:cubicBezTo>
                    <a:pt x="3008787" y="0"/>
                    <a:pt x="3009304" y="214"/>
                    <a:pt x="3009685" y="595"/>
                  </a:cubicBezTo>
                  <a:cubicBezTo>
                    <a:pt x="3010066" y="976"/>
                    <a:pt x="3010281" y="1493"/>
                    <a:pt x="3010281" y="2032"/>
                  </a:cubicBezTo>
                  <a:lnTo>
                    <a:pt x="3010281" y="329623"/>
                  </a:lnTo>
                  <a:cubicBezTo>
                    <a:pt x="3010281" y="330162"/>
                    <a:pt x="3010066" y="330679"/>
                    <a:pt x="3009685" y="331060"/>
                  </a:cubicBezTo>
                  <a:cubicBezTo>
                    <a:pt x="3009304" y="331441"/>
                    <a:pt x="3008787" y="331655"/>
                    <a:pt x="3008249" y="331655"/>
                  </a:cubicBezTo>
                  <a:lnTo>
                    <a:pt x="2032" y="331655"/>
                  </a:lnTo>
                  <a:cubicBezTo>
                    <a:pt x="1493" y="331655"/>
                    <a:pt x="976" y="331441"/>
                    <a:pt x="595" y="331060"/>
                  </a:cubicBezTo>
                  <a:cubicBezTo>
                    <a:pt x="214" y="330679"/>
                    <a:pt x="0" y="330162"/>
                    <a:pt x="0" y="329623"/>
                  </a:cubicBezTo>
                  <a:lnTo>
                    <a:pt x="0" y="2032"/>
                  </a:lnTo>
                  <a:cubicBezTo>
                    <a:pt x="0" y="1493"/>
                    <a:pt x="214" y="976"/>
                    <a:pt x="595" y="595"/>
                  </a:cubicBezTo>
                  <a:cubicBezTo>
                    <a:pt x="976" y="214"/>
                    <a:pt x="1493" y="0"/>
                    <a:pt x="2032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281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617001" y="1041487"/>
            <a:ext cx="11053999" cy="107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Practice 4: True or False?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244588" y="5482242"/>
            <a:ext cx="2716697" cy="1320029"/>
            <a:chOff x="0" y="0"/>
            <a:chExt cx="637787" cy="30989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7787" cy="309897"/>
            </a:xfrm>
            <a:custGeom>
              <a:avLst/>
              <a:gdLst/>
              <a:ahLst/>
              <a:cxnLst/>
              <a:rect r="r" b="b" t="t" l="l"/>
              <a:pathLst>
                <a:path h="309897" w="637787">
                  <a:moveTo>
                    <a:pt x="318893" y="0"/>
                  </a:moveTo>
                  <a:cubicBezTo>
                    <a:pt x="142773" y="0"/>
                    <a:pt x="0" y="69373"/>
                    <a:pt x="0" y="154949"/>
                  </a:cubicBezTo>
                  <a:cubicBezTo>
                    <a:pt x="0" y="240524"/>
                    <a:pt x="142773" y="309897"/>
                    <a:pt x="318893" y="309897"/>
                  </a:cubicBezTo>
                  <a:cubicBezTo>
                    <a:pt x="495013" y="309897"/>
                    <a:pt x="637787" y="240524"/>
                    <a:pt x="637787" y="154949"/>
                  </a:cubicBezTo>
                  <a:cubicBezTo>
                    <a:pt x="637787" y="69373"/>
                    <a:pt x="495013" y="0"/>
                    <a:pt x="3188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1256C4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59793" y="-9047"/>
              <a:ext cx="518202" cy="2898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206850" y="3384483"/>
            <a:ext cx="13931070" cy="1456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90"/>
              </a:lnSpc>
            </a:pPr>
            <a:r>
              <a:rPr lang="en-US" sz="4524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4. A negative question like "Isn't / wasn't / didn't...?" is used for checking information.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97680" y="5805356"/>
            <a:ext cx="10831088" cy="645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4078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Click and drag the circle to indicate your answer.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305321" y="7241775"/>
            <a:ext cx="7734127" cy="860423"/>
            <a:chOff x="0" y="0"/>
            <a:chExt cx="10312170" cy="1147231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38100"/>
              <a:ext cx="3001546" cy="1185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84"/>
                </a:lnSpc>
              </a:pPr>
              <a:r>
                <a:rPr lang="en-US" sz="5690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TRUE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7310624" y="-38100"/>
              <a:ext cx="3001546" cy="1185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84"/>
                </a:lnSpc>
              </a:pPr>
              <a:r>
                <a:rPr lang="en-US" sz="5690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FALSE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429171" y="791036"/>
            <a:ext cx="11429659" cy="1259254"/>
            <a:chOff x="0" y="0"/>
            <a:chExt cx="3010281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010281" cy="331655"/>
            </a:xfrm>
            <a:custGeom>
              <a:avLst/>
              <a:gdLst/>
              <a:ahLst/>
              <a:cxnLst/>
              <a:rect r="r" b="b" t="t" l="l"/>
              <a:pathLst>
                <a:path h="331655" w="3010281">
                  <a:moveTo>
                    <a:pt x="2032" y="0"/>
                  </a:moveTo>
                  <a:lnTo>
                    <a:pt x="3008249" y="0"/>
                  </a:lnTo>
                  <a:cubicBezTo>
                    <a:pt x="3008787" y="0"/>
                    <a:pt x="3009304" y="214"/>
                    <a:pt x="3009685" y="595"/>
                  </a:cubicBezTo>
                  <a:cubicBezTo>
                    <a:pt x="3010066" y="976"/>
                    <a:pt x="3010281" y="1493"/>
                    <a:pt x="3010281" y="2032"/>
                  </a:cubicBezTo>
                  <a:lnTo>
                    <a:pt x="3010281" y="329623"/>
                  </a:lnTo>
                  <a:cubicBezTo>
                    <a:pt x="3010281" y="330162"/>
                    <a:pt x="3010066" y="330679"/>
                    <a:pt x="3009685" y="331060"/>
                  </a:cubicBezTo>
                  <a:cubicBezTo>
                    <a:pt x="3009304" y="331441"/>
                    <a:pt x="3008787" y="331655"/>
                    <a:pt x="3008249" y="331655"/>
                  </a:cubicBezTo>
                  <a:lnTo>
                    <a:pt x="2032" y="331655"/>
                  </a:lnTo>
                  <a:cubicBezTo>
                    <a:pt x="1493" y="331655"/>
                    <a:pt x="976" y="331441"/>
                    <a:pt x="595" y="331060"/>
                  </a:cubicBezTo>
                  <a:cubicBezTo>
                    <a:pt x="214" y="330679"/>
                    <a:pt x="0" y="330162"/>
                    <a:pt x="0" y="329623"/>
                  </a:cubicBezTo>
                  <a:lnTo>
                    <a:pt x="0" y="2032"/>
                  </a:lnTo>
                  <a:cubicBezTo>
                    <a:pt x="0" y="1493"/>
                    <a:pt x="214" y="976"/>
                    <a:pt x="595" y="595"/>
                  </a:cubicBezTo>
                  <a:cubicBezTo>
                    <a:pt x="976" y="214"/>
                    <a:pt x="1493" y="0"/>
                    <a:pt x="2032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281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617001" y="1012912"/>
            <a:ext cx="11053999" cy="94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5"/>
              </a:lnSpc>
            </a:pPr>
            <a:r>
              <a:rPr lang="en-US" b="true" sz="7500" spc="-255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Practice 5: Find the Function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10279" y="2753725"/>
            <a:ext cx="14090960" cy="1070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95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5. Which sentence is warning and advice? Click and drag the checkmark to the correct sentence.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3421799" y="4480053"/>
            <a:ext cx="12677260" cy="669607"/>
            <a:chOff x="0" y="0"/>
            <a:chExt cx="16903013" cy="892809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1517912" y="71594"/>
              <a:ext cx="15385101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You're allowed to ….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421799" y="5591208"/>
            <a:ext cx="12308292" cy="669607"/>
            <a:chOff x="0" y="0"/>
            <a:chExt cx="16411055" cy="892809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1517912" y="58137"/>
              <a:ext cx="14893144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Make sure you….</a:t>
              </a:r>
            </a:p>
          </p:txBody>
        </p:sp>
        <p:grpSp>
          <p:nvGrpSpPr>
            <p:cNvPr name="Group 26" id="26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29" id="29"/>
          <p:cNvGrpSpPr/>
          <p:nvPr/>
        </p:nvGrpSpPr>
        <p:grpSpPr>
          <a:xfrm rot="0">
            <a:off x="3421799" y="6702363"/>
            <a:ext cx="12677260" cy="669607"/>
            <a:chOff x="0" y="0"/>
            <a:chExt cx="16903013" cy="892809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1517912" y="44680"/>
              <a:ext cx="15385101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You're supposed to ………..</a:t>
              </a:r>
            </a:p>
          </p:txBody>
        </p:sp>
        <p:grpSp>
          <p:nvGrpSpPr>
            <p:cNvPr name="Group 31" id="31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34" id="34"/>
          <p:cNvGrpSpPr/>
          <p:nvPr/>
        </p:nvGrpSpPr>
        <p:grpSpPr>
          <a:xfrm rot="0">
            <a:off x="3421799" y="7813519"/>
            <a:ext cx="12955923" cy="669607"/>
            <a:chOff x="0" y="0"/>
            <a:chExt cx="17274564" cy="892809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1517912" y="31223"/>
              <a:ext cx="15756652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I think we need to ……..</a:t>
              </a:r>
            </a:p>
          </p:txBody>
        </p:sp>
        <p:grpSp>
          <p:nvGrpSpPr>
            <p:cNvPr name="Group 36" id="36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39" id="39"/>
          <p:cNvSpPr/>
          <p:nvPr/>
        </p:nvSpPr>
        <p:spPr>
          <a:xfrm flipH="false" flipV="false" rot="0">
            <a:off x="1910279" y="6032046"/>
            <a:ext cx="910467" cy="899086"/>
          </a:xfrm>
          <a:custGeom>
            <a:avLst/>
            <a:gdLst/>
            <a:ahLst/>
            <a:cxnLst/>
            <a:rect r="r" b="b" t="t" l="l"/>
            <a:pathLst>
              <a:path h="899086" w="910467">
                <a:moveTo>
                  <a:pt x="0" y="0"/>
                </a:moveTo>
                <a:lnTo>
                  <a:pt x="910466" y="0"/>
                </a:lnTo>
                <a:lnTo>
                  <a:pt x="910466" y="899086"/>
                </a:lnTo>
                <a:lnTo>
                  <a:pt x="0" y="8990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901166" y="791036"/>
            <a:ext cx="10333267" cy="1259254"/>
            <a:chOff x="0" y="0"/>
            <a:chExt cx="2721519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21519" cy="331655"/>
            </a:xfrm>
            <a:custGeom>
              <a:avLst/>
              <a:gdLst/>
              <a:ahLst/>
              <a:cxnLst/>
              <a:rect r="r" b="b" t="t" l="l"/>
              <a:pathLst>
                <a:path h="331655" w="2721519">
                  <a:moveTo>
                    <a:pt x="2248" y="0"/>
                  </a:moveTo>
                  <a:lnTo>
                    <a:pt x="2719271" y="0"/>
                  </a:lnTo>
                  <a:cubicBezTo>
                    <a:pt x="2720513" y="0"/>
                    <a:pt x="2721519" y="1006"/>
                    <a:pt x="2721519" y="2248"/>
                  </a:cubicBezTo>
                  <a:lnTo>
                    <a:pt x="2721519" y="329408"/>
                  </a:lnTo>
                  <a:cubicBezTo>
                    <a:pt x="2721519" y="330004"/>
                    <a:pt x="2721282" y="330576"/>
                    <a:pt x="2720861" y="330997"/>
                  </a:cubicBezTo>
                  <a:cubicBezTo>
                    <a:pt x="2720439" y="331419"/>
                    <a:pt x="2719868" y="331655"/>
                    <a:pt x="2719271" y="331655"/>
                  </a:cubicBezTo>
                  <a:lnTo>
                    <a:pt x="2248" y="331655"/>
                  </a:lnTo>
                  <a:cubicBezTo>
                    <a:pt x="1006" y="331655"/>
                    <a:pt x="0" y="330649"/>
                    <a:pt x="0" y="329408"/>
                  </a:cubicBezTo>
                  <a:lnTo>
                    <a:pt x="0" y="2248"/>
                  </a:lnTo>
                  <a:cubicBezTo>
                    <a:pt x="0" y="1006"/>
                    <a:pt x="1006" y="0"/>
                    <a:pt x="2248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721519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415220" y="1041487"/>
            <a:ext cx="9305159" cy="107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Lesson Objectives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2060761" y="2987018"/>
            <a:ext cx="12613854" cy="1005077"/>
            <a:chOff x="0" y="0"/>
            <a:chExt cx="16818471" cy="1340103"/>
          </a:xfrm>
        </p:grpSpPr>
        <p:sp>
          <p:nvSpPr>
            <p:cNvPr name="Freeform 19" id="19"/>
            <p:cNvSpPr/>
            <p:nvPr/>
          </p:nvSpPr>
          <p:spPr>
            <a:xfrm flipH="false" flipV="false" rot="-7186591">
              <a:off x="339343" y="40335"/>
              <a:ext cx="823354" cy="1259432"/>
            </a:xfrm>
            <a:custGeom>
              <a:avLst/>
              <a:gdLst/>
              <a:ahLst/>
              <a:cxnLst/>
              <a:rect r="r" b="b" t="t" l="l"/>
              <a:pathLst>
                <a:path h="1259432" w="823354">
                  <a:moveTo>
                    <a:pt x="0" y="0"/>
                  </a:moveTo>
                  <a:lnTo>
                    <a:pt x="823354" y="0"/>
                  </a:lnTo>
                  <a:lnTo>
                    <a:pt x="823354" y="1259432"/>
                  </a:lnTo>
                  <a:lnTo>
                    <a:pt x="0" y="125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1870960" y="111411"/>
              <a:ext cx="14947511" cy="1031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573"/>
                </a:lnSpc>
              </a:pPr>
              <a:r>
                <a:rPr lang="en-US" sz="469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Understand the functions of Language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060761" y="5139569"/>
            <a:ext cx="14166479" cy="1005077"/>
            <a:chOff x="0" y="0"/>
            <a:chExt cx="18888638" cy="1340103"/>
          </a:xfrm>
        </p:grpSpPr>
        <p:sp>
          <p:nvSpPr>
            <p:cNvPr name="Freeform 22" id="22"/>
            <p:cNvSpPr/>
            <p:nvPr/>
          </p:nvSpPr>
          <p:spPr>
            <a:xfrm flipH="false" flipV="false" rot="-7186591">
              <a:off x="339343" y="40335"/>
              <a:ext cx="823354" cy="1259432"/>
            </a:xfrm>
            <a:custGeom>
              <a:avLst/>
              <a:gdLst/>
              <a:ahLst/>
              <a:cxnLst/>
              <a:rect r="r" b="b" t="t" l="l"/>
              <a:pathLst>
                <a:path h="1259432" w="823354">
                  <a:moveTo>
                    <a:pt x="0" y="0"/>
                  </a:moveTo>
                  <a:lnTo>
                    <a:pt x="823354" y="0"/>
                  </a:lnTo>
                  <a:lnTo>
                    <a:pt x="823354" y="1259432"/>
                  </a:lnTo>
                  <a:lnTo>
                    <a:pt x="0" y="125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1870960" y="245585"/>
              <a:ext cx="17017678" cy="840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4"/>
                </a:lnSpc>
              </a:pPr>
              <a:r>
                <a:rPr lang="en-US" sz="469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Identify and categorize sentences by their function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060761" y="7292120"/>
            <a:ext cx="12159478" cy="1385766"/>
            <a:chOff x="0" y="0"/>
            <a:chExt cx="16212638" cy="1847689"/>
          </a:xfrm>
        </p:grpSpPr>
        <p:sp>
          <p:nvSpPr>
            <p:cNvPr name="Freeform 25" id="25"/>
            <p:cNvSpPr/>
            <p:nvPr/>
          </p:nvSpPr>
          <p:spPr>
            <a:xfrm flipH="false" flipV="false" rot="-7186591">
              <a:off x="339343" y="40335"/>
              <a:ext cx="823354" cy="1259432"/>
            </a:xfrm>
            <a:custGeom>
              <a:avLst/>
              <a:gdLst/>
              <a:ahLst/>
              <a:cxnLst/>
              <a:rect r="r" b="b" t="t" l="l"/>
              <a:pathLst>
                <a:path h="1259432" w="823354">
                  <a:moveTo>
                    <a:pt x="0" y="0"/>
                  </a:moveTo>
                  <a:lnTo>
                    <a:pt x="823354" y="0"/>
                  </a:lnTo>
                  <a:lnTo>
                    <a:pt x="823354" y="1259432"/>
                  </a:lnTo>
                  <a:lnTo>
                    <a:pt x="0" y="125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1870960" y="245585"/>
              <a:ext cx="14341677" cy="1602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4"/>
                </a:lnSpc>
              </a:pPr>
              <a:r>
                <a:rPr lang="en-US" sz="469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Use different sentence functions in speaking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429171" y="791036"/>
            <a:ext cx="11429659" cy="1259254"/>
            <a:chOff x="0" y="0"/>
            <a:chExt cx="3010281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010281" cy="331655"/>
            </a:xfrm>
            <a:custGeom>
              <a:avLst/>
              <a:gdLst/>
              <a:ahLst/>
              <a:cxnLst/>
              <a:rect r="r" b="b" t="t" l="l"/>
              <a:pathLst>
                <a:path h="331655" w="3010281">
                  <a:moveTo>
                    <a:pt x="2032" y="0"/>
                  </a:moveTo>
                  <a:lnTo>
                    <a:pt x="3008249" y="0"/>
                  </a:lnTo>
                  <a:cubicBezTo>
                    <a:pt x="3008787" y="0"/>
                    <a:pt x="3009304" y="214"/>
                    <a:pt x="3009685" y="595"/>
                  </a:cubicBezTo>
                  <a:cubicBezTo>
                    <a:pt x="3010066" y="976"/>
                    <a:pt x="3010281" y="1493"/>
                    <a:pt x="3010281" y="2032"/>
                  </a:cubicBezTo>
                  <a:lnTo>
                    <a:pt x="3010281" y="329623"/>
                  </a:lnTo>
                  <a:cubicBezTo>
                    <a:pt x="3010281" y="330162"/>
                    <a:pt x="3010066" y="330679"/>
                    <a:pt x="3009685" y="331060"/>
                  </a:cubicBezTo>
                  <a:cubicBezTo>
                    <a:pt x="3009304" y="331441"/>
                    <a:pt x="3008787" y="331655"/>
                    <a:pt x="3008249" y="331655"/>
                  </a:cubicBezTo>
                  <a:lnTo>
                    <a:pt x="2032" y="331655"/>
                  </a:lnTo>
                  <a:cubicBezTo>
                    <a:pt x="1493" y="331655"/>
                    <a:pt x="976" y="331441"/>
                    <a:pt x="595" y="331060"/>
                  </a:cubicBezTo>
                  <a:cubicBezTo>
                    <a:pt x="214" y="330679"/>
                    <a:pt x="0" y="330162"/>
                    <a:pt x="0" y="329623"/>
                  </a:cubicBezTo>
                  <a:lnTo>
                    <a:pt x="0" y="2032"/>
                  </a:lnTo>
                  <a:cubicBezTo>
                    <a:pt x="0" y="1493"/>
                    <a:pt x="214" y="976"/>
                    <a:pt x="595" y="595"/>
                  </a:cubicBezTo>
                  <a:cubicBezTo>
                    <a:pt x="976" y="214"/>
                    <a:pt x="1493" y="0"/>
                    <a:pt x="2032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281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617001" y="1012912"/>
            <a:ext cx="11053999" cy="94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5"/>
              </a:lnSpc>
            </a:pPr>
            <a:r>
              <a:rPr lang="en-US" b="true" sz="7500" spc="-255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Practice 6: Find the Function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86479" y="2753725"/>
            <a:ext cx="14090960" cy="1070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95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6. Which sentence is expressing preference? Click and drag the checkmark to the correct sentence.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3497999" y="4480053"/>
            <a:ext cx="12677260" cy="669607"/>
            <a:chOff x="0" y="0"/>
            <a:chExt cx="16903013" cy="892809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1517912" y="71594"/>
              <a:ext cx="15385101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Well, I've never thought about that before but ...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497999" y="5591208"/>
            <a:ext cx="12308292" cy="669607"/>
            <a:chOff x="0" y="0"/>
            <a:chExt cx="16411055" cy="892809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1517912" y="58137"/>
              <a:ext cx="14893144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The main reason why ... is because / is that ...</a:t>
              </a:r>
            </a:p>
          </p:txBody>
        </p:sp>
        <p:grpSp>
          <p:nvGrpSpPr>
            <p:cNvPr name="Group 26" id="26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29" id="29"/>
          <p:cNvGrpSpPr/>
          <p:nvPr/>
        </p:nvGrpSpPr>
        <p:grpSpPr>
          <a:xfrm rot="0">
            <a:off x="3497999" y="6702363"/>
            <a:ext cx="12677260" cy="669607"/>
            <a:chOff x="0" y="0"/>
            <a:chExt cx="16903013" cy="892809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1517912" y="44680"/>
              <a:ext cx="15385101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If everything goes according to plan, I'll  ..</a:t>
              </a:r>
            </a:p>
          </p:txBody>
        </p:sp>
        <p:grpSp>
          <p:nvGrpSpPr>
            <p:cNvPr name="Group 31" id="31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34" id="34"/>
          <p:cNvGrpSpPr/>
          <p:nvPr/>
        </p:nvGrpSpPr>
        <p:grpSpPr>
          <a:xfrm rot="0">
            <a:off x="3497999" y="7813519"/>
            <a:ext cx="12955923" cy="669607"/>
            <a:chOff x="0" y="0"/>
            <a:chExt cx="17274564" cy="892809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1517912" y="31223"/>
              <a:ext cx="15756652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If I had the choice, I'd rather ..................</a:t>
              </a:r>
            </a:p>
          </p:txBody>
        </p:sp>
        <p:grpSp>
          <p:nvGrpSpPr>
            <p:cNvPr name="Group 36" id="36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39" id="39"/>
          <p:cNvSpPr/>
          <p:nvPr/>
        </p:nvSpPr>
        <p:spPr>
          <a:xfrm flipH="false" flipV="false" rot="0">
            <a:off x="1986479" y="6032046"/>
            <a:ext cx="910467" cy="899086"/>
          </a:xfrm>
          <a:custGeom>
            <a:avLst/>
            <a:gdLst/>
            <a:ahLst/>
            <a:cxnLst/>
            <a:rect r="r" b="b" t="t" l="l"/>
            <a:pathLst>
              <a:path h="899086" w="910467">
                <a:moveTo>
                  <a:pt x="0" y="0"/>
                </a:moveTo>
                <a:lnTo>
                  <a:pt x="910466" y="0"/>
                </a:lnTo>
                <a:lnTo>
                  <a:pt x="910466" y="899086"/>
                </a:lnTo>
                <a:lnTo>
                  <a:pt x="0" y="8990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429171" y="791036"/>
            <a:ext cx="11429659" cy="1259254"/>
            <a:chOff x="0" y="0"/>
            <a:chExt cx="3010281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010281" cy="331655"/>
            </a:xfrm>
            <a:custGeom>
              <a:avLst/>
              <a:gdLst/>
              <a:ahLst/>
              <a:cxnLst/>
              <a:rect r="r" b="b" t="t" l="l"/>
              <a:pathLst>
                <a:path h="331655" w="3010281">
                  <a:moveTo>
                    <a:pt x="2032" y="0"/>
                  </a:moveTo>
                  <a:lnTo>
                    <a:pt x="3008249" y="0"/>
                  </a:lnTo>
                  <a:cubicBezTo>
                    <a:pt x="3008787" y="0"/>
                    <a:pt x="3009304" y="214"/>
                    <a:pt x="3009685" y="595"/>
                  </a:cubicBezTo>
                  <a:cubicBezTo>
                    <a:pt x="3010066" y="976"/>
                    <a:pt x="3010281" y="1493"/>
                    <a:pt x="3010281" y="2032"/>
                  </a:cubicBezTo>
                  <a:lnTo>
                    <a:pt x="3010281" y="329623"/>
                  </a:lnTo>
                  <a:cubicBezTo>
                    <a:pt x="3010281" y="330162"/>
                    <a:pt x="3010066" y="330679"/>
                    <a:pt x="3009685" y="331060"/>
                  </a:cubicBezTo>
                  <a:cubicBezTo>
                    <a:pt x="3009304" y="331441"/>
                    <a:pt x="3008787" y="331655"/>
                    <a:pt x="3008249" y="331655"/>
                  </a:cubicBezTo>
                  <a:lnTo>
                    <a:pt x="2032" y="331655"/>
                  </a:lnTo>
                  <a:cubicBezTo>
                    <a:pt x="1493" y="331655"/>
                    <a:pt x="976" y="331441"/>
                    <a:pt x="595" y="331060"/>
                  </a:cubicBezTo>
                  <a:cubicBezTo>
                    <a:pt x="214" y="330679"/>
                    <a:pt x="0" y="330162"/>
                    <a:pt x="0" y="329623"/>
                  </a:cubicBezTo>
                  <a:lnTo>
                    <a:pt x="0" y="2032"/>
                  </a:lnTo>
                  <a:cubicBezTo>
                    <a:pt x="0" y="1493"/>
                    <a:pt x="214" y="976"/>
                    <a:pt x="595" y="595"/>
                  </a:cubicBezTo>
                  <a:cubicBezTo>
                    <a:pt x="976" y="214"/>
                    <a:pt x="1493" y="0"/>
                    <a:pt x="2032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010281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617001" y="1012912"/>
            <a:ext cx="11053999" cy="94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5"/>
              </a:lnSpc>
            </a:pPr>
            <a:r>
              <a:rPr lang="en-US" b="true" sz="7500" spc="-255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Practice 7: Find the Function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47951" y="2881562"/>
            <a:ext cx="14090960" cy="1070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95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7. Which sentence is Speculating ( = Guessing When You Don't Know)? Click and drag the checkmark to the correct sentence.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3497999" y="4647405"/>
            <a:ext cx="12677260" cy="669607"/>
            <a:chOff x="0" y="0"/>
            <a:chExt cx="16903013" cy="892809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1517912" y="71594"/>
              <a:ext cx="15385101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Well, I've never thought about that before but ..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497999" y="5758560"/>
            <a:ext cx="12308292" cy="669607"/>
            <a:chOff x="0" y="0"/>
            <a:chExt cx="16411055" cy="892809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1517912" y="58137"/>
              <a:ext cx="14893144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What I'm trying to say is ..........</a:t>
              </a:r>
            </a:p>
          </p:txBody>
        </p:sp>
        <p:grpSp>
          <p:nvGrpSpPr>
            <p:cNvPr name="Group 26" id="26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29" id="29"/>
          <p:cNvGrpSpPr/>
          <p:nvPr/>
        </p:nvGrpSpPr>
        <p:grpSpPr>
          <a:xfrm rot="0">
            <a:off x="3497999" y="6869716"/>
            <a:ext cx="12677260" cy="669607"/>
            <a:chOff x="0" y="0"/>
            <a:chExt cx="16903013" cy="892809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1517912" y="44680"/>
              <a:ext cx="15385101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Typically,</a:t>
              </a:r>
            </a:p>
          </p:txBody>
        </p:sp>
        <p:grpSp>
          <p:nvGrpSpPr>
            <p:cNvPr name="Group 31" id="31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34" id="34"/>
          <p:cNvGrpSpPr/>
          <p:nvPr/>
        </p:nvGrpSpPr>
        <p:grpSpPr>
          <a:xfrm rot="0">
            <a:off x="3497999" y="7980871"/>
            <a:ext cx="12955923" cy="669607"/>
            <a:chOff x="0" y="0"/>
            <a:chExt cx="17274564" cy="892809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1517912" y="31223"/>
              <a:ext cx="15756652" cy="801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40"/>
                </a:lnSpc>
              </a:pPr>
              <a:r>
                <a:rPr lang="en-US" sz="3859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Eek! That spider jumped out of nowhere!</a:t>
              </a:r>
            </a:p>
          </p:txBody>
        </p:sp>
        <p:grpSp>
          <p:nvGrpSpPr>
            <p:cNvPr name="Group 36" id="36"/>
            <p:cNvGrpSpPr/>
            <p:nvPr/>
          </p:nvGrpSpPr>
          <p:grpSpPr>
            <a:xfrm rot="0">
              <a:off x="0" y="0"/>
              <a:ext cx="892809" cy="892809"/>
              <a:chOff x="0" y="0"/>
              <a:chExt cx="176357" cy="176357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176357" cy="176357"/>
              </a:xfrm>
              <a:custGeom>
                <a:avLst/>
                <a:gdLst/>
                <a:ahLst/>
                <a:cxnLst/>
                <a:rect r="r" b="b" t="t" l="l"/>
                <a:pathLst>
                  <a:path h="176357" w="176357">
                    <a:moveTo>
                      <a:pt x="0" y="0"/>
                    </a:moveTo>
                    <a:lnTo>
                      <a:pt x="176357" y="0"/>
                    </a:lnTo>
                    <a:lnTo>
                      <a:pt x="176357" y="176357"/>
                    </a:lnTo>
                    <a:lnTo>
                      <a:pt x="0" y="17635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38100"/>
                <a:ext cx="176357" cy="2144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39" id="39"/>
          <p:cNvSpPr/>
          <p:nvPr/>
        </p:nvSpPr>
        <p:spPr>
          <a:xfrm flipH="false" flipV="false" rot="0">
            <a:off x="1986479" y="6199399"/>
            <a:ext cx="910467" cy="899086"/>
          </a:xfrm>
          <a:custGeom>
            <a:avLst/>
            <a:gdLst/>
            <a:ahLst/>
            <a:cxnLst/>
            <a:rect r="r" b="b" t="t" l="l"/>
            <a:pathLst>
              <a:path h="899086" w="910467">
                <a:moveTo>
                  <a:pt x="0" y="0"/>
                </a:moveTo>
                <a:lnTo>
                  <a:pt x="910466" y="0"/>
                </a:lnTo>
                <a:lnTo>
                  <a:pt x="910466" y="899085"/>
                </a:lnTo>
                <a:lnTo>
                  <a:pt x="0" y="8990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992008" y="791036"/>
            <a:ext cx="12303984" cy="1259254"/>
            <a:chOff x="0" y="0"/>
            <a:chExt cx="3240556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240555" cy="331655"/>
            </a:xfrm>
            <a:custGeom>
              <a:avLst/>
              <a:gdLst/>
              <a:ahLst/>
              <a:cxnLst/>
              <a:rect r="r" b="b" t="t" l="l"/>
              <a:pathLst>
                <a:path h="331655" w="3240555">
                  <a:moveTo>
                    <a:pt x="1888" y="0"/>
                  </a:moveTo>
                  <a:lnTo>
                    <a:pt x="3238668" y="0"/>
                  </a:lnTo>
                  <a:cubicBezTo>
                    <a:pt x="3239169" y="0"/>
                    <a:pt x="3239649" y="199"/>
                    <a:pt x="3240003" y="553"/>
                  </a:cubicBezTo>
                  <a:cubicBezTo>
                    <a:pt x="3240357" y="907"/>
                    <a:pt x="3240555" y="1387"/>
                    <a:pt x="3240555" y="1888"/>
                  </a:cubicBezTo>
                  <a:lnTo>
                    <a:pt x="3240555" y="329768"/>
                  </a:lnTo>
                  <a:cubicBezTo>
                    <a:pt x="3240555" y="330268"/>
                    <a:pt x="3240357" y="330749"/>
                    <a:pt x="3240003" y="331103"/>
                  </a:cubicBezTo>
                  <a:cubicBezTo>
                    <a:pt x="3239649" y="331457"/>
                    <a:pt x="3239169" y="331655"/>
                    <a:pt x="3238668" y="331655"/>
                  </a:cubicBezTo>
                  <a:lnTo>
                    <a:pt x="1888" y="331655"/>
                  </a:lnTo>
                  <a:cubicBezTo>
                    <a:pt x="1387" y="331655"/>
                    <a:pt x="907" y="331457"/>
                    <a:pt x="553" y="331103"/>
                  </a:cubicBezTo>
                  <a:cubicBezTo>
                    <a:pt x="199" y="330749"/>
                    <a:pt x="0" y="330268"/>
                    <a:pt x="0" y="329768"/>
                  </a:cubicBezTo>
                  <a:lnTo>
                    <a:pt x="0" y="1888"/>
                  </a:lnTo>
                  <a:cubicBezTo>
                    <a:pt x="0" y="1387"/>
                    <a:pt x="199" y="907"/>
                    <a:pt x="553" y="553"/>
                  </a:cubicBezTo>
                  <a:cubicBezTo>
                    <a:pt x="907" y="199"/>
                    <a:pt x="1387" y="0"/>
                    <a:pt x="1888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240556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449830" y="1041291"/>
            <a:ext cx="11388340" cy="965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6"/>
              </a:lnSpc>
            </a:pPr>
            <a:r>
              <a:rPr lang="en-US" b="true" sz="7600" spc="-258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Practice 8: Name the Function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47951" y="2713115"/>
            <a:ext cx="14090960" cy="1070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95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8. Click and drag the correct function of the language below </a:t>
            </a:r>
          </a:p>
          <a:p>
            <a:pPr algn="ctr">
              <a:lnSpc>
                <a:spcPts val="4196"/>
              </a:lnSpc>
            </a:pPr>
            <a:r>
              <a:rPr lang="en-US" sz="395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to the language Function box.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03594" y="4460105"/>
            <a:ext cx="14528412" cy="761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1"/>
              </a:lnSpc>
            </a:pPr>
            <a:r>
              <a:rPr lang="en-US" sz="4774" i="true">
                <a:solidFill>
                  <a:srgbClr val="151515"/>
                </a:solidFill>
                <a:latin typeface="VAG Rounded Next Italics"/>
                <a:ea typeface="VAG Rounded Next Italics"/>
                <a:cs typeface="VAG Rounded Next Italics"/>
                <a:sym typeface="VAG Rounded Next Italics"/>
              </a:rPr>
              <a:t>Keep your voice down during the performance, please.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2960480" y="7880125"/>
            <a:ext cx="3528048" cy="817083"/>
            <a:chOff x="0" y="0"/>
            <a:chExt cx="929198" cy="21519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29198" cy="215199"/>
            </a:xfrm>
            <a:custGeom>
              <a:avLst/>
              <a:gdLst/>
              <a:ahLst/>
              <a:cxnLst/>
              <a:rect r="r" b="b" t="t" l="l"/>
              <a:pathLst>
                <a:path h="215199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199838"/>
                  </a:lnTo>
                  <a:cubicBezTo>
                    <a:pt x="929198" y="203912"/>
                    <a:pt x="927580" y="207819"/>
                    <a:pt x="924699" y="210700"/>
                  </a:cubicBezTo>
                  <a:cubicBezTo>
                    <a:pt x="921818" y="213580"/>
                    <a:pt x="917911" y="215199"/>
                    <a:pt x="913837" y="215199"/>
                  </a:cubicBezTo>
                  <a:lnTo>
                    <a:pt x="15361" y="215199"/>
                  </a:lnTo>
                  <a:cubicBezTo>
                    <a:pt x="6877" y="215199"/>
                    <a:pt x="0" y="208321"/>
                    <a:pt x="0" y="199838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13AC76"/>
            </a:solidFill>
            <a:ln cap="sq">
              <a:noFill/>
              <a:prstDash val="dash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929198" cy="2818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All of the above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366471" y="7551521"/>
            <a:ext cx="3575223" cy="1471399"/>
            <a:chOff x="0" y="0"/>
            <a:chExt cx="941622" cy="38752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41622" cy="387529"/>
            </a:xfrm>
            <a:custGeom>
              <a:avLst/>
              <a:gdLst/>
              <a:ahLst/>
              <a:cxnLst/>
              <a:rect r="r" b="b" t="t" l="l"/>
              <a:pathLst>
                <a:path h="387529" w="941622">
                  <a:moveTo>
                    <a:pt x="15158" y="0"/>
                  </a:moveTo>
                  <a:lnTo>
                    <a:pt x="926464" y="0"/>
                  </a:lnTo>
                  <a:cubicBezTo>
                    <a:pt x="934836" y="0"/>
                    <a:pt x="941622" y="6786"/>
                    <a:pt x="941622" y="15158"/>
                  </a:cubicBezTo>
                  <a:lnTo>
                    <a:pt x="941622" y="372371"/>
                  </a:lnTo>
                  <a:cubicBezTo>
                    <a:pt x="941622" y="376391"/>
                    <a:pt x="940025" y="380246"/>
                    <a:pt x="937183" y="383089"/>
                  </a:cubicBezTo>
                  <a:cubicBezTo>
                    <a:pt x="934340" y="385932"/>
                    <a:pt x="930485" y="387529"/>
                    <a:pt x="926464" y="387529"/>
                  </a:cubicBezTo>
                  <a:lnTo>
                    <a:pt x="15158" y="387529"/>
                  </a:lnTo>
                  <a:cubicBezTo>
                    <a:pt x="11138" y="387529"/>
                    <a:pt x="7282" y="385932"/>
                    <a:pt x="4440" y="383089"/>
                  </a:cubicBezTo>
                  <a:cubicBezTo>
                    <a:pt x="1597" y="380246"/>
                    <a:pt x="0" y="376391"/>
                    <a:pt x="0" y="372371"/>
                  </a:cubicBezTo>
                  <a:lnTo>
                    <a:pt x="0" y="15158"/>
                  </a:lnTo>
                  <a:cubicBezTo>
                    <a:pt x="0" y="11138"/>
                    <a:pt x="1597" y="7282"/>
                    <a:pt x="4440" y="4440"/>
                  </a:cubicBezTo>
                  <a:cubicBezTo>
                    <a:pt x="7282" y="1597"/>
                    <a:pt x="11138" y="0"/>
                    <a:pt x="15158" y="0"/>
                  </a:cubicBezTo>
                  <a:close/>
                </a:path>
              </a:pathLst>
            </a:custGeom>
            <a:solidFill>
              <a:srgbClr val="FF743E"/>
            </a:solidFill>
            <a:ln cap="sq">
              <a:noFill/>
              <a:prstDash val="dash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66675"/>
              <a:ext cx="941622" cy="4542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Rules 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642510" y="7551521"/>
            <a:ext cx="3528048" cy="1474291"/>
            <a:chOff x="0" y="0"/>
            <a:chExt cx="929198" cy="38829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29198" cy="388291"/>
            </a:xfrm>
            <a:custGeom>
              <a:avLst/>
              <a:gdLst/>
              <a:ahLst/>
              <a:cxnLst/>
              <a:rect r="r" b="b" t="t" l="l"/>
              <a:pathLst>
                <a:path h="388291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372930"/>
                  </a:lnTo>
                  <a:cubicBezTo>
                    <a:pt x="929198" y="381413"/>
                    <a:pt x="922321" y="388291"/>
                    <a:pt x="913837" y="388291"/>
                  </a:cubicBezTo>
                  <a:lnTo>
                    <a:pt x="15361" y="388291"/>
                  </a:lnTo>
                  <a:cubicBezTo>
                    <a:pt x="6877" y="388291"/>
                    <a:pt x="0" y="381413"/>
                    <a:pt x="0" y="372930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B18DFF"/>
            </a:solidFill>
            <a:ln cap="sq">
              <a:noFill/>
              <a:prstDash val="dash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66675"/>
              <a:ext cx="929198" cy="454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Warning and advice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144000" y="7551521"/>
            <a:ext cx="3528048" cy="1474291"/>
            <a:chOff x="0" y="0"/>
            <a:chExt cx="929198" cy="38829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29198" cy="388291"/>
            </a:xfrm>
            <a:custGeom>
              <a:avLst/>
              <a:gdLst/>
              <a:ahLst/>
              <a:cxnLst/>
              <a:rect r="r" b="b" t="t" l="l"/>
              <a:pathLst>
                <a:path h="388291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372930"/>
                  </a:lnTo>
                  <a:cubicBezTo>
                    <a:pt x="929198" y="381413"/>
                    <a:pt x="922321" y="388291"/>
                    <a:pt x="913837" y="388291"/>
                  </a:cubicBezTo>
                  <a:lnTo>
                    <a:pt x="15361" y="388291"/>
                  </a:lnTo>
                  <a:cubicBezTo>
                    <a:pt x="6877" y="388291"/>
                    <a:pt x="0" y="381413"/>
                    <a:pt x="0" y="372930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F985E4"/>
            </a:solidFill>
            <a:ln cap="sq">
              <a:noFill/>
              <a:prstDash val="dash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66675"/>
              <a:ext cx="929198" cy="454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Express a prohibition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085949" y="6029084"/>
            <a:ext cx="8116103" cy="1097949"/>
            <a:chOff x="0" y="0"/>
            <a:chExt cx="10821470" cy="1463932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5742918" y="0"/>
              <a:ext cx="5078552" cy="1463932"/>
              <a:chOff x="0" y="0"/>
              <a:chExt cx="1003171" cy="28917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003171" cy="289172"/>
              </a:xfrm>
              <a:custGeom>
                <a:avLst/>
                <a:gdLst/>
                <a:ahLst/>
                <a:cxnLst/>
                <a:rect r="r" b="b" t="t" l="l"/>
                <a:pathLst>
                  <a:path h="289172" w="1003171">
                    <a:moveTo>
                      <a:pt x="14228" y="0"/>
                    </a:moveTo>
                    <a:lnTo>
                      <a:pt x="988943" y="0"/>
                    </a:lnTo>
                    <a:cubicBezTo>
                      <a:pt x="992716" y="0"/>
                      <a:pt x="996335" y="1499"/>
                      <a:pt x="999004" y="4167"/>
                    </a:cubicBezTo>
                    <a:cubicBezTo>
                      <a:pt x="1001672" y="6836"/>
                      <a:pt x="1003171" y="10455"/>
                      <a:pt x="1003171" y="14228"/>
                    </a:cubicBezTo>
                    <a:lnTo>
                      <a:pt x="1003171" y="274944"/>
                    </a:lnTo>
                    <a:cubicBezTo>
                      <a:pt x="1003171" y="282802"/>
                      <a:pt x="996801" y="289172"/>
                      <a:pt x="988943" y="289172"/>
                    </a:cubicBezTo>
                    <a:lnTo>
                      <a:pt x="14228" y="289172"/>
                    </a:lnTo>
                    <a:cubicBezTo>
                      <a:pt x="6370" y="289172"/>
                      <a:pt x="0" y="282802"/>
                      <a:pt x="0" y="274944"/>
                    </a:cubicBezTo>
                    <a:lnTo>
                      <a:pt x="0" y="14228"/>
                    </a:lnTo>
                    <a:cubicBezTo>
                      <a:pt x="0" y="6370"/>
                      <a:pt x="6370" y="0"/>
                      <a:pt x="1422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003171" cy="3558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79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310546"/>
              <a:ext cx="5742918" cy="8142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874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Language Function: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54099" y="1420663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992008" y="791036"/>
            <a:ext cx="12303984" cy="1259254"/>
            <a:chOff x="0" y="0"/>
            <a:chExt cx="3240556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240555" cy="331655"/>
            </a:xfrm>
            <a:custGeom>
              <a:avLst/>
              <a:gdLst/>
              <a:ahLst/>
              <a:cxnLst/>
              <a:rect r="r" b="b" t="t" l="l"/>
              <a:pathLst>
                <a:path h="331655" w="3240555">
                  <a:moveTo>
                    <a:pt x="1888" y="0"/>
                  </a:moveTo>
                  <a:lnTo>
                    <a:pt x="3238668" y="0"/>
                  </a:lnTo>
                  <a:cubicBezTo>
                    <a:pt x="3239169" y="0"/>
                    <a:pt x="3239649" y="199"/>
                    <a:pt x="3240003" y="553"/>
                  </a:cubicBezTo>
                  <a:cubicBezTo>
                    <a:pt x="3240357" y="907"/>
                    <a:pt x="3240555" y="1387"/>
                    <a:pt x="3240555" y="1888"/>
                  </a:cubicBezTo>
                  <a:lnTo>
                    <a:pt x="3240555" y="329768"/>
                  </a:lnTo>
                  <a:cubicBezTo>
                    <a:pt x="3240555" y="330268"/>
                    <a:pt x="3240357" y="330749"/>
                    <a:pt x="3240003" y="331103"/>
                  </a:cubicBezTo>
                  <a:cubicBezTo>
                    <a:pt x="3239649" y="331457"/>
                    <a:pt x="3239169" y="331655"/>
                    <a:pt x="3238668" y="331655"/>
                  </a:cubicBezTo>
                  <a:lnTo>
                    <a:pt x="1888" y="331655"/>
                  </a:lnTo>
                  <a:cubicBezTo>
                    <a:pt x="1387" y="331655"/>
                    <a:pt x="907" y="331457"/>
                    <a:pt x="553" y="331103"/>
                  </a:cubicBezTo>
                  <a:cubicBezTo>
                    <a:pt x="199" y="330749"/>
                    <a:pt x="0" y="330268"/>
                    <a:pt x="0" y="329768"/>
                  </a:cubicBezTo>
                  <a:lnTo>
                    <a:pt x="0" y="1888"/>
                  </a:lnTo>
                  <a:cubicBezTo>
                    <a:pt x="0" y="1387"/>
                    <a:pt x="199" y="907"/>
                    <a:pt x="553" y="553"/>
                  </a:cubicBezTo>
                  <a:cubicBezTo>
                    <a:pt x="907" y="199"/>
                    <a:pt x="1387" y="0"/>
                    <a:pt x="1888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240556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449830" y="1041291"/>
            <a:ext cx="11388340" cy="965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6"/>
              </a:lnSpc>
            </a:pPr>
            <a:r>
              <a:rPr lang="en-US" b="true" sz="7600" spc="-258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Practice 9: Name the Function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47951" y="2713115"/>
            <a:ext cx="14090960" cy="1070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95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9. Click and drag the correct function of the sentence below </a:t>
            </a:r>
          </a:p>
          <a:p>
            <a:pPr algn="ctr">
              <a:lnSpc>
                <a:spcPts val="4196"/>
              </a:lnSpc>
            </a:pPr>
            <a:r>
              <a:rPr lang="en-US" sz="395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to the Sentence Function box.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03594" y="4460105"/>
            <a:ext cx="14528412" cy="761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1"/>
              </a:lnSpc>
            </a:pPr>
            <a:r>
              <a:rPr lang="en-US" sz="4774" i="true">
                <a:solidFill>
                  <a:srgbClr val="151515"/>
                </a:solidFill>
                <a:latin typeface="VAG Rounded Next Italics"/>
                <a:ea typeface="VAG Rounded Next Italics"/>
                <a:cs typeface="VAG Rounded Next Italics"/>
                <a:sym typeface="VAG Rounded Next Italics"/>
              </a:rPr>
              <a:t>What steps should we take to clean up the environment?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2810169" y="7551521"/>
            <a:ext cx="3528048" cy="1474291"/>
            <a:chOff x="0" y="0"/>
            <a:chExt cx="929198" cy="38829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29198" cy="388291"/>
            </a:xfrm>
            <a:custGeom>
              <a:avLst/>
              <a:gdLst/>
              <a:ahLst/>
              <a:cxnLst/>
              <a:rect r="r" b="b" t="t" l="l"/>
              <a:pathLst>
                <a:path h="388291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372930"/>
                  </a:lnTo>
                  <a:cubicBezTo>
                    <a:pt x="929198" y="381413"/>
                    <a:pt x="922321" y="388291"/>
                    <a:pt x="913837" y="388291"/>
                  </a:cubicBezTo>
                  <a:lnTo>
                    <a:pt x="15361" y="388291"/>
                  </a:lnTo>
                  <a:cubicBezTo>
                    <a:pt x="6877" y="388291"/>
                    <a:pt x="0" y="381413"/>
                    <a:pt x="0" y="372930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13AC76"/>
            </a:solidFill>
            <a:ln cap="sq">
              <a:noFill/>
              <a:prstDash val="dash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929198" cy="454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Asking for agreement 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335522" y="7551521"/>
            <a:ext cx="3528048" cy="1474291"/>
            <a:chOff x="0" y="0"/>
            <a:chExt cx="929198" cy="38829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29198" cy="388291"/>
            </a:xfrm>
            <a:custGeom>
              <a:avLst/>
              <a:gdLst/>
              <a:ahLst/>
              <a:cxnLst/>
              <a:rect r="r" b="b" t="t" l="l"/>
              <a:pathLst>
                <a:path h="388291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372930"/>
                  </a:lnTo>
                  <a:cubicBezTo>
                    <a:pt x="929198" y="381413"/>
                    <a:pt x="922321" y="388291"/>
                    <a:pt x="913837" y="388291"/>
                  </a:cubicBezTo>
                  <a:lnTo>
                    <a:pt x="15361" y="388291"/>
                  </a:lnTo>
                  <a:cubicBezTo>
                    <a:pt x="6877" y="388291"/>
                    <a:pt x="0" y="381413"/>
                    <a:pt x="0" y="372930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FF743E"/>
            </a:solidFill>
            <a:ln cap="sq">
              <a:noFill/>
              <a:prstDash val="dash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66675"/>
              <a:ext cx="929198" cy="454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Making Suggestions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481701" y="7551521"/>
            <a:ext cx="3528048" cy="1474291"/>
            <a:chOff x="0" y="0"/>
            <a:chExt cx="929198" cy="38829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29198" cy="388291"/>
            </a:xfrm>
            <a:custGeom>
              <a:avLst/>
              <a:gdLst/>
              <a:ahLst/>
              <a:cxnLst/>
              <a:rect r="r" b="b" t="t" l="l"/>
              <a:pathLst>
                <a:path h="388291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372930"/>
                  </a:lnTo>
                  <a:cubicBezTo>
                    <a:pt x="929198" y="381413"/>
                    <a:pt x="922321" y="388291"/>
                    <a:pt x="913837" y="388291"/>
                  </a:cubicBezTo>
                  <a:lnTo>
                    <a:pt x="15361" y="388291"/>
                  </a:lnTo>
                  <a:cubicBezTo>
                    <a:pt x="6877" y="388291"/>
                    <a:pt x="0" y="381413"/>
                    <a:pt x="0" y="372930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B18DFF"/>
            </a:solidFill>
            <a:ln cap="sq">
              <a:noFill/>
              <a:prstDash val="dash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66675"/>
              <a:ext cx="929198" cy="454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Giving Permission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144000" y="7551521"/>
            <a:ext cx="3528048" cy="1474291"/>
            <a:chOff x="0" y="0"/>
            <a:chExt cx="929198" cy="38829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29198" cy="388291"/>
            </a:xfrm>
            <a:custGeom>
              <a:avLst/>
              <a:gdLst/>
              <a:ahLst/>
              <a:cxnLst/>
              <a:rect r="r" b="b" t="t" l="l"/>
              <a:pathLst>
                <a:path h="388291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372930"/>
                  </a:lnTo>
                  <a:cubicBezTo>
                    <a:pt x="929198" y="381413"/>
                    <a:pt x="922321" y="388291"/>
                    <a:pt x="913837" y="388291"/>
                  </a:cubicBezTo>
                  <a:lnTo>
                    <a:pt x="15361" y="388291"/>
                  </a:lnTo>
                  <a:cubicBezTo>
                    <a:pt x="6877" y="388291"/>
                    <a:pt x="0" y="381413"/>
                    <a:pt x="0" y="372930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F985E4"/>
            </a:solidFill>
            <a:ln cap="sq">
              <a:noFill/>
              <a:prstDash val="dash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66675"/>
              <a:ext cx="929198" cy="454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Asking for Suggestions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009749" y="5952004"/>
            <a:ext cx="8116103" cy="1097949"/>
            <a:chOff x="0" y="0"/>
            <a:chExt cx="10821470" cy="1463932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5742918" y="0"/>
              <a:ext cx="5078552" cy="1463932"/>
              <a:chOff x="0" y="0"/>
              <a:chExt cx="1003171" cy="28917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003171" cy="289172"/>
              </a:xfrm>
              <a:custGeom>
                <a:avLst/>
                <a:gdLst/>
                <a:ahLst/>
                <a:cxnLst/>
                <a:rect r="r" b="b" t="t" l="l"/>
                <a:pathLst>
                  <a:path h="289172" w="1003171">
                    <a:moveTo>
                      <a:pt x="14228" y="0"/>
                    </a:moveTo>
                    <a:lnTo>
                      <a:pt x="988943" y="0"/>
                    </a:lnTo>
                    <a:cubicBezTo>
                      <a:pt x="992716" y="0"/>
                      <a:pt x="996335" y="1499"/>
                      <a:pt x="999004" y="4167"/>
                    </a:cubicBezTo>
                    <a:cubicBezTo>
                      <a:pt x="1001672" y="6836"/>
                      <a:pt x="1003171" y="10455"/>
                      <a:pt x="1003171" y="14228"/>
                    </a:cubicBezTo>
                    <a:lnTo>
                      <a:pt x="1003171" y="274944"/>
                    </a:lnTo>
                    <a:cubicBezTo>
                      <a:pt x="1003171" y="282802"/>
                      <a:pt x="996801" y="289172"/>
                      <a:pt x="988943" y="289172"/>
                    </a:cubicBezTo>
                    <a:lnTo>
                      <a:pt x="14228" y="289172"/>
                    </a:lnTo>
                    <a:cubicBezTo>
                      <a:pt x="6370" y="289172"/>
                      <a:pt x="0" y="282802"/>
                      <a:pt x="0" y="274944"/>
                    </a:cubicBezTo>
                    <a:lnTo>
                      <a:pt x="0" y="14228"/>
                    </a:lnTo>
                    <a:cubicBezTo>
                      <a:pt x="0" y="6370"/>
                      <a:pt x="6370" y="0"/>
                      <a:pt x="1422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003171" cy="3558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79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310546"/>
              <a:ext cx="5742918" cy="8142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874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Sentence Function: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765997" y="791036"/>
            <a:ext cx="12756006" cy="1259254"/>
            <a:chOff x="0" y="0"/>
            <a:chExt cx="3359606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59607" cy="331655"/>
            </a:xfrm>
            <a:custGeom>
              <a:avLst/>
              <a:gdLst/>
              <a:ahLst/>
              <a:cxnLst/>
              <a:rect r="r" b="b" t="t" l="l"/>
              <a:pathLst>
                <a:path h="331655" w="3359607">
                  <a:moveTo>
                    <a:pt x="1821" y="0"/>
                  </a:moveTo>
                  <a:lnTo>
                    <a:pt x="3357786" y="0"/>
                  </a:lnTo>
                  <a:cubicBezTo>
                    <a:pt x="3358269" y="0"/>
                    <a:pt x="3358732" y="192"/>
                    <a:pt x="3359073" y="533"/>
                  </a:cubicBezTo>
                  <a:cubicBezTo>
                    <a:pt x="3359415" y="875"/>
                    <a:pt x="3359607" y="1338"/>
                    <a:pt x="3359607" y="1821"/>
                  </a:cubicBezTo>
                  <a:lnTo>
                    <a:pt x="3359607" y="329835"/>
                  </a:lnTo>
                  <a:cubicBezTo>
                    <a:pt x="3359607" y="330318"/>
                    <a:pt x="3359415" y="330781"/>
                    <a:pt x="3359073" y="331122"/>
                  </a:cubicBezTo>
                  <a:cubicBezTo>
                    <a:pt x="3358732" y="331464"/>
                    <a:pt x="3358269" y="331655"/>
                    <a:pt x="3357786" y="331655"/>
                  </a:cubicBezTo>
                  <a:lnTo>
                    <a:pt x="1821" y="331655"/>
                  </a:lnTo>
                  <a:cubicBezTo>
                    <a:pt x="1338" y="331655"/>
                    <a:pt x="875" y="331464"/>
                    <a:pt x="533" y="331122"/>
                  </a:cubicBezTo>
                  <a:cubicBezTo>
                    <a:pt x="192" y="330781"/>
                    <a:pt x="0" y="330318"/>
                    <a:pt x="0" y="329835"/>
                  </a:cubicBezTo>
                  <a:lnTo>
                    <a:pt x="0" y="1821"/>
                  </a:lnTo>
                  <a:cubicBezTo>
                    <a:pt x="0" y="1338"/>
                    <a:pt x="192" y="875"/>
                    <a:pt x="533" y="533"/>
                  </a:cubicBezTo>
                  <a:cubicBezTo>
                    <a:pt x="875" y="192"/>
                    <a:pt x="1338" y="0"/>
                    <a:pt x="1821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59606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223819" y="1041291"/>
            <a:ext cx="11840362" cy="965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6"/>
              </a:lnSpc>
            </a:pPr>
            <a:r>
              <a:rPr lang="en-US" b="true" sz="7600" spc="-258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Practice 10: Name the Function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47951" y="2713115"/>
            <a:ext cx="14090960" cy="1070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95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10. Click and drag the correct function of the sentence below </a:t>
            </a:r>
          </a:p>
          <a:p>
            <a:pPr algn="ctr">
              <a:lnSpc>
                <a:spcPts val="4196"/>
              </a:lnSpc>
            </a:pPr>
            <a:r>
              <a:rPr lang="en-US" sz="3959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to the Sentence Function box.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79794" y="4545611"/>
            <a:ext cx="14608734" cy="761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1"/>
              </a:lnSpc>
            </a:pPr>
            <a:r>
              <a:rPr lang="en-US" sz="4774" i="true">
                <a:solidFill>
                  <a:srgbClr val="151515"/>
                </a:solidFill>
                <a:latin typeface="VAG Rounded Next Italics"/>
                <a:ea typeface="VAG Rounded Next Italics"/>
                <a:cs typeface="VAG Rounded Next Italics"/>
                <a:sym typeface="VAG Rounded Next Italics"/>
              </a:rPr>
              <a:t>It seems to me that the lecture is quite interesting.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3125851" y="7551521"/>
            <a:ext cx="3528048" cy="1474291"/>
            <a:chOff x="0" y="0"/>
            <a:chExt cx="929198" cy="38829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29198" cy="388291"/>
            </a:xfrm>
            <a:custGeom>
              <a:avLst/>
              <a:gdLst/>
              <a:ahLst/>
              <a:cxnLst/>
              <a:rect r="r" b="b" t="t" l="l"/>
              <a:pathLst>
                <a:path h="388291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372930"/>
                  </a:lnTo>
                  <a:cubicBezTo>
                    <a:pt x="929198" y="381413"/>
                    <a:pt x="922321" y="388291"/>
                    <a:pt x="913837" y="388291"/>
                  </a:cubicBezTo>
                  <a:lnTo>
                    <a:pt x="15361" y="388291"/>
                  </a:lnTo>
                  <a:cubicBezTo>
                    <a:pt x="6877" y="388291"/>
                    <a:pt x="0" y="381413"/>
                    <a:pt x="0" y="372930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13AC76"/>
            </a:solidFill>
            <a:ln cap="sq">
              <a:noFill/>
              <a:prstDash val="dash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929198" cy="454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Making Request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18208" y="7880125"/>
            <a:ext cx="3528048" cy="817083"/>
            <a:chOff x="0" y="0"/>
            <a:chExt cx="929198" cy="21519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29198" cy="215199"/>
            </a:xfrm>
            <a:custGeom>
              <a:avLst/>
              <a:gdLst/>
              <a:ahLst/>
              <a:cxnLst/>
              <a:rect r="r" b="b" t="t" l="l"/>
              <a:pathLst>
                <a:path h="215199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199838"/>
                  </a:lnTo>
                  <a:cubicBezTo>
                    <a:pt x="929198" y="203912"/>
                    <a:pt x="927580" y="207819"/>
                    <a:pt x="924699" y="210700"/>
                  </a:cubicBezTo>
                  <a:cubicBezTo>
                    <a:pt x="921818" y="213580"/>
                    <a:pt x="917911" y="215199"/>
                    <a:pt x="913837" y="215199"/>
                  </a:cubicBezTo>
                  <a:lnTo>
                    <a:pt x="15361" y="215199"/>
                  </a:lnTo>
                  <a:cubicBezTo>
                    <a:pt x="6877" y="215199"/>
                    <a:pt x="0" y="208321"/>
                    <a:pt x="0" y="199838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FF743E"/>
            </a:solidFill>
            <a:ln cap="sq">
              <a:noFill/>
              <a:prstDash val="dash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66675"/>
              <a:ext cx="929198" cy="2818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Explaining 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642510" y="7392853"/>
            <a:ext cx="3528048" cy="1474291"/>
            <a:chOff x="0" y="0"/>
            <a:chExt cx="929198" cy="38829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29198" cy="388291"/>
            </a:xfrm>
            <a:custGeom>
              <a:avLst/>
              <a:gdLst/>
              <a:ahLst/>
              <a:cxnLst/>
              <a:rect r="r" b="b" t="t" l="l"/>
              <a:pathLst>
                <a:path h="388291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372930"/>
                  </a:lnTo>
                  <a:cubicBezTo>
                    <a:pt x="929198" y="381413"/>
                    <a:pt x="922321" y="388291"/>
                    <a:pt x="913837" y="388291"/>
                  </a:cubicBezTo>
                  <a:lnTo>
                    <a:pt x="15361" y="388291"/>
                  </a:lnTo>
                  <a:cubicBezTo>
                    <a:pt x="6877" y="388291"/>
                    <a:pt x="0" y="381413"/>
                    <a:pt x="0" y="372930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B18DFF"/>
            </a:solidFill>
            <a:ln cap="sq">
              <a:noFill/>
              <a:prstDash val="dash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66675"/>
              <a:ext cx="929198" cy="454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Expressing an opinion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144000" y="7551521"/>
            <a:ext cx="3528048" cy="1474291"/>
            <a:chOff x="0" y="0"/>
            <a:chExt cx="929198" cy="38829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29198" cy="388291"/>
            </a:xfrm>
            <a:custGeom>
              <a:avLst/>
              <a:gdLst/>
              <a:ahLst/>
              <a:cxnLst/>
              <a:rect r="r" b="b" t="t" l="l"/>
              <a:pathLst>
                <a:path h="388291" w="929198">
                  <a:moveTo>
                    <a:pt x="15361" y="0"/>
                  </a:moveTo>
                  <a:lnTo>
                    <a:pt x="913837" y="0"/>
                  </a:lnTo>
                  <a:cubicBezTo>
                    <a:pt x="922321" y="0"/>
                    <a:pt x="929198" y="6877"/>
                    <a:pt x="929198" y="15361"/>
                  </a:cubicBezTo>
                  <a:lnTo>
                    <a:pt x="929198" y="372930"/>
                  </a:lnTo>
                  <a:cubicBezTo>
                    <a:pt x="929198" y="381413"/>
                    <a:pt x="922321" y="388291"/>
                    <a:pt x="913837" y="388291"/>
                  </a:cubicBezTo>
                  <a:lnTo>
                    <a:pt x="15361" y="388291"/>
                  </a:lnTo>
                  <a:cubicBezTo>
                    <a:pt x="6877" y="388291"/>
                    <a:pt x="0" y="381413"/>
                    <a:pt x="0" y="372930"/>
                  </a:cubicBezTo>
                  <a:lnTo>
                    <a:pt x="0" y="15361"/>
                  </a:lnTo>
                  <a:cubicBezTo>
                    <a:pt x="0" y="6877"/>
                    <a:pt x="6877" y="0"/>
                    <a:pt x="15361" y="0"/>
                  </a:cubicBezTo>
                  <a:close/>
                </a:path>
              </a:pathLst>
            </a:custGeom>
            <a:solidFill>
              <a:srgbClr val="F985E4"/>
            </a:solidFill>
            <a:ln cap="sq">
              <a:noFill/>
              <a:prstDash val="dash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66675"/>
              <a:ext cx="929198" cy="454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79"/>
                </a:lnSpc>
              </a:pPr>
              <a:r>
                <a:rPr lang="en-US" b="true" sz="3699" spc="96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Expressing a plan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009749" y="5952004"/>
            <a:ext cx="8116103" cy="1097949"/>
            <a:chOff x="0" y="0"/>
            <a:chExt cx="10821470" cy="1463932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5742918" y="0"/>
              <a:ext cx="5078552" cy="1463932"/>
              <a:chOff x="0" y="0"/>
              <a:chExt cx="1003171" cy="28917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003171" cy="289172"/>
              </a:xfrm>
              <a:custGeom>
                <a:avLst/>
                <a:gdLst/>
                <a:ahLst/>
                <a:cxnLst/>
                <a:rect r="r" b="b" t="t" l="l"/>
                <a:pathLst>
                  <a:path h="289172" w="1003171">
                    <a:moveTo>
                      <a:pt x="14228" y="0"/>
                    </a:moveTo>
                    <a:lnTo>
                      <a:pt x="988943" y="0"/>
                    </a:lnTo>
                    <a:cubicBezTo>
                      <a:pt x="992716" y="0"/>
                      <a:pt x="996335" y="1499"/>
                      <a:pt x="999004" y="4167"/>
                    </a:cubicBezTo>
                    <a:cubicBezTo>
                      <a:pt x="1001672" y="6836"/>
                      <a:pt x="1003171" y="10455"/>
                      <a:pt x="1003171" y="14228"/>
                    </a:cubicBezTo>
                    <a:lnTo>
                      <a:pt x="1003171" y="274944"/>
                    </a:lnTo>
                    <a:cubicBezTo>
                      <a:pt x="1003171" y="282802"/>
                      <a:pt x="996801" y="289172"/>
                      <a:pt x="988943" y="289172"/>
                    </a:cubicBezTo>
                    <a:lnTo>
                      <a:pt x="14228" y="289172"/>
                    </a:lnTo>
                    <a:cubicBezTo>
                      <a:pt x="6370" y="289172"/>
                      <a:pt x="0" y="282802"/>
                      <a:pt x="0" y="274944"/>
                    </a:cubicBezTo>
                    <a:lnTo>
                      <a:pt x="0" y="14228"/>
                    </a:lnTo>
                    <a:cubicBezTo>
                      <a:pt x="0" y="6370"/>
                      <a:pt x="6370" y="0"/>
                      <a:pt x="1422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66675"/>
                <a:ext cx="1003171" cy="3558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179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310546"/>
              <a:ext cx="5742918" cy="8142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59"/>
                </a:lnSpc>
              </a:pPr>
              <a:r>
                <a:rPr lang="en-US" sz="3874" b="true">
                  <a:solidFill>
                    <a:srgbClr val="151515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Sentence Function: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157487" y="791036"/>
            <a:ext cx="5973026" cy="1259254"/>
            <a:chOff x="0" y="0"/>
            <a:chExt cx="1573143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73143" cy="331655"/>
            </a:xfrm>
            <a:custGeom>
              <a:avLst/>
              <a:gdLst/>
              <a:ahLst/>
              <a:cxnLst/>
              <a:rect r="r" b="b" t="t" l="l"/>
              <a:pathLst>
                <a:path h="331655" w="1573143">
                  <a:moveTo>
                    <a:pt x="3888" y="0"/>
                  </a:moveTo>
                  <a:lnTo>
                    <a:pt x="1569254" y="0"/>
                  </a:lnTo>
                  <a:cubicBezTo>
                    <a:pt x="1570285" y="0"/>
                    <a:pt x="1571275" y="410"/>
                    <a:pt x="1572004" y="1139"/>
                  </a:cubicBezTo>
                  <a:cubicBezTo>
                    <a:pt x="1572733" y="1868"/>
                    <a:pt x="1573143" y="2857"/>
                    <a:pt x="1573143" y="3888"/>
                  </a:cubicBezTo>
                  <a:lnTo>
                    <a:pt x="1573143" y="327767"/>
                  </a:lnTo>
                  <a:cubicBezTo>
                    <a:pt x="1573143" y="328798"/>
                    <a:pt x="1572733" y="329787"/>
                    <a:pt x="1572004" y="330517"/>
                  </a:cubicBezTo>
                  <a:cubicBezTo>
                    <a:pt x="1571275" y="331246"/>
                    <a:pt x="1570285" y="331655"/>
                    <a:pt x="1569254" y="331655"/>
                  </a:cubicBezTo>
                  <a:lnTo>
                    <a:pt x="3888" y="331655"/>
                  </a:lnTo>
                  <a:cubicBezTo>
                    <a:pt x="2857" y="331655"/>
                    <a:pt x="1868" y="331246"/>
                    <a:pt x="1139" y="330517"/>
                  </a:cubicBezTo>
                  <a:cubicBezTo>
                    <a:pt x="410" y="329787"/>
                    <a:pt x="0" y="328798"/>
                    <a:pt x="0" y="327767"/>
                  </a:cubicBezTo>
                  <a:lnTo>
                    <a:pt x="0" y="3888"/>
                  </a:lnTo>
                  <a:cubicBezTo>
                    <a:pt x="0" y="2857"/>
                    <a:pt x="410" y="1868"/>
                    <a:pt x="1139" y="1139"/>
                  </a:cubicBezTo>
                  <a:cubicBezTo>
                    <a:pt x="1868" y="410"/>
                    <a:pt x="2857" y="0"/>
                    <a:pt x="3888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573143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673458" y="1041291"/>
            <a:ext cx="4941085" cy="965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6"/>
              </a:lnSpc>
            </a:pPr>
            <a:r>
              <a:rPr lang="en-US" b="true" sz="7600" spc="-258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Answer Key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03547" y="2436916"/>
            <a:ext cx="12328505" cy="6366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3"/>
              </a:lnSpc>
            </a:pPr>
            <a:r>
              <a:rPr lang="en-US" sz="360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1. False (Replying for apology)</a:t>
            </a:r>
          </a:p>
          <a:p>
            <a:pPr algn="ctr">
              <a:lnSpc>
                <a:spcPts val="5043"/>
              </a:lnSpc>
            </a:pPr>
            <a:r>
              <a:rPr lang="en-US" sz="360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2. False (the directions are easy to follow)</a:t>
            </a:r>
          </a:p>
          <a:p>
            <a:pPr algn="ctr">
              <a:lnSpc>
                <a:spcPts val="5043"/>
              </a:lnSpc>
            </a:pPr>
            <a:r>
              <a:rPr lang="en-US" sz="360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3. True</a:t>
            </a:r>
          </a:p>
          <a:p>
            <a:pPr algn="ctr">
              <a:lnSpc>
                <a:spcPts val="5043"/>
              </a:lnSpc>
            </a:pPr>
            <a:r>
              <a:rPr lang="en-US" sz="360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4. True</a:t>
            </a:r>
          </a:p>
          <a:p>
            <a:pPr algn="ctr">
              <a:lnSpc>
                <a:spcPts val="5043"/>
              </a:lnSpc>
            </a:pPr>
            <a:r>
              <a:rPr lang="en-US" sz="360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5. Make sure you….</a:t>
            </a:r>
          </a:p>
          <a:p>
            <a:pPr algn="ctr">
              <a:lnSpc>
                <a:spcPts val="5043"/>
              </a:lnSpc>
            </a:pPr>
            <a:r>
              <a:rPr lang="en-US" sz="360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6. If I had the choice, I'd rather ...................</a:t>
            </a:r>
          </a:p>
          <a:p>
            <a:pPr algn="ctr">
              <a:lnSpc>
                <a:spcPts val="5043"/>
              </a:lnSpc>
            </a:pPr>
            <a:r>
              <a:rPr lang="en-US" sz="360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7. Well, I've never thought about that before but ..</a:t>
            </a:r>
          </a:p>
          <a:p>
            <a:pPr algn="ctr">
              <a:lnSpc>
                <a:spcPts val="5043"/>
              </a:lnSpc>
            </a:pPr>
            <a:r>
              <a:rPr lang="en-US" sz="360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8. All of the above</a:t>
            </a:r>
          </a:p>
          <a:p>
            <a:pPr algn="ctr">
              <a:lnSpc>
                <a:spcPts val="5043"/>
              </a:lnSpc>
            </a:pPr>
            <a:r>
              <a:rPr lang="en-US" sz="360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9. Asking for Suggestions</a:t>
            </a:r>
          </a:p>
          <a:p>
            <a:pPr algn="ctr">
              <a:lnSpc>
                <a:spcPts val="5043"/>
              </a:lnSpc>
            </a:pPr>
            <a:r>
              <a:rPr lang="en-US" sz="3602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10. Expressing an opinion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829744" y="791036"/>
            <a:ext cx="6628512" cy="1259254"/>
            <a:chOff x="0" y="0"/>
            <a:chExt cx="1745781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45781" cy="331655"/>
            </a:xfrm>
            <a:custGeom>
              <a:avLst/>
              <a:gdLst/>
              <a:ahLst/>
              <a:cxnLst/>
              <a:rect r="r" b="b" t="t" l="l"/>
              <a:pathLst>
                <a:path h="331655" w="1745781">
                  <a:moveTo>
                    <a:pt x="3504" y="0"/>
                  </a:moveTo>
                  <a:lnTo>
                    <a:pt x="1742277" y="0"/>
                  </a:lnTo>
                  <a:cubicBezTo>
                    <a:pt x="1743206" y="0"/>
                    <a:pt x="1744097" y="369"/>
                    <a:pt x="1744755" y="1026"/>
                  </a:cubicBezTo>
                  <a:cubicBezTo>
                    <a:pt x="1745412" y="1683"/>
                    <a:pt x="1745781" y="2575"/>
                    <a:pt x="1745781" y="3504"/>
                  </a:cubicBezTo>
                  <a:lnTo>
                    <a:pt x="1745781" y="328152"/>
                  </a:lnTo>
                  <a:cubicBezTo>
                    <a:pt x="1745781" y="329081"/>
                    <a:pt x="1745412" y="329972"/>
                    <a:pt x="1744755" y="330629"/>
                  </a:cubicBezTo>
                  <a:cubicBezTo>
                    <a:pt x="1744097" y="331286"/>
                    <a:pt x="1743206" y="331655"/>
                    <a:pt x="1742277" y="331655"/>
                  </a:cubicBezTo>
                  <a:lnTo>
                    <a:pt x="3504" y="331655"/>
                  </a:lnTo>
                  <a:cubicBezTo>
                    <a:pt x="2575" y="331655"/>
                    <a:pt x="1683" y="331286"/>
                    <a:pt x="1026" y="330629"/>
                  </a:cubicBezTo>
                  <a:cubicBezTo>
                    <a:pt x="369" y="329972"/>
                    <a:pt x="0" y="329081"/>
                    <a:pt x="0" y="328152"/>
                  </a:cubicBezTo>
                  <a:lnTo>
                    <a:pt x="0" y="3504"/>
                  </a:lnTo>
                  <a:cubicBezTo>
                    <a:pt x="0" y="2575"/>
                    <a:pt x="369" y="1683"/>
                    <a:pt x="1026" y="1026"/>
                  </a:cubicBezTo>
                  <a:cubicBezTo>
                    <a:pt x="1683" y="369"/>
                    <a:pt x="2575" y="0"/>
                    <a:pt x="3504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745781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087729" y="1041291"/>
            <a:ext cx="6112541" cy="965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6"/>
              </a:lnSpc>
            </a:pPr>
            <a:r>
              <a:rPr lang="en-US" b="true" sz="7600" spc="-258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Resource Page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10185307">
            <a:off x="3247082" y="4828063"/>
            <a:ext cx="1315158" cy="1291246"/>
          </a:xfrm>
          <a:custGeom>
            <a:avLst/>
            <a:gdLst/>
            <a:ahLst/>
            <a:cxnLst/>
            <a:rect r="r" b="b" t="t" l="l"/>
            <a:pathLst>
              <a:path h="1291246" w="1315158">
                <a:moveTo>
                  <a:pt x="0" y="0"/>
                </a:moveTo>
                <a:lnTo>
                  <a:pt x="1315158" y="0"/>
                </a:lnTo>
                <a:lnTo>
                  <a:pt x="1315158" y="1291246"/>
                </a:lnTo>
                <a:lnTo>
                  <a:pt x="0" y="1291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6776179">
            <a:off x="5227092" y="4850257"/>
            <a:ext cx="1465325" cy="1246858"/>
          </a:xfrm>
          <a:custGeom>
            <a:avLst/>
            <a:gdLst/>
            <a:ahLst/>
            <a:cxnLst/>
            <a:rect r="r" b="b" t="t" l="l"/>
            <a:pathLst>
              <a:path h="1246858" w="1465325">
                <a:moveTo>
                  <a:pt x="0" y="0"/>
                </a:moveTo>
                <a:lnTo>
                  <a:pt x="1465325" y="0"/>
                </a:lnTo>
                <a:lnTo>
                  <a:pt x="1465325" y="1246858"/>
                </a:lnTo>
                <a:lnTo>
                  <a:pt x="0" y="1246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483503" y="3254841"/>
            <a:ext cx="11320993" cy="58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2"/>
              </a:lnSpc>
            </a:pPr>
            <a:r>
              <a:rPr lang="en-US" sz="3595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These elements and fonts were used in this presentation.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39933" y="7067653"/>
            <a:ext cx="4981586" cy="58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2"/>
              </a:lnSpc>
            </a:pPr>
            <a:r>
              <a:rPr lang="en-US" sz="3595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set:nAE8-2m3L4Q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959759" y="7063520"/>
            <a:ext cx="5318536" cy="6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6"/>
              </a:lnSpc>
            </a:pPr>
            <a:r>
              <a:rPr lang="en-US" sz="4239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VAG Rounded Next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434617" y="5055922"/>
            <a:ext cx="4368820" cy="1146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3"/>
              </a:lnSpc>
            </a:pPr>
            <a:r>
              <a:rPr lang="en-US" b="true" sz="9135" spc="-310">
                <a:solidFill>
                  <a:srgbClr val="151515"/>
                </a:solidFill>
                <a:latin typeface="Loyola Bold"/>
                <a:ea typeface="Loyola Bold"/>
                <a:cs typeface="Loyola Bold"/>
                <a:sym typeface="Loyola Bold"/>
              </a:rPr>
              <a:t>Loyola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947951" y="791036"/>
            <a:ext cx="14245431" cy="1259254"/>
            <a:chOff x="0" y="0"/>
            <a:chExt cx="3751883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751883" cy="331655"/>
            </a:xfrm>
            <a:custGeom>
              <a:avLst/>
              <a:gdLst/>
              <a:ahLst/>
              <a:cxnLst/>
              <a:rect r="r" b="b" t="t" l="l"/>
              <a:pathLst>
                <a:path h="331655" w="3751883">
                  <a:moveTo>
                    <a:pt x="1630" y="0"/>
                  </a:moveTo>
                  <a:lnTo>
                    <a:pt x="3750252" y="0"/>
                  </a:lnTo>
                  <a:cubicBezTo>
                    <a:pt x="3750685" y="0"/>
                    <a:pt x="3751100" y="172"/>
                    <a:pt x="3751406" y="478"/>
                  </a:cubicBezTo>
                  <a:cubicBezTo>
                    <a:pt x="3751711" y="783"/>
                    <a:pt x="3751883" y="1198"/>
                    <a:pt x="3751883" y="1630"/>
                  </a:cubicBezTo>
                  <a:lnTo>
                    <a:pt x="3751883" y="330025"/>
                  </a:lnTo>
                  <a:cubicBezTo>
                    <a:pt x="3751883" y="330457"/>
                    <a:pt x="3751711" y="330872"/>
                    <a:pt x="3751406" y="331178"/>
                  </a:cubicBezTo>
                  <a:cubicBezTo>
                    <a:pt x="3751100" y="331484"/>
                    <a:pt x="3750685" y="331655"/>
                    <a:pt x="3750252" y="331655"/>
                  </a:cubicBezTo>
                  <a:lnTo>
                    <a:pt x="1630" y="331655"/>
                  </a:lnTo>
                  <a:cubicBezTo>
                    <a:pt x="1198" y="331655"/>
                    <a:pt x="783" y="331484"/>
                    <a:pt x="478" y="331178"/>
                  </a:cubicBezTo>
                  <a:cubicBezTo>
                    <a:pt x="172" y="330872"/>
                    <a:pt x="0" y="330457"/>
                    <a:pt x="0" y="330025"/>
                  </a:cubicBezTo>
                  <a:lnTo>
                    <a:pt x="0" y="1630"/>
                  </a:lnTo>
                  <a:cubicBezTo>
                    <a:pt x="0" y="1198"/>
                    <a:pt x="172" y="783"/>
                    <a:pt x="478" y="478"/>
                  </a:cubicBezTo>
                  <a:cubicBezTo>
                    <a:pt x="783" y="172"/>
                    <a:pt x="1198" y="0"/>
                    <a:pt x="1630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751883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204926" y="1102543"/>
            <a:ext cx="13725749" cy="81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b="true" sz="6500" spc="-221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Press these keys while in present mode!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3586891" y="2799215"/>
            <a:ext cx="11114218" cy="5683911"/>
            <a:chOff x="0" y="0"/>
            <a:chExt cx="14818957" cy="7578548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47625"/>
              <a:ext cx="6159356" cy="924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38"/>
                </a:lnSpc>
              </a:pPr>
              <a:r>
                <a:rPr lang="en-US" sz="4853" b="true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B </a:t>
              </a:r>
              <a:r>
                <a:rPr lang="en-US" sz="4853">
                  <a:solidFill>
                    <a:srgbClr val="000000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for blur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952838"/>
              <a:ext cx="6159356" cy="924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38"/>
                </a:lnSpc>
              </a:pPr>
              <a:r>
                <a:rPr lang="en-US" sz="4853" b="true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D </a:t>
              </a:r>
              <a:r>
                <a:rPr lang="en-US" sz="4853">
                  <a:solidFill>
                    <a:srgbClr val="000000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for drumroll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3858052"/>
              <a:ext cx="6159356" cy="924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38"/>
                </a:lnSpc>
              </a:pPr>
              <a:r>
                <a:rPr lang="en-US" sz="4853" b="true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O </a:t>
              </a:r>
              <a:r>
                <a:rPr lang="en-US" sz="4853">
                  <a:solidFill>
                    <a:srgbClr val="000000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for bubbles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5763265"/>
              <a:ext cx="6159356" cy="924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38"/>
                </a:lnSpc>
              </a:pPr>
              <a:r>
                <a:rPr lang="en-US" sz="4853" b="true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U </a:t>
              </a:r>
              <a:r>
                <a:rPr lang="en-US" sz="4853">
                  <a:solidFill>
                    <a:srgbClr val="000000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for unveil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8659601" y="47625"/>
              <a:ext cx="6159356" cy="924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38"/>
                </a:lnSpc>
              </a:pPr>
              <a:r>
                <a:rPr lang="en-US" sz="4853" b="true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C </a:t>
              </a:r>
              <a:r>
                <a:rPr lang="en-US" sz="4853">
                  <a:solidFill>
                    <a:srgbClr val="000000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for confetti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8659601" y="1952838"/>
              <a:ext cx="6159356" cy="924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38"/>
                </a:lnSpc>
              </a:pPr>
              <a:r>
                <a:rPr lang="en-US" sz="4853" b="true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M </a:t>
              </a:r>
              <a:r>
                <a:rPr lang="en-US" sz="4853">
                  <a:solidFill>
                    <a:srgbClr val="000000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for mic drop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8659601" y="3858052"/>
              <a:ext cx="6159356" cy="924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38"/>
                </a:lnSpc>
              </a:pPr>
              <a:r>
                <a:rPr lang="en-US" sz="4853" b="true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Q </a:t>
              </a:r>
              <a:r>
                <a:rPr lang="en-US" sz="4853">
                  <a:solidFill>
                    <a:srgbClr val="000000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for quiet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8659601" y="5763265"/>
              <a:ext cx="6159356" cy="18152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38"/>
                </a:lnSpc>
              </a:pPr>
              <a:r>
                <a:rPr lang="en-US" sz="4853">
                  <a:solidFill>
                    <a:srgbClr val="000000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Any number from</a:t>
              </a:r>
              <a:r>
                <a:rPr lang="en-US" sz="4853" b="true">
                  <a:solidFill>
                    <a:srgbClr val="000000"/>
                  </a:solidFill>
                  <a:latin typeface="VAG Rounded Next Bold"/>
                  <a:ea typeface="VAG Rounded Next Bold"/>
                  <a:cs typeface="VAG Rounded Next Bold"/>
                  <a:sym typeface="VAG Rounded Next Bold"/>
                </a:rPr>
                <a:t> 0-9 </a:t>
              </a:r>
              <a:r>
                <a:rPr lang="en-US" sz="4853">
                  <a:solidFill>
                    <a:srgbClr val="000000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for timer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099960" y="765869"/>
            <a:ext cx="13703611" cy="7008377"/>
            <a:chOff x="0" y="0"/>
            <a:chExt cx="18271481" cy="9344503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173120" y="173120"/>
              <a:ext cx="18098361" cy="9171382"/>
              <a:chOff x="0" y="0"/>
              <a:chExt cx="4196136" cy="212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196135" cy="2126400"/>
              </a:xfrm>
              <a:custGeom>
                <a:avLst/>
                <a:gdLst/>
                <a:ahLst/>
                <a:cxnLst/>
                <a:rect r="r" b="b" t="t" l="l"/>
                <a:pathLst>
                  <a:path h="2126400" w="4196135">
                    <a:moveTo>
                      <a:pt x="1458" y="0"/>
                    </a:moveTo>
                    <a:lnTo>
                      <a:pt x="4194678" y="0"/>
                    </a:lnTo>
                    <a:cubicBezTo>
                      <a:pt x="4195064" y="0"/>
                      <a:pt x="4195435" y="154"/>
                      <a:pt x="4195708" y="427"/>
                    </a:cubicBezTo>
                    <a:cubicBezTo>
                      <a:pt x="4195982" y="700"/>
                      <a:pt x="4196135" y="1071"/>
                      <a:pt x="4196135" y="1458"/>
                    </a:cubicBezTo>
                    <a:lnTo>
                      <a:pt x="4196135" y="2124943"/>
                    </a:lnTo>
                    <a:cubicBezTo>
                      <a:pt x="4196135" y="2125329"/>
                      <a:pt x="4195982" y="2125700"/>
                      <a:pt x="4195708" y="2125974"/>
                    </a:cubicBezTo>
                    <a:cubicBezTo>
                      <a:pt x="4195435" y="2126247"/>
                      <a:pt x="4195064" y="2126400"/>
                      <a:pt x="4194678" y="2126400"/>
                    </a:cubicBezTo>
                    <a:lnTo>
                      <a:pt x="1458" y="2126400"/>
                    </a:lnTo>
                    <a:cubicBezTo>
                      <a:pt x="1071" y="2126400"/>
                      <a:pt x="700" y="2126247"/>
                      <a:pt x="427" y="2125974"/>
                    </a:cubicBezTo>
                    <a:cubicBezTo>
                      <a:pt x="154" y="2125700"/>
                      <a:pt x="0" y="2125329"/>
                      <a:pt x="0" y="2124943"/>
                    </a:cubicBezTo>
                    <a:lnTo>
                      <a:pt x="0" y="1458"/>
                    </a:lnTo>
                    <a:cubicBezTo>
                      <a:pt x="0" y="1071"/>
                      <a:pt x="154" y="700"/>
                      <a:pt x="427" y="427"/>
                    </a:cubicBezTo>
                    <a:cubicBezTo>
                      <a:pt x="700" y="154"/>
                      <a:pt x="1071" y="0"/>
                      <a:pt x="1458" y="0"/>
                    </a:cubicBezTo>
                    <a:close/>
                  </a:path>
                </a:pathLst>
              </a:custGeom>
              <a:solidFill>
                <a:srgbClr val="151515"/>
              </a:solidFill>
              <a:ln w="85725" cap="sq">
                <a:solidFill>
                  <a:srgbClr val="151515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196136" cy="216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8098361" cy="9171382"/>
              <a:chOff x="0" y="0"/>
              <a:chExt cx="4196136" cy="212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4196135" cy="2126400"/>
              </a:xfrm>
              <a:custGeom>
                <a:avLst/>
                <a:gdLst/>
                <a:ahLst/>
                <a:cxnLst/>
                <a:rect r="r" b="b" t="t" l="l"/>
                <a:pathLst>
                  <a:path h="2126400" w="4196135">
                    <a:moveTo>
                      <a:pt x="1458" y="0"/>
                    </a:moveTo>
                    <a:lnTo>
                      <a:pt x="4194678" y="0"/>
                    </a:lnTo>
                    <a:cubicBezTo>
                      <a:pt x="4195064" y="0"/>
                      <a:pt x="4195435" y="154"/>
                      <a:pt x="4195708" y="427"/>
                    </a:cubicBezTo>
                    <a:cubicBezTo>
                      <a:pt x="4195982" y="700"/>
                      <a:pt x="4196135" y="1071"/>
                      <a:pt x="4196135" y="1458"/>
                    </a:cubicBezTo>
                    <a:lnTo>
                      <a:pt x="4196135" y="2124943"/>
                    </a:lnTo>
                    <a:cubicBezTo>
                      <a:pt x="4196135" y="2125329"/>
                      <a:pt x="4195982" y="2125700"/>
                      <a:pt x="4195708" y="2125974"/>
                    </a:cubicBezTo>
                    <a:cubicBezTo>
                      <a:pt x="4195435" y="2126247"/>
                      <a:pt x="4195064" y="2126400"/>
                      <a:pt x="4194678" y="2126400"/>
                    </a:cubicBezTo>
                    <a:lnTo>
                      <a:pt x="1458" y="2126400"/>
                    </a:lnTo>
                    <a:cubicBezTo>
                      <a:pt x="1071" y="2126400"/>
                      <a:pt x="700" y="2126247"/>
                      <a:pt x="427" y="2125974"/>
                    </a:cubicBezTo>
                    <a:cubicBezTo>
                      <a:pt x="154" y="2125700"/>
                      <a:pt x="0" y="2125329"/>
                      <a:pt x="0" y="2124943"/>
                    </a:cubicBezTo>
                    <a:lnTo>
                      <a:pt x="0" y="1458"/>
                    </a:lnTo>
                    <a:cubicBezTo>
                      <a:pt x="0" y="1071"/>
                      <a:pt x="154" y="700"/>
                      <a:pt x="427" y="427"/>
                    </a:cubicBezTo>
                    <a:cubicBezTo>
                      <a:pt x="700" y="154"/>
                      <a:pt x="1071" y="0"/>
                      <a:pt x="14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sq">
                <a:solidFill>
                  <a:srgbClr val="151515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4196136" cy="216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15" id="15"/>
          <p:cNvSpPr txBox="true"/>
          <p:nvPr/>
        </p:nvSpPr>
        <p:spPr>
          <a:xfrm rot="0">
            <a:off x="2023956" y="2373026"/>
            <a:ext cx="13855621" cy="2816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0"/>
              </a:lnSpc>
            </a:pPr>
            <a:r>
              <a:rPr lang="en-US" b="true" sz="12829" spc="-128">
                <a:solidFill>
                  <a:srgbClr val="151515"/>
                </a:solidFill>
                <a:latin typeface="Loyola Bold"/>
                <a:ea typeface="Loyola Bold"/>
                <a:cs typeface="Loyola Bold"/>
                <a:sym typeface="Loyola Bold"/>
              </a:rPr>
              <a:t>An Introduction to Language Functions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211963">
            <a:off x="8589768" y="787122"/>
            <a:ext cx="723995" cy="1107450"/>
          </a:xfrm>
          <a:custGeom>
            <a:avLst/>
            <a:gdLst/>
            <a:ahLst/>
            <a:cxnLst/>
            <a:rect r="r" b="b" t="t" l="l"/>
            <a:pathLst>
              <a:path h="1107450" w="723995">
                <a:moveTo>
                  <a:pt x="0" y="0"/>
                </a:moveTo>
                <a:lnTo>
                  <a:pt x="723996" y="0"/>
                </a:lnTo>
                <a:lnTo>
                  <a:pt x="723996" y="1107450"/>
                </a:lnTo>
                <a:lnTo>
                  <a:pt x="0" y="11074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400000">
            <a:off x="8654095" y="2501124"/>
            <a:ext cx="142454" cy="452888"/>
          </a:xfrm>
          <a:custGeom>
            <a:avLst/>
            <a:gdLst/>
            <a:ahLst/>
            <a:cxnLst/>
            <a:rect r="r" b="b" t="t" l="l"/>
            <a:pathLst>
              <a:path h="452888" w="142454">
                <a:moveTo>
                  <a:pt x="0" y="0"/>
                </a:moveTo>
                <a:lnTo>
                  <a:pt x="142454" y="0"/>
                </a:lnTo>
                <a:lnTo>
                  <a:pt x="142454" y="452888"/>
                </a:lnTo>
                <a:lnTo>
                  <a:pt x="0" y="4528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0" y="5604596"/>
            <a:ext cx="4682404" cy="4682404"/>
          </a:xfrm>
          <a:custGeom>
            <a:avLst/>
            <a:gdLst/>
            <a:ahLst/>
            <a:cxnLst/>
            <a:rect r="r" b="b" t="t" l="l"/>
            <a:pathLst>
              <a:path h="4682404" w="4682404">
                <a:moveTo>
                  <a:pt x="0" y="0"/>
                </a:moveTo>
                <a:lnTo>
                  <a:pt x="4682404" y="0"/>
                </a:lnTo>
                <a:lnTo>
                  <a:pt x="4682404" y="4682404"/>
                </a:lnTo>
                <a:lnTo>
                  <a:pt x="0" y="468240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850879" y="5509346"/>
            <a:ext cx="10083951" cy="1597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3"/>
              </a:lnSpc>
            </a:pPr>
            <a:r>
              <a:rPr lang="en-US" b="true" sz="4595" spc="381">
                <a:solidFill>
                  <a:srgbClr val="FF743E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ESSENTIAL GUIDE TO MASTERING COMMUNICATION IN ENGLISH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9687" y="5865054"/>
            <a:ext cx="6091324" cy="4065959"/>
          </a:xfrm>
          <a:custGeom>
            <a:avLst/>
            <a:gdLst/>
            <a:ahLst/>
            <a:cxnLst/>
            <a:rect r="r" b="b" t="t" l="l"/>
            <a:pathLst>
              <a:path h="4065959" w="6091324">
                <a:moveTo>
                  <a:pt x="0" y="0"/>
                </a:moveTo>
                <a:lnTo>
                  <a:pt x="6091324" y="0"/>
                </a:lnTo>
                <a:lnTo>
                  <a:pt x="6091324" y="4065959"/>
                </a:lnTo>
                <a:lnTo>
                  <a:pt x="0" y="4065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09475" y="693821"/>
            <a:ext cx="3649825" cy="3595078"/>
          </a:xfrm>
          <a:custGeom>
            <a:avLst/>
            <a:gdLst/>
            <a:ahLst/>
            <a:cxnLst/>
            <a:rect r="r" b="b" t="t" l="l"/>
            <a:pathLst>
              <a:path h="3595078" w="3649825">
                <a:moveTo>
                  <a:pt x="0" y="0"/>
                </a:moveTo>
                <a:lnTo>
                  <a:pt x="3649825" y="0"/>
                </a:lnTo>
                <a:lnTo>
                  <a:pt x="3649825" y="3595078"/>
                </a:lnTo>
                <a:lnTo>
                  <a:pt x="0" y="35950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73135" y="0"/>
            <a:ext cx="12141020" cy="6100863"/>
          </a:xfrm>
          <a:custGeom>
            <a:avLst/>
            <a:gdLst/>
            <a:ahLst/>
            <a:cxnLst/>
            <a:rect r="r" b="b" t="t" l="l"/>
            <a:pathLst>
              <a:path h="6100863" w="12141020">
                <a:moveTo>
                  <a:pt x="0" y="0"/>
                </a:moveTo>
                <a:lnTo>
                  <a:pt x="12141020" y="0"/>
                </a:lnTo>
                <a:lnTo>
                  <a:pt x="12141020" y="6100863"/>
                </a:lnTo>
                <a:lnTo>
                  <a:pt x="0" y="610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007622" y="1885169"/>
            <a:ext cx="9724397" cy="2278174"/>
            <a:chOff x="0" y="0"/>
            <a:chExt cx="2561158" cy="60001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1158" cy="600013"/>
            </a:xfrm>
            <a:custGeom>
              <a:avLst/>
              <a:gdLst/>
              <a:ahLst/>
              <a:cxnLst/>
              <a:rect r="r" b="b" t="t" l="l"/>
              <a:pathLst>
                <a:path h="600013" w="2561158">
                  <a:moveTo>
                    <a:pt x="0" y="0"/>
                  </a:moveTo>
                  <a:lnTo>
                    <a:pt x="2561158" y="0"/>
                  </a:lnTo>
                  <a:lnTo>
                    <a:pt x="2561158" y="600013"/>
                  </a:lnTo>
                  <a:lnTo>
                    <a:pt x="0" y="600013"/>
                  </a:lnTo>
                  <a:close/>
                </a:path>
              </a:pathLst>
            </a:custGeom>
            <a:solidFill>
              <a:srgbClr val="FFE7C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61158" cy="6381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420917" y="5931204"/>
            <a:ext cx="3649825" cy="3999809"/>
          </a:xfrm>
          <a:custGeom>
            <a:avLst/>
            <a:gdLst/>
            <a:ahLst/>
            <a:cxnLst/>
            <a:rect r="r" b="b" t="t" l="l"/>
            <a:pathLst>
              <a:path h="3999809" w="3649825">
                <a:moveTo>
                  <a:pt x="0" y="0"/>
                </a:moveTo>
                <a:lnTo>
                  <a:pt x="3649826" y="0"/>
                </a:lnTo>
                <a:lnTo>
                  <a:pt x="3649826" y="3999809"/>
                </a:lnTo>
                <a:lnTo>
                  <a:pt x="0" y="3999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533236" y="4960042"/>
            <a:ext cx="4640694" cy="5516426"/>
          </a:xfrm>
          <a:custGeom>
            <a:avLst/>
            <a:gdLst/>
            <a:ahLst/>
            <a:cxnLst/>
            <a:rect r="r" b="b" t="t" l="l"/>
            <a:pathLst>
              <a:path h="5516426" w="4640694">
                <a:moveTo>
                  <a:pt x="0" y="0"/>
                </a:moveTo>
                <a:lnTo>
                  <a:pt x="4640694" y="0"/>
                </a:lnTo>
                <a:lnTo>
                  <a:pt x="4640694" y="5516426"/>
                </a:lnTo>
                <a:lnTo>
                  <a:pt x="0" y="55164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191237" y="1968688"/>
            <a:ext cx="8899548" cy="199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36"/>
              </a:lnSpc>
            </a:pPr>
            <a:r>
              <a:rPr lang="en-US" sz="574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</a:t>
            </a:r>
            <a:r>
              <a:rPr lang="en-US" b="true" sz="574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Are Language Functions?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28349" y="1567757"/>
            <a:ext cx="15857952" cy="7852926"/>
            <a:chOff x="0" y="0"/>
            <a:chExt cx="4176580" cy="20682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176580" cy="2068260"/>
            </a:xfrm>
            <a:custGeom>
              <a:avLst/>
              <a:gdLst/>
              <a:ahLst/>
              <a:cxnLst/>
              <a:rect r="r" b="b" t="t" l="l"/>
              <a:pathLst>
                <a:path h="2068260" w="4176580">
                  <a:moveTo>
                    <a:pt x="1465" y="0"/>
                  </a:moveTo>
                  <a:lnTo>
                    <a:pt x="4175115" y="0"/>
                  </a:lnTo>
                  <a:cubicBezTo>
                    <a:pt x="4175504" y="0"/>
                    <a:pt x="4175877" y="154"/>
                    <a:pt x="4176151" y="429"/>
                  </a:cubicBezTo>
                  <a:cubicBezTo>
                    <a:pt x="4176426" y="704"/>
                    <a:pt x="4176580" y="1076"/>
                    <a:pt x="4176580" y="1465"/>
                  </a:cubicBezTo>
                  <a:lnTo>
                    <a:pt x="4176580" y="2066796"/>
                  </a:lnTo>
                  <a:cubicBezTo>
                    <a:pt x="4176580" y="2067184"/>
                    <a:pt x="4176426" y="2067557"/>
                    <a:pt x="4176151" y="2067831"/>
                  </a:cubicBezTo>
                  <a:cubicBezTo>
                    <a:pt x="4175877" y="2068106"/>
                    <a:pt x="4175504" y="2068260"/>
                    <a:pt x="4175115" y="2068260"/>
                  </a:cubicBezTo>
                  <a:lnTo>
                    <a:pt x="1465" y="2068260"/>
                  </a:lnTo>
                  <a:cubicBezTo>
                    <a:pt x="1076" y="2068260"/>
                    <a:pt x="704" y="2068106"/>
                    <a:pt x="429" y="2067831"/>
                  </a:cubicBezTo>
                  <a:cubicBezTo>
                    <a:pt x="154" y="2067557"/>
                    <a:pt x="0" y="2067184"/>
                    <a:pt x="0" y="2066796"/>
                  </a:cubicBezTo>
                  <a:lnTo>
                    <a:pt x="0" y="1465"/>
                  </a:lnTo>
                  <a:cubicBezTo>
                    <a:pt x="0" y="1076"/>
                    <a:pt x="154" y="704"/>
                    <a:pt x="429" y="429"/>
                  </a:cubicBezTo>
                  <a:cubicBezTo>
                    <a:pt x="704" y="154"/>
                    <a:pt x="1076" y="0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176580" cy="2106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025797" y="791036"/>
            <a:ext cx="11346436" cy="1259254"/>
            <a:chOff x="0" y="0"/>
            <a:chExt cx="2988362" cy="33165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88362" cy="331655"/>
            </a:xfrm>
            <a:custGeom>
              <a:avLst/>
              <a:gdLst/>
              <a:ahLst/>
              <a:cxnLst/>
              <a:rect r="r" b="b" t="t" l="l"/>
              <a:pathLst>
                <a:path h="331655" w="2988362">
                  <a:moveTo>
                    <a:pt x="2047" y="0"/>
                  </a:moveTo>
                  <a:lnTo>
                    <a:pt x="2986315" y="0"/>
                  </a:lnTo>
                  <a:cubicBezTo>
                    <a:pt x="2986858" y="0"/>
                    <a:pt x="2987378" y="216"/>
                    <a:pt x="2987762" y="600"/>
                  </a:cubicBezTo>
                  <a:cubicBezTo>
                    <a:pt x="2988146" y="983"/>
                    <a:pt x="2988362" y="1504"/>
                    <a:pt x="2988362" y="2047"/>
                  </a:cubicBezTo>
                  <a:lnTo>
                    <a:pt x="2988362" y="329608"/>
                  </a:lnTo>
                  <a:cubicBezTo>
                    <a:pt x="2988362" y="330151"/>
                    <a:pt x="2988146" y="330672"/>
                    <a:pt x="2987762" y="331056"/>
                  </a:cubicBezTo>
                  <a:cubicBezTo>
                    <a:pt x="2987378" y="331440"/>
                    <a:pt x="2986858" y="331655"/>
                    <a:pt x="2986315" y="331655"/>
                  </a:cubicBezTo>
                  <a:lnTo>
                    <a:pt x="2047" y="331655"/>
                  </a:lnTo>
                  <a:cubicBezTo>
                    <a:pt x="1504" y="331655"/>
                    <a:pt x="983" y="331440"/>
                    <a:pt x="600" y="331056"/>
                  </a:cubicBezTo>
                  <a:cubicBezTo>
                    <a:pt x="216" y="330672"/>
                    <a:pt x="0" y="330151"/>
                    <a:pt x="0" y="329608"/>
                  </a:cubicBezTo>
                  <a:lnTo>
                    <a:pt x="0" y="2047"/>
                  </a:lnTo>
                  <a:cubicBezTo>
                    <a:pt x="0" y="1504"/>
                    <a:pt x="216" y="983"/>
                    <a:pt x="600" y="600"/>
                  </a:cubicBezTo>
                  <a:cubicBezTo>
                    <a:pt x="983" y="216"/>
                    <a:pt x="1504" y="0"/>
                    <a:pt x="2047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988362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1266765">
            <a:off x="14730389" y="237239"/>
            <a:ext cx="3608185" cy="2661036"/>
          </a:xfrm>
          <a:custGeom>
            <a:avLst/>
            <a:gdLst/>
            <a:ahLst/>
            <a:cxnLst/>
            <a:rect r="r" b="b" t="t" l="l"/>
            <a:pathLst>
              <a:path h="2661036" w="3608185">
                <a:moveTo>
                  <a:pt x="0" y="0"/>
                </a:moveTo>
                <a:lnTo>
                  <a:pt x="3608185" y="0"/>
                </a:lnTo>
                <a:lnTo>
                  <a:pt x="3608185" y="2661036"/>
                </a:lnTo>
                <a:lnTo>
                  <a:pt x="0" y="26610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817310" y="2843420"/>
            <a:ext cx="14500981" cy="1814246"/>
            <a:chOff x="0" y="0"/>
            <a:chExt cx="19334641" cy="2418994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913837" y="255194"/>
              <a:ext cx="17420804" cy="2163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46"/>
                </a:lnSpc>
              </a:pPr>
              <a:r>
                <a:rPr lang="en-US" sz="339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A language function refers to its purpose for which we use a sentence or phrase and depends on what you want to communicate.</a:t>
              </a:r>
            </a:p>
            <a:p>
              <a:pPr algn="l">
                <a:lnSpc>
                  <a:spcPts val="4346"/>
                </a:lnSpc>
              </a:pPr>
            </a:p>
          </p:txBody>
        </p:sp>
        <p:sp>
          <p:nvSpPr>
            <p:cNvPr name="Freeform 19" id="19"/>
            <p:cNvSpPr/>
            <p:nvPr/>
          </p:nvSpPr>
          <p:spPr>
            <a:xfrm flipH="false" flipV="false" rot="-7186591">
              <a:off x="339343" y="40335"/>
              <a:ext cx="823354" cy="1259432"/>
            </a:xfrm>
            <a:custGeom>
              <a:avLst/>
              <a:gdLst/>
              <a:ahLst/>
              <a:cxnLst/>
              <a:rect r="r" b="b" t="t" l="l"/>
              <a:pathLst>
                <a:path h="1259432" w="823354">
                  <a:moveTo>
                    <a:pt x="0" y="0"/>
                  </a:moveTo>
                  <a:lnTo>
                    <a:pt x="823354" y="0"/>
                  </a:lnTo>
                  <a:lnTo>
                    <a:pt x="823354" y="1259432"/>
                  </a:lnTo>
                  <a:lnTo>
                    <a:pt x="0" y="125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817310" y="7211871"/>
            <a:ext cx="14500981" cy="1271321"/>
            <a:chOff x="0" y="0"/>
            <a:chExt cx="19334641" cy="1695094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1913837" y="255194"/>
              <a:ext cx="17420804" cy="1439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46"/>
                </a:lnSpc>
              </a:pPr>
              <a:r>
                <a:rPr lang="en-US" sz="339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Understanding these functions is key for effective communication, especially in formal situations like interviews or exams</a:t>
              </a: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-7186591">
              <a:off x="339343" y="40335"/>
              <a:ext cx="823354" cy="1259432"/>
            </a:xfrm>
            <a:custGeom>
              <a:avLst/>
              <a:gdLst/>
              <a:ahLst/>
              <a:cxnLst/>
              <a:rect r="r" b="b" t="t" l="l"/>
              <a:pathLst>
                <a:path h="1259432" w="823354">
                  <a:moveTo>
                    <a:pt x="0" y="0"/>
                  </a:moveTo>
                  <a:lnTo>
                    <a:pt x="823354" y="0"/>
                  </a:lnTo>
                  <a:lnTo>
                    <a:pt x="823354" y="1259432"/>
                  </a:lnTo>
                  <a:lnTo>
                    <a:pt x="0" y="125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817310" y="5027646"/>
            <a:ext cx="14273310" cy="989297"/>
            <a:chOff x="0" y="0"/>
            <a:chExt cx="19031080" cy="1319063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1883789" y="269639"/>
              <a:ext cx="17147291" cy="68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78"/>
                </a:lnSpc>
              </a:pP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It's the "job" a sentence doe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s 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(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e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.g.,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 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a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po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l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o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giz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in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g, gr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eeti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ng,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 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r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e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qu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e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s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ting</a:t>
              </a:r>
              <a:r>
                <a:rPr lang="en-US" sz="3342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).</a:t>
              </a:r>
            </a:p>
          </p:txBody>
        </p:sp>
        <p:sp>
          <p:nvSpPr>
            <p:cNvPr name="Freeform 25" id="25"/>
            <p:cNvSpPr/>
            <p:nvPr/>
          </p:nvSpPr>
          <p:spPr>
            <a:xfrm flipH="false" flipV="false" rot="-7186591">
              <a:off x="334016" y="39702"/>
              <a:ext cx="810427" cy="1239659"/>
            </a:xfrm>
            <a:custGeom>
              <a:avLst/>
              <a:gdLst/>
              <a:ahLst/>
              <a:cxnLst/>
              <a:rect r="r" b="b" t="t" l="l"/>
              <a:pathLst>
                <a:path h="1239659" w="810427">
                  <a:moveTo>
                    <a:pt x="0" y="0"/>
                  </a:moveTo>
                  <a:lnTo>
                    <a:pt x="810427" y="0"/>
                  </a:lnTo>
                  <a:lnTo>
                    <a:pt x="810427" y="1239659"/>
                  </a:lnTo>
                  <a:lnTo>
                    <a:pt x="0" y="1239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3025797" y="1120460"/>
            <a:ext cx="11582357" cy="1078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137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Defining the concept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7899" y="1420663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415930" y="791036"/>
            <a:ext cx="9456140" cy="1259254"/>
            <a:chOff x="0" y="0"/>
            <a:chExt cx="2490506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90506" cy="331655"/>
            </a:xfrm>
            <a:custGeom>
              <a:avLst/>
              <a:gdLst/>
              <a:ahLst/>
              <a:cxnLst/>
              <a:rect r="r" b="b" t="t" l="l"/>
              <a:pathLst>
                <a:path h="331655" w="2490506">
                  <a:moveTo>
                    <a:pt x="2456" y="0"/>
                  </a:moveTo>
                  <a:lnTo>
                    <a:pt x="2488050" y="0"/>
                  </a:lnTo>
                  <a:cubicBezTo>
                    <a:pt x="2489406" y="0"/>
                    <a:pt x="2490506" y="1100"/>
                    <a:pt x="2490506" y="2456"/>
                  </a:cubicBezTo>
                  <a:lnTo>
                    <a:pt x="2490506" y="329199"/>
                  </a:lnTo>
                  <a:cubicBezTo>
                    <a:pt x="2490506" y="329851"/>
                    <a:pt x="2490247" y="330475"/>
                    <a:pt x="2489787" y="330936"/>
                  </a:cubicBezTo>
                  <a:cubicBezTo>
                    <a:pt x="2489326" y="331397"/>
                    <a:pt x="2488701" y="331655"/>
                    <a:pt x="2488050" y="331655"/>
                  </a:cubicBezTo>
                  <a:lnTo>
                    <a:pt x="2456" y="331655"/>
                  </a:lnTo>
                  <a:cubicBezTo>
                    <a:pt x="1100" y="331655"/>
                    <a:pt x="0" y="330556"/>
                    <a:pt x="0" y="329199"/>
                  </a:cubicBezTo>
                  <a:lnTo>
                    <a:pt x="0" y="2456"/>
                  </a:lnTo>
                  <a:cubicBezTo>
                    <a:pt x="0" y="1100"/>
                    <a:pt x="1100" y="0"/>
                    <a:pt x="2456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490506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829161" y="1041487"/>
            <a:ext cx="8629679" cy="1078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Example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45590" y="3063502"/>
            <a:ext cx="5613539" cy="1083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4"/>
              </a:lnSpc>
            </a:pPr>
            <a:r>
              <a:rPr lang="en-US" sz="6745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“I’m sorry” 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059128" y="2832439"/>
            <a:ext cx="9512224" cy="1315053"/>
            <a:chOff x="0" y="0"/>
            <a:chExt cx="12682966" cy="1753404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2682966" cy="1753404"/>
              <a:chOff x="0" y="0"/>
              <a:chExt cx="2241530" cy="309889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241530" cy="309889"/>
              </a:xfrm>
              <a:custGeom>
                <a:avLst/>
                <a:gdLst/>
                <a:ahLst/>
                <a:cxnLst/>
                <a:rect r="r" b="b" t="t" l="l"/>
                <a:pathLst>
                  <a:path h="309889" w="2241530">
                    <a:moveTo>
                      <a:pt x="0" y="0"/>
                    </a:moveTo>
                    <a:lnTo>
                      <a:pt x="2241530" y="0"/>
                    </a:lnTo>
                    <a:lnTo>
                      <a:pt x="2241530" y="309889"/>
                    </a:lnTo>
                    <a:lnTo>
                      <a:pt x="0" y="309889"/>
                    </a:lnTo>
                    <a:close/>
                  </a:path>
                </a:pathLst>
              </a:custGeom>
              <a:solidFill>
                <a:srgbClr val="FCC751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2241530" cy="347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251599" y="429015"/>
              <a:ext cx="12179768" cy="866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93"/>
                </a:lnSpc>
              </a:pPr>
              <a:r>
                <a:rPr lang="en-US" b="true" sz="4135" i="true">
                  <a:solidFill>
                    <a:srgbClr val="151515"/>
                  </a:solidFill>
                  <a:latin typeface="VAG Rounded Next Bold Italics"/>
                  <a:ea typeface="VAG Rounded Next Bold Italics"/>
                  <a:cs typeface="VAG Rounded Next Bold Italics"/>
                  <a:sym typeface="VAG Rounded Next Bold Italics"/>
                </a:rPr>
                <a:t>represents the function of apologizing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059128" y="5871697"/>
            <a:ext cx="9945150" cy="1315053"/>
            <a:chOff x="0" y="0"/>
            <a:chExt cx="13260199" cy="1753404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13260199" cy="1753404"/>
              <a:chOff x="0" y="0"/>
              <a:chExt cx="2343547" cy="309889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343547" cy="309889"/>
              </a:xfrm>
              <a:custGeom>
                <a:avLst/>
                <a:gdLst/>
                <a:ahLst/>
                <a:cxnLst/>
                <a:rect r="r" b="b" t="t" l="l"/>
                <a:pathLst>
                  <a:path h="309889" w="2343547">
                    <a:moveTo>
                      <a:pt x="0" y="0"/>
                    </a:moveTo>
                    <a:lnTo>
                      <a:pt x="2343547" y="0"/>
                    </a:lnTo>
                    <a:lnTo>
                      <a:pt x="2343547" y="309889"/>
                    </a:lnTo>
                    <a:lnTo>
                      <a:pt x="0" y="309889"/>
                    </a:lnTo>
                    <a:close/>
                  </a:path>
                </a:pathLst>
              </a:custGeom>
              <a:solidFill>
                <a:srgbClr val="FCC751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2343547" cy="3479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738841" y="428982"/>
              <a:ext cx="11782518" cy="8668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87"/>
                </a:lnSpc>
              </a:pPr>
              <a:r>
                <a:rPr lang="en-US" b="true" sz="4130" i="true">
                  <a:solidFill>
                    <a:srgbClr val="151515"/>
                  </a:solidFill>
                  <a:latin typeface="VAG Rounded Next Bold Italics"/>
                  <a:ea typeface="VAG Rounded Next Bold Italics"/>
                  <a:cs typeface="VAG Rounded Next Bold Italics"/>
                  <a:sym typeface="VAG Rounded Next Bold Italics"/>
                </a:rPr>
                <a:t>represents the function of greeting.  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332626" y="5410965"/>
            <a:ext cx="5535012" cy="2179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4"/>
              </a:lnSpc>
            </a:pPr>
            <a:r>
              <a:rPr lang="en-US" sz="6745" b="true">
                <a:solidFill>
                  <a:srgbClr val="151515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“Good Morning!”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723572" y="791036"/>
            <a:ext cx="10840856" cy="1259254"/>
            <a:chOff x="0" y="0"/>
            <a:chExt cx="2855205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855205" cy="331655"/>
            </a:xfrm>
            <a:custGeom>
              <a:avLst/>
              <a:gdLst/>
              <a:ahLst/>
              <a:cxnLst/>
              <a:rect r="r" b="b" t="t" l="l"/>
              <a:pathLst>
                <a:path h="331655" w="2855205">
                  <a:moveTo>
                    <a:pt x="2142" y="0"/>
                  </a:moveTo>
                  <a:lnTo>
                    <a:pt x="2853062" y="0"/>
                  </a:lnTo>
                  <a:cubicBezTo>
                    <a:pt x="2854246" y="0"/>
                    <a:pt x="2855205" y="959"/>
                    <a:pt x="2855205" y="2142"/>
                  </a:cubicBezTo>
                  <a:lnTo>
                    <a:pt x="2855205" y="329513"/>
                  </a:lnTo>
                  <a:cubicBezTo>
                    <a:pt x="2855205" y="330696"/>
                    <a:pt x="2854246" y="331655"/>
                    <a:pt x="2853062" y="331655"/>
                  </a:cubicBezTo>
                  <a:lnTo>
                    <a:pt x="2142" y="331655"/>
                  </a:lnTo>
                  <a:cubicBezTo>
                    <a:pt x="959" y="331655"/>
                    <a:pt x="0" y="330696"/>
                    <a:pt x="0" y="329513"/>
                  </a:cubicBezTo>
                  <a:lnTo>
                    <a:pt x="0" y="2142"/>
                  </a:lnTo>
                  <a:cubicBezTo>
                    <a:pt x="0" y="959"/>
                    <a:pt x="959" y="0"/>
                    <a:pt x="2142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855205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897348" y="2489513"/>
            <a:ext cx="14340903" cy="2980369"/>
            <a:chOff x="0" y="0"/>
            <a:chExt cx="19121204" cy="3973825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454104" y="155584"/>
              <a:ext cx="15807731" cy="69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30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Everyday Functions: Introducing, Greetings &amp; Farewells </a:t>
              </a:r>
            </a:p>
          </p:txBody>
        </p:sp>
        <p:sp>
          <p:nvSpPr>
            <p:cNvPr name="Freeform 19" id="19"/>
            <p:cNvSpPr/>
            <p:nvPr/>
          </p:nvSpPr>
          <p:spPr>
            <a:xfrm flipH="false" flipV="false" rot="-7186591">
              <a:off x="261292" y="31058"/>
              <a:ext cx="633978" cy="969755"/>
            </a:xfrm>
            <a:custGeom>
              <a:avLst/>
              <a:gdLst/>
              <a:ahLst/>
              <a:cxnLst/>
              <a:rect r="r" b="b" t="t" l="l"/>
              <a:pathLst>
                <a:path h="969755" w="633978">
                  <a:moveTo>
                    <a:pt x="0" y="0"/>
                  </a:moveTo>
                  <a:lnTo>
                    <a:pt x="633978" y="0"/>
                  </a:lnTo>
                  <a:lnTo>
                    <a:pt x="633978" y="969755"/>
                  </a:lnTo>
                  <a:lnTo>
                    <a:pt x="0" y="96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1489929" y="1693527"/>
              <a:ext cx="17631275" cy="69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30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Expressing Feelings &amp; Opinions (Like and Dislikes)</a:t>
              </a:r>
            </a:p>
          </p:txBody>
        </p:sp>
        <p:sp>
          <p:nvSpPr>
            <p:cNvPr name="Freeform 21" id="21"/>
            <p:cNvSpPr/>
            <p:nvPr/>
          </p:nvSpPr>
          <p:spPr>
            <a:xfrm flipH="false" flipV="false" rot="-7186591">
              <a:off x="261292" y="1502035"/>
              <a:ext cx="633978" cy="969755"/>
            </a:xfrm>
            <a:custGeom>
              <a:avLst/>
              <a:gdLst/>
              <a:ahLst/>
              <a:cxnLst/>
              <a:rect r="r" b="b" t="t" l="l"/>
              <a:pathLst>
                <a:path h="969755" w="633978">
                  <a:moveTo>
                    <a:pt x="0" y="0"/>
                  </a:moveTo>
                  <a:lnTo>
                    <a:pt x="633978" y="0"/>
                  </a:lnTo>
                  <a:lnTo>
                    <a:pt x="633978" y="969755"/>
                  </a:lnTo>
                  <a:lnTo>
                    <a:pt x="0" y="96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489929" y="3148449"/>
              <a:ext cx="16981561" cy="69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30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Asking, Requests, Offers, and Invitations</a:t>
              </a:r>
            </a:p>
          </p:txBody>
        </p:sp>
        <p:sp>
          <p:nvSpPr>
            <p:cNvPr name="Freeform 23" id="23"/>
            <p:cNvSpPr/>
            <p:nvPr/>
          </p:nvSpPr>
          <p:spPr>
            <a:xfrm flipH="false" flipV="false" rot="-7186591">
              <a:off x="261292" y="2973012"/>
              <a:ext cx="633978" cy="969755"/>
            </a:xfrm>
            <a:custGeom>
              <a:avLst/>
              <a:gdLst/>
              <a:ahLst/>
              <a:cxnLst/>
              <a:rect r="r" b="b" t="t" l="l"/>
              <a:pathLst>
                <a:path h="969755" w="633978">
                  <a:moveTo>
                    <a:pt x="0" y="0"/>
                  </a:moveTo>
                  <a:lnTo>
                    <a:pt x="633978" y="0"/>
                  </a:lnTo>
                  <a:lnTo>
                    <a:pt x="633978" y="969755"/>
                  </a:lnTo>
                  <a:lnTo>
                    <a:pt x="0" y="96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897348" y="5766521"/>
            <a:ext cx="14340903" cy="2980369"/>
            <a:chOff x="0" y="0"/>
            <a:chExt cx="19121204" cy="3973825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1454104" y="155584"/>
              <a:ext cx="15807731" cy="14004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30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Navigating the World: Asking and Giving Directions &amp; Descriptions (people, place, weather)</a:t>
              </a: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-7186591">
              <a:off x="261292" y="31058"/>
              <a:ext cx="633978" cy="969755"/>
            </a:xfrm>
            <a:custGeom>
              <a:avLst/>
              <a:gdLst/>
              <a:ahLst/>
              <a:cxnLst/>
              <a:rect r="r" b="b" t="t" l="l"/>
              <a:pathLst>
                <a:path h="969755" w="633978">
                  <a:moveTo>
                    <a:pt x="0" y="0"/>
                  </a:moveTo>
                  <a:lnTo>
                    <a:pt x="633978" y="0"/>
                  </a:lnTo>
                  <a:lnTo>
                    <a:pt x="633978" y="969755"/>
                  </a:lnTo>
                  <a:lnTo>
                    <a:pt x="0" y="96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489929" y="1693527"/>
              <a:ext cx="17631275" cy="69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30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Offering and giving help, Accepting Help, Refusing Help</a:t>
              </a:r>
            </a:p>
          </p:txBody>
        </p:sp>
        <p:sp>
          <p:nvSpPr>
            <p:cNvPr name="Freeform 28" id="28"/>
            <p:cNvSpPr/>
            <p:nvPr/>
          </p:nvSpPr>
          <p:spPr>
            <a:xfrm flipH="false" flipV="false" rot="-7186591">
              <a:off x="261292" y="1502035"/>
              <a:ext cx="633978" cy="969755"/>
            </a:xfrm>
            <a:custGeom>
              <a:avLst/>
              <a:gdLst/>
              <a:ahLst/>
              <a:cxnLst/>
              <a:rect r="r" b="b" t="t" l="l"/>
              <a:pathLst>
                <a:path h="969755" w="633978">
                  <a:moveTo>
                    <a:pt x="0" y="0"/>
                  </a:moveTo>
                  <a:lnTo>
                    <a:pt x="633978" y="0"/>
                  </a:lnTo>
                  <a:lnTo>
                    <a:pt x="633978" y="969755"/>
                  </a:lnTo>
                  <a:lnTo>
                    <a:pt x="0" y="96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1489929" y="3148449"/>
              <a:ext cx="16981561" cy="69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30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Making Suggestions</a:t>
              </a:r>
            </a:p>
          </p:txBody>
        </p:sp>
        <p:sp>
          <p:nvSpPr>
            <p:cNvPr name="Freeform 30" id="30"/>
            <p:cNvSpPr/>
            <p:nvPr/>
          </p:nvSpPr>
          <p:spPr>
            <a:xfrm flipH="false" flipV="false" rot="-7186591">
              <a:off x="261292" y="2973012"/>
              <a:ext cx="633978" cy="969755"/>
            </a:xfrm>
            <a:custGeom>
              <a:avLst/>
              <a:gdLst/>
              <a:ahLst/>
              <a:cxnLst/>
              <a:rect r="r" b="b" t="t" l="l"/>
              <a:pathLst>
                <a:path h="969755" w="633978">
                  <a:moveTo>
                    <a:pt x="0" y="0"/>
                  </a:moveTo>
                  <a:lnTo>
                    <a:pt x="633978" y="0"/>
                  </a:lnTo>
                  <a:lnTo>
                    <a:pt x="633978" y="969755"/>
                  </a:lnTo>
                  <a:lnTo>
                    <a:pt x="0" y="96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2749468" y="1420663"/>
            <a:ext cx="1814960" cy="1731018"/>
          </a:xfrm>
          <a:custGeom>
            <a:avLst/>
            <a:gdLst/>
            <a:ahLst/>
            <a:cxnLst/>
            <a:rect r="r" b="b" t="t" l="l"/>
            <a:pathLst>
              <a:path h="1731018" w="1814960">
                <a:moveTo>
                  <a:pt x="0" y="0"/>
                </a:moveTo>
                <a:lnTo>
                  <a:pt x="1814960" y="0"/>
                </a:lnTo>
                <a:lnTo>
                  <a:pt x="1814960" y="1731018"/>
                </a:lnTo>
                <a:lnTo>
                  <a:pt x="0" y="17310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802553" y="1715301"/>
            <a:ext cx="1945892" cy="1595632"/>
          </a:xfrm>
          <a:custGeom>
            <a:avLst/>
            <a:gdLst/>
            <a:ahLst/>
            <a:cxnLst/>
            <a:rect r="r" b="b" t="t" l="l"/>
            <a:pathLst>
              <a:path h="1595632" w="1945892">
                <a:moveTo>
                  <a:pt x="0" y="0"/>
                </a:moveTo>
                <a:lnTo>
                  <a:pt x="1945892" y="0"/>
                </a:lnTo>
                <a:lnTo>
                  <a:pt x="1945892" y="1595631"/>
                </a:lnTo>
                <a:lnTo>
                  <a:pt x="0" y="159563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1983837" y="3310932"/>
            <a:ext cx="1049135" cy="1047824"/>
          </a:xfrm>
          <a:custGeom>
            <a:avLst/>
            <a:gdLst/>
            <a:ahLst/>
            <a:cxnLst/>
            <a:rect r="r" b="b" t="t" l="l"/>
            <a:pathLst>
              <a:path h="1047824" w="1049135">
                <a:moveTo>
                  <a:pt x="0" y="0"/>
                </a:moveTo>
                <a:lnTo>
                  <a:pt x="1049135" y="0"/>
                </a:lnTo>
                <a:lnTo>
                  <a:pt x="1049135" y="1047824"/>
                </a:lnTo>
                <a:lnTo>
                  <a:pt x="0" y="104782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3423819" y="3222233"/>
            <a:ext cx="1047824" cy="1047824"/>
          </a:xfrm>
          <a:custGeom>
            <a:avLst/>
            <a:gdLst/>
            <a:ahLst/>
            <a:cxnLst/>
            <a:rect r="r" b="b" t="t" l="l"/>
            <a:pathLst>
              <a:path h="1047824" w="1047824">
                <a:moveTo>
                  <a:pt x="0" y="0"/>
                </a:moveTo>
                <a:lnTo>
                  <a:pt x="1047824" y="0"/>
                </a:lnTo>
                <a:lnTo>
                  <a:pt x="1047824" y="1047824"/>
                </a:lnTo>
                <a:lnTo>
                  <a:pt x="0" y="104782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0342505" y="4574966"/>
            <a:ext cx="1047555" cy="934943"/>
          </a:xfrm>
          <a:custGeom>
            <a:avLst/>
            <a:gdLst/>
            <a:ahLst/>
            <a:cxnLst/>
            <a:rect r="r" b="b" t="t" l="l"/>
            <a:pathLst>
              <a:path h="934943" w="1047555">
                <a:moveTo>
                  <a:pt x="0" y="0"/>
                </a:moveTo>
                <a:lnTo>
                  <a:pt x="1047555" y="0"/>
                </a:lnTo>
                <a:lnTo>
                  <a:pt x="1047555" y="934943"/>
                </a:lnTo>
                <a:lnTo>
                  <a:pt x="0" y="934943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3032972" y="4462009"/>
            <a:ext cx="1576155" cy="983126"/>
          </a:xfrm>
          <a:custGeom>
            <a:avLst/>
            <a:gdLst/>
            <a:ahLst/>
            <a:cxnLst/>
            <a:rect r="r" b="b" t="t" l="l"/>
            <a:pathLst>
              <a:path h="983126" w="1576155">
                <a:moveTo>
                  <a:pt x="0" y="0"/>
                </a:moveTo>
                <a:lnTo>
                  <a:pt x="1576155" y="0"/>
                </a:lnTo>
                <a:lnTo>
                  <a:pt x="1576155" y="983127"/>
                </a:lnTo>
                <a:lnTo>
                  <a:pt x="0" y="98312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1634465" y="4511502"/>
            <a:ext cx="931299" cy="933634"/>
          </a:xfrm>
          <a:custGeom>
            <a:avLst/>
            <a:gdLst/>
            <a:ahLst/>
            <a:cxnLst/>
            <a:rect r="r" b="b" t="t" l="l"/>
            <a:pathLst>
              <a:path h="933634" w="931299">
                <a:moveTo>
                  <a:pt x="0" y="0"/>
                </a:moveTo>
                <a:lnTo>
                  <a:pt x="931299" y="0"/>
                </a:lnTo>
                <a:lnTo>
                  <a:pt x="931299" y="933634"/>
                </a:lnTo>
                <a:lnTo>
                  <a:pt x="0" y="9336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7367334" y="6272914"/>
            <a:ext cx="951122" cy="779920"/>
          </a:xfrm>
          <a:custGeom>
            <a:avLst/>
            <a:gdLst/>
            <a:ahLst/>
            <a:cxnLst/>
            <a:rect r="r" b="b" t="t" l="l"/>
            <a:pathLst>
              <a:path h="779920" w="951122">
                <a:moveTo>
                  <a:pt x="0" y="0"/>
                </a:moveTo>
                <a:lnTo>
                  <a:pt x="951122" y="0"/>
                </a:lnTo>
                <a:lnTo>
                  <a:pt x="951122" y="779921"/>
                </a:lnTo>
                <a:lnTo>
                  <a:pt x="0" y="77992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4609825" y="5604596"/>
            <a:ext cx="2138620" cy="1336637"/>
          </a:xfrm>
          <a:custGeom>
            <a:avLst/>
            <a:gdLst/>
            <a:ahLst/>
            <a:cxnLst/>
            <a:rect r="r" b="b" t="t" l="l"/>
            <a:pathLst>
              <a:path h="1336637" w="2138620">
                <a:moveTo>
                  <a:pt x="0" y="0"/>
                </a:moveTo>
                <a:lnTo>
                  <a:pt x="2138620" y="0"/>
                </a:lnTo>
                <a:lnTo>
                  <a:pt x="2138620" y="1336637"/>
                </a:lnTo>
                <a:lnTo>
                  <a:pt x="0" y="133663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3043280" y="7256705"/>
            <a:ext cx="2128460" cy="1803869"/>
          </a:xfrm>
          <a:custGeom>
            <a:avLst/>
            <a:gdLst/>
            <a:ahLst/>
            <a:cxnLst/>
            <a:rect r="r" b="b" t="t" l="l"/>
            <a:pathLst>
              <a:path h="1803869" w="2128460">
                <a:moveTo>
                  <a:pt x="0" y="0"/>
                </a:moveTo>
                <a:lnTo>
                  <a:pt x="2128459" y="0"/>
                </a:lnTo>
                <a:lnTo>
                  <a:pt x="2128459" y="1803869"/>
                </a:lnTo>
                <a:lnTo>
                  <a:pt x="0" y="1803869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4180491" y="1041487"/>
            <a:ext cx="9927019" cy="1078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Functions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1699" y="1269888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608213" y="791036"/>
            <a:ext cx="7071574" cy="1259254"/>
            <a:chOff x="0" y="0"/>
            <a:chExt cx="1862472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62472" cy="331655"/>
            </a:xfrm>
            <a:custGeom>
              <a:avLst/>
              <a:gdLst/>
              <a:ahLst/>
              <a:cxnLst/>
              <a:rect r="r" b="b" t="t" l="l"/>
              <a:pathLst>
                <a:path h="331655" w="1862472">
                  <a:moveTo>
                    <a:pt x="3284" y="0"/>
                  </a:moveTo>
                  <a:lnTo>
                    <a:pt x="1859188" y="0"/>
                  </a:lnTo>
                  <a:cubicBezTo>
                    <a:pt x="1861002" y="0"/>
                    <a:pt x="1862472" y="1470"/>
                    <a:pt x="1862472" y="3284"/>
                  </a:cubicBezTo>
                  <a:lnTo>
                    <a:pt x="1862472" y="328371"/>
                  </a:lnTo>
                  <a:cubicBezTo>
                    <a:pt x="1862472" y="329242"/>
                    <a:pt x="1862126" y="330078"/>
                    <a:pt x="1861510" y="330693"/>
                  </a:cubicBezTo>
                  <a:cubicBezTo>
                    <a:pt x="1860894" y="331309"/>
                    <a:pt x="1860059" y="331655"/>
                    <a:pt x="1859188" y="331655"/>
                  </a:cubicBezTo>
                  <a:lnTo>
                    <a:pt x="3284" y="331655"/>
                  </a:lnTo>
                  <a:cubicBezTo>
                    <a:pt x="1470" y="331655"/>
                    <a:pt x="0" y="330185"/>
                    <a:pt x="0" y="328371"/>
                  </a:cubicBezTo>
                  <a:lnTo>
                    <a:pt x="0" y="3284"/>
                  </a:lnTo>
                  <a:cubicBezTo>
                    <a:pt x="0" y="1470"/>
                    <a:pt x="1470" y="0"/>
                    <a:pt x="3284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862472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897348" y="2489513"/>
            <a:ext cx="14340903" cy="2980369"/>
            <a:chOff x="0" y="0"/>
            <a:chExt cx="19121204" cy="3973825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454104" y="155584"/>
              <a:ext cx="15807731" cy="69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30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Apologies</a:t>
              </a:r>
            </a:p>
          </p:txBody>
        </p:sp>
        <p:sp>
          <p:nvSpPr>
            <p:cNvPr name="Freeform 19" id="19"/>
            <p:cNvSpPr/>
            <p:nvPr/>
          </p:nvSpPr>
          <p:spPr>
            <a:xfrm flipH="false" flipV="false" rot="-7186591">
              <a:off x="261292" y="31058"/>
              <a:ext cx="633978" cy="969755"/>
            </a:xfrm>
            <a:custGeom>
              <a:avLst/>
              <a:gdLst/>
              <a:ahLst/>
              <a:cxnLst/>
              <a:rect r="r" b="b" t="t" l="l"/>
              <a:pathLst>
                <a:path h="969755" w="633978">
                  <a:moveTo>
                    <a:pt x="0" y="0"/>
                  </a:moveTo>
                  <a:lnTo>
                    <a:pt x="633978" y="0"/>
                  </a:lnTo>
                  <a:lnTo>
                    <a:pt x="633978" y="969755"/>
                  </a:lnTo>
                  <a:lnTo>
                    <a:pt x="0" y="96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1489929" y="1693527"/>
              <a:ext cx="17631275" cy="69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30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Checking Information (Clarification)</a:t>
              </a:r>
            </a:p>
          </p:txBody>
        </p:sp>
        <p:sp>
          <p:nvSpPr>
            <p:cNvPr name="Freeform 21" id="21"/>
            <p:cNvSpPr/>
            <p:nvPr/>
          </p:nvSpPr>
          <p:spPr>
            <a:xfrm flipH="false" flipV="false" rot="-7186591">
              <a:off x="261292" y="1502035"/>
              <a:ext cx="633978" cy="969755"/>
            </a:xfrm>
            <a:custGeom>
              <a:avLst/>
              <a:gdLst/>
              <a:ahLst/>
              <a:cxnLst/>
              <a:rect r="r" b="b" t="t" l="l"/>
              <a:pathLst>
                <a:path h="969755" w="633978">
                  <a:moveTo>
                    <a:pt x="0" y="0"/>
                  </a:moveTo>
                  <a:lnTo>
                    <a:pt x="633978" y="0"/>
                  </a:lnTo>
                  <a:lnTo>
                    <a:pt x="633978" y="969755"/>
                  </a:lnTo>
                  <a:lnTo>
                    <a:pt x="0" y="96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489929" y="3148449"/>
              <a:ext cx="16981561" cy="69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30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Obligation, giving rules and Prohibition</a:t>
              </a:r>
            </a:p>
          </p:txBody>
        </p:sp>
        <p:sp>
          <p:nvSpPr>
            <p:cNvPr name="Freeform 23" id="23"/>
            <p:cNvSpPr/>
            <p:nvPr/>
          </p:nvSpPr>
          <p:spPr>
            <a:xfrm flipH="false" flipV="false" rot="-7186591">
              <a:off x="261292" y="2973012"/>
              <a:ext cx="633978" cy="969755"/>
            </a:xfrm>
            <a:custGeom>
              <a:avLst/>
              <a:gdLst/>
              <a:ahLst/>
              <a:cxnLst/>
              <a:rect r="r" b="b" t="t" l="l"/>
              <a:pathLst>
                <a:path h="969755" w="633978">
                  <a:moveTo>
                    <a:pt x="0" y="0"/>
                  </a:moveTo>
                  <a:lnTo>
                    <a:pt x="633978" y="0"/>
                  </a:lnTo>
                  <a:lnTo>
                    <a:pt x="633978" y="969755"/>
                  </a:lnTo>
                  <a:lnTo>
                    <a:pt x="0" y="96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897348" y="5775267"/>
            <a:ext cx="12946377" cy="773903"/>
            <a:chOff x="0" y="0"/>
            <a:chExt cx="17261835" cy="1031871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1454104" y="155584"/>
              <a:ext cx="15807731" cy="692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0"/>
                </a:lnSpc>
              </a:pPr>
              <a:r>
                <a:rPr lang="en-US" sz="3305">
                  <a:solidFill>
                    <a:srgbClr val="151515"/>
                  </a:solidFill>
                  <a:latin typeface="VAG Rounded Next"/>
                  <a:ea typeface="VAG Rounded Next"/>
                  <a:cs typeface="VAG Rounded Next"/>
                  <a:sym typeface="VAG Rounded Next"/>
                </a:rPr>
                <a:t>Permission and warning and advice</a:t>
              </a:r>
            </a:p>
          </p:txBody>
        </p:sp>
        <p:sp>
          <p:nvSpPr>
            <p:cNvPr name="Freeform 26" id="26"/>
            <p:cNvSpPr/>
            <p:nvPr/>
          </p:nvSpPr>
          <p:spPr>
            <a:xfrm flipH="false" flipV="false" rot="-7186591">
              <a:off x="261292" y="31058"/>
              <a:ext cx="633978" cy="969755"/>
            </a:xfrm>
            <a:custGeom>
              <a:avLst/>
              <a:gdLst/>
              <a:ahLst/>
              <a:cxnLst/>
              <a:rect r="r" b="b" t="t" l="l"/>
              <a:pathLst>
                <a:path h="969755" w="633978">
                  <a:moveTo>
                    <a:pt x="0" y="0"/>
                  </a:moveTo>
                  <a:lnTo>
                    <a:pt x="633978" y="0"/>
                  </a:lnTo>
                  <a:lnTo>
                    <a:pt x="633978" y="969755"/>
                  </a:lnTo>
                  <a:lnTo>
                    <a:pt x="0" y="96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12810169" y="1269888"/>
            <a:ext cx="1949074" cy="3208352"/>
          </a:xfrm>
          <a:custGeom>
            <a:avLst/>
            <a:gdLst/>
            <a:ahLst/>
            <a:cxnLst/>
            <a:rect r="r" b="b" t="t" l="l"/>
            <a:pathLst>
              <a:path h="3208352" w="1949074">
                <a:moveTo>
                  <a:pt x="0" y="0"/>
                </a:moveTo>
                <a:lnTo>
                  <a:pt x="1949074" y="0"/>
                </a:lnTo>
                <a:lnTo>
                  <a:pt x="1949074" y="3208351"/>
                </a:lnTo>
                <a:lnTo>
                  <a:pt x="0" y="32083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9430558" y="2489513"/>
            <a:ext cx="3562840" cy="2649862"/>
          </a:xfrm>
          <a:custGeom>
            <a:avLst/>
            <a:gdLst/>
            <a:ahLst/>
            <a:cxnLst/>
            <a:rect r="r" b="b" t="t" l="l"/>
            <a:pathLst>
              <a:path h="2649862" w="3562840">
                <a:moveTo>
                  <a:pt x="0" y="0"/>
                </a:moveTo>
                <a:lnTo>
                  <a:pt x="3562840" y="0"/>
                </a:lnTo>
                <a:lnTo>
                  <a:pt x="3562840" y="2649863"/>
                </a:lnTo>
                <a:lnTo>
                  <a:pt x="0" y="264986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175275" y="4719541"/>
            <a:ext cx="2396830" cy="2513059"/>
          </a:xfrm>
          <a:custGeom>
            <a:avLst/>
            <a:gdLst/>
            <a:ahLst/>
            <a:cxnLst/>
            <a:rect r="r" b="b" t="t" l="l"/>
            <a:pathLst>
              <a:path h="2513059" w="2396830">
                <a:moveTo>
                  <a:pt x="0" y="0"/>
                </a:moveTo>
                <a:lnTo>
                  <a:pt x="2396830" y="0"/>
                </a:lnTo>
                <a:lnTo>
                  <a:pt x="2396830" y="2513059"/>
                </a:lnTo>
                <a:lnTo>
                  <a:pt x="0" y="251305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2001860" y="5143500"/>
            <a:ext cx="1292868" cy="1292868"/>
          </a:xfrm>
          <a:custGeom>
            <a:avLst/>
            <a:gdLst/>
            <a:ahLst/>
            <a:cxnLst/>
            <a:rect r="r" b="b" t="t" l="l"/>
            <a:pathLst>
              <a:path h="1292868" w="1292868">
                <a:moveTo>
                  <a:pt x="0" y="0"/>
                </a:moveTo>
                <a:lnTo>
                  <a:pt x="1292868" y="0"/>
                </a:lnTo>
                <a:lnTo>
                  <a:pt x="1292868" y="1292868"/>
                </a:lnTo>
                <a:lnTo>
                  <a:pt x="0" y="129286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24391" y="6951439"/>
            <a:ext cx="1860909" cy="2135907"/>
          </a:xfrm>
          <a:custGeom>
            <a:avLst/>
            <a:gdLst/>
            <a:ahLst/>
            <a:cxnLst/>
            <a:rect r="r" b="b" t="t" l="l"/>
            <a:pathLst>
              <a:path h="2135907" w="1860909">
                <a:moveTo>
                  <a:pt x="0" y="0"/>
                </a:moveTo>
                <a:lnTo>
                  <a:pt x="1860909" y="0"/>
                </a:lnTo>
                <a:lnTo>
                  <a:pt x="1860909" y="2135907"/>
                </a:lnTo>
                <a:lnTo>
                  <a:pt x="0" y="213590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4441051" y="6951439"/>
            <a:ext cx="2334325" cy="2135907"/>
          </a:xfrm>
          <a:custGeom>
            <a:avLst/>
            <a:gdLst/>
            <a:ahLst/>
            <a:cxnLst/>
            <a:rect r="r" b="b" t="t" l="l"/>
            <a:pathLst>
              <a:path h="2135907" w="2334325">
                <a:moveTo>
                  <a:pt x="0" y="0"/>
                </a:moveTo>
                <a:lnTo>
                  <a:pt x="2334325" y="0"/>
                </a:lnTo>
                <a:lnTo>
                  <a:pt x="2334325" y="2135907"/>
                </a:lnTo>
                <a:lnTo>
                  <a:pt x="0" y="213590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6002020" y="1019636"/>
            <a:ext cx="6131561" cy="1078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6"/>
              </a:lnSpc>
            </a:pPr>
            <a:r>
              <a:rPr lang="en-US" b="true" sz="8600" spc="-29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Functions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15732">
            <a:off x="-1041857" y="671424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776179">
            <a:off x="14270743" y="6710722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185307">
            <a:off x="-560280" y="-1017658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4"/>
                </a:lnTo>
                <a:lnTo>
                  <a:pt x="0" y="611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5732">
            <a:off x="6969951" y="-1515355"/>
            <a:ext cx="5979616" cy="5088110"/>
          </a:xfrm>
          <a:custGeom>
            <a:avLst/>
            <a:gdLst/>
            <a:ahLst/>
            <a:cxnLst/>
            <a:rect r="r" b="b" t="t" l="l"/>
            <a:pathLst>
              <a:path h="5088110" w="5979616">
                <a:moveTo>
                  <a:pt x="0" y="0"/>
                </a:moveTo>
                <a:lnTo>
                  <a:pt x="5979616" y="0"/>
                </a:lnTo>
                <a:lnTo>
                  <a:pt x="5979616" y="5088110"/>
                </a:lnTo>
                <a:lnTo>
                  <a:pt x="0" y="508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412736">
            <a:off x="13760946" y="-545370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0"/>
                </a:moveTo>
                <a:lnTo>
                  <a:pt x="6230251" y="0"/>
                </a:lnTo>
                <a:lnTo>
                  <a:pt x="6230251" y="6116973"/>
                </a:lnTo>
                <a:lnTo>
                  <a:pt x="0" y="6116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10102559">
            <a:off x="6512116" y="5424639"/>
            <a:ext cx="6230251" cy="6116974"/>
          </a:xfrm>
          <a:custGeom>
            <a:avLst/>
            <a:gdLst/>
            <a:ahLst/>
            <a:cxnLst/>
            <a:rect r="r" b="b" t="t" l="l"/>
            <a:pathLst>
              <a:path h="6116974" w="6230251">
                <a:moveTo>
                  <a:pt x="0" y="6116974"/>
                </a:moveTo>
                <a:lnTo>
                  <a:pt x="6230251" y="6116974"/>
                </a:lnTo>
                <a:lnTo>
                  <a:pt x="6230251" y="0"/>
                </a:lnTo>
                <a:lnTo>
                  <a:pt x="0" y="0"/>
                </a:lnTo>
                <a:lnTo>
                  <a:pt x="0" y="611697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4099" y="1422288"/>
            <a:ext cx="15932202" cy="8073677"/>
            <a:chOff x="0" y="0"/>
            <a:chExt cx="4196136" cy="212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151515"/>
            </a:solidFill>
            <a:ln w="857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28349" y="1181100"/>
            <a:ext cx="15932202" cy="8073677"/>
            <a:chOff x="0" y="0"/>
            <a:chExt cx="4196136" cy="212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96135" cy="2126400"/>
            </a:xfrm>
            <a:custGeom>
              <a:avLst/>
              <a:gdLst/>
              <a:ahLst/>
              <a:cxnLst/>
              <a:rect r="r" b="b" t="t" l="l"/>
              <a:pathLst>
                <a:path h="2126400" w="4196135">
                  <a:moveTo>
                    <a:pt x="1458" y="0"/>
                  </a:moveTo>
                  <a:lnTo>
                    <a:pt x="4194678" y="0"/>
                  </a:lnTo>
                  <a:cubicBezTo>
                    <a:pt x="4195064" y="0"/>
                    <a:pt x="4195435" y="154"/>
                    <a:pt x="4195708" y="427"/>
                  </a:cubicBezTo>
                  <a:cubicBezTo>
                    <a:pt x="4195982" y="700"/>
                    <a:pt x="4196135" y="1071"/>
                    <a:pt x="4196135" y="1458"/>
                  </a:cubicBezTo>
                  <a:lnTo>
                    <a:pt x="4196135" y="2124943"/>
                  </a:lnTo>
                  <a:cubicBezTo>
                    <a:pt x="4196135" y="2125329"/>
                    <a:pt x="4195982" y="2125700"/>
                    <a:pt x="4195708" y="2125974"/>
                  </a:cubicBezTo>
                  <a:cubicBezTo>
                    <a:pt x="4195435" y="2126247"/>
                    <a:pt x="4195064" y="2126400"/>
                    <a:pt x="4194678" y="2126400"/>
                  </a:cubicBezTo>
                  <a:lnTo>
                    <a:pt x="1458" y="2126400"/>
                  </a:lnTo>
                  <a:cubicBezTo>
                    <a:pt x="1071" y="2126400"/>
                    <a:pt x="700" y="2126247"/>
                    <a:pt x="427" y="2125974"/>
                  </a:cubicBezTo>
                  <a:cubicBezTo>
                    <a:pt x="154" y="2125700"/>
                    <a:pt x="0" y="2125329"/>
                    <a:pt x="0" y="2124943"/>
                  </a:cubicBezTo>
                  <a:lnTo>
                    <a:pt x="0" y="1458"/>
                  </a:lnTo>
                  <a:cubicBezTo>
                    <a:pt x="0" y="1071"/>
                    <a:pt x="154" y="700"/>
                    <a:pt x="427" y="427"/>
                  </a:cubicBezTo>
                  <a:cubicBezTo>
                    <a:pt x="700" y="154"/>
                    <a:pt x="1071" y="0"/>
                    <a:pt x="1458" y="0"/>
                  </a:cubicBezTo>
                  <a:close/>
                </a:path>
              </a:pathLst>
            </a:custGeom>
            <a:solidFill>
              <a:srgbClr val="FFE7C2"/>
            </a:solidFill>
            <a:ln w="47625" cap="sq">
              <a:solidFill>
                <a:srgbClr val="15151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96136" cy="216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723572" y="791036"/>
            <a:ext cx="10840856" cy="1259254"/>
            <a:chOff x="0" y="0"/>
            <a:chExt cx="2855205" cy="331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855205" cy="331655"/>
            </a:xfrm>
            <a:custGeom>
              <a:avLst/>
              <a:gdLst/>
              <a:ahLst/>
              <a:cxnLst/>
              <a:rect r="r" b="b" t="t" l="l"/>
              <a:pathLst>
                <a:path h="331655" w="2855205">
                  <a:moveTo>
                    <a:pt x="2142" y="0"/>
                  </a:moveTo>
                  <a:lnTo>
                    <a:pt x="2853062" y="0"/>
                  </a:lnTo>
                  <a:cubicBezTo>
                    <a:pt x="2854246" y="0"/>
                    <a:pt x="2855205" y="959"/>
                    <a:pt x="2855205" y="2142"/>
                  </a:cubicBezTo>
                  <a:lnTo>
                    <a:pt x="2855205" y="329513"/>
                  </a:lnTo>
                  <a:cubicBezTo>
                    <a:pt x="2855205" y="330696"/>
                    <a:pt x="2854246" y="331655"/>
                    <a:pt x="2853062" y="331655"/>
                  </a:cubicBezTo>
                  <a:lnTo>
                    <a:pt x="2142" y="331655"/>
                  </a:lnTo>
                  <a:cubicBezTo>
                    <a:pt x="959" y="331655"/>
                    <a:pt x="0" y="330696"/>
                    <a:pt x="0" y="329513"/>
                  </a:cubicBezTo>
                  <a:lnTo>
                    <a:pt x="0" y="2142"/>
                  </a:lnTo>
                  <a:cubicBezTo>
                    <a:pt x="0" y="959"/>
                    <a:pt x="959" y="0"/>
                    <a:pt x="2142" y="0"/>
                  </a:cubicBezTo>
                  <a:close/>
                </a:path>
              </a:pathLst>
            </a:custGeom>
            <a:solidFill>
              <a:srgbClr val="151515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855205" cy="369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554845" y="2053068"/>
            <a:ext cx="12747140" cy="4495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1129" indent="-505565" lvl="1">
              <a:lnSpc>
                <a:spcPts val="5994"/>
              </a:lnSpc>
              <a:buFont typeface="Arial"/>
              <a:buChar char="•"/>
            </a:pPr>
            <a:r>
              <a:rPr lang="en-US" sz="4683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Formal: Good morning, How do you do?.</a:t>
            </a:r>
          </a:p>
          <a:p>
            <a:pPr algn="l" marL="1011129" indent="-505565" lvl="1">
              <a:lnSpc>
                <a:spcPts val="5994"/>
              </a:lnSpc>
              <a:buFont typeface="Arial"/>
              <a:buChar char="•"/>
            </a:pPr>
            <a:r>
              <a:rPr lang="en-US" sz="4683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Informal: Hello/Hi, Morning.</a:t>
            </a:r>
          </a:p>
          <a:p>
            <a:pPr algn="l" marL="1011129" indent="-505565" lvl="1">
              <a:lnSpc>
                <a:spcPts val="5994"/>
              </a:lnSpc>
              <a:buFont typeface="Arial"/>
              <a:buChar char="•"/>
            </a:pPr>
            <a:r>
              <a:rPr lang="en-US" sz="4683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Introducing: Hello, I am (x), (x) This is (z).</a:t>
            </a:r>
          </a:p>
          <a:p>
            <a:pPr algn="l" marL="1011129" indent="-505565" lvl="1">
              <a:lnSpc>
                <a:spcPts val="5994"/>
              </a:lnSpc>
              <a:buFont typeface="Arial"/>
              <a:buChar char="•"/>
            </a:pPr>
            <a:r>
              <a:rPr lang="en-US" sz="4683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Goodbyes: Good-bye, Have a nice day/evening.</a:t>
            </a:r>
          </a:p>
          <a:p>
            <a:pPr algn="l">
              <a:lnSpc>
                <a:spcPts val="5994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-7186591">
            <a:off x="2179785" y="2064895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7186591">
            <a:off x="2179785" y="3539781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0"/>
                </a:lnTo>
                <a:lnTo>
                  <a:pt x="0" y="7514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723572" y="716532"/>
            <a:ext cx="10683026" cy="1324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9"/>
              </a:lnSpc>
            </a:pPr>
            <a:r>
              <a:rPr lang="en-US" b="true" sz="2427" spc="-82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 </a:t>
            </a:r>
          </a:p>
          <a:p>
            <a:pPr algn="ctr">
              <a:lnSpc>
                <a:spcPts val="7220"/>
              </a:lnSpc>
            </a:pPr>
            <a:r>
              <a:rPr lang="en-US" b="true" sz="7934" spc="-269">
                <a:solidFill>
                  <a:srgbClr val="FFFFFF"/>
                </a:solidFill>
                <a:latin typeface="Loyola Bold"/>
                <a:ea typeface="Loyola Bold"/>
                <a:cs typeface="Loyola Bold"/>
                <a:sym typeface="Loyola Bold"/>
              </a:rPr>
              <a:t>Examples Sentences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554845" y="5728775"/>
            <a:ext cx="13621952" cy="7505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09826" indent="-504913" lvl="1">
              <a:lnSpc>
                <a:spcPts val="5986"/>
              </a:lnSpc>
              <a:buFont typeface="Arial"/>
              <a:buChar char="•"/>
            </a:pPr>
            <a:r>
              <a:rPr lang="en-US" sz="4677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Likes: I love it, I'm crazy about it, It's fantastic.</a:t>
            </a:r>
          </a:p>
          <a:p>
            <a:pPr algn="l" marL="1009826" indent="-504913" lvl="1">
              <a:lnSpc>
                <a:spcPts val="5986"/>
              </a:lnSpc>
              <a:buFont typeface="Arial"/>
              <a:buChar char="•"/>
            </a:pPr>
            <a:r>
              <a:rPr lang="en-US" sz="4677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Dislikes: </a:t>
            </a:r>
            <a:r>
              <a:rPr lang="en-US" sz="4677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, I can't stand it, It's horrible.</a:t>
            </a:r>
          </a:p>
          <a:p>
            <a:pPr algn="l" marL="1009826" indent="-504913" lvl="1">
              <a:lnSpc>
                <a:spcPts val="5986"/>
              </a:lnSpc>
              <a:buFont typeface="Arial"/>
              <a:buChar char="•"/>
            </a:pPr>
            <a:r>
              <a:rPr lang="en-US" sz="4677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Givi</a:t>
            </a:r>
            <a:r>
              <a:rPr lang="en-US" sz="4677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ng Opinions: I think/believe..., In my opinion....</a:t>
            </a:r>
          </a:p>
          <a:p>
            <a:pPr algn="l" marL="1009826" indent="-504913" lvl="1">
              <a:lnSpc>
                <a:spcPts val="5986"/>
              </a:lnSpc>
              <a:buFont typeface="Arial"/>
              <a:buChar char="•"/>
            </a:pPr>
            <a:r>
              <a:rPr lang="en-US" sz="4677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</a:t>
            </a:r>
            <a:r>
              <a:rPr lang="en-US" sz="4677">
                <a:solidFill>
                  <a:srgbClr val="151515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sking: Can/could I have...?, Would you mind...?.</a:t>
            </a:r>
          </a:p>
          <a:p>
            <a:pPr algn="l">
              <a:lnSpc>
                <a:spcPts val="5986"/>
              </a:lnSpc>
            </a:pPr>
          </a:p>
          <a:p>
            <a:pPr algn="l">
              <a:lnSpc>
                <a:spcPts val="5986"/>
              </a:lnSpc>
            </a:pPr>
          </a:p>
          <a:p>
            <a:pPr algn="l">
              <a:lnSpc>
                <a:spcPts val="5986"/>
              </a:lnSpc>
            </a:pPr>
          </a:p>
          <a:p>
            <a:pPr algn="l">
              <a:lnSpc>
                <a:spcPts val="5986"/>
              </a:lnSpc>
            </a:pPr>
          </a:p>
          <a:p>
            <a:pPr algn="l">
              <a:lnSpc>
                <a:spcPts val="5986"/>
              </a:lnSpc>
            </a:pPr>
          </a:p>
          <a:p>
            <a:pPr algn="l">
              <a:lnSpc>
                <a:spcPts val="5986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-7186591">
            <a:off x="2179785" y="7989011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7186591">
            <a:off x="2179785" y="2864457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7186591">
            <a:off x="2150418" y="4294123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7186591">
            <a:off x="2150418" y="5713611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7186591">
            <a:off x="2179785" y="6513173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1"/>
                </a:lnTo>
                <a:lnTo>
                  <a:pt x="0" y="7514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7186591">
            <a:off x="2179785" y="7201627"/>
            <a:ext cx="491248" cy="751431"/>
          </a:xfrm>
          <a:custGeom>
            <a:avLst/>
            <a:gdLst/>
            <a:ahLst/>
            <a:cxnLst/>
            <a:rect r="r" b="b" t="t" l="l"/>
            <a:pathLst>
              <a:path h="751431" w="491248">
                <a:moveTo>
                  <a:pt x="0" y="0"/>
                </a:moveTo>
                <a:lnTo>
                  <a:pt x="491248" y="0"/>
                </a:lnTo>
                <a:lnTo>
                  <a:pt x="491248" y="751430"/>
                </a:lnTo>
                <a:lnTo>
                  <a:pt x="0" y="7514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DAGzaDWbH4Q</dc:identifier>
  <dcterms:modified xsi:type="dcterms:W3CDTF">2011-08-01T06:04:30Z</dcterms:modified>
  <cp:revision>1</cp:revision>
  <dc:title>Functions of Sentences Interactive Education Presentation in Bright and Bold Style</dc:title>
</cp:coreProperties>
</file>