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88" r:id="rId6"/>
    <p:sldId id="279" r:id="rId7"/>
    <p:sldId id="280" r:id="rId8"/>
    <p:sldId id="282" r:id="rId9"/>
    <p:sldId id="281" r:id="rId10"/>
    <p:sldId id="283" r:id="rId11"/>
    <p:sldId id="284" r:id="rId12"/>
    <p:sldId id="276" r:id="rId13"/>
    <p:sldId id="277" r:id="rId14"/>
    <p:sldId id="263" r:id="rId15"/>
    <p:sldId id="264" r:id="rId16"/>
    <p:sldId id="28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76" autoAdjust="0"/>
  </p:normalViewPr>
  <p:slideViewPr>
    <p:cSldViewPr>
      <p:cViewPr varScale="1">
        <p:scale>
          <a:sx n="88" d="100"/>
          <a:sy n="88" d="100"/>
        </p:scale>
        <p:origin x="-21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40C44-2E93-435E-A455-31F7FE10A568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A28A4-5FBF-4D85-9CD0-4E11A4557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A28A4-5FBF-4D85-9CD0-4E11A45576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BB0C-CC9F-4D95-8BFF-43F7199047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FE9F-BA57-4943-8779-926CD9B9A5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BB0C-CC9F-4D95-8BFF-43F7199047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FE9F-BA57-4943-8779-926CD9B9A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BB0C-CC9F-4D95-8BFF-43F7199047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FE9F-BA57-4943-8779-926CD9B9A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BB0C-CC9F-4D95-8BFF-43F7199047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FE9F-BA57-4943-8779-926CD9B9A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BB0C-CC9F-4D95-8BFF-43F7199047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FE9F-BA57-4943-8779-926CD9B9A5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BB0C-CC9F-4D95-8BFF-43F7199047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FE9F-BA57-4943-8779-926CD9B9A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BB0C-CC9F-4D95-8BFF-43F7199047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FE9F-BA57-4943-8779-926CD9B9A5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BB0C-CC9F-4D95-8BFF-43F7199047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FE9F-BA57-4943-8779-926CD9B9A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BB0C-CC9F-4D95-8BFF-43F7199047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FE9F-BA57-4943-8779-926CD9B9A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BB0C-CC9F-4D95-8BFF-43F7199047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FE9F-BA57-4943-8779-926CD9B9A5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BB0C-CC9F-4D95-8BFF-43F7199047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FE9F-BA57-4943-8779-926CD9B9A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605BB0C-CC9F-4D95-8BFF-43F7199047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048FE9F-BA57-4943-8779-926CD9B9A5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804331"/>
            <a:ext cx="7772400" cy="1470025"/>
          </a:xfrm>
        </p:spPr>
        <p:txBody>
          <a:bodyPr>
            <a:normAutofit/>
          </a:bodyPr>
          <a:lstStyle/>
          <a:p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บทที่ 3 </a:t>
            </a:r>
            <a:endParaRPr lang="en-US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4832"/>
            <a:ext cx="9144000" cy="1752600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พฤติกรรมผู้บริโภคสำหรับการตลาดเพื่อสิ่งแวดล้อม</a:t>
            </a:r>
            <a:endParaRPr lang="en-US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62" y="16897"/>
            <a:ext cx="6241282" cy="363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3650443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https://kimola.com/blog/180463/who-likes-green</a:t>
            </a:r>
          </a:p>
        </p:txBody>
      </p:sp>
    </p:spTree>
    <p:extLst>
      <p:ext uri="{BB962C8B-B14F-4D97-AF65-F5344CB8AC3E}">
        <p14:creationId xmlns:p14="http://schemas.microsoft.com/office/powerpoint/2010/main" val="259883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193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การแบ่งส่วนตลาดเพื่อสิ่งแวดล้อม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เกณฑ์ด้านจิตวิทยา</a:t>
            </a:r>
            <a:endParaRPr lang="en-US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76800"/>
          </a:xfrm>
        </p:spPr>
        <p:txBody>
          <a:bodyPr>
            <a:noAutofit/>
          </a:bodyPr>
          <a:lstStyle/>
          <a:p>
            <a:pPr marL="0" lvl="2" indent="0" algn="thaiDist">
              <a:buClr>
                <a:schemeClr val="accent1"/>
              </a:buClr>
              <a:buFont typeface="TH SarabunPSK" panose="020B0500040200020003" pitchFamily="34" charset="-34"/>
              <a:buChar char="◊"/>
              <a:defRPr/>
            </a:pP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 ค่านิยมและความเชื่อ (</a:t>
            </a:r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Values and Beliefs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2700" i="1" u="sng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700" i="1" u="sng" dirty="0">
                <a:latin typeface="TH SarabunPSK" pitchFamily="34" charset="-34"/>
                <a:cs typeface="TH SarabunPSK" pitchFamily="34" charset="-34"/>
              </a:rPr>
              <a:t>ผู้บริโภคที่ใส่ใจสิ่งแวดล้อม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(เน้นการลดคาร์บอนฟุตพรินต์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 สนใจในผลิตภัณฑ์รีไซเคิล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ให้ความสำคัญกับการใช้พลังงานหมุนเวียน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สนใจในผลิตภัณฑ์จากธรรมชาติ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สนับสนุนการลดการใช้พลาสติก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700" i="1" u="sng" dirty="0">
                <a:latin typeface="TH SarabunPSK" pitchFamily="34" charset="-34"/>
                <a:cs typeface="TH SarabunPSK" pitchFamily="34" charset="-34"/>
              </a:rPr>
              <a:t>ผู้บริโภคที่ใส่ใจจริยธรรม</a:t>
            </a:r>
            <a:r>
              <a:rPr lang="en-US" sz="2700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การไม่ทำร้ายสัตว์ การค้าแบบเป็นธรรม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0" lvl="2" indent="0" algn="thaiDist">
              <a:buClr>
                <a:schemeClr val="accent1"/>
              </a:buClr>
              <a:buFont typeface="TH SarabunPSK" panose="020B0500040200020003" pitchFamily="34" charset="-34"/>
              <a:buChar char="◊"/>
              <a:defRPr/>
            </a:pP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 รูปแบบการดำเนินชีวิตและความสนใจ (</a:t>
            </a:r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Lifestyle and Interests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ชอบกีฬา ชอบกิจกรรมกลางแจ้ง สนใจสุขภาพและการออกกำลังกาย ชอบใช้ชีวิตในเมือง ใส่ใจสิ่งแวดล้อม เป็นต้น </a:t>
            </a:r>
          </a:p>
          <a:p>
            <a:pPr marL="0" lvl="2" indent="0" algn="thaiDist">
              <a:buClr>
                <a:schemeClr val="accent1"/>
              </a:buClr>
              <a:buFont typeface="TH SarabunPSK" panose="020B0500040200020003" pitchFamily="34" charset="-34"/>
              <a:buChar char="◊"/>
              <a:defRPr/>
            </a:pP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 ทัศนคติต่อความยั่งยืน (</a:t>
            </a:r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Attitudes Towards Sustainability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นักนวัตกรรมด้านสิ่งแวดล้อม ผู้บริโภคที่เน้นความเป็นจริง (คำนึงถึงอย่างอื่นประกอบ เช่น ต้นทุน ประสิทธิภาพ ความสะดวกสบาย)  </a:t>
            </a:r>
          </a:p>
          <a:p>
            <a:pPr marL="0" lvl="2" indent="0" algn="thaiDist">
              <a:buClr>
                <a:schemeClr val="accent1"/>
              </a:buClr>
              <a:buFont typeface="TH SarabunPSK" panose="020B0500040200020003" pitchFamily="34" charset="-34"/>
              <a:buChar char="◊"/>
              <a:defRPr/>
            </a:pP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 อิทธิพลทางสังคม (</a:t>
            </a:r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Social Influence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อิทธิพลจากเพื่อน คนดัง บรรทัดฐานทางสังคม เป็นต้น</a:t>
            </a:r>
            <a:endParaRPr lang="en-US" sz="27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117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การแบ่งส่วนตลาดเพื่อสิ่งแวดล้อม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เกณฑ์ด้านพฤติกรรมศาสตร์</a:t>
            </a:r>
            <a:endParaRPr lang="en-US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2" indent="-457200" algn="thaiDist">
              <a:buClr>
                <a:schemeClr val="accent1"/>
              </a:buClr>
              <a:buFont typeface="Wingdings 2" panose="05020102010507070707" pitchFamily="18" charset="2"/>
              <a:buChar char=""/>
              <a:defRPr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พฤติกรรมการซื้อ (</a:t>
            </a: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Purchase behavior) : </a:t>
            </a:r>
          </a:p>
          <a:p>
            <a:pPr marL="0" lvl="4" indent="511175" algn="thaiDist">
              <a:buFont typeface="Arial" pitchFamily="34" charset="0"/>
              <a:buChar char="•"/>
              <a:defRPr/>
            </a:pP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600" i="1" dirty="0">
                <a:latin typeface="TH SarabunPSK" pitchFamily="34" charset="-34"/>
                <a:cs typeface="TH SarabunPSK" pitchFamily="34" charset="-34"/>
              </a:rPr>
              <a:t>อัตราการใช้ (</a:t>
            </a:r>
            <a:r>
              <a:rPr lang="en-US" sz="2600" i="1" dirty="0">
                <a:latin typeface="TH SarabunPSK" pitchFamily="34" charset="-34"/>
                <a:cs typeface="TH SarabunPSK" pitchFamily="34" charset="-34"/>
              </a:rPr>
              <a:t>Usage Rate)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ใช้น้อย ใช้ปานกลาง ใช้มาก 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600" i="1" dirty="0">
                <a:latin typeface="TH SarabunPSK" pitchFamily="34" charset="-34"/>
                <a:cs typeface="TH SarabunPSK" pitchFamily="34" charset="-34"/>
              </a:rPr>
              <a:t>วาระโอกาส (</a:t>
            </a:r>
            <a:r>
              <a:rPr lang="en-US" sz="2600" i="1" dirty="0">
                <a:latin typeface="TH SarabunPSK" pitchFamily="34" charset="-34"/>
                <a:cs typeface="TH SarabunPSK" pitchFamily="34" charset="-34"/>
              </a:rPr>
              <a:t>Occasion) 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ซื้อตามฤดูกาล ซื้อตามโอกาส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600" i="1" dirty="0">
                <a:latin typeface="TH SarabunPSK" pitchFamily="34" charset="-34"/>
                <a:cs typeface="TH SarabunPSK" pitchFamily="34" charset="-34"/>
              </a:rPr>
              <a:t>ความพร้อมของผู้ซื้อ (</a:t>
            </a:r>
            <a:r>
              <a:rPr lang="en-US" sz="2600" i="1" dirty="0">
                <a:latin typeface="TH SarabunPSK" pitchFamily="34" charset="-34"/>
                <a:cs typeface="TH SarabunPSK" pitchFamily="34" charset="-34"/>
              </a:rPr>
              <a:t>Readiness State) 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การรับรู้ การแสวงหาทางเลือก การประเมินทางเลือก การตัดสินใจ การประเมินหลังการซื้อ</a:t>
            </a:r>
          </a:p>
          <a:p>
            <a:pPr marL="0" lvl="4" indent="0" algn="thaiDist">
              <a:buClr>
                <a:schemeClr val="accent1"/>
              </a:buClr>
              <a:buFont typeface="Wingdings 2" panose="05020102010507070707" pitchFamily="18" charset="2"/>
              <a:buChar char=""/>
              <a:defRPr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ผลประโยชน์ที่ได้รับ (</a:t>
            </a: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Benefit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Sought)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คุณภาพ ความสะดวก ราคา หรือด้านสิ่งแวดล้อม/ความยั่งยืน</a:t>
            </a:r>
          </a:p>
          <a:p>
            <a:pPr marL="0" lvl="4" indent="0" algn="thaiDist">
              <a:buClr>
                <a:schemeClr val="accent1"/>
              </a:buClr>
              <a:buFont typeface="Wingdings 2" panose="05020102010507070707" pitchFamily="18" charset="2"/>
              <a:buChar char=""/>
              <a:defRPr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สถานภาพของผู้ใช้ (</a:t>
            </a: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User Status) 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ผู้ที่ไม่ใช้ ผู้ใช้ที่มีแนวโน้มจะใช้ ผู้ใช้ครั้งแรก ผู้ใช้เป็นประจำ</a:t>
            </a:r>
          </a:p>
          <a:p>
            <a:pPr marL="0" lvl="4" indent="0" algn="thaiDist">
              <a:buClr>
                <a:schemeClr val="accent1"/>
              </a:buClr>
              <a:buFont typeface="Wingdings 2" panose="05020102010507070707" pitchFamily="18" charset="2"/>
              <a:buChar char=""/>
              <a:defRPr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ระดับความภักดีต่อผลิตภัณฑ์ (</a:t>
            </a: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Loyalty Status)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ลูกค้าที่ภักดี ลูกค้าที่ซื้อบ่อย ลูกค้าใหม่ ลูกค้าที่มีแนวโน้มจะเลิกใช้ ลูกค้าที่ไม่ภักดี</a:t>
            </a:r>
          </a:p>
          <a:p>
            <a:pPr marL="0" lvl="4" indent="0" algn="thaiDist">
              <a:buClr>
                <a:schemeClr val="accent1"/>
              </a:buClr>
              <a:buFont typeface="Wingdings 2" panose="05020102010507070707" pitchFamily="18" charset="2"/>
              <a:buChar char=""/>
              <a:defRPr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ระดับการมีส่วนร่วม (</a:t>
            </a: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Engagement Level):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ลูกค้าที่มีส่วนร่วมสูง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ลูกค้าที่มีส่วนร่วมปานกลาง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ลูกค้าที่มีส่วนร่วมต่ำ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ลูกค้าที่ไม่เคยมีส่วนร่วม</a:t>
            </a:r>
            <a:endParaRPr lang="en-US" sz="2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906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การแบ่งส่วนตลาดผู้บริโภคสีเขียว</a:t>
            </a:r>
            <a:endParaRPr lang="en-US" dirty="0"/>
          </a:p>
        </p:txBody>
      </p:sp>
      <p:sp>
        <p:nvSpPr>
          <p:cNvPr id="4" name="AutoShape 5" descr="Healthy organic Foo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Many types of organic food on the table: organic meats, cheeses, fish, vegetables, and fruit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349149" cy="20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16416" y="1556792"/>
            <a:ext cx="7200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H SarabunPSK" pitchFamily="34" charset="-34"/>
                <a:cs typeface="TH SarabunPSK" pitchFamily="34" charset="-34"/>
              </a:rPr>
              <a:t>https://www.skh.com/thedish/types-of-organic-food/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3650010"/>
            <a:ext cx="3205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Health Fanatics/Enthusiasts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584" y="3717032"/>
            <a:ext cx="3721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Planet passionate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resource conservers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66" y="4213649"/>
            <a:ext cx="4069103" cy="213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96699" y="4365104"/>
            <a:ext cx="792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H SarabunPSK" pitchFamily="34" charset="-34"/>
                <a:cs typeface="TH SarabunPSK" pitchFamily="34" charset="-34"/>
              </a:rPr>
              <a:t>https://www.thedodo.com/inspirational-quotes-every-dog-lover-should-know-1100667129.html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11083" y="6384010"/>
            <a:ext cx="3205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Animal Lover</a:t>
            </a:r>
          </a:p>
        </p:txBody>
      </p:sp>
      <p:pic>
        <p:nvPicPr>
          <p:cNvPr id="1036" name="Picture 12" descr="WE ARE PLANET PASSIONATE - Kingspan Isoes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1556792"/>
            <a:ext cx="2933716" cy="21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575" y="1556792"/>
            <a:ext cx="744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H SarabunPSK" pitchFamily="34" charset="-34"/>
                <a:cs typeface="TH SarabunPSK" pitchFamily="34" charset="-34"/>
              </a:rPr>
              <a:t>https://kingspan-isoeste.com.br/we-are-planet-passionate/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5575" y="4114016"/>
            <a:ext cx="2232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อนุรักษ์โลกและทรัพยากรอย่างยั่งยืน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8787" y="3950018"/>
            <a:ext cx="164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ให้ความสำคัญกับสุขภาพ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6614" y="5999289"/>
            <a:ext cx="2429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รักสัตว์/ไม่สนับสนุนการทรมาน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327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การแบ่งส่วนตลาดผู้บริโภคสีเขียว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907904" cy="293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2050" idx="2"/>
          </p:cNvCxnSpPr>
          <p:nvPr/>
        </p:nvCxnSpPr>
        <p:spPr>
          <a:xfrm flipH="1">
            <a:off x="2267744" y="4487720"/>
            <a:ext cx="2169976" cy="453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03648" y="4941168"/>
            <a:ext cx="194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The Eco-chic</a:t>
            </a:r>
          </a:p>
        </p:txBody>
      </p:sp>
      <p:cxnSp>
        <p:nvCxnSpPr>
          <p:cNvPr id="8" name="Straight Arrow Connector 7"/>
          <p:cNvCxnSpPr>
            <a:stCxn id="2050" idx="2"/>
          </p:cNvCxnSpPr>
          <p:nvPr/>
        </p:nvCxnSpPr>
        <p:spPr>
          <a:xfrm>
            <a:off x="4437720" y="4487720"/>
            <a:ext cx="0" cy="715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19872" y="520277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The Economizer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" name="Straight Arrow Connector 10"/>
          <p:cNvCxnSpPr>
            <a:stCxn id="2050" idx="2"/>
          </p:cNvCxnSpPr>
          <p:nvPr/>
        </p:nvCxnSpPr>
        <p:spPr>
          <a:xfrm>
            <a:off x="4437720" y="4487720"/>
            <a:ext cx="2078496" cy="715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0152" y="520277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The idealists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3640" y="3429000"/>
            <a:ext cx="24482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H SarabunPSK" pitchFamily="34" charset="-34"/>
                <a:cs typeface="TH SarabunPSK" pitchFamily="34" charset="-34"/>
              </a:rPr>
              <a:t>https://chinadevelopmentbrief.org/reports/alibaba-group-chinas-online-green-consumers-reach-65-million/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5485919"/>
            <a:ext cx="259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ใส่ใจสิ่งแวดล้อมคู่แฟชัน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4660" y="5675553"/>
            <a:ext cx="276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ใส่ใจสิ่งแวดล้อมคู่ประหยัด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5763216"/>
            <a:ext cx="276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อุดมการณ์และคุณธรรม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938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การแบ่งส่วนตลาดผู้บริโภคสีเขียว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97200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องค์กรเพื่อสิ่งแวดล้อมในสหรัฐอเมริกาได้แบ่งกลุ่มผู้บริโภค</a:t>
            </a:r>
            <a:r>
              <a:rPr lang="th-TH" sz="2500" u="sng" dirty="0">
                <a:latin typeface="TH SarabunPSK" pitchFamily="34" charset="-34"/>
                <a:cs typeface="TH SarabunPSK" pitchFamily="34" charset="-34"/>
              </a:rPr>
              <a:t>ตามพฤติกรรม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ออกเป็น 5 กลุ่ม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เฉดสี)</a:t>
            </a:r>
            <a:endParaRPr lang="en-US" sz="25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sz="2500" b="1" dirty="0">
                <a:latin typeface="TH SarabunPSK" pitchFamily="34" charset="-34"/>
                <a:cs typeface="TH SarabunPSK" pitchFamily="34" charset="-34"/>
              </a:rPr>
              <a:t>True blue greens</a:t>
            </a:r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เป็นกลุ่มที่มีความกระตือรือร้นในการเลือกใช้ผลิตภัณฑ์เพื่อสิ่งแวดล้อมทุกครั้งที่ทำได้ และยังมีส่วนร่วมในกิจกรรมเพื่อสิ่งแวดล้อมอีกด้วย</a:t>
            </a:r>
          </a:p>
          <a:p>
            <a:pPr algn="thaiDist"/>
            <a:r>
              <a:rPr lang="en-US" sz="2500" b="1" dirty="0">
                <a:latin typeface="TH SarabunPSK" pitchFamily="34" charset="-34"/>
                <a:cs typeface="TH SarabunPSK" pitchFamily="34" charset="-34"/>
              </a:rPr>
              <a:t>Green – black greens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เป็นกลุ่มที่เต็มใจจ่ายเงินเพื่อซื้อผลิตภัณฑ์ที่ไม่ทำลายสิ่งแวดล้อมพร้อมๆกับใส่ใจในเรื่องของความสะดวกและ</a:t>
            </a:r>
            <a:r>
              <a:rPr lang="th-TH" sz="2500" dirty="0" smtClean="0">
                <a:latin typeface="TH SarabunPSK" pitchFamily="34" charset="-34"/>
                <a:cs typeface="TH SarabunPSK" pitchFamily="34" charset="-34"/>
              </a:rPr>
              <a:t>ความหรูหรา </a:t>
            </a:r>
            <a:r>
              <a:rPr lang="th-TH" sz="2500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2500" dirty="0" smtClean="0"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อุทิศตนเพื่ออนุรักษ์สิ่งแวดล้อมจนต้องเสียเวลา หรือต้องเปลี่ยนวิถีชีวิต</a:t>
            </a:r>
          </a:p>
          <a:p>
            <a:pPr algn="thaiDist"/>
            <a:r>
              <a:rPr lang="en-US" sz="2500" b="1" dirty="0">
                <a:latin typeface="TH SarabunPSK" pitchFamily="34" charset="-34"/>
                <a:cs typeface="TH SarabunPSK" pitchFamily="34" charset="-34"/>
              </a:rPr>
              <a:t>Sprouts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เป็นผู้ที่มีต้องการให้มีกฎหมายมาควบคุมการทำลายสิ่งแวดล้อม การใช้ผลิตภัณฑ์เพื่อสิ่งแวดล้อมยังมีความมุ่งมั่น</a:t>
            </a:r>
            <a:r>
              <a:rPr lang="th-TH" sz="2500" dirty="0" smtClean="0">
                <a:latin typeface="TH SarabunPSK" pitchFamily="34" charset="-34"/>
                <a:cs typeface="TH SarabunPSK" pitchFamily="34" charset="-34"/>
              </a:rPr>
              <a:t>ไม่ต่อเนื่องและมัก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ได้รับแรงจูงใจจากกระแส กำลังอยู่ในกระบวนการเรียนรู้และลองใช้ผลิตภัณฑ์ที่เป็นมิตรกับสิ่งแวดล้อม</a:t>
            </a:r>
          </a:p>
          <a:p>
            <a:pPr algn="thaiDist"/>
            <a:r>
              <a:rPr lang="en-US" sz="2500" b="1" dirty="0">
                <a:latin typeface="TH SarabunPSK" pitchFamily="34" charset="-34"/>
                <a:cs typeface="TH SarabunPSK" pitchFamily="34" charset="-34"/>
              </a:rPr>
              <a:t>Grousers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ผู้บริโภคกลุ่มนี้จะไม่นำเรื่องสิ่งแวดล้อมมาใส่ใจ ถือว่าตนไม่มีหน้าที่ในการอนุรักษ์สิ่งแวดล้อมและรู้สึกว่ายากหรือต้องใช้เงินมากในการเปลี่ยนไปใช้วิถีชีวิตที่เป็นมิตรกับสิ่งแวดล้อม</a:t>
            </a:r>
          </a:p>
          <a:p>
            <a:pPr algn="thaiDist"/>
            <a:r>
              <a:rPr lang="en-US" sz="2500" b="1" dirty="0">
                <a:latin typeface="TH SarabunPSK" pitchFamily="34" charset="-34"/>
                <a:cs typeface="TH SarabunPSK" pitchFamily="34" charset="-34"/>
              </a:rPr>
              <a:t>Basic browns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เป็นกลุ่มที่มีความเชื่อว่ามนุษย์ไม่สามารถดูแล รักษาสิ่งแวดล้อมไว้ได้ จึงไม่สนใจผลิตภัณฑ์ที่เป็นมิตรกับสิ่งแวดล้อมหากไม่ตรงกับนิสัยที่มีอยู่แล้วหรือสร้างความสะดวกที่สูงมาก</a:t>
            </a:r>
            <a:endParaRPr lang="en-US" sz="25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658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การแบ่งส่วนตลาดผู้บริโภคสีเขียว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600" dirty="0">
                <a:latin typeface="TH SarabunPSK" panose="020B0500040200020003" pitchFamily="34" charset="-34"/>
                <a:cs typeface="TH SarabunPSK" pitchFamily="34" charset="-34"/>
              </a:rPr>
              <a:t>Natural Marketing Institute สามารถจำแนกผู้บริโภคสีเขียว โดยจำแนกตามลักษณะของการใช้ชีวิตและความสนใจในเรื่องสุขภาพและความยั่งยืน เป็น 5 กลุ่มดังนี้ </a:t>
            </a:r>
          </a:p>
          <a:p>
            <a:pPr algn="thaiDist"/>
            <a:r>
              <a:rPr lang="th-TH" sz="2600" dirty="0">
                <a:latin typeface="TH SarabunPSK" panose="020B0500040200020003" pitchFamily="34" charset="-34"/>
                <a:cs typeface="TH SarabunPSK" pitchFamily="34" charset="-34"/>
              </a:rPr>
              <a:t>กลุ่มผู้บริโภคที่มีวิถีชีวิตซึ่งให้ความสำคัญกับเรื่องสุขภาพและความยั่งยืน (</a:t>
            </a:r>
            <a:r>
              <a:rPr lang="en-US" sz="2600" dirty="0">
                <a:latin typeface="TH SarabunPSK" panose="020B0500040200020003" pitchFamily="34" charset="-34"/>
                <a:cs typeface="TH SarabunPSK" pitchFamily="34" charset="-34"/>
              </a:rPr>
              <a:t>Lifestyles of Health and Sustainability: LOHAS)</a:t>
            </a:r>
            <a:r>
              <a:rPr lang="th-TH" sz="2600" dirty="0">
                <a:latin typeface="TH SarabunPSK" panose="020B0500040200020003" pitchFamily="34" charset="-34"/>
                <a:cs typeface="TH SarabunPSK" pitchFamily="34" charset="-34"/>
              </a:rPr>
              <a:t> อย่างมุ่งมั่น ให้ความสำคัญกับการเลือกผลิตภัณฑ์และบริการเพื่อสิ่งแวดล้อมและที่ส่งเสริมสุขภาพในทุกด้านของชีวิต</a:t>
            </a:r>
          </a:p>
          <a:p>
            <a:pPr algn="thaiDist"/>
            <a:r>
              <a:rPr lang="th-TH" sz="2600" dirty="0">
                <a:latin typeface="TH SarabunPSK" panose="020B0500040200020003" pitchFamily="34" charset="-34"/>
                <a:cs typeface="TH SarabunPSK" pitchFamily="34" charset="-34"/>
              </a:rPr>
              <a:t>กลุ่มผู้บริโภคที่ใส่ใจสิ่งแวดล้อมอยู่บ้าง แต่ไม่ถึงกับมุ่งมั่น </a:t>
            </a:r>
            <a:r>
              <a:rPr lang="th-TH" sz="2600" dirty="0" smtClean="0">
                <a:latin typeface="TH SarabunPSK" panose="020B0500040200020003" pitchFamily="34" charset="-34"/>
                <a:cs typeface="TH SarabunPSK" pitchFamily="34" charset="-34"/>
              </a:rPr>
              <a:t>(</a:t>
            </a:r>
            <a:r>
              <a:rPr lang="en-US" sz="2600" dirty="0" smtClean="0">
                <a:latin typeface="TH SarabunPSK" panose="020B0500040200020003" pitchFamily="34" charset="-34"/>
                <a:cs typeface="TH SarabunPSK" pitchFamily="34" charset="-34"/>
              </a:rPr>
              <a:t>Naturalizes)</a:t>
            </a:r>
            <a:r>
              <a:rPr lang="th-TH" sz="2600" dirty="0" smtClean="0"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itchFamily="34" charset="-34"/>
              </a:rPr>
              <a:t>เน้นห่วงเรื่องสุขภาพของตนเองเป็นหลัก มักจะเลือกผลิตภัณฑ์ที่มีส่วนประกอบจากธรรมชาติและไม่เป็นอันตราย แต่ยังคงให้ความสำคัญกับปัจจัยอื่นๆ เช่น ความสะดวกสบายและ</a:t>
            </a:r>
            <a:r>
              <a:rPr lang="th-TH" sz="2600" dirty="0" smtClean="0">
                <a:latin typeface="TH SarabunPSK" panose="020B0500040200020003" pitchFamily="34" charset="-34"/>
                <a:cs typeface="TH SarabunPSK" pitchFamily="34" charset="-34"/>
              </a:rPr>
              <a:t>ราคา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กลุ่มผู้บริโภคตามกระแส (</a:t>
            </a:r>
            <a:r>
              <a:rPr lang="en-US" sz="2600" dirty="0">
                <a:latin typeface="TH SarabunPSK" panose="020B0500040200020003" pitchFamily="34" charset="-34"/>
                <a:cs typeface="TH SarabunPSK" pitchFamily="34" charset="-34"/>
              </a:rPr>
              <a:t>Drifter) </a:t>
            </a:r>
            <a:r>
              <a:rPr lang="th-TH" sz="2600" dirty="0">
                <a:latin typeface="TH SarabunPSK" panose="020B0500040200020003" pitchFamily="34" charset="-34"/>
                <a:cs typeface="TH SarabunPSK" pitchFamily="34" charset="-34"/>
              </a:rPr>
              <a:t>เป็นกลุ่มที่ไม่ได้มีความเชื่อหรือมีความเข้าใจต่อประเด็นสิ่งแวดล้อมมากนัก มักจะทดลองใช้ผลิตภัณฑ์ที่เป็นมิตรกับสิ่งแวดล้อมตามกระแสหรือตามการตลาด</a:t>
            </a:r>
          </a:p>
          <a:p>
            <a:pPr algn="thaiDist"/>
            <a:endParaRPr lang="th-TH" sz="2600" dirty="0">
              <a:latin typeface="TH SarabunPSK" panose="020B0500040200020003" pitchFamily="34" charset="-34"/>
              <a:cs typeface="TH SarabunPSK" pitchFamily="34" charset="-34"/>
            </a:endParaRPr>
          </a:p>
          <a:p>
            <a:pPr algn="thaiDist"/>
            <a:endParaRPr lang="en-US" sz="2600" dirty="0">
              <a:latin typeface="TH SarabunPSK" panose="020B0500040200020003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917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การแบ่งส่วนตลาดผู้บริโภคสีเขียว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(ต่อ) </a:t>
            </a:r>
          </a:p>
          <a:p>
            <a:pPr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กลุ่มผู้บริโภคที่ไม่ได้จริงจังกับเรื่องสิ่งแวดล้อมนักแต่ก็มีส่วนร่วมในบางกิจกรรม (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Conventional)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มักจะเลือกผลิตภัณฑ์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ที่สะดวก ประหยัด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และคุ้มค่า เช่น การเลือกซื้อเครื่องใช้ไฟฟ้าแบบประหยัดไฟ เพราะจะช่วยลดค่าไฟในบ้าน</a:t>
            </a:r>
          </a:p>
          <a:p>
            <a:pPr algn="thaiDist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ผู้บริโภคที่ไม่สนใจเรื่องสิ่งแวดล้อม (</a:t>
            </a:r>
            <a:r>
              <a:rPr lang="en-US" sz="2600" dirty="0">
                <a:latin typeface="TH SarabunPSK" panose="020B0500040200020003" pitchFamily="34" charset="-34"/>
                <a:cs typeface="TH SarabunPSK" pitchFamily="34" charset="-34"/>
              </a:rPr>
              <a:t>Unconcerned)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 ไม่ได้ให้ความสำคัญกับการเลือกซื้อผลิตภัณฑ์ที่เกี่ยวข้องกับการอนุรักษ์สภาพแวดล้อมเลย ให้ความสำคัญกับความสะดวก ราคาไม่แพง ใช้งานง่ายมากกว่า</a:t>
            </a:r>
            <a:endParaRPr lang="en-US" sz="2600" dirty="0">
              <a:latin typeface="TH SarabunPSK" panose="020B0500040200020003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963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อุปสรรคต่อการเป็นผู้บริโภคสีเขียว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="" xmlns:a16="http://schemas.microsoft.com/office/drawing/2014/main" id="{D11C73BC-81C3-2267-C66E-8BFF734FC6EE}"/>
              </a:ext>
            </a:extLst>
          </p:cNvPr>
          <p:cNvGrpSpPr/>
          <p:nvPr/>
        </p:nvGrpSpPr>
        <p:grpSpPr>
          <a:xfrm>
            <a:off x="683568" y="2492896"/>
            <a:ext cx="7704856" cy="3096344"/>
            <a:chOff x="683568" y="2204864"/>
            <a:chExt cx="7704856" cy="30963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97" b="7625"/>
            <a:stretch/>
          </p:blipFill>
          <p:spPr bwMode="auto">
            <a:xfrm>
              <a:off x="683568" y="2204864"/>
              <a:ext cx="7704856" cy="3096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สี่เหลี่ยมผืนผ้า 2">
              <a:extLst>
                <a:ext uri="{FF2B5EF4-FFF2-40B4-BE49-F238E27FC236}">
                  <a16:creationId xmlns="" xmlns:a16="http://schemas.microsoft.com/office/drawing/2014/main" id="{C7D170EF-1F21-486D-F808-B888BE430903}"/>
                </a:ext>
              </a:extLst>
            </p:cNvPr>
            <p:cNvSpPr/>
            <p:nvPr/>
          </p:nvSpPr>
          <p:spPr>
            <a:xfrm>
              <a:off x="2411760" y="2708920"/>
              <a:ext cx="1368152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</a:rPr>
                <a:t>ต้นทุน(ราคา)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สี่เหลี่ยมผืนผ้า 3">
              <a:extLst>
                <a:ext uri="{FF2B5EF4-FFF2-40B4-BE49-F238E27FC236}">
                  <a16:creationId xmlns="" xmlns:a16="http://schemas.microsoft.com/office/drawing/2014/main" id="{4E0EB10D-83DF-6E13-56BC-0E12F4A602D3}"/>
                </a:ext>
              </a:extLst>
            </p:cNvPr>
            <p:cNvSpPr/>
            <p:nvPr/>
          </p:nvSpPr>
          <p:spPr>
            <a:xfrm>
              <a:off x="3203848" y="2299770"/>
              <a:ext cx="1620180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</a:rPr>
                <a:t>ความสะดวกสบาย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สี่เหลี่ยมผืนผ้า 4">
              <a:extLst>
                <a:ext uri="{FF2B5EF4-FFF2-40B4-BE49-F238E27FC236}">
                  <a16:creationId xmlns="" xmlns:a16="http://schemas.microsoft.com/office/drawing/2014/main" id="{D0A110E4-1615-0503-E2A3-C58B14BFB791}"/>
                </a:ext>
              </a:extLst>
            </p:cNvPr>
            <p:cNvSpPr/>
            <p:nvPr/>
          </p:nvSpPr>
          <p:spPr>
            <a:xfrm>
              <a:off x="4139952" y="2736913"/>
              <a:ext cx="1080120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</a:rPr>
                <a:t>ประสิทธิภาพ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สี่เหลี่ยมผืนผ้า 5">
              <a:extLst>
                <a:ext uri="{FF2B5EF4-FFF2-40B4-BE49-F238E27FC236}">
                  <a16:creationId xmlns="" xmlns:a16="http://schemas.microsoft.com/office/drawing/2014/main" id="{FF519D35-EAD9-191F-615B-0202A6007230}"/>
                </a:ext>
              </a:extLst>
            </p:cNvPr>
            <p:cNvSpPr/>
            <p:nvPr/>
          </p:nvSpPr>
          <p:spPr>
            <a:xfrm>
              <a:off x="5076056" y="2348880"/>
              <a:ext cx="1080120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</a:rPr>
                <a:t>ความรู้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="" xmlns:a16="http://schemas.microsoft.com/office/drawing/2014/main" id="{BEF7FE90-F292-357A-FB34-65546CFF19B5}"/>
                </a:ext>
              </a:extLst>
            </p:cNvPr>
            <p:cNvSpPr/>
            <p:nvPr/>
          </p:nvSpPr>
          <p:spPr>
            <a:xfrm>
              <a:off x="5724128" y="2736913"/>
              <a:ext cx="1296144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</a:rPr>
                <a:t>ความน่าเชื่อถือ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="" xmlns:a16="http://schemas.microsoft.com/office/drawing/2014/main" id="{BE392BE4-1D7B-1B16-3AE5-D9853CDC60EC}"/>
                </a:ext>
              </a:extLst>
            </p:cNvPr>
            <p:cNvSpPr/>
            <p:nvPr/>
          </p:nvSpPr>
          <p:spPr>
            <a:xfrm>
              <a:off x="6171930" y="3457431"/>
              <a:ext cx="1080120" cy="3600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96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บทนำ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ผู้บริโภค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algn="thaiDist"/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ังวลด้านสิ่งแวดล้อมมีอิทธิพลอย่างมากต่อระดับแรงจูงใจในการเปลี่ยนแปลงพฤติกรรมของบุคคลในการปฏิบัติตนเพื่อขจัดปัญหาสิ่งแวดล้อม </a:t>
            </a:r>
          </a:p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ความกังวลด้านสิ่งแวดล้อมบ่งชี้ถึง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ระดับที่ประชาชนทราบถึงปัญหาของสิ่งแวดล้อมและสนับสนุนความพยายามในการแก้ไขปัญหาเหล่านั้นและ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หรือแสดงความเต็มใจที่จะมีส่วนร่วมเป็นการส่วนตัวเพื่อหาคำตอบในการแก้ไขปัญหา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”</a:t>
            </a:r>
          </a:p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เพิ่มขึ้นของความกังวลด้านสิ่งแวดล้อมส่งผลให้ความต้องการสินค้าและบริการที่เป็นมิตรต่อสิ่งแวดล้อม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เพิ่มขึ้น</a:t>
            </a:r>
          </a:p>
          <a:p>
            <a:pPr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ผู้บริโภคสีเขียว คือ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บุคคลที่ต้องการปกป้องตัวเองและโลกด้วยพลังการตัดสินใจซื้อ โดยกลั่นกรองผลิตภัณฑ์ที่ความปลอดภัยด้านสิ่งแวดล้อม</a:t>
            </a:r>
            <a:endParaRPr lang="en-US" sz="3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456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บทนำ : ผู้บริโภค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601"/>
            <a:ext cx="8229600" cy="4525963"/>
          </a:xfrm>
        </p:spPr>
        <p:txBody>
          <a:bodyPr>
            <a:noAutofit/>
          </a:bodyPr>
          <a:lstStyle/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ผู้บริโภคที่เป็นมิตรต่อสิ่งแวดล้อมเป็นคนที่หลีกเลี่ยงผลิตภัณฑ์ที่มีแนวโน้มว่าจะเป็น(1) อันตรายต่อสุขภาพของผู้บริโภคหรือผู้อื่น (2) ก่อให้เกิดความเสียหายอย่างมากต่อสิ่งแวดล้อม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ระหว่างการผลิต การใช้ หรือการกำจัด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(3)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ใช้พลังงานในปริมาณที่ไม่สมส่วนทำให้เกิดของเสียโดยไม่จำเป็น (4) ใช้วัสดุที่ได้มาจากชนิดพันธุ์หรือสภาพแวดล้อมที่ถูกคุกคาม (5) เกี่ยวข้องกับการใช้หรือทารุณสัตว์โดยไม่จำเป็น ส่งผลเสียต่อประเทศอื่นๆ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000" dirty="0" err="1">
                <a:latin typeface="TH SarabunPSK" pitchFamily="34" charset="-34"/>
                <a:cs typeface="TH SarabunPSK" pitchFamily="34" charset="-34"/>
              </a:rPr>
              <a:t>Elkington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1994)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ผู้บริโภคที่เป็นมิตรต่อสิ่งแวดล้อมเป็นผู้บริโภคที่คำนึงถึงสิ่งแวดล้อม โดยการพิจารณาด้านสิ่งแวดล้อมเป็นแรงจูงใจในการซื้อที่สำคัญ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(Singh, 2011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156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บทนำ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: ผู้บริโภค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แม้ว่าผู้บริโภคจะรู้สึกกังวลอย่างแท้จริงต่อปัญหาสิ่งแวดล้อม แต่มีผู้บริโภคเพียงไม่กี่รายเท่านั้น ยินดีจ่ายเพิ่มสำหรับผลิตภัณฑ์ที่เป็นมิตรต่อสิ่งแวดล้อม  บางคนค่อนข้าง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มีส่วนร่วมอย่างแข็งขันเฉพาะด้านสิ่งแวดล้อมที่ส่งผลกระทบต่อปัญหาใกล้ตัวเท่านั้น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เช่น มลพิษใดๆ  แต่ปัญหาที่ใหญ่กว่า เช่น ภาวะโลกร้อนและการเปลี่ยนแปลงสภาพภูมิอากาศ ยังคงละเลย</a:t>
            </a:r>
          </a:p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ผู้บริโภคที่เป็นมิตรต่อสิ่งแวดล้อมมีแนวโน้มที่จะนำผลิตภัณฑ์ไปอยู่ภายใต้การพิจารณาอย่างถี่ถ้วนเกี่ยวกับสิ่งแวดล้อม และจะมองหาคำต่างๆ เช่น "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รีไซเคิลได้" "ย่อยสลายได้ทางชีวภาพ" "เป็นมิตรกับสิ่งแวดล้อม" "ยั่งยืน" "ย่อยสลายได้" และ "มีพื้นฐานทางชีวภาพ" </a:t>
            </a:r>
            <a:endParaRPr lang="en-US" sz="30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916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การแบ่งส่วนตลาดผู้บริโภคสีเขียว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5044016"/>
          </a:xfrm>
        </p:spPr>
        <p:txBody>
          <a:bodyPr>
            <a:noAutofit/>
          </a:bodyPr>
          <a:lstStyle/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บริษัท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ควรเข้าใจทัศนคติและพฤติกรรมของผู้บริโภคที่ใส่ใจสิ่งแวดล้อม เพื่อวางตำแหน่งแบรนด์และการสื่อสารให้เหมาะสม</a:t>
            </a: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บ่งส่วนตลาดและการกำหนดเป้าหมายตามพฤติกรรมการซื้อด้านสิ่งแวดล้อมเป็นสิ่งสำคัญในการทำตลาดผลิตภัณฑ์ที่เป็นมิตรต่อสิ่งแวดล้อม (</a:t>
            </a:r>
            <a:r>
              <a:rPr lang="en-US" sz="2800" dirty="0" err="1">
                <a:latin typeface="TH SarabunPSK" pitchFamily="34" charset="-34"/>
                <a:cs typeface="TH SarabunPSK" pitchFamily="34" charset="-34"/>
              </a:rPr>
              <a:t>Schlegelmilch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et al., 1996)</a:t>
            </a: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ผู้บริโภค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สีเขียวสามารถจำแนกตามระดับความมุ่งมั่นต่อสิ่งแวดล้อม ทั้งจากทัศนคติและพฤติกรรม</a:t>
            </a: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แม้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แรงจูงใจในการบริโภคจะหลากหลาย แต่ผู้บริโภคทุกคนล้วนมีส่วนในการส่งผลต่อสิ่งแวดล้อมไม่ทางใดก็ทางหนึ่ง</a:t>
            </a: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เข้าใจในกลุ่มเป้าหมายช่วยให้นักการตลาดตัดสินใจได้ว่า ความเป็นมิตรต่อสิ่งแวดล้อมควรเป็นจุดขายหลักหรือไม่ และจะผสานเข้ากับกลยุทธ์ทางการตลาดอย่างไรให้เหมาะสม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122167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="" xmlns:a16="http://schemas.microsoft.com/office/drawing/2014/main" id="{1F9D115F-3186-B3EA-3083-22B78278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tx1"/>
                </a:solidFill>
              </a:rPr>
              <a:t>ปัจจัยที่มีอิทธิพลต่อพฤติกรรมผู้บริโภค </a:t>
            </a:r>
            <a:br>
              <a:rPr lang="th-TH" dirty="0">
                <a:solidFill>
                  <a:schemeClr val="tx1"/>
                </a:solidFill>
              </a:rPr>
            </a:br>
            <a:r>
              <a:rPr lang="th-TH" dirty="0">
                <a:solidFill>
                  <a:schemeClr val="tx1"/>
                </a:solidFill>
              </a:rPr>
              <a:t>(เกณฑ์ในการแบ่งส่วนตลาดเพื่อสิ่งแวดล้อม)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กลุ่ม 25">
            <a:extLst>
              <a:ext uri="{FF2B5EF4-FFF2-40B4-BE49-F238E27FC236}">
                <a16:creationId xmlns="" xmlns:a16="http://schemas.microsoft.com/office/drawing/2014/main" id="{75ED5794-D1E9-F3E7-0C81-FABDE7E4BE63}"/>
              </a:ext>
            </a:extLst>
          </p:cNvPr>
          <p:cNvGrpSpPr/>
          <p:nvPr/>
        </p:nvGrpSpPr>
        <p:grpSpPr>
          <a:xfrm>
            <a:off x="457200" y="1772816"/>
            <a:ext cx="7730543" cy="4420756"/>
            <a:chOff x="457200" y="1772816"/>
            <a:chExt cx="7730543" cy="4420756"/>
          </a:xfrm>
        </p:grpSpPr>
        <p:pic>
          <p:nvPicPr>
            <p:cNvPr id="4" name="รูปภาพ 3">
              <a:extLst>
                <a:ext uri="{FF2B5EF4-FFF2-40B4-BE49-F238E27FC236}">
                  <a16:creationId xmlns="" xmlns:a16="http://schemas.microsoft.com/office/drawing/2014/main" id="{B7D44AC9-16EF-61B4-CB51-C79779A35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715" b="6530"/>
            <a:stretch/>
          </p:blipFill>
          <p:spPr>
            <a:xfrm>
              <a:off x="3131840" y="2924944"/>
              <a:ext cx="2369840" cy="1778182"/>
            </a:xfrm>
            <a:prstGeom prst="rect">
              <a:avLst/>
            </a:prstGeom>
          </p:spPr>
        </p:pic>
        <p:pic>
          <p:nvPicPr>
            <p:cNvPr id="5" name="รูปภาพ 4">
              <a:extLst>
                <a:ext uri="{FF2B5EF4-FFF2-40B4-BE49-F238E27FC236}">
                  <a16:creationId xmlns="" xmlns:a16="http://schemas.microsoft.com/office/drawing/2014/main" id="{AAF96446-938E-15F9-52DE-29B73C22C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009" t="41487" r="19476" b="4733"/>
            <a:stretch/>
          </p:blipFill>
          <p:spPr>
            <a:xfrm>
              <a:off x="1259632" y="1772816"/>
              <a:ext cx="1316718" cy="1440160"/>
            </a:xfrm>
            <a:prstGeom prst="rect">
              <a:avLst/>
            </a:prstGeom>
          </p:spPr>
        </p:pic>
        <p:sp>
          <p:nvSpPr>
            <p:cNvPr id="6" name="กล่องข้อความ 5">
              <a:extLst>
                <a:ext uri="{FF2B5EF4-FFF2-40B4-BE49-F238E27FC236}">
                  <a16:creationId xmlns="" xmlns:a16="http://schemas.microsoft.com/office/drawing/2014/main" id="{F55A9134-3236-D32D-3979-7F5C3EDA0F53}"/>
                </a:ext>
              </a:extLst>
            </p:cNvPr>
            <p:cNvSpPr txBox="1"/>
            <p:nvPr/>
          </p:nvSpPr>
          <p:spPr>
            <a:xfrm>
              <a:off x="899592" y="3212976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ประชากรศาสตร์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7" name="รูปภาพ 6">
              <a:extLst>
                <a:ext uri="{FF2B5EF4-FFF2-40B4-BE49-F238E27FC236}">
                  <a16:creationId xmlns="" xmlns:a16="http://schemas.microsoft.com/office/drawing/2014/main" id="{19107CAA-F525-54CF-BB08-5B6EA0EA6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4603105"/>
              <a:ext cx="2197848" cy="1114623"/>
            </a:xfrm>
            <a:prstGeom prst="rect">
              <a:avLst/>
            </a:prstGeom>
          </p:spPr>
        </p:pic>
        <p:sp>
          <p:nvSpPr>
            <p:cNvPr id="8" name="กล่องข้อความ 7">
              <a:extLst>
                <a:ext uri="{FF2B5EF4-FFF2-40B4-BE49-F238E27FC236}">
                  <a16:creationId xmlns="" xmlns:a16="http://schemas.microsoft.com/office/drawing/2014/main" id="{EB114575-36BB-22E0-1B6B-20941145C300}"/>
                </a:ext>
              </a:extLst>
            </p:cNvPr>
            <p:cNvSpPr txBox="1"/>
            <p:nvPr/>
          </p:nvSpPr>
          <p:spPr>
            <a:xfrm>
              <a:off x="541763" y="5666134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ภูมิศาสตร์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9" name="รูปภาพ 8">
              <a:extLst>
                <a:ext uri="{FF2B5EF4-FFF2-40B4-BE49-F238E27FC236}">
                  <a16:creationId xmlns="" xmlns:a16="http://schemas.microsoft.com/office/drawing/2014/main" id="{222F71D4-EED6-681D-359E-726A0C4D6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38" r="57087"/>
            <a:stretch/>
          </p:blipFill>
          <p:spPr>
            <a:xfrm>
              <a:off x="6171519" y="1844824"/>
              <a:ext cx="1728192" cy="1463398"/>
            </a:xfrm>
            <a:prstGeom prst="rect">
              <a:avLst/>
            </a:prstGeom>
          </p:spPr>
        </p:pic>
        <p:grpSp>
          <p:nvGrpSpPr>
            <p:cNvPr id="13" name="กลุ่ม 12">
              <a:extLst>
                <a:ext uri="{FF2B5EF4-FFF2-40B4-BE49-F238E27FC236}">
                  <a16:creationId xmlns="" xmlns:a16="http://schemas.microsoft.com/office/drawing/2014/main" id="{B5C2055E-DFE3-CAC4-3D90-29510686E0AA}"/>
                </a:ext>
              </a:extLst>
            </p:cNvPr>
            <p:cNvGrpSpPr/>
            <p:nvPr/>
          </p:nvGrpSpPr>
          <p:grpSpPr>
            <a:xfrm>
              <a:off x="6085942" y="4548533"/>
              <a:ext cx="2101801" cy="1237229"/>
              <a:chOff x="0" y="857250"/>
              <a:chExt cx="5501680" cy="3238574"/>
            </a:xfrm>
          </p:grpSpPr>
          <p:pic>
            <p:nvPicPr>
              <p:cNvPr id="10" name="รูปภาพ 9">
                <a:extLst>
                  <a:ext uri="{FF2B5EF4-FFF2-40B4-BE49-F238E27FC236}">
                    <a16:creationId xmlns="" xmlns:a16="http://schemas.microsoft.com/office/drawing/2014/main" id="{82DF97CF-D9CF-7727-A291-325122C161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39833" b="37036"/>
              <a:stretch/>
            </p:blipFill>
            <p:spPr>
              <a:xfrm>
                <a:off x="0" y="857250"/>
                <a:ext cx="5501680" cy="3238574"/>
              </a:xfrm>
              <a:prstGeom prst="rect">
                <a:avLst/>
              </a:prstGeom>
            </p:spPr>
          </p:pic>
          <p:pic>
            <p:nvPicPr>
              <p:cNvPr id="11" name="รูปภาพ 10">
                <a:extLst>
                  <a:ext uri="{FF2B5EF4-FFF2-40B4-BE49-F238E27FC236}">
                    <a16:creationId xmlns="" xmlns:a16="http://schemas.microsoft.com/office/drawing/2014/main" id="{593EA8D1-94E3-A064-DF27-8F6C3B76C0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9682" r="20075" b="37036"/>
              <a:stretch/>
            </p:blipFill>
            <p:spPr>
              <a:xfrm>
                <a:off x="3635689" y="857250"/>
                <a:ext cx="1850960" cy="3238574"/>
              </a:xfrm>
              <a:prstGeom prst="rect">
                <a:avLst/>
              </a:prstGeom>
            </p:spPr>
          </p:pic>
        </p:grpSp>
        <p:sp>
          <p:nvSpPr>
            <p:cNvPr id="14" name="กล่องข้อความ 13">
              <a:extLst>
                <a:ext uri="{FF2B5EF4-FFF2-40B4-BE49-F238E27FC236}">
                  <a16:creationId xmlns="" xmlns:a16="http://schemas.microsoft.com/office/drawing/2014/main" id="{8CD1D9A7-4BF5-DD09-0641-E6C80FB511A0}"/>
                </a:ext>
              </a:extLst>
            </p:cNvPr>
            <p:cNvSpPr txBox="1"/>
            <p:nvPr/>
          </p:nvSpPr>
          <p:spPr>
            <a:xfrm>
              <a:off x="6027503" y="3318946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จิตวิทยา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กล่องข้อความ 14">
              <a:extLst>
                <a:ext uri="{FF2B5EF4-FFF2-40B4-BE49-F238E27FC236}">
                  <a16:creationId xmlns="" xmlns:a16="http://schemas.microsoft.com/office/drawing/2014/main" id="{9D9470E6-48CD-69ED-E7B4-C9E3E8BBC1B7}"/>
                </a:ext>
              </a:extLst>
            </p:cNvPr>
            <p:cNvSpPr txBox="1"/>
            <p:nvPr/>
          </p:nvSpPr>
          <p:spPr>
            <a:xfrm>
              <a:off x="6171519" y="5731907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พฤติกรรมศาสตร์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7" name="ลูกศรเชื่อมต่อแบบตรง 16">
              <a:extLst>
                <a:ext uri="{FF2B5EF4-FFF2-40B4-BE49-F238E27FC236}">
                  <a16:creationId xmlns="" xmlns:a16="http://schemas.microsoft.com/office/drawing/2014/main" id="{1A94F9E1-33A4-3897-50CE-36426F5538D5}"/>
                </a:ext>
              </a:extLst>
            </p:cNvPr>
            <p:cNvCxnSpPr>
              <a:stCxn id="4" idx="3"/>
              <a:endCxn id="9" idx="1"/>
            </p:cNvCxnSpPr>
            <p:nvPr/>
          </p:nvCxnSpPr>
          <p:spPr>
            <a:xfrm flipV="1">
              <a:off x="5501680" y="2576523"/>
              <a:ext cx="669839" cy="1237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ลูกศรเชื่อมต่อแบบตรง 18">
              <a:extLst>
                <a:ext uri="{FF2B5EF4-FFF2-40B4-BE49-F238E27FC236}">
                  <a16:creationId xmlns="" xmlns:a16="http://schemas.microsoft.com/office/drawing/2014/main" id="{C7F1D876-2C48-6BDF-36B9-FB52A5B28E20}"/>
                </a:ext>
              </a:extLst>
            </p:cNvPr>
            <p:cNvCxnSpPr>
              <a:stCxn id="4" idx="1"/>
              <a:endCxn id="5" idx="3"/>
            </p:cNvCxnSpPr>
            <p:nvPr/>
          </p:nvCxnSpPr>
          <p:spPr>
            <a:xfrm flipH="1" flipV="1">
              <a:off x="2576350" y="2492896"/>
              <a:ext cx="555490" cy="13211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ลูกศรเชื่อมต่อแบบตรง 20">
              <a:extLst>
                <a:ext uri="{FF2B5EF4-FFF2-40B4-BE49-F238E27FC236}">
                  <a16:creationId xmlns="" xmlns:a16="http://schemas.microsoft.com/office/drawing/2014/main" id="{047B64CB-D75D-3AE2-C205-E68280D5E6C9}"/>
                </a:ext>
              </a:extLst>
            </p:cNvPr>
            <p:cNvCxnSpPr>
              <a:stCxn id="4" idx="1"/>
              <a:endCxn id="7" idx="3"/>
            </p:cNvCxnSpPr>
            <p:nvPr/>
          </p:nvCxnSpPr>
          <p:spPr>
            <a:xfrm flipH="1">
              <a:off x="2655048" y="3814035"/>
              <a:ext cx="476792" cy="13463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ลูกศรเชื่อมต่อแบบตรง 23">
              <a:extLst>
                <a:ext uri="{FF2B5EF4-FFF2-40B4-BE49-F238E27FC236}">
                  <a16:creationId xmlns="" xmlns:a16="http://schemas.microsoft.com/office/drawing/2014/main" id="{57F6BCFC-1759-3B79-6385-C9E4F22E265F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5492889" y="3789520"/>
              <a:ext cx="593053" cy="13776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677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7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การแบ่งส่วนตลาดเพื่อสิ่งแวดล้อม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: </a:t>
            </a:r>
            <a:br>
              <a:rPr lang="en-US" sz="4000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เกณฑ์ด้านประชากรศาสตร์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76800"/>
          </a:xfrm>
        </p:spPr>
        <p:txBody>
          <a:bodyPr>
            <a:normAutofit/>
          </a:bodyPr>
          <a:lstStyle/>
          <a:p>
            <a:pPr marL="109728" lvl="2" indent="0" algn="thaiDist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เพศ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Sex)/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อายุ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(Age)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/ เพศ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(Gender)/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ขนาดของครอบครัว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(Family Size)/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อาชีพ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(Occupation)/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รายได้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(Income)/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การศึกษา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(Education)/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ศาสนา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(Religion)/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เชื้อชาติ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(Race)/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สัญชาติ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(Nationality)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เพศ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ชาย หญิง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อายุ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: 18-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34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3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55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5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/ Gen Z, Gen Y, Gen X, baby boomer/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วัยรุ่น วัยกลางคน วัยผู้ใหญ่ วัยสูงอายุ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รายได้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สูง ปานกลาง น้อย / น้อยกว่า 20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000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20,001-30,000, 30,000+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การศึกษา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สูง น้อย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อาชีพ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ทั่วไป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พนักงานบริษัท ข้าราชการ/วิสาหกิจ แม่บ้าน นักเรียน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นักศึกษา)  ผู้เชี่ยวชาญด้านสิ่งแวดล้อม/สุขภาพ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938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193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การแบ่งส่วนตลาดเพื่อสิ่งแวดล้อม :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เกณฑ์ด้านประชากรศาสตร์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เจเนอเรชันสีเขียว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Green generation)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24271"/>
          </a:xfrm>
        </p:spPr>
        <p:txBody>
          <a:bodyPr>
            <a:noAutofit/>
          </a:bodyPr>
          <a:lstStyle/>
          <a:p>
            <a:pPr algn="thaiDist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Baby Boomers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ผู้นำการเคลื่อนไหวต่อต้านธุรกิจขนาดใหญ่ และให้ความสำคัญต่อสิ่งแวดล้อม ถูกเรียกว่า “นักช้อปที่ใส่ใจสังคม” โดยนิยมเลือกซื้อสินค้าที่อนุรักษ์สิ่งแวดล้อมและทรัพยากร</a:t>
            </a:r>
          </a:p>
          <a:p>
            <a:pPr algn="thaiDist"/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Generation X  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เติบโตมากับเหตุการณ์ภัยพิบัติทางสิ่งแวดล้อม เช่น สารเคมีรั่วไหล จึงมองปัญหาสิ่งแวดล้อมผ่านมุมมองของสังคม การเมือง และการศึกษา เข้าใจบริบทระดับโลกและผลกระทบที่เชื่อมโยงกัน</a:t>
            </a:r>
          </a:p>
          <a:p>
            <a:pPr algn="thaiDist"/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Generation 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Y (</a:t>
            </a:r>
            <a:r>
              <a:rPr lang="en-US" sz="2600" dirty="0" err="1">
                <a:latin typeface="TH SarabunPSK" pitchFamily="34" charset="-34"/>
                <a:cs typeface="TH SarabunPSK" pitchFamily="34" charset="-34"/>
              </a:rPr>
              <a:t>Millennials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เติบโต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มาพร้อมอินเทอร์เน็ต ไม่เชื่อในอำนาจแบบเดิม และตั้งคำถามต่อสิ่งที่ไม่ชอบธรรม ให้ความสำคัญกับคุณภาพชีวิต และเป็นแรงขับเคลื่อนสำคัญของการเคลื่อนไหวด้านสิ่งแวดล้อมในยุคปัจจุบัน</a:t>
            </a:r>
          </a:p>
          <a:p>
            <a:pPr algn="thaiDist"/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Generation 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Z (The Green Generation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ซึมซับวัฒนธรรมสีเขียวตั้งแต่ต้น ไม่เพียงแค่สนับสนุนแนวคิด “ลด ใช้ซ้ำ รีไซเคิล” แต่ยังมองว่าสิ่งเหล่านี้เป็นเรื่องปกติของชีวิตประจำวัน พร้อมส่งต่อแนวคิดสีเขียวสู่อนาคตอย่าง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มั่นคง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6505599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https://www.strategy-business.com/article/The-rise-of-the-eco-friendly-consumer</a:t>
            </a:r>
          </a:p>
        </p:txBody>
      </p:sp>
    </p:spTree>
    <p:extLst>
      <p:ext uri="{BB962C8B-B14F-4D97-AF65-F5344CB8AC3E}">
        <p14:creationId xmlns:p14="http://schemas.microsoft.com/office/powerpoint/2010/main" val="245717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การแบ่งส่วนตลาดเพื่อสิ่งแวดล้อม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เกณฑ์ด้านภูมิศาสตร์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  <a:defRPr/>
            </a:pP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ภูมิภาค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(Region)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/ ขนาดของเมือง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(City Size)/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ความหนาแน่น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(Density)/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ภูมิอากาศ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(Climate)</a:t>
            </a:r>
            <a:endParaRPr lang="th-TH" sz="3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ชุมชน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เมือง ชานเมือง ชนบท</a:t>
            </a:r>
          </a:p>
          <a:p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ภูมิภาค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มีกฎหมายสิ่งแวดล้อมเข้มงวด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ไม่มี/ไม่เข้มงวด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||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ตะวันตก ตะวันออก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||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อเมริกา ยุโรป เอเชีย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||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พัฒนาแล้ว กำลังพัฒนา พัฒนาน้อย</a:t>
            </a:r>
          </a:p>
          <a:p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สภาพอากาศ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สิ่งแวดล้อม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มีมลพิษมาก ปราศจากมลพิษ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||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อากาศร้อน อากาศหนาว </a:t>
            </a:r>
          </a:p>
          <a:p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0936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E9F9C9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3073</TotalTime>
  <Words>1660</Words>
  <Application>Microsoft Office PowerPoint</Application>
  <PresentationFormat>On-screen Show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บทที่ 3 </vt:lpstr>
      <vt:lpstr>บทนำ : ผู้บริโภค</vt:lpstr>
      <vt:lpstr>บทนำ : ผู้บริโภค</vt:lpstr>
      <vt:lpstr>บทนำ : ผู้บริโภค</vt:lpstr>
      <vt:lpstr>การแบ่งส่วนตลาดผู้บริโภคสีเขียว</vt:lpstr>
      <vt:lpstr>ปัจจัยที่มีอิทธิพลต่อพฤติกรรมผู้บริโภค  (เกณฑ์ในการแบ่งส่วนตลาดเพื่อสิ่งแวดล้อม) </vt:lpstr>
      <vt:lpstr>การแบ่งส่วนตลาดเพื่อสิ่งแวดล้อม :  เกณฑ์ด้านประชากรศาสตร์</vt:lpstr>
      <vt:lpstr>การแบ่งส่วนตลาดเพื่อสิ่งแวดล้อม : เกณฑ์ด้านประชากรศาสตร์     (เจเนอเรชันสีเขียว (Green generation) </vt:lpstr>
      <vt:lpstr>การแบ่งส่วนตลาดเพื่อสิ่งแวดล้อม : เกณฑ์ด้านภูมิศาสตร์ </vt:lpstr>
      <vt:lpstr>การแบ่งส่วนตลาดเพื่อสิ่งแวดล้อม : เกณฑ์ด้านจิตวิทยา</vt:lpstr>
      <vt:lpstr>การแบ่งส่วนตลาดเพื่อสิ่งแวดล้อม : เกณฑ์ด้านพฤติกรรมศาสตร์</vt:lpstr>
      <vt:lpstr>การแบ่งส่วนตลาดผู้บริโภคสีเขียว</vt:lpstr>
      <vt:lpstr>การแบ่งส่วนตลาดผู้บริโภคสีเขียว</vt:lpstr>
      <vt:lpstr>การแบ่งส่วนตลาดผู้บริโภคสีเขียว</vt:lpstr>
      <vt:lpstr>การแบ่งส่วนตลาดผู้บริโภคสีเขียว</vt:lpstr>
      <vt:lpstr>การแบ่งส่วนตลาดผู้บริโภคสีเขียว</vt:lpstr>
      <vt:lpstr>อุปสรรคต่อการเป็นผู้บริโภคสีเขียว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FMS00</dc:creator>
  <cp:lastModifiedBy>FMS00</cp:lastModifiedBy>
  <cp:revision>106</cp:revision>
  <dcterms:created xsi:type="dcterms:W3CDTF">2022-07-29T04:51:15Z</dcterms:created>
  <dcterms:modified xsi:type="dcterms:W3CDTF">2025-08-04T10:37:16Z</dcterms:modified>
</cp:coreProperties>
</file>