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AC005-77C2-44BB-B093-C67C96AD012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C3F8D-25C7-43FB-BC3A-5FE00A20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3F8D-25C7-43FB-BC3A-5FE00A20C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4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3F8D-25C7-43FB-BC3A-5FE00A20CD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3F8D-25C7-43FB-BC3A-5FE00A20CD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3F8D-25C7-43FB-BC3A-5FE00A20CD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3F8D-25C7-43FB-BC3A-5FE00A20CD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6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3F8D-25C7-43FB-BC3A-5FE00A20CD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0AC882-E5D2-46A1-A043-73FC8C3F235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244371-F469-475D-B1BD-FACB8F4C5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5024"/>
            <a:ext cx="2233918" cy="2924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/>
              <a:t>บทที่ 1</a:t>
            </a:r>
            <a:br>
              <a:rPr lang="th-TH" sz="3600" b="1" dirty="0"/>
            </a:br>
            <a:r>
              <a:rPr lang="th-TH" sz="3600" b="1" dirty="0"/>
              <a:t>บุคลิกภาพกับงานประชาสัมพันธ์และการสื่อสารองค์กร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128792" cy="4032448"/>
          </a:xfrm>
        </p:spPr>
        <p:txBody>
          <a:bodyPr>
            <a:normAutofit/>
          </a:bodyPr>
          <a:lstStyle/>
          <a:p>
            <a:endParaRPr lang="th-TH" dirty="0"/>
          </a:p>
          <a:p>
            <a:r>
              <a:rPr lang="th-TH" sz="3200" dirty="0">
                <a:solidFill>
                  <a:srgbClr val="0070C0"/>
                </a:solidFill>
              </a:rPr>
              <a:t>	  </a:t>
            </a:r>
            <a:r>
              <a:rPr lang="th-TH" sz="3200" dirty="0">
                <a:solidFill>
                  <a:schemeClr val="tx1"/>
                </a:solidFill>
              </a:rPr>
              <a:t>หน้าตาดี			ยิ้มแย้ม		</a:t>
            </a:r>
          </a:p>
          <a:p>
            <a:r>
              <a:rPr lang="th-TH" sz="3200" dirty="0">
                <a:solidFill>
                  <a:schemeClr val="tx1"/>
                </a:solidFill>
              </a:rPr>
              <a:t>	  มีความรู้รอบตัว		บุคลิกภาพดี		  มีความเชื่อมั่นในตัวเอง	</a:t>
            </a:r>
          </a:p>
          <a:p>
            <a:r>
              <a:rPr lang="th-TH" sz="3200" dirty="0">
                <a:solidFill>
                  <a:schemeClr val="tx1"/>
                </a:solidFill>
              </a:rPr>
              <a:t>	  มีมนุษยสัมพันธ์ดี</a:t>
            </a:r>
          </a:p>
          <a:p>
            <a:r>
              <a:rPr lang="th-TH" sz="3200" dirty="0">
                <a:solidFill>
                  <a:schemeClr val="tx1"/>
                </a:solidFill>
              </a:rPr>
              <a:t>	  มีทักษะในการใช้ภาษาได้ดี  ฯลฯ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6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/>
              <a:t>นักศึกษาคิดว่าบุคลิกภาพของคุณเป็นอย่างไร</a:t>
            </a:r>
            <a:r>
              <a:rPr lang="en-US" sz="3600" b="1" dirty="0"/>
              <a:t>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55" y="3165209"/>
            <a:ext cx="5285690" cy="213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/>
              <a:t>ความสำคัญของบุคลิกภาพที่มีต่องานประชาสัมพันธ์และการสื่อสารองค์กร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r>
              <a:rPr lang="th-TH" sz="3200" dirty="0"/>
              <a:t> </a:t>
            </a:r>
            <a:r>
              <a:rPr lang="th-TH" sz="3200" b="1" dirty="0"/>
              <a:t>สร้างความประทับใจเมื่อแรกพบ</a:t>
            </a:r>
          </a:p>
          <a:p>
            <a:r>
              <a:rPr lang="th-TH" sz="3200" b="1" dirty="0"/>
              <a:t> บุคลิกภาพที่ดีเป็นทั้งเสน่ห์และอำนาจ</a:t>
            </a:r>
          </a:p>
          <a:p>
            <a:r>
              <a:rPr lang="en-US" sz="3200" b="1" dirty="0"/>
              <a:t> </a:t>
            </a:r>
            <a:r>
              <a:rPr lang="th-TH" sz="3200" b="1" dirty="0"/>
              <a:t>ความฉลาดทางอารมณ์ </a:t>
            </a:r>
            <a:r>
              <a:rPr lang="en-US" dirty="0"/>
              <a:t>EQ (Emotional Quotient)</a:t>
            </a:r>
          </a:p>
          <a:p>
            <a:r>
              <a:rPr lang="en-US" sz="2800" b="1" dirty="0"/>
              <a:t> </a:t>
            </a:r>
            <a:r>
              <a:rPr lang="th-TH" sz="3200" b="1" dirty="0"/>
              <a:t>การทำงาน/ประสานงานกับผู้อื่นราบรื่น</a:t>
            </a:r>
          </a:p>
          <a:p>
            <a:r>
              <a:rPr lang="th-TH" sz="3200" b="1" dirty="0"/>
              <a:t> มีความสุขกับการทำงาน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708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/>
              <a:t>คุณสมบัติของนักประชาสัมพันธ์ที่ดี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   </a:t>
            </a:r>
            <a:r>
              <a:rPr lang="en-US" dirty="0"/>
              <a:t>Edward L. </a:t>
            </a:r>
            <a:r>
              <a:rPr lang="en-US" dirty="0" err="1"/>
              <a:t>Bernays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(</a:t>
            </a:r>
            <a:r>
              <a:rPr lang="th-TH" dirty="0">
                <a:latin typeface="+mj-lt"/>
              </a:rPr>
              <a:t>วิรัช ลภิรัตนกุล, 2546, หน้า 450-451</a:t>
            </a:r>
            <a:r>
              <a:rPr lang="en-US" dirty="0">
                <a:latin typeface="+mj-lt"/>
              </a:rPr>
              <a:t>)</a:t>
            </a:r>
            <a:endParaRPr lang="th-TH" dirty="0">
              <a:latin typeface="+mj-lt"/>
            </a:endParaRPr>
          </a:p>
          <a:p>
            <a:pPr marL="0" indent="0">
              <a:buNone/>
            </a:pPr>
            <a:endParaRPr lang="th-TH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+mj-lt"/>
              </a:rPr>
              <a:t>ต้องมีความรักหรือความชอบในอาชีพนักประชาสัมพันธ์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+mj-lt"/>
              </a:rPr>
              <a:t>ต้องมีความตั้งใจแน่วแน่ในการปฏิบัติงาน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+mj-lt"/>
              </a:rPr>
              <a:t>ต้องมีความสุขุม รอบคอบ เที่ยงธรรม และปราศจากความลำเอียง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+mj-lt"/>
              </a:rPr>
              <a:t>ต้องมีความใฝ่รู้และความกระตือรือร้นในการปฏิบัติหน้าที่อยู่เสมอ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+mj-lt"/>
              </a:rPr>
              <a:t>ต้องมีความสามารถในการวิเคราะห์ปัญหา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35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600" b="1" dirty="0">
                <a:solidFill>
                  <a:srgbClr val="B13F9A"/>
                </a:solidFill>
              </a:rPr>
              <a:t>คุณสมบัติของนักประชาสัมพันธ์ที่ดี </a:t>
            </a:r>
            <a:r>
              <a:rPr lang="th-TH" sz="3200" b="1" dirty="0">
                <a:solidFill>
                  <a:srgbClr val="B13F9A"/>
                </a:solidFill>
              </a:rPr>
              <a:t>(ต่อ)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Art Steven </a:t>
            </a:r>
            <a:r>
              <a:rPr lang="en-US" sz="2000" dirty="0"/>
              <a:t>(Wilcox, Cameron, Ault, &amp; Agee, 2003, p. 83)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th-TH" sz="3200" b="1" dirty="0"/>
              <a:t>ต้องเป็นผู้จัดการที่ดี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200" b="1" dirty="0"/>
              <a:t>ต้องไม่ตอบว่า </a:t>
            </a:r>
            <a:r>
              <a:rPr lang="en-US" sz="3200" b="1" dirty="0"/>
              <a:t>“</a:t>
            </a:r>
            <a:r>
              <a:rPr lang="th-TH" sz="3200" b="1" dirty="0"/>
              <a:t>ใช่</a:t>
            </a:r>
            <a:r>
              <a:rPr lang="en-US" sz="3200" b="1" dirty="0"/>
              <a:t>”</a:t>
            </a:r>
            <a:r>
              <a:rPr lang="th-TH" sz="3200" b="1" dirty="0"/>
              <a:t> ตลอดเวลา</a:t>
            </a:r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8"/>
            <a:ext cx="2768256" cy="17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1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/>
          <a:lstStyle/>
          <a:p>
            <a:pPr algn="ctr"/>
            <a:r>
              <a:rPr lang="th-TH" sz="3600" b="1" dirty="0">
                <a:solidFill>
                  <a:srgbClr val="B13F9A"/>
                </a:solidFill>
              </a:rPr>
              <a:t>คุณสมบัติของนักประชาสัมพันธ์ที่ดี </a:t>
            </a:r>
            <a:r>
              <a:rPr lang="th-TH" sz="3200" b="1" dirty="0">
                <a:solidFill>
                  <a:srgbClr val="B13F9A"/>
                </a:solidFill>
              </a:rPr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/>
              <a:t>  นักวิชาการและผู้เชี่ยวชาญด้านการประชาสัมพันธ์เกี่ยวกับคุณสมบัติของนักประชาสัมพันธ์ได้สรุปคุณสมบัติของนักประชาสัมพันธ์ในศตวรรษที่ 21 ไว้ดังนี้</a:t>
            </a:r>
          </a:p>
          <a:p>
            <a:pPr marL="0" indent="0">
              <a:buNone/>
            </a:pPr>
            <a:endParaRPr lang="th-TH" sz="3200" b="1" dirty="0"/>
          </a:p>
          <a:p>
            <a:pPr marL="514350" indent="-514350">
              <a:buFont typeface="+mj-lt"/>
              <a:buAutoNum type="arabicPeriod"/>
            </a:pPr>
            <a:r>
              <a:rPr lang="th-TH" sz="3200" b="1" dirty="0"/>
              <a:t>องค์ประกอบด้านความรู้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/>
              <a:t>ทักษะที่จำเป็นสำหรับวิชาชีพ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/>
              <a:t>ความชำนาญ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/>
              <a:t>บุคลิกภาพ ***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991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/>
              <a:t>คุณลักษณะที่พึงประสงค์ของนักศึกษาสาขาวิชาการประชาสัมพันธ์และการสื่อสารองค์กร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1306559"/>
              </p:ext>
            </p:extLst>
          </p:nvPr>
        </p:nvGraphicFramePr>
        <p:xfrm>
          <a:off x="2123728" y="2060848"/>
          <a:ext cx="4114800" cy="4145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SOCIAL&amp; ENVIRONMENT RESPONSIBILITY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ความรับผิดชอบต่อสังคมและสิ่งแวดล้อม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MORALITY &amp; ETHICS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ศีลธรรมจรรยาและจริยธรรมวิชาชีพ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ACADEMIC EXCELLENCE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ความเป็นเลิศทางวิชาการ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RELATIONSHIPS &amp; REPUTATION  MAINTAINING</a:t>
                      </a:r>
                      <a:endParaRPr lang="en-US" sz="1200">
                        <a:effectLst/>
                      </a:endParaRPr>
                    </a:p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การธำรงรักษาความสัมพันธ์และชื่อเสียง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TEAM WORKING SKILL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ทักษะการทำงานร่วมกับผู้อื่น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PROFESSIONAL COMPETENCY</a:t>
                      </a:r>
                      <a:endParaRPr lang="en-US" sz="1200">
                        <a:effectLst/>
                      </a:endParaRPr>
                    </a:p>
                    <a:p>
                      <a:pPr marL="0" marR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สมรรถนะในวิชาชีพ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 BASED PERFORMANCE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การปฏิบัติงานบนพื้นฐานของข้อมูล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99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th-TH" b="1" dirty="0"/>
            </a:br>
            <a:r>
              <a:rPr lang="th-TH" sz="3100" b="1" dirty="0"/>
              <a:t>นักศึกษาสาขาวิชาการประชาสัมพันธ์ในชุดยูนิฟอร์มประจำสาขาเพื่อก้าวสู่การเป็น “</a:t>
            </a:r>
            <a:r>
              <a:rPr lang="en-US" sz="3100" b="1" dirty="0"/>
              <a:t>SMART PR</a:t>
            </a:r>
            <a:r>
              <a:rPr lang="th-TH" sz="3100" b="1" dirty="0"/>
              <a:t>”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190477" cy="3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2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/>
              <a:t>บุคลิกภาพที่พึงประสงค์ของนักประชาสัมพันธ์และ</a:t>
            </a:r>
            <a:br>
              <a:rPr lang="th-TH" sz="3200" b="1" dirty="0"/>
            </a:br>
            <a:r>
              <a:rPr lang="th-TH" sz="3200" b="1" dirty="0"/>
              <a:t>การสื่อสารองค์กร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544616"/>
          </a:xfrm>
        </p:spPr>
        <p:txBody>
          <a:bodyPr>
            <a:noAutofit/>
          </a:bodyPr>
          <a:lstStyle/>
          <a:p>
            <a:r>
              <a:rPr lang="th-TH" sz="2800" b="1" dirty="0"/>
              <a:t>มีสามัญสำนึกที่ดี</a:t>
            </a:r>
          </a:p>
          <a:p>
            <a:r>
              <a:rPr lang="th-TH" sz="2800" b="1" dirty="0"/>
              <a:t>มีมนุษยสัมพันธ์ที่ดี</a:t>
            </a:r>
          </a:p>
          <a:p>
            <a:r>
              <a:rPr lang="th-TH" sz="2800" b="1" dirty="0"/>
              <a:t>มีความใฝ่รู้</a:t>
            </a:r>
          </a:p>
          <a:p>
            <a:r>
              <a:rPr lang="th-TH" sz="2800" b="1" dirty="0"/>
              <a:t>มีความกระตือรือร้น</a:t>
            </a:r>
          </a:p>
          <a:p>
            <a:r>
              <a:rPr lang="th-TH" sz="2800" b="1" dirty="0"/>
              <a:t>มีความซื่อสัตย์สุจริต</a:t>
            </a:r>
          </a:p>
          <a:p>
            <a:r>
              <a:rPr lang="th-TH" sz="2800" b="1" dirty="0"/>
              <a:t>มีความคิดริเริ่มสร้างสรรค์</a:t>
            </a:r>
          </a:p>
          <a:p>
            <a:r>
              <a:rPr lang="th-TH" sz="2800" b="1" dirty="0"/>
              <a:t>มีความเข้าใจและยอมรับความแตกต่างของมนุษย์</a:t>
            </a:r>
          </a:p>
          <a:p>
            <a:r>
              <a:rPr lang="th-TH" sz="2800" b="1" dirty="0"/>
              <a:t>มีความเป็นผู้นำและผู้ตามที่ดี</a:t>
            </a:r>
          </a:p>
          <a:p>
            <a:r>
              <a:rPr lang="th-TH" sz="2800" b="1" dirty="0"/>
              <a:t>สุขุม รอบคอบ เที่ยงธรรม</a:t>
            </a:r>
          </a:p>
          <a:p>
            <a:r>
              <a:rPr lang="th-TH" sz="2800" b="1" dirty="0"/>
              <a:t>มีความรับผิดชอบต่อตนเอง องค์การ วิชาชีพ และสังคม</a:t>
            </a:r>
          </a:p>
          <a:p>
            <a:r>
              <a:rPr lang="th-TH" sz="2800" b="1" dirty="0"/>
              <a:t>มีความรักและศรัทธาในวิชาชีพ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453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600" b="1" dirty="0"/>
              <a:t>ประโยชน์ของการพัฒนาบุคลิกภาพ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472608"/>
          </a:xfrm>
        </p:spPr>
        <p:txBody>
          <a:bodyPr>
            <a:normAutofit fontScale="85000" lnSpcReduction="10000"/>
          </a:bodyPr>
          <a:lstStyle/>
          <a:p>
            <a:r>
              <a:rPr lang="th-TH" sz="3300" b="1" dirty="0"/>
              <a:t>ทำให้ร่างกายมีบุคลิกภาพที่ดีคล่องแคล่ว กระฉับกระเฉงและสง่าผ่าเผย</a:t>
            </a:r>
          </a:p>
          <a:p>
            <a:r>
              <a:rPr lang="th-TH" sz="3300" b="1" dirty="0"/>
              <a:t>เป็นผู้ที่มีความร่าเริง จิตใจแจ่มใส อารมณ์ดี</a:t>
            </a:r>
          </a:p>
          <a:p>
            <a:r>
              <a:rPr lang="th-TH" sz="3300" b="1" dirty="0"/>
              <a:t>มีกิริยามารยาท และพูดจาด้วยถ้อยคำที่สุภาพเป็นเสน่ห์กับผู้พบเห็น</a:t>
            </a:r>
          </a:p>
          <a:p>
            <a:r>
              <a:rPr lang="th-TH" sz="3300" b="1" dirty="0"/>
              <a:t>เป็นผู้ที่มีเหตุผลไม่วู่วาม มีความสุขุมรอบคอบ มีสติและควบคุมตัวเองได้</a:t>
            </a:r>
          </a:p>
          <a:p>
            <a:r>
              <a:rPr lang="th-TH" sz="3300" b="1" dirty="0"/>
              <a:t>มีจิตใจที่เข้มแข็ง มีความอดทน ต่อสู้กับปัญหาและอุปสรรคได้</a:t>
            </a:r>
          </a:p>
          <a:p>
            <a:r>
              <a:rPr lang="th-TH" sz="3300" b="1" dirty="0"/>
              <a:t>ยอมรับความเป็นจริงของโลกมนุษย์ ซึ่งประกอบไปด้วยสุขและทุกข์</a:t>
            </a:r>
          </a:p>
          <a:p>
            <a:r>
              <a:rPr lang="th-TH" sz="3300" b="1" dirty="0"/>
              <a:t>มีความเชื่อมั่นในตัวเอง กล้าคิดกล้าทำ กล้าแสดงออก หรือกล้าตัดสินใจ โดยอาศัยหลักการและเหตุผล</a:t>
            </a:r>
          </a:p>
          <a:p>
            <a:r>
              <a:rPr lang="th-TH" sz="3300" b="1" dirty="0"/>
              <a:t>มีความคิดใฝ่หาความก้าวหน้าในการทำงาน มีความคิดริเริ่มและมีความกระตือรือร้น มีน้ำใจและเอื้ออาทรผู้อื่น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2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584</Words>
  <Application>Microsoft Office PowerPoint</Application>
  <PresentationFormat>On-screen Show (4:3)</PresentationFormat>
  <Paragraphs>83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Wingdings 2</vt:lpstr>
      <vt:lpstr>Oriel</vt:lpstr>
      <vt:lpstr>บทที่ 1 บุคลิกภาพกับงานประชาสัมพันธ์และการสื่อสารองค์กร</vt:lpstr>
      <vt:lpstr>ความสำคัญของบุคลิกภาพที่มีต่องานประชาสัมพันธ์และการสื่อสารองค์กร</vt:lpstr>
      <vt:lpstr>คุณสมบัติของนักประชาสัมพันธ์ที่ดี</vt:lpstr>
      <vt:lpstr>คุณสมบัติของนักประชาสัมพันธ์ที่ดี (ต่อ)</vt:lpstr>
      <vt:lpstr>คุณสมบัติของนักประชาสัมพันธ์ที่ดี (ต่อ)</vt:lpstr>
      <vt:lpstr>คุณลักษณะที่พึงประสงค์ของนักศึกษาสาขาวิชาการประชาสัมพันธ์และการสื่อสารองค์กร</vt:lpstr>
      <vt:lpstr> นักศึกษาสาขาวิชาการประชาสัมพันธ์ในชุดยูนิฟอร์มประจำสาขาเพื่อก้าวสู่การเป็น “SMART PR” </vt:lpstr>
      <vt:lpstr>บุคลิกภาพที่พึงประสงค์ของนักประชาสัมพันธ์และ การสื่อสารองค์กร</vt:lpstr>
      <vt:lpstr>ประโยชน์ของการพัฒนาบุคลิกภาพ </vt:lpstr>
      <vt:lpstr>นักศึกษาคิดว่าบุคลิกภาพของคุณเป็นอย่างไร?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บุคลิกภาพกับงานประชาสัมพันธ์และการสื่อสารองค์กร</dc:title>
  <dc:creator>FMS00</dc:creator>
  <cp:lastModifiedBy>Somtop  Keawchuer</cp:lastModifiedBy>
  <cp:revision>12</cp:revision>
  <dcterms:created xsi:type="dcterms:W3CDTF">2017-08-30T06:01:15Z</dcterms:created>
  <dcterms:modified xsi:type="dcterms:W3CDTF">2026-02-17T06:29:59Z</dcterms:modified>
</cp:coreProperties>
</file>