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56" r:id="rId2"/>
    <p:sldId id="322" r:id="rId3"/>
    <p:sldId id="260" r:id="rId4"/>
    <p:sldId id="358" r:id="rId5"/>
    <p:sldId id="356" r:id="rId6"/>
    <p:sldId id="370" r:id="rId7"/>
    <p:sldId id="425" r:id="rId8"/>
    <p:sldId id="336" r:id="rId9"/>
    <p:sldId id="357" r:id="rId10"/>
    <p:sldId id="360" r:id="rId11"/>
    <p:sldId id="361" r:id="rId12"/>
    <p:sldId id="355" r:id="rId13"/>
    <p:sldId id="426" r:id="rId14"/>
    <p:sldId id="427" r:id="rId15"/>
    <p:sldId id="428" r:id="rId16"/>
    <p:sldId id="429" r:id="rId17"/>
    <p:sldId id="359" r:id="rId18"/>
    <p:sldId id="430" r:id="rId19"/>
    <p:sldId id="431" r:id="rId20"/>
    <p:sldId id="432" r:id="rId21"/>
    <p:sldId id="434" r:id="rId22"/>
    <p:sldId id="435" r:id="rId23"/>
    <p:sldId id="436" r:id="rId24"/>
    <p:sldId id="294" r:id="rId25"/>
    <p:sldId id="437" r:id="rId26"/>
    <p:sldId id="438" r:id="rId27"/>
    <p:sldId id="439" r:id="rId28"/>
    <p:sldId id="440" r:id="rId29"/>
    <p:sldId id="441" r:id="rId30"/>
    <p:sldId id="442" r:id="rId31"/>
    <p:sldId id="443" r:id="rId32"/>
    <p:sldId id="444" r:id="rId33"/>
    <p:sldId id="445" r:id="rId34"/>
    <p:sldId id="446" r:id="rId35"/>
    <p:sldId id="447" r:id="rId36"/>
    <p:sldId id="448" r:id="rId37"/>
    <p:sldId id="449" r:id="rId38"/>
    <p:sldId id="450" r:id="rId39"/>
    <p:sldId id="451" r:id="rId40"/>
    <p:sldId id="452" r:id="rId41"/>
    <p:sldId id="453" r:id="rId42"/>
    <p:sldId id="454" r:id="rId43"/>
    <p:sldId id="455" r:id="rId44"/>
    <p:sldId id="456" r:id="rId45"/>
    <p:sldId id="457" r:id="rId46"/>
    <p:sldId id="407" r:id="rId47"/>
    <p:sldId id="459" r:id="rId48"/>
    <p:sldId id="395" r:id="rId49"/>
    <p:sldId id="460" r:id="rId50"/>
    <p:sldId id="461" r:id="rId51"/>
    <p:sldId id="462" r:id="rId52"/>
    <p:sldId id="463" r:id="rId53"/>
    <p:sldId id="464" r:id="rId54"/>
    <p:sldId id="465" r:id="rId55"/>
    <p:sldId id="466" r:id="rId56"/>
    <p:sldId id="467" r:id="rId57"/>
    <p:sldId id="468" r:id="rId58"/>
    <p:sldId id="469" r:id="rId59"/>
    <p:sldId id="470" r:id="rId60"/>
    <p:sldId id="471" r:id="rId61"/>
    <p:sldId id="472" r:id="rId62"/>
    <p:sldId id="473" r:id="rId63"/>
    <p:sldId id="474" r:id="rId64"/>
    <p:sldId id="475" r:id="rId65"/>
    <p:sldId id="476" r:id="rId66"/>
    <p:sldId id="477" r:id="rId67"/>
    <p:sldId id="478" r:id="rId68"/>
    <p:sldId id="479" r:id="rId69"/>
    <p:sldId id="480" r:id="rId70"/>
    <p:sldId id="481" r:id="rId71"/>
    <p:sldId id="482" r:id="rId72"/>
    <p:sldId id="483" r:id="rId73"/>
    <p:sldId id="484" r:id="rId74"/>
    <p:sldId id="354" r:id="rId7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4BEC4"/>
    <a:srgbClr val="EC909B"/>
    <a:srgbClr val="FFCDE6"/>
    <a:srgbClr val="E66C7B"/>
    <a:srgbClr val="E04F5F"/>
    <a:srgbClr val="FFE1F0"/>
    <a:srgbClr val="FFBDDE"/>
    <a:srgbClr val="FF8FC7"/>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60"/>
  </p:normalViewPr>
  <p:slideViewPr>
    <p:cSldViewPr snapToGrid="0">
      <p:cViewPr varScale="1">
        <p:scale>
          <a:sx n="37" d="100"/>
          <a:sy n="37" d="100"/>
        </p:scale>
        <p:origin x="748"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15E32-1152-4D93-982A-8182C1A12141}" type="doc">
      <dgm:prSet loTypeId="urn:microsoft.com/office/officeart/2005/8/layout/chevron1" loCatId="process" qsTypeId="urn:microsoft.com/office/officeart/2005/8/quickstyle/simple1" qsCatId="simple" csTypeId="urn:microsoft.com/office/officeart/2005/8/colors/accent1_4" csCatId="accent1" phldr="1"/>
      <dgm:spPr/>
    </dgm:pt>
    <dgm:pt modelId="{509F79F7-B19A-46F5-9A33-116D44E77BAD}">
      <dgm:prSet phldrT="[Text]"/>
      <dgm:spPr/>
      <dgm:t>
        <a:bodyPr/>
        <a:lstStyle/>
        <a:p>
          <a:r>
            <a:rPr lang="en-US" b="0" i="0" dirty="0"/>
            <a:t>funders</a:t>
          </a:r>
          <a:endParaRPr lang="en-US" dirty="0"/>
        </a:p>
      </dgm:t>
    </dgm:pt>
    <dgm:pt modelId="{0B3431E1-4359-4865-83E8-1D3D0DF30B56}" type="parTrans" cxnId="{24323952-DBBD-4559-95EA-B57FFA5E3F40}">
      <dgm:prSet/>
      <dgm:spPr/>
      <dgm:t>
        <a:bodyPr/>
        <a:lstStyle/>
        <a:p>
          <a:endParaRPr lang="en-US"/>
        </a:p>
      </dgm:t>
    </dgm:pt>
    <dgm:pt modelId="{F7B0B809-3018-469D-9257-FED6CEE1FCB1}" type="sibTrans" cxnId="{24323952-DBBD-4559-95EA-B57FFA5E3F40}">
      <dgm:prSet/>
      <dgm:spPr/>
      <dgm:t>
        <a:bodyPr/>
        <a:lstStyle/>
        <a:p>
          <a:endParaRPr lang="en-US"/>
        </a:p>
      </dgm:t>
    </dgm:pt>
    <dgm:pt modelId="{F58172C3-0D36-45B0-AAD9-692BDD37CCC3}">
      <dgm:prSet phldrT="[Text]"/>
      <dgm:spPr/>
      <dgm:t>
        <a:bodyPr/>
        <a:lstStyle/>
        <a:p>
          <a:r>
            <a:rPr lang="en-US" b="0" i="0" dirty="0"/>
            <a:t>supervisors </a:t>
          </a:r>
          <a:endParaRPr lang="en-US" dirty="0"/>
        </a:p>
      </dgm:t>
    </dgm:pt>
    <dgm:pt modelId="{8A186040-0516-43E0-967E-7A22E39093B1}" type="parTrans" cxnId="{5BA8C3BB-F38A-4000-BA91-803E66E08EF4}">
      <dgm:prSet/>
      <dgm:spPr/>
      <dgm:t>
        <a:bodyPr/>
        <a:lstStyle/>
        <a:p>
          <a:endParaRPr lang="en-US"/>
        </a:p>
      </dgm:t>
    </dgm:pt>
    <dgm:pt modelId="{78FC3B31-943F-4298-8428-23AAB4B20CE5}" type="sibTrans" cxnId="{5BA8C3BB-F38A-4000-BA91-803E66E08EF4}">
      <dgm:prSet/>
      <dgm:spPr/>
      <dgm:t>
        <a:bodyPr/>
        <a:lstStyle/>
        <a:p>
          <a:endParaRPr lang="en-US"/>
        </a:p>
      </dgm:t>
    </dgm:pt>
    <dgm:pt modelId="{092AB87C-C806-4EA9-B50C-D33EDA6B0757}">
      <dgm:prSet phldrT="[Text]"/>
      <dgm:spPr/>
      <dgm:t>
        <a:bodyPr/>
        <a:lstStyle/>
        <a:p>
          <a:r>
            <a:rPr lang="en-US" b="0" i="0" dirty="0"/>
            <a:t>other academics</a:t>
          </a:r>
          <a:endParaRPr lang="en-US" dirty="0"/>
        </a:p>
      </dgm:t>
    </dgm:pt>
    <dgm:pt modelId="{EF70E463-2DC1-450B-8776-78F247982783}" type="parTrans" cxnId="{4776E5C8-2870-44CA-9DD5-883EE70D529E}">
      <dgm:prSet/>
      <dgm:spPr/>
      <dgm:t>
        <a:bodyPr/>
        <a:lstStyle/>
        <a:p>
          <a:endParaRPr lang="en-US"/>
        </a:p>
      </dgm:t>
    </dgm:pt>
    <dgm:pt modelId="{EA698826-AFAE-4246-97A7-23897AB40F46}" type="sibTrans" cxnId="{4776E5C8-2870-44CA-9DD5-883EE70D529E}">
      <dgm:prSet/>
      <dgm:spPr/>
      <dgm:t>
        <a:bodyPr/>
        <a:lstStyle/>
        <a:p>
          <a:endParaRPr lang="en-US"/>
        </a:p>
      </dgm:t>
    </dgm:pt>
    <dgm:pt modelId="{0A5AD594-44C0-499D-9191-D6D3A1E6693D}">
      <dgm:prSet/>
      <dgm:spPr/>
      <dgm:t>
        <a:bodyPr/>
        <a:lstStyle/>
        <a:p>
          <a:r>
            <a:rPr lang="en-US" b="0" i="0" dirty="0"/>
            <a:t>family and friends</a:t>
          </a:r>
          <a:endParaRPr lang="en-US" dirty="0"/>
        </a:p>
      </dgm:t>
    </dgm:pt>
    <dgm:pt modelId="{DE88121E-6912-4EA3-B217-A1F88ECE8269}" type="parTrans" cxnId="{49934166-2F79-41D0-A5C7-71E59CAF49DA}">
      <dgm:prSet/>
      <dgm:spPr/>
      <dgm:t>
        <a:bodyPr/>
        <a:lstStyle/>
        <a:p>
          <a:endParaRPr lang="en-US"/>
        </a:p>
      </dgm:t>
    </dgm:pt>
    <dgm:pt modelId="{66F29737-7B7B-4D2C-825A-A4EB165EB482}" type="sibTrans" cxnId="{49934166-2F79-41D0-A5C7-71E59CAF49DA}">
      <dgm:prSet/>
      <dgm:spPr/>
      <dgm:t>
        <a:bodyPr/>
        <a:lstStyle/>
        <a:p>
          <a:endParaRPr lang="en-US"/>
        </a:p>
      </dgm:t>
    </dgm:pt>
    <dgm:pt modelId="{1ABD87AE-5D8D-4EFE-8667-EAFAF9773A99}">
      <dgm:prSet/>
      <dgm:spPr/>
      <dgm:t>
        <a:bodyPr/>
        <a:lstStyle/>
        <a:p>
          <a:r>
            <a:rPr lang="en-US" b="0" i="0"/>
            <a:t>colleagues </a:t>
          </a:r>
          <a:endParaRPr lang="en-US"/>
        </a:p>
      </dgm:t>
    </dgm:pt>
    <dgm:pt modelId="{18B7E560-802B-4D1D-A042-4696BE34E01B}" type="parTrans" cxnId="{0EA2D8EC-3760-4D97-93CB-62FC6EE6BE1C}">
      <dgm:prSet/>
      <dgm:spPr/>
      <dgm:t>
        <a:bodyPr/>
        <a:lstStyle/>
        <a:p>
          <a:endParaRPr lang="en-US"/>
        </a:p>
      </dgm:t>
    </dgm:pt>
    <dgm:pt modelId="{79F5EDAD-D280-4F5D-89E4-FFD3E7C0DD35}" type="sibTrans" cxnId="{0EA2D8EC-3760-4D97-93CB-62FC6EE6BE1C}">
      <dgm:prSet/>
      <dgm:spPr/>
      <dgm:t>
        <a:bodyPr/>
        <a:lstStyle/>
        <a:p>
          <a:endParaRPr lang="en-US"/>
        </a:p>
      </dgm:t>
    </dgm:pt>
    <dgm:pt modelId="{581A8877-649E-4414-A3F0-8C7221117858}" type="pres">
      <dgm:prSet presAssocID="{88915E32-1152-4D93-982A-8182C1A12141}" presName="Name0" presStyleCnt="0">
        <dgm:presLayoutVars>
          <dgm:dir/>
          <dgm:animLvl val="lvl"/>
          <dgm:resizeHandles val="exact"/>
        </dgm:presLayoutVars>
      </dgm:prSet>
      <dgm:spPr/>
    </dgm:pt>
    <dgm:pt modelId="{C84AABBE-4D8E-4AA3-AA1F-B63F62F6D936}" type="pres">
      <dgm:prSet presAssocID="{509F79F7-B19A-46F5-9A33-116D44E77BAD}" presName="parTxOnly" presStyleLbl="node1" presStyleIdx="0" presStyleCnt="5">
        <dgm:presLayoutVars>
          <dgm:chMax val="0"/>
          <dgm:chPref val="0"/>
          <dgm:bulletEnabled val="1"/>
        </dgm:presLayoutVars>
      </dgm:prSet>
      <dgm:spPr/>
    </dgm:pt>
    <dgm:pt modelId="{D1E85447-503E-45B3-997F-7F6F74332564}" type="pres">
      <dgm:prSet presAssocID="{F7B0B809-3018-469D-9257-FED6CEE1FCB1}" presName="parTxOnlySpace" presStyleCnt="0"/>
      <dgm:spPr/>
    </dgm:pt>
    <dgm:pt modelId="{85ED1296-5133-42CA-AC92-47CF2E050457}" type="pres">
      <dgm:prSet presAssocID="{F58172C3-0D36-45B0-AAD9-692BDD37CCC3}" presName="parTxOnly" presStyleLbl="node1" presStyleIdx="1" presStyleCnt="5">
        <dgm:presLayoutVars>
          <dgm:chMax val="0"/>
          <dgm:chPref val="0"/>
          <dgm:bulletEnabled val="1"/>
        </dgm:presLayoutVars>
      </dgm:prSet>
      <dgm:spPr/>
    </dgm:pt>
    <dgm:pt modelId="{3E740247-158E-41C2-91D9-B8FB80BE8257}" type="pres">
      <dgm:prSet presAssocID="{78FC3B31-943F-4298-8428-23AAB4B20CE5}" presName="parTxOnlySpace" presStyleCnt="0"/>
      <dgm:spPr/>
    </dgm:pt>
    <dgm:pt modelId="{57259879-9972-4575-BC42-CDFD4DFC523B}" type="pres">
      <dgm:prSet presAssocID="{092AB87C-C806-4EA9-B50C-D33EDA6B0757}" presName="parTxOnly" presStyleLbl="node1" presStyleIdx="2" presStyleCnt="5">
        <dgm:presLayoutVars>
          <dgm:chMax val="0"/>
          <dgm:chPref val="0"/>
          <dgm:bulletEnabled val="1"/>
        </dgm:presLayoutVars>
      </dgm:prSet>
      <dgm:spPr/>
    </dgm:pt>
    <dgm:pt modelId="{75AB1628-DF28-41E0-9314-8EAC39E5EEC6}" type="pres">
      <dgm:prSet presAssocID="{EA698826-AFAE-4246-97A7-23897AB40F46}" presName="parTxOnlySpace" presStyleCnt="0"/>
      <dgm:spPr/>
    </dgm:pt>
    <dgm:pt modelId="{EFFADAFE-1F86-4CA6-BDF1-25E71B3A70AC}" type="pres">
      <dgm:prSet presAssocID="{1ABD87AE-5D8D-4EFE-8667-EAFAF9773A99}" presName="parTxOnly" presStyleLbl="node1" presStyleIdx="3" presStyleCnt="5">
        <dgm:presLayoutVars>
          <dgm:chMax val="0"/>
          <dgm:chPref val="0"/>
          <dgm:bulletEnabled val="1"/>
        </dgm:presLayoutVars>
      </dgm:prSet>
      <dgm:spPr/>
    </dgm:pt>
    <dgm:pt modelId="{D2447EE7-5B78-4ABC-9E60-8AB67846D7E0}" type="pres">
      <dgm:prSet presAssocID="{79F5EDAD-D280-4F5D-89E4-FFD3E7C0DD35}" presName="parTxOnlySpace" presStyleCnt="0"/>
      <dgm:spPr/>
    </dgm:pt>
    <dgm:pt modelId="{24B15AB1-907E-4845-B146-55A01CDBC048}" type="pres">
      <dgm:prSet presAssocID="{0A5AD594-44C0-499D-9191-D6D3A1E6693D}" presName="parTxOnly" presStyleLbl="node1" presStyleIdx="4" presStyleCnt="5">
        <dgm:presLayoutVars>
          <dgm:chMax val="0"/>
          <dgm:chPref val="0"/>
          <dgm:bulletEnabled val="1"/>
        </dgm:presLayoutVars>
      </dgm:prSet>
      <dgm:spPr/>
    </dgm:pt>
  </dgm:ptLst>
  <dgm:cxnLst>
    <dgm:cxn modelId="{AFD9040A-6F31-41AB-9A12-82DD235F4CFB}" type="presOf" srcId="{88915E32-1152-4D93-982A-8182C1A12141}" destId="{581A8877-649E-4414-A3F0-8C7221117858}" srcOrd="0" destOrd="0" presId="urn:microsoft.com/office/officeart/2005/8/layout/chevron1"/>
    <dgm:cxn modelId="{E4EC8A41-962A-4F03-9EE1-6DAA3927A6C3}" type="presOf" srcId="{509F79F7-B19A-46F5-9A33-116D44E77BAD}" destId="{C84AABBE-4D8E-4AA3-AA1F-B63F62F6D936}" srcOrd="0" destOrd="0" presId="urn:microsoft.com/office/officeart/2005/8/layout/chevron1"/>
    <dgm:cxn modelId="{49934166-2F79-41D0-A5C7-71E59CAF49DA}" srcId="{88915E32-1152-4D93-982A-8182C1A12141}" destId="{0A5AD594-44C0-499D-9191-D6D3A1E6693D}" srcOrd="4" destOrd="0" parTransId="{DE88121E-6912-4EA3-B217-A1F88ECE8269}" sibTransId="{66F29737-7B7B-4D2C-825A-A4EB165EB482}"/>
    <dgm:cxn modelId="{C5FDAC4D-935A-4D57-97A3-9CD21082E578}" type="presOf" srcId="{092AB87C-C806-4EA9-B50C-D33EDA6B0757}" destId="{57259879-9972-4575-BC42-CDFD4DFC523B}" srcOrd="0" destOrd="0" presId="urn:microsoft.com/office/officeart/2005/8/layout/chevron1"/>
    <dgm:cxn modelId="{24323952-DBBD-4559-95EA-B57FFA5E3F40}" srcId="{88915E32-1152-4D93-982A-8182C1A12141}" destId="{509F79F7-B19A-46F5-9A33-116D44E77BAD}" srcOrd="0" destOrd="0" parTransId="{0B3431E1-4359-4865-83E8-1D3D0DF30B56}" sibTransId="{F7B0B809-3018-469D-9257-FED6CEE1FCB1}"/>
    <dgm:cxn modelId="{A1EA3D81-1B90-4744-B324-994635ABD64D}" type="presOf" srcId="{0A5AD594-44C0-499D-9191-D6D3A1E6693D}" destId="{24B15AB1-907E-4845-B146-55A01CDBC048}" srcOrd="0" destOrd="0" presId="urn:microsoft.com/office/officeart/2005/8/layout/chevron1"/>
    <dgm:cxn modelId="{FCB6FDAB-ED40-416B-853C-8E16DFBF24A1}" type="presOf" srcId="{1ABD87AE-5D8D-4EFE-8667-EAFAF9773A99}" destId="{EFFADAFE-1F86-4CA6-BDF1-25E71B3A70AC}" srcOrd="0" destOrd="0" presId="urn:microsoft.com/office/officeart/2005/8/layout/chevron1"/>
    <dgm:cxn modelId="{5BA8C3BB-F38A-4000-BA91-803E66E08EF4}" srcId="{88915E32-1152-4D93-982A-8182C1A12141}" destId="{F58172C3-0D36-45B0-AAD9-692BDD37CCC3}" srcOrd="1" destOrd="0" parTransId="{8A186040-0516-43E0-967E-7A22E39093B1}" sibTransId="{78FC3B31-943F-4298-8428-23AAB4B20CE5}"/>
    <dgm:cxn modelId="{4776E5C8-2870-44CA-9DD5-883EE70D529E}" srcId="{88915E32-1152-4D93-982A-8182C1A12141}" destId="{092AB87C-C806-4EA9-B50C-D33EDA6B0757}" srcOrd="2" destOrd="0" parTransId="{EF70E463-2DC1-450B-8776-78F247982783}" sibTransId="{EA698826-AFAE-4246-97A7-23897AB40F46}"/>
    <dgm:cxn modelId="{0EA2D8EC-3760-4D97-93CB-62FC6EE6BE1C}" srcId="{88915E32-1152-4D93-982A-8182C1A12141}" destId="{1ABD87AE-5D8D-4EFE-8667-EAFAF9773A99}" srcOrd="3" destOrd="0" parTransId="{18B7E560-802B-4D1D-A042-4696BE34E01B}" sibTransId="{79F5EDAD-D280-4F5D-89E4-FFD3E7C0DD35}"/>
    <dgm:cxn modelId="{043E1FEF-E7E3-434E-A330-2905C544ECCC}" type="presOf" srcId="{F58172C3-0D36-45B0-AAD9-692BDD37CCC3}" destId="{85ED1296-5133-42CA-AC92-47CF2E050457}" srcOrd="0" destOrd="0" presId="urn:microsoft.com/office/officeart/2005/8/layout/chevron1"/>
    <dgm:cxn modelId="{D5A1875C-8624-4717-8D81-39BEE1497A1A}" type="presParOf" srcId="{581A8877-649E-4414-A3F0-8C7221117858}" destId="{C84AABBE-4D8E-4AA3-AA1F-B63F62F6D936}" srcOrd="0" destOrd="0" presId="urn:microsoft.com/office/officeart/2005/8/layout/chevron1"/>
    <dgm:cxn modelId="{3F8B17DC-4760-4A70-81DB-4DF5C52880D1}" type="presParOf" srcId="{581A8877-649E-4414-A3F0-8C7221117858}" destId="{D1E85447-503E-45B3-997F-7F6F74332564}" srcOrd="1" destOrd="0" presId="urn:microsoft.com/office/officeart/2005/8/layout/chevron1"/>
    <dgm:cxn modelId="{3AF62C5D-AA6C-434E-9873-4CF4CC1F7457}" type="presParOf" srcId="{581A8877-649E-4414-A3F0-8C7221117858}" destId="{85ED1296-5133-42CA-AC92-47CF2E050457}" srcOrd="2" destOrd="0" presId="urn:microsoft.com/office/officeart/2005/8/layout/chevron1"/>
    <dgm:cxn modelId="{D043B83C-3402-4C49-BFD5-705B4950925B}" type="presParOf" srcId="{581A8877-649E-4414-A3F0-8C7221117858}" destId="{3E740247-158E-41C2-91D9-B8FB80BE8257}" srcOrd="3" destOrd="0" presId="urn:microsoft.com/office/officeart/2005/8/layout/chevron1"/>
    <dgm:cxn modelId="{9D93966E-FE5F-482F-9924-01E5E4576E21}" type="presParOf" srcId="{581A8877-649E-4414-A3F0-8C7221117858}" destId="{57259879-9972-4575-BC42-CDFD4DFC523B}" srcOrd="4" destOrd="0" presId="urn:microsoft.com/office/officeart/2005/8/layout/chevron1"/>
    <dgm:cxn modelId="{E19B06F7-9DBE-459C-9211-3AE0DB3BCE1C}" type="presParOf" srcId="{581A8877-649E-4414-A3F0-8C7221117858}" destId="{75AB1628-DF28-41E0-9314-8EAC39E5EEC6}" srcOrd="5" destOrd="0" presId="urn:microsoft.com/office/officeart/2005/8/layout/chevron1"/>
    <dgm:cxn modelId="{C75E7133-C81F-43DC-B34F-122CCB1B352C}" type="presParOf" srcId="{581A8877-649E-4414-A3F0-8C7221117858}" destId="{EFFADAFE-1F86-4CA6-BDF1-25E71B3A70AC}" srcOrd="6" destOrd="0" presId="urn:microsoft.com/office/officeart/2005/8/layout/chevron1"/>
    <dgm:cxn modelId="{C32F9B79-1343-4FDE-8CAA-3A7B0FAFB1EE}" type="presParOf" srcId="{581A8877-649E-4414-A3F0-8C7221117858}" destId="{D2447EE7-5B78-4ABC-9E60-8AB67846D7E0}" srcOrd="7" destOrd="0" presId="urn:microsoft.com/office/officeart/2005/8/layout/chevron1"/>
    <dgm:cxn modelId="{A9B4D6DC-34C5-4703-8C17-B77D5F2BB95A}" type="presParOf" srcId="{581A8877-649E-4414-A3F0-8C7221117858}" destId="{24B15AB1-907E-4845-B146-55A01CDBC048}"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AABBE-4D8E-4AA3-AA1F-B63F62F6D936}">
      <dsp:nvSpPr>
        <dsp:cNvPr id="0" name=""/>
        <dsp:cNvSpPr/>
      </dsp:nvSpPr>
      <dsp:spPr>
        <a:xfrm>
          <a:off x="2792" y="480246"/>
          <a:ext cx="2485535" cy="994214"/>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b="0" i="0" kern="1200" dirty="0"/>
            <a:t>funders</a:t>
          </a:r>
          <a:endParaRPr lang="en-US" sz="2200" kern="1200" dirty="0"/>
        </a:p>
      </dsp:txBody>
      <dsp:txXfrm>
        <a:off x="499899" y="480246"/>
        <a:ext cx="1491321" cy="994214"/>
      </dsp:txXfrm>
    </dsp:sp>
    <dsp:sp modelId="{85ED1296-5133-42CA-AC92-47CF2E050457}">
      <dsp:nvSpPr>
        <dsp:cNvPr id="0" name=""/>
        <dsp:cNvSpPr/>
      </dsp:nvSpPr>
      <dsp:spPr>
        <a:xfrm>
          <a:off x="2239774" y="480246"/>
          <a:ext cx="2485535" cy="994214"/>
        </a:xfrm>
        <a:prstGeom prst="chevron">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b="0" i="0" kern="1200" dirty="0"/>
            <a:t>supervisors </a:t>
          </a:r>
          <a:endParaRPr lang="en-US" sz="2200" kern="1200" dirty="0"/>
        </a:p>
      </dsp:txBody>
      <dsp:txXfrm>
        <a:off x="2736881" y="480246"/>
        <a:ext cx="1491321" cy="994214"/>
      </dsp:txXfrm>
    </dsp:sp>
    <dsp:sp modelId="{57259879-9972-4575-BC42-CDFD4DFC523B}">
      <dsp:nvSpPr>
        <dsp:cNvPr id="0" name=""/>
        <dsp:cNvSpPr/>
      </dsp:nvSpPr>
      <dsp:spPr>
        <a:xfrm>
          <a:off x="4476755" y="480246"/>
          <a:ext cx="2485535" cy="994214"/>
        </a:xfrm>
        <a:prstGeom prst="chevron">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b="0" i="0" kern="1200" dirty="0"/>
            <a:t>other academics</a:t>
          </a:r>
          <a:endParaRPr lang="en-US" sz="2200" kern="1200" dirty="0"/>
        </a:p>
      </dsp:txBody>
      <dsp:txXfrm>
        <a:off x="4973862" y="480246"/>
        <a:ext cx="1491321" cy="994214"/>
      </dsp:txXfrm>
    </dsp:sp>
    <dsp:sp modelId="{EFFADAFE-1F86-4CA6-BDF1-25E71B3A70AC}">
      <dsp:nvSpPr>
        <dsp:cNvPr id="0" name=""/>
        <dsp:cNvSpPr/>
      </dsp:nvSpPr>
      <dsp:spPr>
        <a:xfrm>
          <a:off x="6713737" y="480246"/>
          <a:ext cx="2485535" cy="994214"/>
        </a:xfrm>
        <a:prstGeom prst="chevron">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b="0" i="0" kern="1200"/>
            <a:t>colleagues </a:t>
          </a:r>
          <a:endParaRPr lang="en-US" sz="2200" kern="1200"/>
        </a:p>
      </dsp:txBody>
      <dsp:txXfrm>
        <a:off x="7210844" y="480246"/>
        <a:ext cx="1491321" cy="994214"/>
      </dsp:txXfrm>
    </dsp:sp>
    <dsp:sp modelId="{24B15AB1-907E-4845-B146-55A01CDBC048}">
      <dsp:nvSpPr>
        <dsp:cNvPr id="0" name=""/>
        <dsp:cNvSpPr/>
      </dsp:nvSpPr>
      <dsp:spPr>
        <a:xfrm>
          <a:off x="8950719" y="480246"/>
          <a:ext cx="2485535" cy="994214"/>
        </a:xfrm>
        <a:prstGeom prst="chevron">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b="0" i="0" kern="1200" dirty="0"/>
            <a:t>family and friends</a:t>
          </a:r>
          <a:endParaRPr lang="en-US" sz="2200" kern="1200" dirty="0"/>
        </a:p>
      </dsp:txBody>
      <dsp:txXfrm>
        <a:off x="9447826" y="480246"/>
        <a:ext cx="1491321" cy="9942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7" tIns="46244" rIns="92487" bIns="46244" rtlCol="0"/>
          <a:lstStyle>
            <a:lvl1pPr algn="l">
              <a:defRPr sz="1200"/>
            </a:lvl1pPr>
          </a:lstStyle>
          <a:p>
            <a:endParaRPr lang="th-TH"/>
          </a:p>
        </p:txBody>
      </p:sp>
      <p:sp>
        <p:nvSpPr>
          <p:cNvPr id="3" name="Date Placeholder 2"/>
          <p:cNvSpPr>
            <a:spLocks noGrp="1"/>
          </p:cNvSpPr>
          <p:nvPr>
            <p:ph type="dt" sz="quarter" idx="1"/>
          </p:nvPr>
        </p:nvSpPr>
        <p:spPr>
          <a:xfrm>
            <a:off x="3936768" y="0"/>
            <a:ext cx="3011699" cy="463408"/>
          </a:xfrm>
          <a:prstGeom prst="rect">
            <a:avLst/>
          </a:prstGeom>
        </p:spPr>
        <p:txBody>
          <a:bodyPr vert="horz" lIns="92487" tIns="46244" rIns="92487" bIns="46244" rtlCol="0"/>
          <a:lstStyle>
            <a:lvl1pPr algn="r">
              <a:defRPr sz="1200"/>
            </a:lvl1pPr>
          </a:lstStyle>
          <a:p>
            <a:fld id="{938C0145-95FE-48D7-A4E4-32199A66698B}" type="datetimeFigureOut">
              <a:rPr lang="th-TH" smtClean="0"/>
              <a:t>03/01/67</a:t>
            </a:fld>
            <a:endParaRPr lang="th-TH"/>
          </a:p>
        </p:txBody>
      </p:sp>
      <p:sp>
        <p:nvSpPr>
          <p:cNvPr id="4" name="Footer Placeholder 3"/>
          <p:cNvSpPr>
            <a:spLocks noGrp="1"/>
          </p:cNvSpPr>
          <p:nvPr>
            <p:ph type="ftr" sz="quarter" idx="2"/>
          </p:nvPr>
        </p:nvSpPr>
        <p:spPr>
          <a:xfrm>
            <a:off x="0" y="8772669"/>
            <a:ext cx="3011699" cy="463407"/>
          </a:xfrm>
          <a:prstGeom prst="rect">
            <a:avLst/>
          </a:prstGeom>
        </p:spPr>
        <p:txBody>
          <a:bodyPr vert="horz" lIns="92487" tIns="46244" rIns="92487" bIns="46244" rtlCol="0" anchor="b"/>
          <a:lstStyle>
            <a:lvl1pPr algn="l">
              <a:defRPr sz="1200"/>
            </a:lvl1pPr>
          </a:lstStyle>
          <a:p>
            <a:endParaRPr lang="th-TH"/>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87" tIns="46244" rIns="92487" bIns="46244" rtlCol="0" anchor="b"/>
          <a:lstStyle>
            <a:lvl1pPr algn="r">
              <a:defRPr sz="1200"/>
            </a:lvl1pPr>
          </a:lstStyle>
          <a:p>
            <a:fld id="{78791B42-5DB3-4AFD-A830-290E4700EFA8}" type="slidenum">
              <a:rPr lang="th-TH" smtClean="0"/>
              <a:t>‹#›</a:t>
            </a:fld>
            <a:endParaRPr lang="th-TH"/>
          </a:p>
        </p:txBody>
      </p:sp>
    </p:spTree>
    <p:extLst>
      <p:ext uri="{BB962C8B-B14F-4D97-AF65-F5344CB8AC3E}">
        <p14:creationId xmlns:p14="http://schemas.microsoft.com/office/powerpoint/2010/main" val="11266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7" tIns="46244" rIns="92487" bIns="46244" rtlCol="0"/>
          <a:lstStyle>
            <a:lvl1pPr algn="r">
              <a:defRPr sz="1200"/>
            </a:lvl1pPr>
          </a:lstStyle>
          <a:p>
            <a:fld id="{11351F30-9AE1-4F27-83C1-53AFA0E1C829}" type="datetimeFigureOut">
              <a:rPr lang="en-US" smtClean="0"/>
              <a:t>1/3/2024</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87" tIns="46244" rIns="92487" bIns="46244" rtlCol="0" anchor="b"/>
          <a:lstStyle>
            <a:lvl1pPr algn="r">
              <a:defRPr sz="1200"/>
            </a:lvl1pPr>
          </a:lstStyle>
          <a:p>
            <a:fld id="{66D11840-B421-4878-9341-A951E3C8FF8B}" type="slidenum">
              <a:rPr lang="en-US" smtClean="0"/>
              <a:t>‹#›</a:t>
            </a:fld>
            <a:endParaRPr lang="en-US"/>
          </a:p>
        </p:txBody>
      </p:sp>
    </p:spTree>
    <p:extLst>
      <p:ext uri="{BB962C8B-B14F-4D97-AF65-F5344CB8AC3E}">
        <p14:creationId xmlns:p14="http://schemas.microsoft.com/office/powerpoint/2010/main" val="308316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2262" indent="-452262">
              <a:buFont typeface="Arial" panose="020B0604020202020204" pitchFamily="34" charset="0"/>
              <a:buChar char="•"/>
            </a:pPr>
            <a:r>
              <a:rPr lang="en-US" sz="2000" b="0" dirty="0">
                <a:latin typeface="TH SarabunPSK" panose="020B0500040200020003" pitchFamily="34" charset="-34"/>
                <a:cs typeface="TH SarabunPSK" panose="020B0500040200020003" pitchFamily="34" charset="-34"/>
              </a:rPr>
              <a:t>Good afternoon everyone, How are you? </a:t>
            </a:r>
            <a:endParaRPr lang="th-TH" sz="2000" b="0" dirty="0">
              <a:latin typeface="TH SarabunPSK" panose="020B0500040200020003" pitchFamily="34" charset="-34"/>
              <a:cs typeface="TH SarabunPSK" panose="020B0500040200020003" pitchFamily="34" charset="-34"/>
            </a:endParaRPr>
          </a:p>
          <a:p>
            <a:pPr marL="452262" indent="-452262" defTabSz="904524">
              <a:buFont typeface="Arial" panose="020B0604020202020204" pitchFamily="34" charset="0"/>
              <a:buChar char="•"/>
              <a:defRPr/>
            </a:pPr>
            <a:r>
              <a:rPr lang="en-US" sz="2000" b="0" dirty="0">
                <a:latin typeface="TH SarabunPSK" panose="020B0500040200020003" pitchFamily="34" charset="-34"/>
                <a:cs typeface="TH SarabunPSK" panose="020B0500040200020003" pitchFamily="34" charset="-34"/>
              </a:rPr>
              <a:t>Last week we learned about</a:t>
            </a:r>
            <a:r>
              <a:rPr lang="th-TH" sz="2000" b="0" dirty="0">
                <a:latin typeface="TH SarabunPSK" panose="020B0500040200020003" pitchFamily="34" charset="-34"/>
                <a:cs typeface="TH SarabunPSK" panose="020B0500040200020003" pitchFamily="34" charset="-34"/>
              </a:rPr>
              <a:t> </a:t>
            </a:r>
            <a:r>
              <a:rPr lang="en-US" sz="2000" b="0" dirty="0">
                <a:latin typeface="TH SarabunPSK" panose="020B0500040200020003" pitchFamily="34" charset="-34"/>
                <a:cs typeface="TH SarabunPSK" panose="020B0500040200020003" pitchFamily="34" charset="-34"/>
              </a:rPr>
              <a:t>Research Design and Methodology</a:t>
            </a:r>
            <a:r>
              <a:rPr lang="th-TH" sz="2000" b="0" dirty="0">
                <a:latin typeface="TH SarabunPSK" panose="020B0500040200020003" pitchFamily="34" charset="-34"/>
                <a:cs typeface="TH SarabunPSK" panose="020B0500040200020003" pitchFamily="34" charset="-34"/>
              </a:rPr>
              <a:t>. </a:t>
            </a:r>
            <a:r>
              <a:rPr lang="en-US" sz="2000" b="0" dirty="0" err="1">
                <a:latin typeface="TH SarabunPSK" panose="020B0500040200020003" pitchFamily="34" charset="-34"/>
                <a:cs typeface="TH SarabunPSK" panose="020B0500040200020003" pitchFamily="34" charset="-34"/>
              </a:rPr>
              <a:t>Aj.Nuntiya</a:t>
            </a:r>
            <a:r>
              <a:rPr lang="en-US" sz="2000" b="0" dirty="0">
                <a:latin typeface="TH SarabunPSK" panose="020B0500040200020003" pitchFamily="34" charset="-34"/>
                <a:cs typeface="TH SarabunPSK" panose="020B0500040200020003" pitchFamily="34" charset="-34"/>
              </a:rPr>
              <a:t> show you about research design, </a:t>
            </a:r>
            <a:r>
              <a:rPr lang="en-US" sz="2000" b="0" dirty="0">
                <a:solidFill>
                  <a:schemeClr val="bg1"/>
                </a:solidFill>
                <a:latin typeface="TH SarabunPSK" panose="020B0500040200020003" pitchFamily="34" charset="-34"/>
                <a:cs typeface="TH SarabunPSK" panose="020B0500040200020003" pitchFamily="34" charset="-34"/>
              </a:rPr>
              <a:t>The study area, </a:t>
            </a:r>
            <a:r>
              <a:rPr lang="en-US" sz="2000" b="0" dirty="0">
                <a:latin typeface="TH SarabunPSK" panose="020B0500040200020003" pitchFamily="34" charset="-34"/>
                <a:cs typeface="TH SarabunPSK" panose="020B0500040200020003" pitchFamily="34" charset="-34"/>
              </a:rPr>
              <a:t>Data sources, Population and sample size, Data collection methods and Methods of data analysis</a:t>
            </a:r>
            <a:endParaRPr lang="th-TH" sz="2000" b="0" dirty="0">
              <a:latin typeface="TH SarabunPSK" panose="020B0500040200020003" pitchFamily="34" charset="-34"/>
              <a:cs typeface="TH SarabunPSK" panose="020B0500040200020003" pitchFamily="34" charset="-34"/>
            </a:endParaRPr>
          </a:p>
          <a:p>
            <a:pPr marL="452262" indent="-452262">
              <a:buFont typeface="Arial" panose="020B0604020202020204" pitchFamily="34" charset="0"/>
              <a:buChar char="•"/>
            </a:pPr>
            <a:r>
              <a:rPr lang="en-US" sz="2000" b="0" dirty="0">
                <a:latin typeface="TH SarabunPSK" panose="020B0500040200020003" pitchFamily="34" charset="-34"/>
                <a:cs typeface="TH SarabunPSK" panose="020B0500040200020003" pitchFamily="34" charset="-34"/>
              </a:rPr>
              <a:t>today I would like  to talk about research methodology continue from last week.</a:t>
            </a:r>
            <a:endParaRPr lang="th-TH" sz="2000" b="0" dirty="0">
              <a:latin typeface="TH SarabunPSK" panose="020B0500040200020003" pitchFamily="34" charset="-34"/>
              <a:cs typeface="TH SarabunPSK" panose="020B0500040200020003" pitchFamily="34" charset="-34"/>
            </a:endParaRPr>
          </a:p>
        </p:txBody>
      </p:sp>
      <p:sp>
        <p:nvSpPr>
          <p:cNvPr id="4" name="Slide Number Placeholder 3"/>
          <p:cNvSpPr>
            <a:spLocks noGrp="1"/>
          </p:cNvSpPr>
          <p:nvPr>
            <p:ph type="sldNum" sz="quarter" idx="5"/>
          </p:nvPr>
        </p:nvSpPr>
        <p:spPr/>
        <p:txBody>
          <a:bodyPr/>
          <a:lstStyle/>
          <a:p>
            <a:fld id="{66D11840-B421-4878-9341-A951E3C8FF8B}" type="slidenum">
              <a:rPr lang="en-US" smtClean="0"/>
              <a:t>1</a:t>
            </a:fld>
            <a:endParaRPr lang="en-US"/>
          </a:p>
        </p:txBody>
      </p:sp>
    </p:spTree>
    <p:extLst>
      <p:ext uri="{BB962C8B-B14F-4D97-AF65-F5344CB8AC3E}">
        <p14:creationId xmlns:p14="http://schemas.microsoft.com/office/powerpoint/2010/main" val="70672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11</a:t>
            </a:fld>
            <a:endParaRPr lang="en-US" dirty="0"/>
          </a:p>
        </p:txBody>
      </p:sp>
    </p:spTree>
    <p:extLst>
      <p:ext uri="{BB962C8B-B14F-4D97-AF65-F5344CB8AC3E}">
        <p14:creationId xmlns:p14="http://schemas.microsoft.com/office/powerpoint/2010/main" val="3748204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12</a:t>
            </a:fld>
            <a:endParaRPr lang="en-US"/>
          </a:p>
        </p:txBody>
      </p:sp>
    </p:spTree>
    <p:extLst>
      <p:ext uri="{BB962C8B-B14F-4D97-AF65-F5344CB8AC3E}">
        <p14:creationId xmlns:p14="http://schemas.microsoft.com/office/powerpoint/2010/main" val="2326195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13</a:t>
            </a:fld>
            <a:endParaRPr lang="en-US"/>
          </a:p>
        </p:txBody>
      </p:sp>
    </p:spTree>
    <p:extLst>
      <p:ext uri="{BB962C8B-B14F-4D97-AF65-F5344CB8AC3E}">
        <p14:creationId xmlns:p14="http://schemas.microsoft.com/office/powerpoint/2010/main" val="129532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14</a:t>
            </a:fld>
            <a:endParaRPr lang="en-US"/>
          </a:p>
        </p:txBody>
      </p:sp>
    </p:spTree>
    <p:extLst>
      <p:ext uri="{BB962C8B-B14F-4D97-AF65-F5344CB8AC3E}">
        <p14:creationId xmlns:p14="http://schemas.microsoft.com/office/powerpoint/2010/main" val="3320027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15</a:t>
            </a:fld>
            <a:endParaRPr lang="en-US"/>
          </a:p>
        </p:txBody>
      </p:sp>
    </p:spTree>
    <p:extLst>
      <p:ext uri="{BB962C8B-B14F-4D97-AF65-F5344CB8AC3E}">
        <p14:creationId xmlns:p14="http://schemas.microsoft.com/office/powerpoint/2010/main" val="856305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16</a:t>
            </a:fld>
            <a:endParaRPr lang="en-US"/>
          </a:p>
        </p:txBody>
      </p:sp>
    </p:spTree>
    <p:extLst>
      <p:ext uri="{BB962C8B-B14F-4D97-AF65-F5344CB8AC3E}">
        <p14:creationId xmlns:p14="http://schemas.microsoft.com/office/powerpoint/2010/main" val="47299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17</a:t>
            </a:fld>
            <a:endParaRPr lang="en-US"/>
          </a:p>
        </p:txBody>
      </p:sp>
    </p:spTree>
    <p:extLst>
      <p:ext uri="{BB962C8B-B14F-4D97-AF65-F5344CB8AC3E}">
        <p14:creationId xmlns:p14="http://schemas.microsoft.com/office/powerpoint/2010/main" val="2348027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18</a:t>
            </a:fld>
            <a:endParaRPr lang="en-US"/>
          </a:p>
        </p:txBody>
      </p:sp>
    </p:spTree>
    <p:extLst>
      <p:ext uri="{BB962C8B-B14F-4D97-AF65-F5344CB8AC3E}">
        <p14:creationId xmlns:p14="http://schemas.microsoft.com/office/powerpoint/2010/main" val="1119377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19</a:t>
            </a:fld>
            <a:endParaRPr lang="en-US"/>
          </a:p>
        </p:txBody>
      </p:sp>
    </p:spTree>
    <p:extLst>
      <p:ext uri="{BB962C8B-B14F-4D97-AF65-F5344CB8AC3E}">
        <p14:creationId xmlns:p14="http://schemas.microsoft.com/office/powerpoint/2010/main" val="1314703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20</a:t>
            </a:fld>
            <a:endParaRPr lang="en-US"/>
          </a:p>
        </p:txBody>
      </p:sp>
    </p:spTree>
    <p:extLst>
      <p:ext uri="{BB962C8B-B14F-4D97-AF65-F5344CB8AC3E}">
        <p14:creationId xmlns:p14="http://schemas.microsoft.com/office/powerpoint/2010/main" val="87296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2</a:t>
            </a:fld>
            <a:endParaRPr lang="en-US"/>
          </a:p>
        </p:txBody>
      </p:sp>
    </p:spTree>
    <p:extLst>
      <p:ext uri="{BB962C8B-B14F-4D97-AF65-F5344CB8AC3E}">
        <p14:creationId xmlns:p14="http://schemas.microsoft.com/office/powerpoint/2010/main" val="1231069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21</a:t>
            </a:fld>
            <a:endParaRPr lang="en-US"/>
          </a:p>
        </p:txBody>
      </p:sp>
    </p:spTree>
    <p:extLst>
      <p:ext uri="{BB962C8B-B14F-4D97-AF65-F5344CB8AC3E}">
        <p14:creationId xmlns:p14="http://schemas.microsoft.com/office/powerpoint/2010/main" val="1168594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22</a:t>
            </a:fld>
            <a:endParaRPr lang="en-US"/>
          </a:p>
        </p:txBody>
      </p:sp>
    </p:spTree>
    <p:extLst>
      <p:ext uri="{BB962C8B-B14F-4D97-AF65-F5344CB8AC3E}">
        <p14:creationId xmlns:p14="http://schemas.microsoft.com/office/powerpoint/2010/main" val="3730000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23</a:t>
            </a:fld>
            <a:endParaRPr lang="en-US"/>
          </a:p>
        </p:txBody>
      </p:sp>
    </p:spTree>
    <p:extLst>
      <p:ext uri="{BB962C8B-B14F-4D97-AF65-F5344CB8AC3E}">
        <p14:creationId xmlns:p14="http://schemas.microsoft.com/office/powerpoint/2010/main" val="2875788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25</a:t>
            </a:fld>
            <a:endParaRPr lang="en-US"/>
          </a:p>
        </p:txBody>
      </p:sp>
    </p:spTree>
    <p:extLst>
      <p:ext uri="{BB962C8B-B14F-4D97-AF65-F5344CB8AC3E}">
        <p14:creationId xmlns:p14="http://schemas.microsoft.com/office/powerpoint/2010/main" val="1881642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26</a:t>
            </a:fld>
            <a:endParaRPr lang="en-US"/>
          </a:p>
        </p:txBody>
      </p:sp>
    </p:spTree>
    <p:extLst>
      <p:ext uri="{BB962C8B-B14F-4D97-AF65-F5344CB8AC3E}">
        <p14:creationId xmlns:p14="http://schemas.microsoft.com/office/powerpoint/2010/main" val="731179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27</a:t>
            </a:fld>
            <a:endParaRPr lang="en-US"/>
          </a:p>
        </p:txBody>
      </p:sp>
    </p:spTree>
    <p:extLst>
      <p:ext uri="{BB962C8B-B14F-4D97-AF65-F5344CB8AC3E}">
        <p14:creationId xmlns:p14="http://schemas.microsoft.com/office/powerpoint/2010/main" val="3866065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29</a:t>
            </a:fld>
            <a:endParaRPr lang="en-US"/>
          </a:p>
        </p:txBody>
      </p:sp>
    </p:spTree>
    <p:extLst>
      <p:ext uri="{BB962C8B-B14F-4D97-AF65-F5344CB8AC3E}">
        <p14:creationId xmlns:p14="http://schemas.microsoft.com/office/powerpoint/2010/main" val="2510750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30</a:t>
            </a:fld>
            <a:endParaRPr lang="en-US"/>
          </a:p>
        </p:txBody>
      </p:sp>
    </p:spTree>
    <p:extLst>
      <p:ext uri="{BB962C8B-B14F-4D97-AF65-F5344CB8AC3E}">
        <p14:creationId xmlns:p14="http://schemas.microsoft.com/office/powerpoint/2010/main" val="1235435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31</a:t>
            </a:fld>
            <a:endParaRPr lang="en-US"/>
          </a:p>
        </p:txBody>
      </p:sp>
    </p:spTree>
    <p:extLst>
      <p:ext uri="{BB962C8B-B14F-4D97-AF65-F5344CB8AC3E}">
        <p14:creationId xmlns:p14="http://schemas.microsoft.com/office/powerpoint/2010/main" val="2150866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32</a:t>
            </a:fld>
            <a:endParaRPr lang="en-US" dirty="0"/>
          </a:p>
        </p:txBody>
      </p:sp>
    </p:spTree>
    <p:extLst>
      <p:ext uri="{BB962C8B-B14F-4D97-AF65-F5344CB8AC3E}">
        <p14:creationId xmlns:p14="http://schemas.microsoft.com/office/powerpoint/2010/main" val="618249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a:t>
            </a:fld>
            <a:endParaRPr lang="en-US"/>
          </a:p>
        </p:txBody>
      </p:sp>
    </p:spTree>
    <p:extLst>
      <p:ext uri="{BB962C8B-B14F-4D97-AF65-F5344CB8AC3E}">
        <p14:creationId xmlns:p14="http://schemas.microsoft.com/office/powerpoint/2010/main" val="900183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33</a:t>
            </a:fld>
            <a:endParaRPr lang="en-US"/>
          </a:p>
        </p:txBody>
      </p:sp>
    </p:spTree>
    <p:extLst>
      <p:ext uri="{BB962C8B-B14F-4D97-AF65-F5344CB8AC3E}">
        <p14:creationId xmlns:p14="http://schemas.microsoft.com/office/powerpoint/2010/main" val="3996757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34</a:t>
            </a:fld>
            <a:endParaRPr lang="en-US"/>
          </a:p>
        </p:txBody>
      </p:sp>
    </p:spTree>
    <p:extLst>
      <p:ext uri="{BB962C8B-B14F-4D97-AF65-F5344CB8AC3E}">
        <p14:creationId xmlns:p14="http://schemas.microsoft.com/office/powerpoint/2010/main" val="2805798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35</a:t>
            </a:fld>
            <a:endParaRPr lang="en-US" dirty="0"/>
          </a:p>
        </p:txBody>
      </p:sp>
    </p:spTree>
    <p:extLst>
      <p:ext uri="{BB962C8B-B14F-4D97-AF65-F5344CB8AC3E}">
        <p14:creationId xmlns:p14="http://schemas.microsoft.com/office/powerpoint/2010/main" val="3417560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36</a:t>
            </a:fld>
            <a:endParaRPr lang="en-US" dirty="0"/>
          </a:p>
        </p:txBody>
      </p:sp>
    </p:spTree>
    <p:extLst>
      <p:ext uri="{BB962C8B-B14F-4D97-AF65-F5344CB8AC3E}">
        <p14:creationId xmlns:p14="http://schemas.microsoft.com/office/powerpoint/2010/main" val="1610508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38</a:t>
            </a:fld>
            <a:endParaRPr lang="en-US"/>
          </a:p>
        </p:txBody>
      </p:sp>
    </p:spTree>
    <p:extLst>
      <p:ext uri="{BB962C8B-B14F-4D97-AF65-F5344CB8AC3E}">
        <p14:creationId xmlns:p14="http://schemas.microsoft.com/office/powerpoint/2010/main" val="2625082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39</a:t>
            </a:fld>
            <a:endParaRPr lang="en-US" dirty="0"/>
          </a:p>
        </p:txBody>
      </p:sp>
    </p:spTree>
    <p:extLst>
      <p:ext uri="{BB962C8B-B14F-4D97-AF65-F5344CB8AC3E}">
        <p14:creationId xmlns:p14="http://schemas.microsoft.com/office/powerpoint/2010/main" val="4053130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41</a:t>
            </a:fld>
            <a:endParaRPr lang="en-US"/>
          </a:p>
        </p:txBody>
      </p:sp>
    </p:spTree>
    <p:extLst>
      <p:ext uri="{BB962C8B-B14F-4D97-AF65-F5344CB8AC3E}">
        <p14:creationId xmlns:p14="http://schemas.microsoft.com/office/powerpoint/2010/main" val="509158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42</a:t>
            </a:fld>
            <a:endParaRPr lang="en-US"/>
          </a:p>
        </p:txBody>
      </p:sp>
    </p:spTree>
    <p:extLst>
      <p:ext uri="{BB962C8B-B14F-4D97-AF65-F5344CB8AC3E}">
        <p14:creationId xmlns:p14="http://schemas.microsoft.com/office/powerpoint/2010/main" val="424237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43</a:t>
            </a:fld>
            <a:endParaRPr lang="en-US"/>
          </a:p>
        </p:txBody>
      </p:sp>
    </p:spTree>
    <p:extLst>
      <p:ext uri="{BB962C8B-B14F-4D97-AF65-F5344CB8AC3E}">
        <p14:creationId xmlns:p14="http://schemas.microsoft.com/office/powerpoint/2010/main" val="3874051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44</a:t>
            </a:fld>
            <a:endParaRPr lang="en-US"/>
          </a:p>
        </p:txBody>
      </p:sp>
    </p:spTree>
    <p:extLst>
      <p:ext uri="{BB962C8B-B14F-4D97-AF65-F5344CB8AC3E}">
        <p14:creationId xmlns:p14="http://schemas.microsoft.com/office/powerpoint/2010/main" val="102462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5</a:t>
            </a:fld>
            <a:endParaRPr lang="en-US"/>
          </a:p>
        </p:txBody>
      </p:sp>
    </p:spTree>
    <p:extLst>
      <p:ext uri="{BB962C8B-B14F-4D97-AF65-F5344CB8AC3E}">
        <p14:creationId xmlns:p14="http://schemas.microsoft.com/office/powerpoint/2010/main" val="2021515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45</a:t>
            </a:fld>
            <a:endParaRPr lang="en-US" dirty="0"/>
          </a:p>
        </p:txBody>
      </p:sp>
    </p:spTree>
    <p:extLst>
      <p:ext uri="{BB962C8B-B14F-4D97-AF65-F5344CB8AC3E}">
        <p14:creationId xmlns:p14="http://schemas.microsoft.com/office/powerpoint/2010/main" val="3039552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46</a:t>
            </a:fld>
            <a:endParaRPr lang="en-US" dirty="0"/>
          </a:p>
        </p:txBody>
      </p:sp>
    </p:spTree>
    <p:extLst>
      <p:ext uri="{BB962C8B-B14F-4D97-AF65-F5344CB8AC3E}">
        <p14:creationId xmlns:p14="http://schemas.microsoft.com/office/powerpoint/2010/main" val="1982000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47</a:t>
            </a:fld>
            <a:endParaRPr lang="en-US" dirty="0"/>
          </a:p>
        </p:txBody>
      </p:sp>
    </p:spTree>
    <p:extLst>
      <p:ext uri="{BB962C8B-B14F-4D97-AF65-F5344CB8AC3E}">
        <p14:creationId xmlns:p14="http://schemas.microsoft.com/office/powerpoint/2010/main" val="2160564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48</a:t>
            </a:fld>
            <a:endParaRPr lang="en-US"/>
          </a:p>
        </p:txBody>
      </p:sp>
    </p:spTree>
    <p:extLst>
      <p:ext uri="{BB962C8B-B14F-4D97-AF65-F5344CB8AC3E}">
        <p14:creationId xmlns:p14="http://schemas.microsoft.com/office/powerpoint/2010/main" val="957795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49</a:t>
            </a:fld>
            <a:endParaRPr lang="en-US" dirty="0"/>
          </a:p>
        </p:txBody>
      </p:sp>
    </p:spTree>
    <p:extLst>
      <p:ext uri="{BB962C8B-B14F-4D97-AF65-F5344CB8AC3E}">
        <p14:creationId xmlns:p14="http://schemas.microsoft.com/office/powerpoint/2010/main" val="2640698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50</a:t>
            </a:fld>
            <a:endParaRPr lang="en-US"/>
          </a:p>
        </p:txBody>
      </p:sp>
    </p:spTree>
    <p:extLst>
      <p:ext uri="{BB962C8B-B14F-4D97-AF65-F5344CB8AC3E}">
        <p14:creationId xmlns:p14="http://schemas.microsoft.com/office/powerpoint/2010/main" val="934573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51</a:t>
            </a:fld>
            <a:endParaRPr lang="en-US"/>
          </a:p>
        </p:txBody>
      </p:sp>
    </p:spTree>
    <p:extLst>
      <p:ext uri="{BB962C8B-B14F-4D97-AF65-F5344CB8AC3E}">
        <p14:creationId xmlns:p14="http://schemas.microsoft.com/office/powerpoint/2010/main" val="10853258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52</a:t>
            </a:fld>
            <a:endParaRPr lang="en-US"/>
          </a:p>
        </p:txBody>
      </p:sp>
    </p:spTree>
    <p:extLst>
      <p:ext uri="{BB962C8B-B14F-4D97-AF65-F5344CB8AC3E}">
        <p14:creationId xmlns:p14="http://schemas.microsoft.com/office/powerpoint/2010/main" val="28884665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53</a:t>
            </a:fld>
            <a:endParaRPr lang="en-US" dirty="0"/>
          </a:p>
        </p:txBody>
      </p:sp>
    </p:spTree>
    <p:extLst>
      <p:ext uri="{BB962C8B-B14F-4D97-AF65-F5344CB8AC3E}">
        <p14:creationId xmlns:p14="http://schemas.microsoft.com/office/powerpoint/2010/main" val="27882278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55</a:t>
            </a:fld>
            <a:endParaRPr lang="en-US"/>
          </a:p>
        </p:txBody>
      </p:sp>
    </p:spTree>
    <p:extLst>
      <p:ext uri="{BB962C8B-B14F-4D97-AF65-F5344CB8AC3E}">
        <p14:creationId xmlns:p14="http://schemas.microsoft.com/office/powerpoint/2010/main" val="84366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6</a:t>
            </a:fld>
            <a:endParaRPr lang="en-US"/>
          </a:p>
        </p:txBody>
      </p:sp>
    </p:spTree>
    <p:extLst>
      <p:ext uri="{BB962C8B-B14F-4D97-AF65-F5344CB8AC3E}">
        <p14:creationId xmlns:p14="http://schemas.microsoft.com/office/powerpoint/2010/main" val="2868004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56</a:t>
            </a:fld>
            <a:endParaRPr lang="en-US"/>
          </a:p>
        </p:txBody>
      </p:sp>
    </p:spTree>
    <p:extLst>
      <p:ext uri="{BB962C8B-B14F-4D97-AF65-F5344CB8AC3E}">
        <p14:creationId xmlns:p14="http://schemas.microsoft.com/office/powerpoint/2010/main" val="18024294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57</a:t>
            </a:fld>
            <a:endParaRPr lang="en-US"/>
          </a:p>
        </p:txBody>
      </p:sp>
    </p:spTree>
    <p:extLst>
      <p:ext uri="{BB962C8B-B14F-4D97-AF65-F5344CB8AC3E}">
        <p14:creationId xmlns:p14="http://schemas.microsoft.com/office/powerpoint/2010/main" val="25851183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58</a:t>
            </a:fld>
            <a:endParaRPr lang="en-US" dirty="0"/>
          </a:p>
        </p:txBody>
      </p:sp>
    </p:spTree>
    <p:extLst>
      <p:ext uri="{BB962C8B-B14F-4D97-AF65-F5344CB8AC3E}">
        <p14:creationId xmlns:p14="http://schemas.microsoft.com/office/powerpoint/2010/main" val="11178352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60</a:t>
            </a:fld>
            <a:endParaRPr lang="en-US" dirty="0"/>
          </a:p>
        </p:txBody>
      </p:sp>
    </p:spTree>
    <p:extLst>
      <p:ext uri="{BB962C8B-B14F-4D97-AF65-F5344CB8AC3E}">
        <p14:creationId xmlns:p14="http://schemas.microsoft.com/office/powerpoint/2010/main" val="2611652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62</a:t>
            </a:fld>
            <a:endParaRPr lang="en-US" dirty="0"/>
          </a:p>
        </p:txBody>
      </p:sp>
    </p:spTree>
    <p:extLst>
      <p:ext uri="{BB962C8B-B14F-4D97-AF65-F5344CB8AC3E}">
        <p14:creationId xmlns:p14="http://schemas.microsoft.com/office/powerpoint/2010/main" val="29753896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63</a:t>
            </a:fld>
            <a:endParaRPr lang="en-US"/>
          </a:p>
        </p:txBody>
      </p:sp>
    </p:spTree>
    <p:extLst>
      <p:ext uri="{BB962C8B-B14F-4D97-AF65-F5344CB8AC3E}">
        <p14:creationId xmlns:p14="http://schemas.microsoft.com/office/powerpoint/2010/main" val="28580790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64</a:t>
            </a:fld>
            <a:endParaRPr lang="en-US"/>
          </a:p>
        </p:txBody>
      </p:sp>
    </p:spTree>
    <p:extLst>
      <p:ext uri="{BB962C8B-B14F-4D97-AF65-F5344CB8AC3E}">
        <p14:creationId xmlns:p14="http://schemas.microsoft.com/office/powerpoint/2010/main" val="6981095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65</a:t>
            </a:fld>
            <a:endParaRPr lang="en-US"/>
          </a:p>
        </p:txBody>
      </p:sp>
    </p:spTree>
    <p:extLst>
      <p:ext uri="{BB962C8B-B14F-4D97-AF65-F5344CB8AC3E}">
        <p14:creationId xmlns:p14="http://schemas.microsoft.com/office/powerpoint/2010/main" val="22836978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66</a:t>
            </a:fld>
            <a:endParaRPr lang="en-US"/>
          </a:p>
        </p:txBody>
      </p:sp>
    </p:spTree>
    <p:extLst>
      <p:ext uri="{BB962C8B-B14F-4D97-AF65-F5344CB8AC3E}">
        <p14:creationId xmlns:p14="http://schemas.microsoft.com/office/powerpoint/2010/main" val="26400291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D11840-B421-4878-9341-A951E3C8FF8B}" type="slidenum">
              <a:rPr lang="en-US" smtClean="0"/>
              <a:t>67</a:t>
            </a:fld>
            <a:endParaRPr lang="en-US" dirty="0"/>
          </a:p>
        </p:txBody>
      </p:sp>
    </p:spTree>
    <p:extLst>
      <p:ext uri="{BB962C8B-B14F-4D97-AF65-F5344CB8AC3E}">
        <p14:creationId xmlns:p14="http://schemas.microsoft.com/office/powerpoint/2010/main" val="184315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7</a:t>
            </a:fld>
            <a:endParaRPr lang="en-US"/>
          </a:p>
        </p:txBody>
      </p:sp>
    </p:spTree>
    <p:extLst>
      <p:ext uri="{BB962C8B-B14F-4D97-AF65-F5344CB8AC3E}">
        <p14:creationId xmlns:p14="http://schemas.microsoft.com/office/powerpoint/2010/main" val="6236513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68</a:t>
            </a:fld>
            <a:endParaRPr lang="en-US"/>
          </a:p>
        </p:txBody>
      </p:sp>
    </p:spTree>
    <p:extLst>
      <p:ext uri="{BB962C8B-B14F-4D97-AF65-F5344CB8AC3E}">
        <p14:creationId xmlns:p14="http://schemas.microsoft.com/office/powerpoint/2010/main" val="28924345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70</a:t>
            </a:fld>
            <a:endParaRPr lang="en-US"/>
          </a:p>
        </p:txBody>
      </p:sp>
    </p:spTree>
    <p:extLst>
      <p:ext uri="{BB962C8B-B14F-4D97-AF65-F5344CB8AC3E}">
        <p14:creationId xmlns:p14="http://schemas.microsoft.com/office/powerpoint/2010/main" val="23594928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72</a:t>
            </a:fld>
            <a:endParaRPr lang="en-US"/>
          </a:p>
        </p:txBody>
      </p:sp>
    </p:spTree>
    <p:extLst>
      <p:ext uri="{BB962C8B-B14F-4D97-AF65-F5344CB8AC3E}">
        <p14:creationId xmlns:p14="http://schemas.microsoft.com/office/powerpoint/2010/main" val="19160602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74</a:t>
            </a:fld>
            <a:endParaRPr lang="en-US"/>
          </a:p>
        </p:txBody>
      </p:sp>
    </p:spTree>
    <p:extLst>
      <p:ext uri="{BB962C8B-B14F-4D97-AF65-F5344CB8AC3E}">
        <p14:creationId xmlns:p14="http://schemas.microsoft.com/office/powerpoint/2010/main" val="2871192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8</a:t>
            </a:fld>
            <a:endParaRPr lang="en-US"/>
          </a:p>
        </p:txBody>
      </p:sp>
    </p:spTree>
    <p:extLst>
      <p:ext uri="{BB962C8B-B14F-4D97-AF65-F5344CB8AC3E}">
        <p14:creationId xmlns:p14="http://schemas.microsoft.com/office/powerpoint/2010/main" val="126949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9</a:t>
            </a:fld>
            <a:endParaRPr lang="en-US"/>
          </a:p>
        </p:txBody>
      </p:sp>
    </p:spTree>
    <p:extLst>
      <p:ext uri="{BB962C8B-B14F-4D97-AF65-F5344CB8AC3E}">
        <p14:creationId xmlns:p14="http://schemas.microsoft.com/office/powerpoint/2010/main" val="4290510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11840-B421-4878-9341-A951E3C8FF8B}" type="slidenum">
              <a:rPr lang="en-US" smtClean="0"/>
              <a:t>10</a:t>
            </a:fld>
            <a:endParaRPr lang="en-US"/>
          </a:p>
        </p:txBody>
      </p:sp>
    </p:spTree>
    <p:extLst>
      <p:ext uri="{BB962C8B-B14F-4D97-AF65-F5344CB8AC3E}">
        <p14:creationId xmlns:p14="http://schemas.microsoft.com/office/powerpoint/2010/main" val="388288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A8D7-63EC-4B8A-8725-9E37B2D2B5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AAC24D-0806-4174-9EDE-83EDA4755B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26DCE-597E-47AF-9A4E-5B1E83931F86}"/>
              </a:ext>
            </a:extLst>
          </p:cNvPr>
          <p:cNvSpPr>
            <a:spLocks noGrp="1"/>
          </p:cNvSpPr>
          <p:nvPr>
            <p:ph type="dt" sz="half" idx="10"/>
          </p:nvPr>
        </p:nvSpPr>
        <p:spPr/>
        <p:txBody>
          <a:bodyPr/>
          <a:lstStyle/>
          <a:p>
            <a:fld id="{F9EE5043-B72D-4FB9-8092-8A4040557A67}" type="datetimeFigureOut">
              <a:rPr lang="en-US" smtClean="0"/>
              <a:t>1/3/2024</a:t>
            </a:fld>
            <a:endParaRPr lang="en-US"/>
          </a:p>
        </p:txBody>
      </p:sp>
      <p:sp>
        <p:nvSpPr>
          <p:cNvPr id="5" name="Footer Placeholder 4">
            <a:extLst>
              <a:ext uri="{FF2B5EF4-FFF2-40B4-BE49-F238E27FC236}">
                <a16:creationId xmlns:a16="http://schemas.microsoft.com/office/drawing/2014/main" id="{A6A8504E-F52A-428F-837B-C6DE9EB5C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DAB3B-A5D8-409B-9DA4-63604EDCCA04}"/>
              </a:ext>
            </a:extLst>
          </p:cNvPr>
          <p:cNvSpPr>
            <a:spLocks noGrp="1"/>
          </p:cNvSpPr>
          <p:nvPr>
            <p:ph type="sldNum" sz="quarter" idx="12"/>
          </p:nvPr>
        </p:nvSpPr>
        <p:spPr/>
        <p:txBody>
          <a:bodyPr/>
          <a:lstStyle/>
          <a:p>
            <a:fld id="{24AE1739-6844-408B-AA38-48F7592DC6C6}" type="slidenum">
              <a:rPr lang="en-US" smtClean="0"/>
              <a:t>‹#›</a:t>
            </a:fld>
            <a:endParaRPr lang="en-US"/>
          </a:p>
        </p:txBody>
      </p:sp>
    </p:spTree>
    <p:extLst>
      <p:ext uri="{BB962C8B-B14F-4D97-AF65-F5344CB8AC3E}">
        <p14:creationId xmlns:p14="http://schemas.microsoft.com/office/powerpoint/2010/main" val="323258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C827-BEE6-4A87-8CC4-A8021B6F32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11CB71-FE3C-47E0-A73F-F5FAACC079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10584-ADE9-4DB6-8619-25FBB862B0C6}"/>
              </a:ext>
            </a:extLst>
          </p:cNvPr>
          <p:cNvSpPr>
            <a:spLocks noGrp="1"/>
          </p:cNvSpPr>
          <p:nvPr>
            <p:ph type="dt" sz="half" idx="10"/>
          </p:nvPr>
        </p:nvSpPr>
        <p:spPr/>
        <p:txBody>
          <a:bodyPr/>
          <a:lstStyle/>
          <a:p>
            <a:fld id="{F9EE5043-B72D-4FB9-8092-8A4040557A67}" type="datetimeFigureOut">
              <a:rPr lang="en-US" smtClean="0"/>
              <a:t>1/3/2024</a:t>
            </a:fld>
            <a:endParaRPr lang="en-US"/>
          </a:p>
        </p:txBody>
      </p:sp>
      <p:sp>
        <p:nvSpPr>
          <p:cNvPr id="5" name="Footer Placeholder 4">
            <a:extLst>
              <a:ext uri="{FF2B5EF4-FFF2-40B4-BE49-F238E27FC236}">
                <a16:creationId xmlns:a16="http://schemas.microsoft.com/office/drawing/2014/main" id="{7CAF603A-0F23-48E2-BF0E-8B87B3424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C6502-E81D-4AF9-B92A-53F172AF7C9C}"/>
              </a:ext>
            </a:extLst>
          </p:cNvPr>
          <p:cNvSpPr>
            <a:spLocks noGrp="1"/>
          </p:cNvSpPr>
          <p:nvPr>
            <p:ph type="sldNum" sz="quarter" idx="12"/>
          </p:nvPr>
        </p:nvSpPr>
        <p:spPr/>
        <p:txBody>
          <a:bodyPr/>
          <a:lstStyle/>
          <a:p>
            <a:fld id="{24AE1739-6844-408B-AA38-48F7592DC6C6}" type="slidenum">
              <a:rPr lang="en-US" smtClean="0"/>
              <a:t>‹#›</a:t>
            </a:fld>
            <a:endParaRPr lang="en-US"/>
          </a:p>
        </p:txBody>
      </p:sp>
    </p:spTree>
    <p:extLst>
      <p:ext uri="{BB962C8B-B14F-4D97-AF65-F5344CB8AC3E}">
        <p14:creationId xmlns:p14="http://schemas.microsoft.com/office/powerpoint/2010/main" val="387833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33BCD1-36D5-4F88-9D78-3011E30428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11A7F6-DC6E-4090-A995-3DAC26EBBC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3E291-24AF-47A3-93FC-8F8EF299B57F}"/>
              </a:ext>
            </a:extLst>
          </p:cNvPr>
          <p:cNvSpPr>
            <a:spLocks noGrp="1"/>
          </p:cNvSpPr>
          <p:nvPr>
            <p:ph type="dt" sz="half" idx="10"/>
          </p:nvPr>
        </p:nvSpPr>
        <p:spPr/>
        <p:txBody>
          <a:bodyPr/>
          <a:lstStyle/>
          <a:p>
            <a:fld id="{F9EE5043-B72D-4FB9-8092-8A4040557A67}" type="datetimeFigureOut">
              <a:rPr lang="en-US" smtClean="0"/>
              <a:t>1/3/2024</a:t>
            </a:fld>
            <a:endParaRPr lang="en-US"/>
          </a:p>
        </p:txBody>
      </p:sp>
      <p:sp>
        <p:nvSpPr>
          <p:cNvPr id="5" name="Footer Placeholder 4">
            <a:extLst>
              <a:ext uri="{FF2B5EF4-FFF2-40B4-BE49-F238E27FC236}">
                <a16:creationId xmlns:a16="http://schemas.microsoft.com/office/drawing/2014/main" id="{A4F7C5FD-A495-47C8-93F9-398C84161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E267F-8669-45ED-A870-C36F549EF357}"/>
              </a:ext>
            </a:extLst>
          </p:cNvPr>
          <p:cNvSpPr>
            <a:spLocks noGrp="1"/>
          </p:cNvSpPr>
          <p:nvPr>
            <p:ph type="sldNum" sz="quarter" idx="12"/>
          </p:nvPr>
        </p:nvSpPr>
        <p:spPr/>
        <p:txBody>
          <a:bodyPr/>
          <a:lstStyle/>
          <a:p>
            <a:fld id="{24AE1739-6844-408B-AA38-48F7592DC6C6}" type="slidenum">
              <a:rPr lang="en-US" smtClean="0"/>
              <a:t>‹#›</a:t>
            </a:fld>
            <a:endParaRPr lang="en-US"/>
          </a:p>
        </p:txBody>
      </p:sp>
    </p:spTree>
    <p:extLst>
      <p:ext uri="{BB962C8B-B14F-4D97-AF65-F5344CB8AC3E}">
        <p14:creationId xmlns:p14="http://schemas.microsoft.com/office/powerpoint/2010/main" val="26221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B5EC-F4F1-4F91-AF8A-009F8D219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C6B27-491E-4CAE-A116-E2DA16E2A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16BC42-16B3-4206-BD8B-639B93DE39FD}"/>
              </a:ext>
            </a:extLst>
          </p:cNvPr>
          <p:cNvSpPr>
            <a:spLocks noGrp="1"/>
          </p:cNvSpPr>
          <p:nvPr>
            <p:ph type="dt" sz="half" idx="10"/>
          </p:nvPr>
        </p:nvSpPr>
        <p:spPr/>
        <p:txBody>
          <a:bodyPr/>
          <a:lstStyle/>
          <a:p>
            <a:fld id="{F9EE5043-B72D-4FB9-8092-8A4040557A67}" type="datetimeFigureOut">
              <a:rPr lang="en-US" smtClean="0"/>
              <a:t>1/3/2024</a:t>
            </a:fld>
            <a:endParaRPr lang="en-US"/>
          </a:p>
        </p:txBody>
      </p:sp>
      <p:sp>
        <p:nvSpPr>
          <p:cNvPr id="5" name="Footer Placeholder 4">
            <a:extLst>
              <a:ext uri="{FF2B5EF4-FFF2-40B4-BE49-F238E27FC236}">
                <a16:creationId xmlns:a16="http://schemas.microsoft.com/office/drawing/2014/main" id="{85E3040E-3BAC-402D-B274-20B386A96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B3F1D-2BCB-4839-AB46-00E6391C2AF9}"/>
              </a:ext>
            </a:extLst>
          </p:cNvPr>
          <p:cNvSpPr>
            <a:spLocks noGrp="1"/>
          </p:cNvSpPr>
          <p:nvPr>
            <p:ph type="sldNum" sz="quarter" idx="12"/>
          </p:nvPr>
        </p:nvSpPr>
        <p:spPr/>
        <p:txBody>
          <a:bodyPr/>
          <a:lstStyle/>
          <a:p>
            <a:fld id="{24AE1739-6844-408B-AA38-48F7592DC6C6}" type="slidenum">
              <a:rPr lang="en-US" smtClean="0"/>
              <a:t>‹#›</a:t>
            </a:fld>
            <a:endParaRPr lang="en-US"/>
          </a:p>
        </p:txBody>
      </p:sp>
    </p:spTree>
    <p:extLst>
      <p:ext uri="{BB962C8B-B14F-4D97-AF65-F5344CB8AC3E}">
        <p14:creationId xmlns:p14="http://schemas.microsoft.com/office/powerpoint/2010/main" val="4419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1EBDA-13D2-4CC9-AAB0-15CF722C1D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DC560-A7FF-4E8D-B5BE-E0C6483384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368C9C-2FB7-493E-BE36-7C1B13ED81EF}"/>
              </a:ext>
            </a:extLst>
          </p:cNvPr>
          <p:cNvSpPr>
            <a:spLocks noGrp="1"/>
          </p:cNvSpPr>
          <p:nvPr>
            <p:ph type="dt" sz="half" idx="10"/>
          </p:nvPr>
        </p:nvSpPr>
        <p:spPr/>
        <p:txBody>
          <a:bodyPr/>
          <a:lstStyle/>
          <a:p>
            <a:fld id="{F9EE5043-B72D-4FB9-8092-8A4040557A67}" type="datetimeFigureOut">
              <a:rPr lang="en-US" smtClean="0"/>
              <a:t>1/3/2024</a:t>
            </a:fld>
            <a:endParaRPr lang="en-US"/>
          </a:p>
        </p:txBody>
      </p:sp>
      <p:sp>
        <p:nvSpPr>
          <p:cNvPr id="5" name="Footer Placeholder 4">
            <a:extLst>
              <a:ext uri="{FF2B5EF4-FFF2-40B4-BE49-F238E27FC236}">
                <a16:creationId xmlns:a16="http://schemas.microsoft.com/office/drawing/2014/main" id="{AE098763-43A1-4157-A215-5C1FC9D13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F07F5-B532-4611-8E22-91DDFEC7DABD}"/>
              </a:ext>
            </a:extLst>
          </p:cNvPr>
          <p:cNvSpPr>
            <a:spLocks noGrp="1"/>
          </p:cNvSpPr>
          <p:nvPr>
            <p:ph type="sldNum" sz="quarter" idx="12"/>
          </p:nvPr>
        </p:nvSpPr>
        <p:spPr/>
        <p:txBody>
          <a:bodyPr/>
          <a:lstStyle/>
          <a:p>
            <a:fld id="{24AE1739-6844-408B-AA38-48F7592DC6C6}" type="slidenum">
              <a:rPr lang="en-US" smtClean="0"/>
              <a:t>‹#›</a:t>
            </a:fld>
            <a:endParaRPr lang="en-US"/>
          </a:p>
        </p:txBody>
      </p:sp>
    </p:spTree>
    <p:extLst>
      <p:ext uri="{BB962C8B-B14F-4D97-AF65-F5344CB8AC3E}">
        <p14:creationId xmlns:p14="http://schemas.microsoft.com/office/powerpoint/2010/main" val="380489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C460-0959-4EB6-B149-9DF236E55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B9CB2-C845-41B5-A32F-2FE76D631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586531-E4EE-4DD3-8BA0-EE15B50B50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5A95A0-1CA9-4C04-AE05-4F0C2E59986A}"/>
              </a:ext>
            </a:extLst>
          </p:cNvPr>
          <p:cNvSpPr>
            <a:spLocks noGrp="1"/>
          </p:cNvSpPr>
          <p:nvPr>
            <p:ph type="dt" sz="half" idx="10"/>
          </p:nvPr>
        </p:nvSpPr>
        <p:spPr/>
        <p:txBody>
          <a:bodyPr/>
          <a:lstStyle/>
          <a:p>
            <a:fld id="{F9EE5043-B72D-4FB9-8092-8A4040557A67}" type="datetimeFigureOut">
              <a:rPr lang="en-US" smtClean="0"/>
              <a:t>1/3/2024</a:t>
            </a:fld>
            <a:endParaRPr lang="en-US"/>
          </a:p>
        </p:txBody>
      </p:sp>
      <p:sp>
        <p:nvSpPr>
          <p:cNvPr id="6" name="Footer Placeholder 5">
            <a:extLst>
              <a:ext uri="{FF2B5EF4-FFF2-40B4-BE49-F238E27FC236}">
                <a16:creationId xmlns:a16="http://schemas.microsoft.com/office/drawing/2014/main" id="{37ACA10F-6079-4DEF-8CF8-B14E808AD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ED29E-77D9-4A65-BCC5-895D09F1420C}"/>
              </a:ext>
            </a:extLst>
          </p:cNvPr>
          <p:cNvSpPr>
            <a:spLocks noGrp="1"/>
          </p:cNvSpPr>
          <p:nvPr>
            <p:ph type="sldNum" sz="quarter" idx="12"/>
          </p:nvPr>
        </p:nvSpPr>
        <p:spPr/>
        <p:txBody>
          <a:bodyPr/>
          <a:lstStyle/>
          <a:p>
            <a:fld id="{24AE1739-6844-408B-AA38-48F7592DC6C6}" type="slidenum">
              <a:rPr lang="en-US" smtClean="0"/>
              <a:t>‹#›</a:t>
            </a:fld>
            <a:endParaRPr lang="en-US"/>
          </a:p>
        </p:txBody>
      </p:sp>
    </p:spTree>
    <p:extLst>
      <p:ext uri="{BB962C8B-B14F-4D97-AF65-F5344CB8AC3E}">
        <p14:creationId xmlns:p14="http://schemas.microsoft.com/office/powerpoint/2010/main" val="19107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2E2E-C55C-4A62-99FD-89C8DB52DB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B1B4CC-AFE6-417A-92FF-8734F41AE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FFCECA-FA26-4392-930E-1522CD9701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D2209F-88E5-4C1C-AE16-B6F29346E0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DDBD5C-19DD-49F6-988D-EA16C2110A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4952EB-E44E-46DD-8449-17776DA448A3}"/>
              </a:ext>
            </a:extLst>
          </p:cNvPr>
          <p:cNvSpPr>
            <a:spLocks noGrp="1"/>
          </p:cNvSpPr>
          <p:nvPr>
            <p:ph type="dt" sz="half" idx="10"/>
          </p:nvPr>
        </p:nvSpPr>
        <p:spPr/>
        <p:txBody>
          <a:bodyPr/>
          <a:lstStyle/>
          <a:p>
            <a:fld id="{F9EE5043-B72D-4FB9-8092-8A4040557A67}" type="datetimeFigureOut">
              <a:rPr lang="en-US" smtClean="0"/>
              <a:t>1/3/2024</a:t>
            </a:fld>
            <a:endParaRPr lang="en-US"/>
          </a:p>
        </p:txBody>
      </p:sp>
      <p:sp>
        <p:nvSpPr>
          <p:cNvPr id="8" name="Footer Placeholder 7">
            <a:extLst>
              <a:ext uri="{FF2B5EF4-FFF2-40B4-BE49-F238E27FC236}">
                <a16:creationId xmlns:a16="http://schemas.microsoft.com/office/drawing/2014/main" id="{65BBFA4A-4F4A-4169-BFFD-EAB77C0525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F3D949-94BA-465C-9296-691DB03982C9}"/>
              </a:ext>
            </a:extLst>
          </p:cNvPr>
          <p:cNvSpPr>
            <a:spLocks noGrp="1"/>
          </p:cNvSpPr>
          <p:nvPr>
            <p:ph type="sldNum" sz="quarter" idx="12"/>
          </p:nvPr>
        </p:nvSpPr>
        <p:spPr/>
        <p:txBody>
          <a:bodyPr/>
          <a:lstStyle/>
          <a:p>
            <a:fld id="{24AE1739-6844-408B-AA38-48F7592DC6C6}" type="slidenum">
              <a:rPr lang="en-US" smtClean="0"/>
              <a:t>‹#›</a:t>
            </a:fld>
            <a:endParaRPr lang="en-US"/>
          </a:p>
        </p:txBody>
      </p:sp>
    </p:spTree>
    <p:extLst>
      <p:ext uri="{BB962C8B-B14F-4D97-AF65-F5344CB8AC3E}">
        <p14:creationId xmlns:p14="http://schemas.microsoft.com/office/powerpoint/2010/main" val="418701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96BF-7F2B-4593-83FB-B33D29F309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F459-3031-4282-876E-E14479571581}"/>
              </a:ext>
            </a:extLst>
          </p:cNvPr>
          <p:cNvSpPr>
            <a:spLocks noGrp="1"/>
          </p:cNvSpPr>
          <p:nvPr>
            <p:ph type="dt" sz="half" idx="10"/>
          </p:nvPr>
        </p:nvSpPr>
        <p:spPr/>
        <p:txBody>
          <a:bodyPr/>
          <a:lstStyle/>
          <a:p>
            <a:fld id="{F9EE5043-B72D-4FB9-8092-8A4040557A67}" type="datetimeFigureOut">
              <a:rPr lang="en-US" smtClean="0"/>
              <a:t>1/3/2024</a:t>
            </a:fld>
            <a:endParaRPr lang="en-US"/>
          </a:p>
        </p:txBody>
      </p:sp>
      <p:sp>
        <p:nvSpPr>
          <p:cNvPr id="4" name="Footer Placeholder 3">
            <a:extLst>
              <a:ext uri="{FF2B5EF4-FFF2-40B4-BE49-F238E27FC236}">
                <a16:creationId xmlns:a16="http://schemas.microsoft.com/office/drawing/2014/main" id="{37E69BA3-B83D-45FF-BDB7-C0126B737F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62247D-AB3F-4947-AC8D-963D166024D9}"/>
              </a:ext>
            </a:extLst>
          </p:cNvPr>
          <p:cNvSpPr>
            <a:spLocks noGrp="1"/>
          </p:cNvSpPr>
          <p:nvPr>
            <p:ph type="sldNum" sz="quarter" idx="12"/>
          </p:nvPr>
        </p:nvSpPr>
        <p:spPr/>
        <p:txBody>
          <a:bodyPr/>
          <a:lstStyle/>
          <a:p>
            <a:fld id="{24AE1739-6844-408B-AA38-48F7592DC6C6}" type="slidenum">
              <a:rPr lang="en-US" smtClean="0"/>
              <a:t>‹#›</a:t>
            </a:fld>
            <a:endParaRPr lang="en-US"/>
          </a:p>
        </p:txBody>
      </p:sp>
    </p:spTree>
    <p:extLst>
      <p:ext uri="{BB962C8B-B14F-4D97-AF65-F5344CB8AC3E}">
        <p14:creationId xmlns:p14="http://schemas.microsoft.com/office/powerpoint/2010/main" val="409922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76775-F80B-45A5-8267-9D2BEA65E417}"/>
              </a:ext>
            </a:extLst>
          </p:cNvPr>
          <p:cNvSpPr>
            <a:spLocks noGrp="1"/>
          </p:cNvSpPr>
          <p:nvPr>
            <p:ph type="dt" sz="half" idx="10"/>
          </p:nvPr>
        </p:nvSpPr>
        <p:spPr/>
        <p:txBody>
          <a:bodyPr/>
          <a:lstStyle/>
          <a:p>
            <a:fld id="{F9EE5043-B72D-4FB9-8092-8A4040557A67}" type="datetimeFigureOut">
              <a:rPr lang="en-US" smtClean="0"/>
              <a:t>1/3/2024</a:t>
            </a:fld>
            <a:endParaRPr lang="en-US"/>
          </a:p>
        </p:txBody>
      </p:sp>
      <p:sp>
        <p:nvSpPr>
          <p:cNvPr id="3" name="Footer Placeholder 2">
            <a:extLst>
              <a:ext uri="{FF2B5EF4-FFF2-40B4-BE49-F238E27FC236}">
                <a16:creationId xmlns:a16="http://schemas.microsoft.com/office/drawing/2014/main" id="{9E8979EA-13A3-4313-B9DE-84E8575259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623D71-3475-4D09-B9F1-616F61467FCB}"/>
              </a:ext>
            </a:extLst>
          </p:cNvPr>
          <p:cNvSpPr>
            <a:spLocks noGrp="1"/>
          </p:cNvSpPr>
          <p:nvPr>
            <p:ph type="sldNum" sz="quarter" idx="12"/>
          </p:nvPr>
        </p:nvSpPr>
        <p:spPr/>
        <p:txBody>
          <a:bodyPr/>
          <a:lstStyle/>
          <a:p>
            <a:fld id="{24AE1739-6844-408B-AA38-48F7592DC6C6}" type="slidenum">
              <a:rPr lang="en-US" smtClean="0"/>
              <a:t>‹#›</a:t>
            </a:fld>
            <a:endParaRPr lang="en-US"/>
          </a:p>
        </p:txBody>
      </p:sp>
    </p:spTree>
    <p:extLst>
      <p:ext uri="{BB962C8B-B14F-4D97-AF65-F5344CB8AC3E}">
        <p14:creationId xmlns:p14="http://schemas.microsoft.com/office/powerpoint/2010/main" val="78266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D689-A25E-45E8-88CC-4676AFF86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AB65E-9D85-4353-8DA3-965037DA8A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E604E5-6213-43DF-A0E4-89C238503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7D2C39-BA70-4305-99F0-07BEB0F2E19C}"/>
              </a:ext>
            </a:extLst>
          </p:cNvPr>
          <p:cNvSpPr>
            <a:spLocks noGrp="1"/>
          </p:cNvSpPr>
          <p:nvPr>
            <p:ph type="dt" sz="half" idx="10"/>
          </p:nvPr>
        </p:nvSpPr>
        <p:spPr/>
        <p:txBody>
          <a:bodyPr/>
          <a:lstStyle/>
          <a:p>
            <a:fld id="{F9EE5043-B72D-4FB9-8092-8A4040557A67}" type="datetimeFigureOut">
              <a:rPr lang="en-US" smtClean="0"/>
              <a:t>1/3/2024</a:t>
            </a:fld>
            <a:endParaRPr lang="en-US"/>
          </a:p>
        </p:txBody>
      </p:sp>
      <p:sp>
        <p:nvSpPr>
          <p:cNvPr id="6" name="Footer Placeholder 5">
            <a:extLst>
              <a:ext uri="{FF2B5EF4-FFF2-40B4-BE49-F238E27FC236}">
                <a16:creationId xmlns:a16="http://schemas.microsoft.com/office/drawing/2014/main" id="{742226CA-5352-4621-AFC8-2E0CC4E4E7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7DF55-3410-4A57-9AF3-72E1E606DB9A}"/>
              </a:ext>
            </a:extLst>
          </p:cNvPr>
          <p:cNvSpPr>
            <a:spLocks noGrp="1"/>
          </p:cNvSpPr>
          <p:nvPr>
            <p:ph type="sldNum" sz="quarter" idx="12"/>
          </p:nvPr>
        </p:nvSpPr>
        <p:spPr/>
        <p:txBody>
          <a:bodyPr/>
          <a:lstStyle/>
          <a:p>
            <a:fld id="{24AE1739-6844-408B-AA38-48F7592DC6C6}" type="slidenum">
              <a:rPr lang="en-US" smtClean="0"/>
              <a:t>‹#›</a:t>
            </a:fld>
            <a:endParaRPr lang="en-US"/>
          </a:p>
        </p:txBody>
      </p:sp>
    </p:spTree>
    <p:extLst>
      <p:ext uri="{BB962C8B-B14F-4D97-AF65-F5344CB8AC3E}">
        <p14:creationId xmlns:p14="http://schemas.microsoft.com/office/powerpoint/2010/main" val="329098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22434-6F6B-4B21-9BE9-61B470287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29C571-F238-4D30-A429-3C933A0F5C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CF35F2-D133-4FC1-A7FC-8EAF93998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8135BC-4436-4EBA-855A-5AA2D60C930F}"/>
              </a:ext>
            </a:extLst>
          </p:cNvPr>
          <p:cNvSpPr>
            <a:spLocks noGrp="1"/>
          </p:cNvSpPr>
          <p:nvPr>
            <p:ph type="dt" sz="half" idx="10"/>
          </p:nvPr>
        </p:nvSpPr>
        <p:spPr/>
        <p:txBody>
          <a:bodyPr/>
          <a:lstStyle/>
          <a:p>
            <a:fld id="{F9EE5043-B72D-4FB9-8092-8A4040557A67}" type="datetimeFigureOut">
              <a:rPr lang="en-US" smtClean="0"/>
              <a:t>1/3/2024</a:t>
            </a:fld>
            <a:endParaRPr lang="en-US"/>
          </a:p>
        </p:txBody>
      </p:sp>
      <p:sp>
        <p:nvSpPr>
          <p:cNvPr id="6" name="Footer Placeholder 5">
            <a:extLst>
              <a:ext uri="{FF2B5EF4-FFF2-40B4-BE49-F238E27FC236}">
                <a16:creationId xmlns:a16="http://schemas.microsoft.com/office/drawing/2014/main" id="{85D56906-2DD8-4AAE-BB38-B70DC20FC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98DCDA-4BC0-4840-B543-222453ACF632}"/>
              </a:ext>
            </a:extLst>
          </p:cNvPr>
          <p:cNvSpPr>
            <a:spLocks noGrp="1"/>
          </p:cNvSpPr>
          <p:nvPr>
            <p:ph type="sldNum" sz="quarter" idx="12"/>
          </p:nvPr>
        </p:nvSpPr>
        <p:spPr/>
        <p:txBody>
          <a:bodyPr/>
          <a:lstStyle/>
          <a:p>
            <a:fld id="{24AE1739-6844-408B-AA38-48F7592DC6C6}" type="slidenum">
              <a:rPr lang="en-US" smtClean="0"/>
              <a:t>‹#›</a:t>
            </a:fld>
            <a:endParaRPr lang="en-US"/>
          </a:p>
        </p:txBody>
      </p:sp>
    </p:spTree>
    <p:extLst>
      <p:ext uri="{BB962C8B-B14F-4D97-AF65-F5344CB8AC3E}">
        <p14:creationId xmlns:p14="http://schemas.microsoft.com/office/powerpoint/2010/main" val="33105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35132-4A6A-4087-9B69-9D75BC16B2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B8D1C-1FD2-4F29-AE09-BF0E234FDF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67E03-C709-4ECA-AF8C-01F2E2A316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E5043-B72D-4FB9-8092-8A4040557A67}" type="datetimeFigureOut">
              <a:rPr lang="en-US" smtClean="0"/>
              <a:t>1/3/2024</a:t>
            </a:fld>
            <a:endParaRPr lang="en-US"/>
          </a:p>
        </p:txBody>
      </p:sp>
      <p:sp>
        <p:nvSpPr>
          <p:cNvPr id="5" name="Footer Placeholder 4">
            <a:extLst>
              <a:ext uri="{FF2B5EF4-FFF2-40B4-BE49-F238E27FC236}">
                <a16:creationId xmlns:a16="http://schemas.microsoft.com/office/drawing/2014/main" id="{2DAF0F32-D2B5-4488-B737-6B3B74649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C578F8-15B6-4B4D-A656-0E930AB4C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E1739-6844-408B-AA38-48F7592DC6C6}" type="slidenum">
              <a:rPr lang="en-US" smtClean="0"/>
              <a:t>‹#›</a:t>
            </a:fld>
            <a:endParaRPr lang="en-US"/>
          </a:p>
        </p:txBody>
      </p:sp>
    </p:spTree>
    <p:extLst>
      <p:ext uri="{BB962C8B-B14F-4D97-AF65-F5344CB8AC3E}">
        <p14:creationId xmlns:p14="http://schemas.microsoft.com/office/powerpoint/2010/main" val="2719686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microsoft.com/office/2007/relationships/hdphoto" Target="../media/hdphoto3.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con research vector">
            <a:extLst>
              <a:ext uri="{FF2B5EF4-FFF2-40B4-BE49-F238E27FC236}">
                <a16:creationId xmlns:a16="http://schemas.microsoft.com/office/drawing/2014/main" id="{D93272D7-A6EE-40BB-A4DF-8448B3A006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23" t="24335" r="18416" b="27000"/>
          <a:stretch/>
        </p:blipFill>
        <p:spPr bwMode="auto">
          <a:xfrm>
            <a:off x="8239798" y="3586510"/>
            <a:ext cx="3610080" cy="2980504"/>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7F76A13C-B2BF-47DC-AAE8-D3F539428D80}"/>
              </a:ext>
            </a:extLst>
          </p:cNvPr>
          <p:cNvGrpSpPr/>
          <p:nvPr/>
        </p:nvGrpSpPr>
        <p:grpSpPr>
          <a:xfrm flipH="1">
            <a:off x="0" y="5801352"/>
            <a:ext cx="8123858" cy="491613"/>
            <a:chOff x="4068142" y="5774166"/>
            <a:chExt cx="8123858" cy="491613"/>
          </a:xfrm>
        </p:grpSpPr>
        <p:sp>
          <p:nvSpPr>
            <p:cNvPr id="37" name="Rectangle 36">
              <a:extLst>
                <a:ext uri="{FF2B5EF4-FFF2-40B4-BE49-F238E27FC236}">
                  <a16:creationId xmlns:a16="http://schemas.microsoft.com/office/drawing/2014/main" id="{883186A2-DCBC-4B1B-893B-C2D4BF2749CD}"/>
                </a:ext>
              </a:extLst>
            </p:cNvPr>
            <p:cNvSpPr/>
            <p:nvPr/>
          </p:nvSpPr>
          <p:spPr>
            <a:xfrm>
              <a:off x="4596877" y="5774166"/>
              <a:ext cx="7595123" cy="491613"/>
            </a:xfrm>
            <a:prstGeom prst="rect">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ight Triangle 37">
              <a:extLst>
                <a:ext uri="{FF2B5EF4-FFF2-40B4-BE49-F238E27FC236}">
                  <a16:creationId xmlns:a16="http://schemas.microsoft.com/office/drawing/2014/main" id="{D20B863E-1EFF-4AD7-A92E-999C508F05E5}"/>
                </a:ext>
              </a:extLst>
            </p:cNvPr>
            <p:cNvSpPr/>
            <p:nvPr/>
          </p:nvSpPr>
          <p:spPr>
            <a:xfrm flipH="1" flipV="1">
              <a:off x="4068142" y="5779582"/>
              <a:ext cx="528735" cy="484239"/>
            </a:xfrm>
            <a:prstGeom prst="rtTriangle">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4EE812A9-BBA5-41FB-A076-0BC9F52F9931}"/>
              </a:ext>
            </a:extLst>
          </p:cNvPr>
          <p:cNvGrpSpPr/>
          <p:nvPr/>
        </p:nvGrpSpPr>
        <p:grpSpPr>
          <a:xfrm>
            <a:off x="0" y="2095673"/>
            <a:ext cx="8453535" cy="491613"/>
            <a:chOff x="0" y="2944761"/>
            <a:chExt cx="8453535" cy="491613"/>
          </a:xfrm>
        </p:grpSpPr>
        <p:sp>
          <p:nvSpPr>
            <p:cNvPr id="4" name="Rectangle 3">
              <a:extLst>
                <a:ext uri="{FF2B5EF4-FFF2-40B4-BE49-F238E27FC236}">
                  <a16:creationId xmlns:a16="http://schemas.microsoft.com/office/drawing/2014/main" id="{55C351D3-9A1E-4A29-AB35-823D788B0487}"/>
                </a:ext>
              </a:extLst>
            </p:cNvPr>
            <p:cNvSpPr/>
            <p:nvPr/>
          </p:nvSpPr>
          <p:spPr>
            <a:xfrm>
              <a:off x="0" y="2944761"/>
              <a:ext cx="7924800" cy="491613"/>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C1E30FD8-85A7-4D7E-85B1-04EC89B5D767}"/>
                </a:ext>
              </a:extLst>
            </p:cNvPr>
            <p:cNvSpPr/>
            <p:nvPr/>
          </p:nvSpPr>
          <p:spPr>
            <a:xfrm flipV="1">
              <a:off x="7924800" y="2944761"/>
              <a:ext cx="528735" cy="484239"/>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32856341-904C-40AF-A98A-F32AF8C16777}"/>
              </a:ext>
            </a:extLst>
          </p:cNvPr>
          <p:cNvGrpSpPr/>
          <p:nvPr/>
        </p:nvGrpSpPr>
        <p:grpSpPr>
          <a:xfrm>
            <a:off x="1890999" y="2581870"/>
            <a:ext cx="10301000" cy="491613"/>
            <a:chOff x="1890999" y="3430958"/>
            <a:chExt cx="10301000" cy="491613"/>
          </a:xfrm>
        </p:grpSpPr>
        <p:sp>
          <p:nvSpPr>
            <p:cNvPr id="7" name="Rectangle 6">
              <a:extLst>
                <a:ext uri="{FF2B5EF4-FFF2-40B4-BE49-F238E27FC236}">
                  <a16:creationId xmlns:a16="http://schemas.microsoft.com/office/drawing/2014/main" id="{56C4130A-C0B8-4309-B856-235D9769C885}"/>
                </a:ext>
              </a:extLst>
            </p:cNvPr>
            <p:cNvSpPr/>
            <p:nvPr/>
          </p:nvSpPr>
          <p:spPr>
            <a:xfrm>
              <a:off x="2419734" y="3430958"/>
              <a:ext cx="9772265" cy="491613"/>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F9F874E9-49FE-4AEF-B2D9-94B54C34884A}"/>
                </a:ext>
              </a:extLst>
            </p:cNvPr>
            <p:cNvSpPr/>
            <p:nvPr/>
          </p:nvSpPr>
          <p:spPr>
            <a:xfrm flipH="1" flipV="1">
              <a:off x="1890999" y="3436374"/>
              <a:ext cx="528735" cy="484239"/>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B63A2011-3835-485A-86FB-55684F399FB0}"/>
              </a:ext>
            </a:extLst>
          </p:cNvPr>
          <p:cNvGrpSpPr/>
          <p:nvPr/>
        </p:nvGrpSpPr>
        <p:grpSpPr>
          <a:xfrm>
            <a:off x="6413238" y="3065268"/>
            <a:ext cx="5778762" cy="501122"/>
            <a:chOff x="6413238" y="3065268"/>
            <a:chExt cx="5778762" cy="501122"/>
          </a:xfrm>
        </p:grpSpPr>
        <p:sp>
          <p:nvSpPr>
            <p:cNvPr id="9" name="Rectangle 8">
              <a:extLst>
                <a:ext uri="{FF2B5EF4-FFF2-40B4-BE49-F238E27FC236}">
                  <a16:creationId xmlns:a16="http://schemas.microsoft.com/office/drawing/2014/main" id="{DD949BA2-ED85-4015-8F8A-D519C230DA9F}"/>
                </a:ext>
              </a:extLst>
            </p:cNvPr>
            <p:cNvSpPr/>
            <p:nvPr/>
          </p:nvSpPr>
          <p:spPr>
            <a:xfrm>
              <a:off x="6941975" y="3070024"/>
              <a:ext cx="5250025" cy="491613"/>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3C5D97E1-8017-4626-8F59-04BAB8DF2739}"/>
                </a:ext>
              </a:extLst>
            </p:cNvPr>
            <p:cNvSpPr/>
            <p:nvPr/>
          </p:nvSpPr>
          <p:spPr>
            <a:xfrm flipH="1" flipV="1">
              <a:off x="6413238" y="3065268"/>
              <a:ext cx="528738" cy="501122"/>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Parallelogram 13">
            <a:extLst>
              <a:ext uri="{FF2B5EF4-FFF2-40B4-BE49-F238E27FC236}">
                <a16:creationId xmlns:a16="http://schemas.microsoft.com/office/drawing/2014/main" id="{DAB67125-21D6-4A8D-8CCF-463AAF709A09}"/>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a:extLst>
              <a:ext uri="{FF2B5EF4-FFF2-40B4-BE49-F238E27FC236}">
                <a16:creationId xmlns:a16="http://schemas.microsoft.com/office/drawing/2014/main" id="{9F946CCC-5698-41AF-B325-EC380A042C83}"/>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a:extLst>
              <a:ext uri="{FF2B5EF4-FFF2-40B4-BE49-F238E27FC236}">
                <a16:creationId xmlns:a16="http://schemas.microsoft.com/office/drawing/2014/main" id="{4FE01BFE-CC06-48B6-8CAD-5E089D041C9D}"/>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Logo&#10;&#10;Description automatically generated">
            <a:extLst>
              <a:ext uri="{FF2B5EF4-FFF2-40B4-BE49-F238E27FC236}">
                <a16:creationId xmlns:a16="http://schemas.microsoft.com/office/drawing/2014/main" id="{E7F8A412-4559-4FC8-BFF9-7A3C43850829}"/>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75782" y="196939"/>
            <a:ext cx="1229332" cy="1566547"/>
          </a:xfrm>
          <a:prstGeom prst="rect">
            <a:avLst/>
          </a:prstGeom>
        </p:spPr>
      </p:pic>
      <p:sp>
        <p:nvSpPr>
          <p:cNvPr id="21" name="TextBox 20">
            <a:extLst>
              <a:ext uri="{FF2B5EF4-FFF2-40B4-BE49-F238E27FC236}">
                <a16:creationId xmlns:a16="http://schemas.microsoft.com/office/drawing/2014/main" id="{32824CC3-BD5B-4190-A3F8-A75C0AB69474}"/>
              </a:ext>
            </a:extLst>
          </p:cNvPr>
          <p:cNvSpPr txBox="1"/>
          <p:nvPr/>
        </p:nvSpPr>
        <p:spPr>
          <a:xfrm>
            <a:off x="1791472" y="316936"/>
            <a:ext cx="4887289" cy="1446550"/>
          </a:xfrm>
          <a:prstGeom prst="rect">
            <a:avLst/>
          </a:prstGeom>
          <a:noFill/>
        </p:spPr>
        <p:txBody>
          <a:bodyPr wrap="square">
            <a:spAutoFit/>
          </a:bodyPr>
          <a:lstStyle/>
          <a:p>
            <a:r>
              <a:rPr lang="en-US" sz="4400" dirty="0" err="1">
                <a:solidFill>
                  <a:srgbClr val="9B9FA7"/>
                </a:solidFill>
                <a:latin typeface="Impact" panose="020B0806030902050204" pitchFamily="34" charset="0"/>
              </a:rPr>
              <a:t>Suan</a:t>
            </a:r>
            <a:r>
              <a:rPr lang="en-US" sz="4400" dirty="0">
                <a:solidFill>
                  <a:srgbClr val="9B9FA7"/>
                </a:solidFill>
                <a:latin typeface="Impact" panose="020B0806030902050204" pitchFamily="34" charset="0"/>
              </a:rPr>
              <a:t> </a:t>
            </a:r>
            <a:r>
              <a:rPr lang="en-US" sz="4400" dirty="0" err="1">
                <a:solidFill>
                  <a:srgbClr val="9B9FA7"/>
                </a:solidFill>
                <a:latin typeface="Impact" panose="020B0806030902050204" pitchFamily="34" charset="0"/>
              </a:rPr>
              <a:t>Sunandha</a:t>
            </a:r>
            <a:r>
              <a:rPr lang="en-US" sz="4400" dirty="0">
                <a:solidFill>
                  <a:srgbClr val="9B9FA7"/>
                </a:solidFill>
                <a:latin typeface="Impact" panose="020B0806030902050204" pitchFamily="34" charset="0"/>
              </a:rPr>
              <a:t> Rajabhat University</a:t>
            </a:r>
          </a:p>
        </p:txBody>
      </p:sp>
      <p:grpSp>
        <p:nvGrpSpPr>
          <p:cNvPr id="25" name="Group 24">
            <a:extLst>
              <a:ext uri="{FF2B5EF4-FFF2-40B4-BE49-F238E27FC236}">
                <a16:creationId xmlns:a16="http://schemas.microsoft.com/office/drawing/2014/main" id="{C1EBA285-45EE-450F-90DD-703D0D4C1E69}"/>
              </a:ext>
            </a:extLst>
          </p:cNvPr>
          <p:cNvGrpSpPr/>
          <p:nvPr/>
        </p:nvGrpSpPr>
        <p:grpSpPr>
          <a:xfrm>
            <a:off x="0" y="6366383"/>
            <a:ext cx="12192000" cy="491618"/>
            <a:chOff x="0" y="6366383"/>
            <a:chExt cx="12192000" cy="491618"/>
          </a:xfrm>
        </p:grpSpPr>
        <p:sp>
          <p:nvSpPr>
            <p:cNvPr id="20" name="Rectangle 19">
              <a:extLst>
                <a:ext uri="{FF2B5EF4-FFF2-40B4-BE49-F238E27FC236}">
                  <a16:creationId xmlns:a16="http://schemas.microsoft.com/office/drawing/2014/main" id="{70AE2B88-F6D6-4494-9D1A-DCB77E1E2B02}"/>
                </a:ext>
              </a:extLst>
            </p:cNvPr>
            <p:cNvSpPr/>
            <p:nvPr/>
          </p:nvSpPr>
          <p:spPr>
            <a:xfrm>
              <a:off x="1062025" y="6756366"/>
              <a:ext cx="11129975"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B3EB06D-C66E-4B68-AABB-AF4C23383228}"/>
                </a:ext>
              </a:extLst>
            </p:cNvPr>
            <p:cNvSpPr/>
            <p:nvPr/>
          </p:nvSpPr>
          <p:spPr>
            <a:xfrm>
              <a:off x="0" y="6366383"/>
              <a:ext cx="905069"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1AC14A4-3110-49D6-AB33-A5F8F116311C}"/>
                </a:ext>
              </a:extLst>
            </p:cNvPr>
            <p:cNvSpPr/>
            <p:nvPr/>
          </p:nvSpPr>
          <p:spPr>
            <a:xfrm>
              <a:off x="1222592" y="6606081"/>
              <a:ext cx="10969408"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08BA93BA-C7E5-462C-A333-8FBFFB5994B2}"/>
                </a:ext>
              </a:extLst>
            </p:cNvPr>
            <p:cNvSpPr/>
            <p:nvPr/>
          </p:nvSpPr>
          <p:spPr>
            <a:xfrm flipV="1">
              <a:off x="905070" y="6366383"/>
              <a:ext cx="490343"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Triangle 26">
              <a:extLst>
                <a:ext uri="{FF2B5EF4-FFF2-40B4-BE49-F238E27FC236}">
                  <a16:creationId xmlns:a16="http://schemas.microsoft.com/office/drawing/2014/main" id="{CC4FC9DF-5C0E-4857-BA9E-3DDE590A2D50}"/>
                </a:ext>
              </a:extLst>
            </p:cNvPr>
            <p:cNvSpPr/>
            <p:nvPr/>
          </p:nvSpPr>
          <p:spPr>
            <a:xfrm flipH="1">
              <a:off x="1109654" y="6602634"/>
              <a:ext cx="112938" cy="106388"/>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a:extLst>
                <a:ext uri="{FF2B5EF4-FFF2-40B4-BE49-F238E27FC236}">
                  <a16:creationId xmlns:a16="http://schemas.microsoft.com/office/drawing/2014/main" id="{3B3E42A3-8A52-4A86-8D12-25E1D4627152}"/>
                </a:ext>
              </a:extLst>
            </p:cNvPr>
            <p:cNvSpPr/>
            <p:nvPr/>
          </p:nvSpPr>
          <p:spPr>
            <a:xfrm flipH="1">
              <a:off x="949087" y="6751603"/>
              <a:ext cx="112938"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F6DAF17D-D14B-4CCA-9018-7C7E12FE4A7B}"/>
              </a:ext>
            </a:extLst>
          </p:cNvPr>
          <p:cNvSpPr txBox="1"/>
          <p:nvPr/>
        </p:nvSpPr>
        <p:spPr>
          <a:xfrm>
            <a:off x="342101" y="3333014"/>
            <a:ext cx="7359209" cy="1323439"/>
          </a:xfrm>
          <a:prstGeom prst="rect">
            <a:avLst/>
          </a:prstGeom>
          <a:noFill/>
        </p:spPr>
        <p:txBody>
          <a:bodyPr wrap="square" rtlCol="0">
            <a:spAutoFit/>
          </a:bodyPr>
          <a:lstStyle/>
          <a:p>
            <a:pPr algn="ctr"/>
            <a:r>
              <a:rPr lang="en-US" sz="8000" b="1" dirty="0">
                <a:effectLst/>
                <a:latin typeface="TH SarabunPSK" panose="020B0500040200020003" pitchFamily="34" charset="-34"/>
                <a:ea typeface="Times New Roman" panose="02020603050405020304" pitchFamily="18" charset="0"/>
                <a:cs typeface="TH SarabunPSK" panose="020B0500040200020003" pitchFamily="34" charset="-34"/>
              </a:rPr>
              <a:t>Dissertation structure</a:t>
            </a:r>
          </a:p>
        </p:txBody>
      </p:sp>
      <p:sp>
        <p:nvSpPr>
          <p:cNvPr id="41" name="TextBox 40">
            <a:extLst>
              <a:ext uri="{FF2B5EF4-FFF2-40B4-BE49-F238E27FC236}">
                <a16:creationId xmlns:a16="http://schemas.microsoft.com/office/drawing/2014/main" id="{2C142EED-B9F9-4778-A921-A8C5635A8B46}"/>
              </a:ext>
            </a:extLst>
          </p:cNvPr>
          <p:cNvSpPr txBox="1"/>
          <p:nvPr/>
        </p:nvSpPr>
        <p:spPr>
          <a:xfrm>
            <a:off x="1842024" y="4942178"/>
            <a:ext cx="4431021" cy="584775"/>
          </a:xfrm>
          <a:prstGeom prst="rect">
            <a:avLst/>
          </a:prstGeom>
          <a:noFill/>
        </p:spPr>
        <p:txBody>
          <a:bodyPr wrap="none" rtlCol="0">
            <a:spAutoFit/>
          </a:bodyPr>
          <a:lstStyle/>
          <a:p>
            <a:pPr algn="ctr"/>
            <a:r>
              <a:rPr lang="en-US" sz="3200" b="1" dirty="0">
                <a:latin typeface="TH SarabunPSK" panose="020B0500040200020003" pitchFamily="34" charset="-34"/>
                <a:cs typeface="TH SarabunPSK" panose="020B0500040200020003" pitchFamily="34" charset="-34"/>
              </a:rPr>
              <a:t>Assoc. Prof. Dr.</a:t>
            </a:r>
            <a:r>
              <a:rPr lang="th-TH" sz="3200" b="1" dirty="0">
                <a:latin typeface="TH SarabunPSK" panose="020B0500040200020003" pitchFamily="34" charset="-34"/>
                <a:cs typeface="TH SarabunPSK" panose="020B0500040200020003" pitchFamily="34" charset="-34"/>
              </a:rPr>
              <a:t> </a:t>
            </a:r>
            <a:r>
              <a:rPr lang="en-US" sz="3200" b="1" dirty="0">
                <a:latin typeface="TH SarabunPSK" panose="020B0500040200020003" pitchFamily="34" charset="-34"/>
                <a:cs typeface="TH SarabunPSK" panose="020B0500040200020003" pitchFamily="34" charset="-34"/>
              </a:rPr>
              <a:t>Nuntiya </a:t>
            </a:r>
            <a:r>
              <a:rPr lang="en-US" sz="3200" b="1" dirty="0" err="1">
                <a:latin typeface="TH SarabunPSK" panose="020B0500040200020003" pitchFamily="34" charset="-34"/>
                <a:cs typeface="TH SarabunPSK" panose="020B0500040200020003" pitchFamily="34" charset="-34"/>
              </a:rPr>
              <a:t>Noichun</a:t>
            </a:r>
            <a:endParaRPr lang="en-US" sz="3200" b="1" dirty="0">
              <a:latin typeface="TH SarabunPSK" panose="020B0500040200020003" pitchFamily="34" charset="-34"/>
              <a:cs typeface="TH SarabunPSK" panose="020B0500040200020003" pitchFamily="34" charset="-34"/>
            </a:endParaRPr>
          </a:p>
        </p:txBody>
      </p:sp>
      <p:cxnSp>
        <p:nvCxnSpPr>
          <p:cNvPr id="43" name="Straight Connector 42">
            <a:extLst>
              <a:ext uri="{FF2B5EF4-FFF2-40B4-BE49-F238E27FC236}">
                <a16:creationId xmlns:a16="http://schemas.microsoft.com/office/drawing/2014/main" id="{C6D80568-B32E-42DB-B899-A3038B77FB55}"/>
              </a:ext>
            </a:extLst>
          </p:cNvPr>
          <p:cNvCxnSpPr>
            <a:cxnSpLocks/>
          </p:cNvCxnSpPr>
          <p:nvPr/>
        </p:nvCxnSpPr>
        <p:spPr>
          <a:xfrm>
            <a:off x="750556" y="4776302"/>
            <a:ext cx="6520423" cy="0"/>
          </a:xfrm>
          <a:prstGeom prst="line">
            <a:avLst/>
          </a:prstGeom>
          <a:ln w="19050">
            <a:solidFill>
              <a:srgbClr val="E2E2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346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345234" y="80008"/>
            <a:ext cx="8850088" cy="793102"/>
            <a:chOff x="0" y="2944761"/>
            <a:chExt cx="8453535"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5734"/>
            <a:ext cx="8231235" cy="830997"/>
          </a:xfrm>
          <a:prstGeom prst="rect">
            <a:avLst/>
          </a:prstGeom>
          <a:noFill/>
        </p:spPr>
        <p:txBody>
          <a:bodyPr wrap="square" rtlCol="0">
            <a:spAutoFit/>
          </a:bodyPr>
          <a:lstStyle/>
          <a:p>
            <a:pPr algn="ctr"/>
            <a:r>
              <a:rPr lang="en-US" sz="4800" b="1" dirty="0">
                <a:solidFill>
                  <a:schemeClr val="bg1"/>
                </a:solidFill>
                <a:latin typeface="TH SarabunPSK" panose="020B0500040200020003" pitchFamily="34" charset="-34"/>
                <a:cs typeface="TH SarabunPSK" panose="020B0500040200020003" pitchFamily="34" charset="-34"/>
              </a:rPr>
              <a:t>Who to thank</a:t>
            </a:r>
          </a:p>
        </p:txBody>
      </p:sp>
      <p:sp>
        <p:nvSpPr>
          <p:cNvPr id="30" name="TextBox 29">
            <a:extLst>
              <a:ext uri="{FF2B5EF4-FFF2-40B4-BE49-F238E27FC236}">
                <a16:creationId xmlns:a16="http://schemas.microsoft.com/office/drawing/2014/main" id="{AB4C38A0-AC56-4EF2-8CD2-D3B16267F375}"/>
              </a:ext>
            </a:extLst>
          </p:cNvPr>
          <p:cNvSpPr txBox="1"/>
          <p:nvPr/>
        </p:nvSpPr>
        <p:spPr>
          <a:xfrm>
            <a:off x="271172" y="1233117"/>
            <a:ext cx="11542954" cy="2862322"/>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	Generally, there are two categories’ acknowledgements: professional and personal. </a:t>
            </a:r>
          </a:p>
          <a:p>
            <a:pPr algn="thaiDist"/>
            <a:r>
              <a:rPr lang="en-US" sz="3600" b="1" dirty="0">
                <a:latin typeface="TH SarabunPSK" panose="020B0500040200020003" pitchFamily="34" charset="-34"/>
                <a:cs typeface="TH SarabunPSK" panose="020B0500040200020003" pitchFamily="34" charset="-34"/>
              </a:rPr>
              <a:t>	It is wise to place the professional acknowledgements first. Though there is no set rule, the standard order is to move from most formal to least:</a:t>
            </a:r>
            <a:endParaRPr lang="en-US" sz="3200" b="1" dirty="0">
              <a:latin typeface="TH SarabunPSK" panose="020B0500040200020003" pitchFamily="34" charset="-34"/>
              <a:cs typeface="TH SarabunPSK" panose="020B0500040200020003" pitchFamily="34" charset="-34"/>
            </a:endParaRPr>
          </a:p>
        </p:txBody>
      </p:sp>
      <p:graphicFrame>
        <p:nvGraphicFramePr>
          <p:cNvPr id="9" name="Diagram 8">
            <a:extLst>
              <a:ext uri="{FF2B5EF4-FFF2-40B4-BE49-F238E27FC236}">
                <a16:creationId xmlns:a16="http://schemas.microsoft.com/office/drawing/2014/main" id="{D1DB4999-65FE-42CC-90C5-0C9A80A9D043}"/>
              </a:ext>
            </a:extLst>
          </p:cNvPr>
          <p:cNvGraphicFramePr/>
          <p:nvPr>
            <p:extLst>
              <p:ext uri="{D42A27DB-BD31-4B8C-83A1-F6EECF244321}">
                <p14:modId xmlns:p14="http://schemas.microsoft.com/office/powerpoint/2010/main" val="898398476"/>
              </p:ext>
            </p:extLst>
          </p:nvPr>
        </p:nvGraphicFramePr>
        <p:xfrm>
          <a:off x="323125" y="4055838"/>
          <a:ext cx="11439047" cy="1954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7508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EAE97714-F33D-410C-AF01-F9F5CC3330EF}"/>
              </a:ext>
            </a:extLst>
          </p:cNvPr>
          <p:cNvSpPr txBox="1"/>
          <p:nvPr/>
        </p:nvSpPr>
        <p:spPr>
          <a:xfrm>
            <a:off x="5270632" y="1937127"/>
            <a:ext cx="6150426" cy="3046988"/>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Usually, you should only mention those who directly supported you during your dissertation — but if you feel your high school physics professor was a great inspiration on the path to your current research, you can include such an exception.</a:t>
            </a:r>
            <a:endParaRPr lang="en-US" sz="3200" b="1" dirty="0"/>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Diagram&#10;&#10;Description automatically generated">
            <a:extLst>
              <a:ext uri="{FF2B5EF4-FFF2-40B4-BE49-F238E27FC236}">
                <a16:creationId xmlns:a16="http://schemas.microsoft.com/office/drawing/2014/main" id="{E1F1336F-4726-4128-B907-68AE5D1D2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21" y="1023343"/>
            <a:ext cx="4925112" cy="4382112"/>
          </a:xfrm>
          <a:prstGeom prst="rect">
            <a:avLst/>
          </a:prstGeom>
        </p:spPr>
      </p:pic>
    </p:spTree>
    <p:extLst>
      <p:ext uri="{BB962C8B-B14F-4D97-AF65-F5344CB8AC3E}">
        <p14:creationId xmlns:p14="http://schemas.microsoft.com/office/powerpoint/2010/main" val="22392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AE97714-F33D-410C-AF01-F9F5CC3330EF}"/>
              </a:ext>
            </a:extLst>
          </p:cNvPr>
          <p:cNvSpPr txBox="1"/>
          <p:nvPr/>
        </p:nvSpPr>
        <p:spPr>
          <a:xfrm>
            <a:off x="2496816" y="1940747"/>
            <a:ext cx="7096181" cy="2308324"/>
          </a:xfrm>
          <a:prstGeom prst="rect">
            <a:avLst/>
          </a:prstGeom>
          <a:noFill/>
        </p:spPr>
        <p:txBody>
          <a:bodyPr wrap="square" rtlCol="0">
            <a:spAutoFit/>
          </a:bodyPr>
          <a:lstStyle/>
          <a:p>
            <a:pPr algn="thaiDist"/>
            <a:r>
              <a:rPr lang="en-US" sz="3600" b="1" dirty="0">
                <a:latin typeface="TH SarabunPSK" panose="020B0500040200020003" pitchFamily="34" charset="-34"/>
                <a:cs typeface="TH SarabunPSK" panose="020B0500040200020003" pitchFamily="34" charset="-34"/>
              </a:rPr>
              <a:t>For some acknowledgements, you may wish to keep it simple and say only </a:t>
            </a:r>
            <a:r>
              <a:rPr lang="en-US" sz="3600" b="1" dirty="0">
                <a:solidFill>
                  <a:srgbClr val="FF3399"/>
                </a:solidFill>
                <a:latin typeface="TH SarabunPSK" panose="020B0500040200020003" pitchFamily="34" charset="-34"/>
                <a:cs typeface="TH SarabunPSK" panose="020B0500040200020003" pitchFamily="34" charset="-34"/>
              </a:rPr>
              <a:t>“thank you.” </a:t>
            </a:r>
            <a:r>
              <a:rPr lang="en-US" sz="3600" b="1" dirty="0">
                <a:latin typeface="TH SarabunPSK" panose="020B0500040200020003" pitchFamily="34" charset="-34"/>
                <a:cs typeface="TH SarabunPSK" panose="020B0500040200020003" pitchFamily="34" charset="-34"/>
              </a:rPr>
              <a:t>For others, you might like to outline exactly how they helped you.</a:t>
            </a:r>
            <a:endParaRPr lang="en-US" sz="3600" b="1" dirty="0"/>
          </a:p>
        </p:txBody>
      </p:sp>
      <p:sp>
        <p:nvSpPr>
          <p:cNvPr id="47" name="Rectangle 46">
            <a:extLst>
              <a:ext uri="{FF2B5EF4-FFF2-40B4-BE49-F238E27FC236}">
                <a16:creationId xmlns:a16="http://schemas.microsoft.com/office/drawing/2014/main" id="{87DB883A-49D4-435E-86DF-7184585BCF95}"/>
              </a:ext>
            </a:extLst>
          </p:cNvPr>
          <p:cNvSpPr/>
          <p:nvPr/>
        </p:nvSpPr>
        <p:spPr>
          <a:xfrm>
            <a:off x="1531901" y="1242748"/>
            <a:ext cx="9026013" cy="396678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6D2A2F3-2A0B-4625-B4D9-10BCE5FF5F3E}"/>
              </a:ext>
            </a:extLst>
          </p:cNvPr>
          <p:cNvSpPr/>
          <p:nvPr/>
        </p:nvSpPr>
        <p:spPr>
          <a:xfrm>
            <a:off x="1349992" y="1108009"/>
            <a:ext cx="9345574" cy="4202889"/>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a:extLst>
              <a:ext uri="{FF2B5EF4-FFF2-40B4-BE49-F238E27FC236}">
                <a16:creationId xmlns:a16="http://schemas.microsoft.com/office/drawing/2014/main" id="{B281EAA4-CD7E-4563-9060-1C0257F8C88F}"/>
              </a:ext>
            </a:extLst>
          </p:cNvPr>
          <p:cNvSpPr/>
          <p:nvPr/>
        </p:nvSpPr>
        <p:spPr>
          <a:xfrm>
            <a:off x="1256102" y="4832024"/>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49">
            <a:extLst>
              <a:ext uri="{FF2B5EF4-FFF2-40B4-BE49-F238E27FC236}">
                <a16:creationId xmlns:a16="http://schemas.microsoft.com/office/drawing/2014/main" id="{C4B36913-CC69-45D6-A328-8A2D0C92741C}"/>
              </a:ext>
            </a:extLst>
          </p:cNvPr>
          <p:cNvSpPr/>
          <p:nvPr/>
        </p:nvSpPr>
        <p:spPr>
          <a:xfrm>
            <a:off x="905196" y="4832024"/>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09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345234" y="80008"/>
            <a:ext cx="8850088" cy="793102"/>
            <a:chOff x="0" y="2944761"/>
            <a:chExt cx="8453535"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5734"/>
            <a:ext cx="8231235" cy="830997"/>
          </a:xfrm>
          <a:prstGeom prst="rect">
            <a:avLst/>
          </a:prstGeom>
          <a:noFill/>
        </p:spPr>
        <p:txBody>
          <a:bodyPr wrap="square" rtlCol="0">
            <a:spAutoFit/>
          </a:bodyPr>
          <a:lstStyle/>
          <a:p>
            <a:pPr algn="ctr"/>
            <a:r>
              <a:rPr lang="en-US" sz="4800" b="1" dirty="0">
                <a:solidFill>
                  <a:schemeClr val="bg1"/>
                </a:solidFill>
                <a:latin typeface="TH SarabunPSK" panose="020B0500040200020003" pitchFamily="34" charset="-34"/>
                <a:cs typeface="TH SarabunPSK" panose="020B0500040200020003" pitchFamily="34" charset="-34"/>
              </a:rPr>
              <a:t>Professional acknowledgements</a:t>
            </a:r>
          </a:p>
        </p:txBody>
      </p:sp>
      <p:sp>
        <p:nvSpPr>
          <p:cNvPr id="30" name="TextBox 29">
            <a:extLst>
              <a:ext uri="{FF2B5EF4-FFF2-40B4-BE49-F238E27FC236}">
                <a16:creationId xmlns:a16="http://schemas.microsoft.com/office/drawing/2014/main" id="{AB4C38A0-AC56-4EF2-8CD2-D3B16267F375}"/>
              </a:ext>
            </a:extLst>
          </p:cNvPr>
          <p:cNvSpPr txBox="1"/>
          <p:nvPr/>
        </p:nvSpPr>
        <p:spPr>
          <a:xfrm>
            <a:off x="5270632" y="2365067"/>
            <a:ext cx="6001809" cy="2308324"/>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	It is important not to overlook anybody, particularly those in the professional sphere, who may have helped you along the way.</a:t>
            </a:r>
            <a:endParaRPr lang="en-US" sz="3200" b="1" dirty="0">
              <a:latin typeface="TH SarabunPSK" panose="020B0500040200020003" pitchFamily="34" charset="-34"/>
              <a:cs typeface="TH SarabunPSK" panose="020B0500040200020003" pitchFamily="34" charset="-34"/>
            </a:endParaRPr>
          </a:p>
        </p:txBody>
      </p:sp>
      <p:pic>
        <p:nvPicPr>
          <p:cNvPr id="2050" name="Picture 2" descr="Acknowledge Images | Free Vectors, Stock Photos &amp; PSD">
            <a:extLst>
              <a:ext uri="{FF2B5EF4-FFF2-40B4-BE49-F238E27FC236}">
                <a16:creationId xmlns:a16="http://schemas.microsoft.com/office/drawing/2014/main" id="{14459054-6910-4771-9CF0-4EA76D500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47" y="1407019"/>
            <a:ext cx="4315849" cy="431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464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B4C38A0-AC56-4EF2-8CD2-D3B16267F375}"/>
              </a:ext>
            </a:extLst>
          </p:cNvPr>
          <p:cNvSpPr txBox="1"/>
          <p:nvPr/>
        </p:nvSpPr>
        <p:spPr>
          <a:xfrm>
            <a:off x="325570" y="353613"/>
            <a:ext cx="11346526" cy="1077218"/>
          </a:xfrm>
          <a:prstGeom prst="rect">
            <a:avLst/>
          </a:prstGeom>
          <a:noFill/>
        </p:spPr>
        <p:txBody>
          <a:bodyPr wrap="square">
            <a:spAutoFit/>
          </a:bodyPr>
          <a:lstStyle/>
          <a:p>
            <a:pPr algn="thaiDist"/>
            <a:r>
              <a:rPr lang="en-US" sz="3200" b="1" dirty="0">
                <a:latin typeface="TH SarabunPSK" panose="020B0500040200020003" pitchFamily="34" charset="-34"/>
                <a:cs typeface="TH SarabunPSK" panose="020B0500040200020003" pitchFamily="34" charset="-34"/>
              </a:rPr>
              <a:t>	You should mention the members of academia and funders who contributed to your research. This might include:</a:t>
            </a:r>
          </a:p>
        </p:txBody>
      </p:sp>
      <p:sp>
        <p:nvSpPr>
          <p:cNvPr id="22" name="TextBox 21">
            <a:extLst>
              <a:ext uri="{FF2B5EF4-FFF2-40B4-BE49-F238E27FC236}">
                <a16:creationId xmlns:a16="http://schemas.microsoft.com/office/drawing/2014/main" id="{D2FD2099-1868-426E-BF02-618EF101FF4A}"/>
              </a:ext>
            </a:extLst>
          </p:cNvPr>
          <p:cNvSpPr txBox="1"/>
          <p:nvPr/>
        </p:nvSpPr>
        <p:spPr>
          <a:xfrm>
            <a:off x="1332508" y="1399463"/>
            <a:ext cx="10113400" cy="5016758"/>
          </a:xfrm>
          <a:prstGeom prst="rect">
            <a:avLst/>
          </a:prstGeom>
          <a:noFill/>
        </p:spPr>
        <p:txBody>
          <a:bodyPr wrap="square">
            <a:spAutoFit/>
          </a:bodyPr>
          <a:lstStyle/>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funding bodies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supervisors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professors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laboratory assistants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librarians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colleagues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editors/proofreaders (a requirement at some universities)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classmates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research participants (e.g. people who completed a survey to help you gather data)</a:t>
            </a:r>
          </a:p>
        </p:txBody>
      </p:sp>
    </p:spTree>
    <p:extLst>
      <p:ext uri="{BB962C8B-B14F-4D97-AF65-F5344CB8AC3E}">
        <p14:creationId xmlns:p14="http://schemas.microsoft.com/office/powerpoint/2010/main" val="55864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AE97714-F33D-410C-AF01-F9F5CC3330EF}"/>
              </a:ext>
            </a:extLst>
          </p:cNvPr>
          <p:cNvSpPr txBox="1"/>
          <p:nvPr/>
        </p:nvSpPr>
        <p:spPr>
          <a:xfrm>
            <a:off x="1965272" y="1729827"/>
            <a:ext cx="8251845" cy="2862322"/>
          </a:xfrm>
          <a:prstGeom prst="rect">
            <a:avLst/>
          </a:prstGeom>
          <a:noFill/>
        </p:spPr>
        <p:txBody>
          <a:bodyPr wrap="square" rtlCol="0">
            <a:spAutoFit/>
          </a:bodyPr>
          <a:lstStyle/>
          <a:p>
            <a:pPr algn="thaiDist"/>
            <a:r>
              <a:rPr lang="en-US" sz="3600" b="1" dirty="0">
                <a:latin typeface="TH SarabunPSK" panose="020B0500040200020003" pitchFamily="34" charset="-34"/>
                <a:cs typeface="TH SarabunPSK" panose="020B0500040200020003" pitchFamily="34" charset="-34"/>
              </a:rPr>
              <a:t>Be sure to use full names with titles. If several members of a group or organization assisted you, mention the collective name only. If you wish to protect someone’s privacy, use only their first name or a generic identifier (such as “the interviewees”).</a:t>
            </a:r>
            <a:endParaRPr lang="en-US" sz="3600" b="1" dirty="0"/>
          </a:p>
        </p:txBody>
      </p:sp>
      <p:sp>
        <p:nvSpPr>
          <p:cNvPr id="47" name="Rectangle 46">
            <a:extLst>
              <a:ext uri="{FF2B5EF4-FFF2-40B4-BE49-F238E27FC236}">
                <a16:creationId xmlns:a16="http://schemas.microsoft.com/office/drawing/2014/main" id="{87DB883A-49D4-435E-86DF-7184585BCF95}"/>
              </a:ext>
            </a:extLst>
          </p:cNvPr>
          <p:cNvSpPr/>
          <p:nvPr/>
        </p:nvSpPr>
        <p:spPr>
          <a:xfrm>
            <a:off x="1531901" y="1242748"/>
            <a:ext cx="9026013" cy="396678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6D2A2F3-2A0B-4625-B4D9-10BCE5FF5F3E}"/>
              </a:ext>
            </a:extLst>
          </p:cNvPr>
          <p:cNvSpPr/>
          <p:nvPr/>
        </p:nvSpPr>
        <p:spPr>
          <a:xfrm>
            <a:off x="1349992" y="1108009"/>
            <a:ext cx="9345574" cy="4202889"/>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a:extLst>
              <a:ext uri="{FF2B5EF4-FFF2-40B4-BE49-F238E27FC236}">
                <a16:creationId xmlns:a16="http://schemas.microsoft.com/office/drawing/2014/main" id="{B281EAA4-CD7E-4563-9060-1C0257F8C88F}"/>
              </a:ext>
            </a:extLst>
          </p:cNvPr>
          <p:cNvSpPr/>
          <p:nvPr/>
        </p:nvSpPr>
        <p:spPr>
          <a:xfrm>
            <a:off x="1256102" y="4832024"/>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49">
            <a:extLst>
              <a:ext uri="{FF2B5EF4-FFF2-40B4-BE49-F238E27FC236}">
                <a16:creationId xmlns:a16="http://schemas.microsoft.com/office/drawing/2014/main" id="{C4B36913-CC69-45D6-A328-8A2D0C92741C}"/>
              </a:ext>
            </a:extLst>
          </p:cNvPr>
          <p:cNvSpPr/>
          <p:nvPr/>
        </p:nvSpPr>
        <p:spPr>
          <a:xfrm>
            <a:off x="905196" y="4832024"/>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614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AE97714-F33D-410C-AF01-F9F5CC3330EF}"/>
              </a:ext>
            </a:extLst>
          </p:cNvPr>
          <p:cNvSpPr txBox="1"/>
          <p:nvPr/>
        </p:nvSpPr>
        <p:spPr>
          <a:xfrm>
            <a:off x="1965272" y="1729827"/>
            <a:ext cx="8251845" cy="2862322"/>
          </a:xfrm>
          <a:prstGeom prst="rect">
            <a:avLst/>
          </a:prstGeom>
          <a:noFill/>
        </p:spPr>
        <p:txBody>
          <a:bodyPr wrap="square" rtlCol="0">
            <a:spAutoFit/>
          </a:bodyPr>
          <a:lstStyle/>
          <a:p>
            <a:pPr algn="thaiDist"/>
            <a:r>
              <a:rPr lang="en-US" sz="3600" b="1" dirty="0">
                <a:latin typeface="TH SarabunPSK" panose="020B0500040200020003" pitchFamily="34" charset="-34"/>
                <a:cs typeface="TH SarabunPSK" panose="020B0500040200020003" pitchFamily="34" charset="-34"/>
              </a:rPr>
              <a:t>If an authoritative person in your field of study discussed your research with you or gave feedback in any form, mentioning their contribution, however limited it may have been, will help strengthen the authority of your own research.</a:t>
            </a:r>
            <a:endParaRPr lang="en-US" sz="3600" b="1" dirty="0"/>
          </a:p>
        </p:txBody>
      </p:sp>
      <p:sp>
        <p:nvSpPr>
          <p:cNvPr id="47" name="Rectangle 46">
            <a:extLst>
              <a:ext uri="{FF2B5EF4-FFF2-40B4-BE49-F238E27FC236}">
                <a16:creationId xmlns:a16="http://schemas.microsoft.com/office/drawing/2014/main" id="{87DB883A-49D4-435E-86DF-7184585BCF95}"/>
              </a:ext>
            </a:extLst>
          </p:cNvPr>
          <p:cNvSpPr/>
          <p:nvPr/>
        </p:nvSpPr>
        <p:spPr>
          <a:xfrm>
            <a:off x="1531901" y="1242748"/>
            <a:ext cx="9026013" cy="396678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6D2A2F3-2A0B-4625-B4D9-10BCE5FF5F3E}"/>
              </a:ext>
            </a:extLst>
          </p:cNvPr>
          <p:cNvSpPr/>
          <p:nvPr/>
        </p:nvSpPr>
        <p:spPr>
          <a:xfrm>
            <a:off x="1349992" y="1108009"/>
            <a:ext cx="9345574" cy="4202889"/>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a:extLst>
              <a:ext uri="{FF2B5EF4-FFF2-40B4-BE49-F238E27FC236}">
                <a16:creationId xmlns:a16="http://schemas.microsoft.com/office/drawing/2014/main" id="{B281EAA4-CD7E-4563-9060-1C0257F8C88F}"/>
              </a:ext>
            </a:extLst>
          </p:cNvPr>
          <p:cNvSpPr/>
          <p:nvPr/>
        </p:nvSpPr>
        <p:spPr>
          <a:xfrm>
            <a:off x="1256102" y="4832024"/>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49">
            <a:extLst>
              <a:ext uri="{FF2B5EF4-FFF2-40B4-BE49-F238E27FC236}">
                <a16:creationId xmlns:a16="http://schemas.microsoft.com/office/drawing/2014/main" id="{C4B36913-CC69-45D6-A328-8A2D0C92741C}"/>
              </a:ext>
            </a:extLst>
          </p:cNvPr>
          <p:cNvSpPr/>
          <p:nvPr/>
        </p:nvSpPr>
        <p:spPr>
          <a:xfrm>
            <a:off x="905196" y="4832024"/>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89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67B5728-5499-4564-A9B8-B44C0651AE8B}"/>
              </a:ext>
            </a:extLst>
          </p:cNvPr>
          <p:cNvSpPr/>
          <p:nvPr/>
        </p:nvSpPr>
        <p:spPr>
          <a:xfrm>
            <a:off x="-1" y="2181467"/>
            <a:ext cx="1770357" cy="2375855"/>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1015E0E-651B-4725-ADD9-1B39128E1CBA}"/>
              </a:ext>
            </a:extLst>
          </p:cNvPr>
          <p:cNvGrpSpPr/>
          <p:nvPr/>
        </p:nvGrpSpPr>
        <p:grpSpPr>
          <a:xfrm>
            <a:off x="1298091" y="1847262"/>
            <a:ext cx="8850087" cy="2380823"/>
            <a:chOff x="0" y="2944761"/>
            <a:chExt cx="8453534" cy="491613"/>
          </a:xfrm>
          <a:solidFill>
            <a:srgbClr val="FF99CC"/>
          </a:solidFill>
        </p:grpSpPr>
        <p:sp>
          <p:nvSpPr>
            <p:cNvPr id="27" name="Rectangle 26">
              <a:extLst>
                <a:ext uri="{FF2B5EF4-FFF2-40B4-BE49-F238E27FC236}">
                  <a16:creationId xmlns:a16="http://schemas.microsoft.com/office/drawing/2014/main" id="{BC0B66CC-BFEF-44B7-9D9A-C801478515EF}"/>
                </a:ext>
              </a:extLst>
            </p:cNvPr>
            <p:cNvSpPr/>
            <p:nvPr/>
          </p:nvSpPr>
          <p:spPr>
            <a:xfrm>
              <a:off x="0" y="2944761"/>
              <a:ext cx="7400434"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B453A479-7670-453F-AB20-71AD01CF7FAB}"/>
                </a:ext>
              </a:extLst>
            </p:cNvPr>
            <p:cNvSpPr/>
            <p:nvPr/>
          </p:nvSpPr>
          <p:spPr>
            <a:xfrm flipV="1">
              <a:off x="7400433" y="2944761"/>
              <a:ext cx="1053101" cy="4916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ight Triangle 28">
            <a:extLst>
              <a:ext uri="{FF2B5EF4-FFF2-40B4-BE49-F238E27FC236}">
                <a16:creationId xmlns:a16="http://schemas.microsoft.com/office/drawing/2014/main" id="{DB4585C1-F0BC-41EE-85C1-E6FBEF884B9C}"/>
              </a:ext>
            </a:extLst>
          </p:cNvPr>
          <p:cNvSpPr/>
          <p:nvPr/>
        </p:nvSpPr>
        <p:spPr>
          <a:xfrm flipH="1" flipV="1">
            <a:off x="1298091" y="4228084"/>
            <a:ext cx="472266" cy="329236"/>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58" name="TextBox 57">
            <a:extLst>
              <a:ext uri="{FF2B5EF4-FFF2-40B4-BE49-F238E27FC236}">
                <a16:creationId xmlns:a16="http://schemas.microsoft.com/office/drawing/2014/main" id="{EAE97714-F33D-410C-AF01-F9F5CC3330EF}"/>
              </a:ext>
            </a:extLst>
          </p:cNvPr>
          <p:cNvSpPr txBox="1"/>
          <p:nvPr/>
        </p:nvSpPr>
        <p:spPr>
          <a:xfrm>
            <a:off x="1268596" y="1774875"/>
            <a:ext cx="8328331" cy="2215991"/>
          </a:xfrm>
          <a:prstGeom prst="rect">
            <a:avLst/>
          </a:prstGeom>
          <a:noFill/>
        </p:spPr>
        <p:txBody>
          <a:bodyPr wrap="square" rtlCol="0">
            <a:spAutoFit/>
          </a:bodyPr>
          <a:lstStyle/>
          <a:p>
            <a:pPr algn="ctr"/>
            <a:r>
              <a:rPr lang="en-US" sz="13800" b="1" dirty="0">
                <a:solidFill>
                  <a:schemeClr val="bg1"/>
                </a:solidFill>
                <a:latin typeface="TH SarabunPSK" panose="020B0500040200020003" pitchFamily="34" charset="-34"/>
                <a:cs typeface="TH SarabunPSK" panose="020B0500040200020003" pitchFamily="34" charset="-34"/>
              </a:rPr>
              <a:t>Abstract</a:t>
            </a:r>
          </a:p>
        </p:txBody>
      </p:sp>
      <p:sp>
        <p:nvSpPr>
          <p:cNvPr id="9" name="Parallelogram 8">
            <a:extLst>
              <a:ext uri="{FF2B5EF4-FFF2-40B4-BE49-F238E27FC236}">
                <a16:creationId xmlns:a16="http://schemas.microsoft.com/office/drawing/2014/main" id="{2732DBD9-C902-4A4F-AFC3-771B4DBF0788}"/>
              </a:ext>
            </a:extLst>
          </p:cNvPr>
          <p:cNvSpPr/>
          <p:nvPr/>
        </p:nvSpPr>
        <p:spPr>
          <a:xfrm>
            <a:off x="9181044" y="1847262"/>
            <a:ext cx="1416198" cy="2380822"/>
          </a:xfrm>
          <a:prstGeom prst="parallelogram">
            <a:avLst>
              <a:gd name="adj" fmla="val 75788"/>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2DD2957E-096F-4D16-9643-BDC38508B18F}"/>
              </a:ext>
            </a:extLst>
          </p:cNvPr>
          <p:cNvSpPr/>
          <p:nvPr/>
        </p:nvSpPr>
        <p:spPr>
          <a:xfrm>
            <a:off x="9626423" y="1856593"/>
            <a:ext cx="1416198" cy="2380822"/>
          </a:xfrm>
          <a:prstGeom prst="parallelogram">
            <a:avLst>
              <a:gd name="adj" fmla="val 75788"/>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61734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345234" y="80008"/>
            <a:ext cx="8850088" cy="793102"/>
            <a:chOff x="0" y="2944761"/>
            <a:chExt cx="8453535"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5734"/>
            <a:ext cx="8231235" cy="830997"/>
          </a:xfrm>
          <a:prstGeom prst="rect">
            <a:avLst/>
          </a:prstGeom>
          <a:noFill/>
        </p:spPr>
        <p:txBody>
          <a:bodyPr wrap="square" rtlCol="0">
            <a:spAutoFit/>
          </a:bodyPr>
          <a:lstStyle/>
          <a:p>
            <a:pPr algn="ctr"/>
            <a:r>
              <a:rPr lang="en-US" sz="4800" b="1" dirty="0">
                <a:solidFill>
                  <a:schemeClr val="bg1"/>
                </a:solidFill>
                <a:latin typeface="TH SarabunPSK" panose="020B0500040200020003" pitchFamily="34" charset="-34"/>
                <a:cs typeface="TH SarabunPSK" panose="020B0500040200020003" pitchFamily="34" charset="-34"/>
              </a:rPr>
              <a:t>How to write an abstract</a:t>
            </a:r>
          </a:p>
        </p:txBody>
      </p:sp>
      <p:sp>
        <p:nvSpPr>
          <p:cNvPr id="30" name="TextBox 29">
            <a:extLst>
              <a:ext uri="{FF2B5EF4-FFF2-40B4-BE49-F238E27FC236}">
                <a16:creationId xmlns:a16="http://schemas.microsoft.com/office/drawing/2014/main" id="{AB4C38A0-AC56-4EF2-8CD2-D3B16267F375}"/>
              </a:ext>
            </a:extLst>
          </p:cNvPr>
          <p:cNvSpPr txBox="1"/>
          <p:nvPr/>
        </p:nvSpPr>
        <p:spPr>
          <a:xfrm>
            <a:off x="550506" y="1943093"/>
            <a:ext cx="6001809" cy="3416320"/>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An abstract is a short summary of a longer work (such as a dissertation or research paper). The abstract concisely reports the aims and outcomes of your research so that readers know exactly what the paper is about.</a:t>
            </a:r>
            <a:endParaRPr lang="en-US" sz="3200" b="1" dirty="0">
              <a:latin typeface="TH SarabunPSK" panose="020B0500040200020003" pitchFamily="34" charset="-34"/>
              <a:cs typeface="TH SarabunPSK" panose="020B0500040200020003" pitchFamily="34" charset="-34"/>
            </a:endParaRPr>
          </a:p>
        </p:txBody>
      </p:sp>
      <p:pic>
        <p:nvPicPr>
          <p:cNvPr id="1026" name="Picture 2" descr="Writer Images | Free Vectors, Stock Photos &amp; PSD">
            <a:extLst>
              <a:ext uri="{FF2B5EF4-FFF2-40B4-BE49-F238E27FC236}">
                <a16:creationId xmlns:a16="http://schemas.microsoft.com/office/drawing/2014/main" id="{145A1665-3BC5-4F34-AA40-B06CD9A7E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14189" y="1362322"/>
            <a:ext cx="4999396" cy="499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88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B4C38A0-AC56-4EF2-8CD2-D3B16267F375}"/>
              </a:ext>
            </a:extLst>
          </p:cNvPr>
          <p:cNvSpPr txBox="1"/>
          <p:nvPr/>
        </p:nvSpPr>
        <p:spPr>
          <a:xfrm>
            <a:off x="278453" y="411074"/>
            <a:ext cx="8956082" cy="1077218"/>
          </a:xfrm>
          <a:prstGeom prst="rect">
            <a:avLst/>
          </a:prstGeom>
          <a:noFill/>
        </p:spPr>
        <p:txBody>
          <a:bodyPr wrap="square">
            <a:spAutoFit/>
          </a:bodyPr>
          <a:lstStyle/>
          <a:p>
            <a:pPr algn="thaiDist"/>
            <a:r>
              <a:rPr lang="th-TH" sz="3200" b="1" dirty="0">
                <a:latin typeface="TH SarabunPSK" panose="020B0500040200020003" pitchFamily="34" charset="-34"/>
                <a:cs typeface="TH SarabunPSK" panose="020B0500040200020003" pitchFamily="34" charset="-34"/>
              </a:rPr>
              <a:t>	</a:t>
            </a:r>
            <a:r>
              <a:rPr lang="en-US" sz="3200" b="1" dirty="0">
                <a:latin typeface="TH SarabunPSK" panose="020B0500040200020003" pitchFamily="34" charset="-34"/>
                <a:cs typeface="TH SarabunPSK" panose="020B0500040200020003" pitchFamily="34" charset="-34"/>
              </a:rPr>
              <a:t>Write the abstract at the very end, when you’ve completed the rest of the text. There are four things you need to include:</a:t>
            </a:r>
          </a:p>
        </p:txBody>
      </p:sp>
      <p:sp>
        <p:nvSpPr>
          <p:cNvPr id="22" name="TextBox 21">
            <a:extLst>
              <a:ext uri="{FF2B5EF4-FFF2-40B4-BE49-F238E27FC236}">
                <a16:creationId xmlns:a16="http://schemas.microsoft.com/office/drawing/2014/main" id="{D2FD2099-1868-426E-BF02-618EF101FF4A}"/>
              </a:ext>
            </a:extLst>
          </p:cNvPr>
          <p:cNvSpPr txBox="1"/>
          <p:nvPr/>
        </p:nvSpPr>
        <p:spPr>
          <a:xfrm>
            <a:off x="1214208" y="1974615"/>
            <a:ext cx="10113400" cy="2062103"/>
          </a:xfrm>
          <a:prstGeom prst="rect">
            <a:avLst/>
          </a:prstGeom>
          <a:noFill/>
        </p:spPr>
        <p:txBody>
          <a:bodyPr wrap="square">
            <a:spAutoFit/>
          </a:bodyPr>
          <a:lstStyle/>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Your research problem and objectives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Your methods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Your key results or arguments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Your conclusion</a:t>
            </a:r>
          </a:p>
        </p:txBody>
      </p:sp>
      <p:cxnSp>
        <p:nvCxnSpPr>
          <p:cNvPr id="27" name="Straight Connector 26">
            <a:extLst>
              <a:ext uri="{FF2B5EF4-FFF2-40B4-BE49-F238E27FC236}">
                <a16:creationId xmlns:a16="http://schemas.microsoft.com/office/drawing/2014/main" id="{F8EB52BB-83AC-44A7-AAA7-361053EA13F5}"/>
              </a:ext>
            </a:extLst>
          </p:cNvPr>
          <p:cNvCxnSpPr/>
          <p:nvPr/>
        </p:nvCxnSpPr>
        <p:spPr>
          <a:xfrm>
            <a:off x="1308537" y="2493277"/>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A62C1C8-EF7D-427A-B385-6FBEBAEC88B8}"/>
              </a:ext>
            </a:extLst>
          </p:cNvPr>
          <p:cNvCxnSpPr/>
          <p:nvPr/>
        </p:nvCxnSpPr>
        <p:spPr>
          <a:xfrm>
            <a:off x="1308537" y="2989806"/>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D56030C-6F9F-4273-8951-D946998700B2}"/>
              </a:ext>
            </a:extLst>
          </p:cNvPr>
          <p:cNvCxnSpPr/>
          <p:nvPr/>
        </p:nvCxnSpPr>
        <p:spPr>
          <a:xfrm>
            <a:off x="1308537" y="3476503"/>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403A0CB-D09B-4E0B-A73B-E68D33948569}"/>
              </a:ext>
            </a:extLst>
          </p:cNvPr>
          <p:cNvCxnSpPr/>
          <p:nvPr/>
        </p:nvCxnSpPr>
        <p:spPr>
          <a:xfrm>
            <a:off x="1308537" y="3974467"/>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5A50786-A065-4151-8B70-DEDBB71EB29F}"/>
              </a:ext>
            </a:extLst>
          </p:cNvPr>
          <p:cNvSpPr txBox="1"/>
          <p:nvPr/>
        </p:nvSpPr>
        <p:spPr>
          <a:xfrm>
            <a:off x="315737" y="4411152"/>
            <a:ext cx="11659998" cy="1077218"/>
          </a:xfrm>
          <a:prstGeom prst="rect">
            <a:avLst/>
          </a:prstGeom>
          <a:noFill/>
        </p:spPr>
        <p:txBody>
          <a:bodyPr wrap="square">
            <a:spAutoFit/>
          </a:bodyPr>
          <a:lstStyle/>
          <a:p>
            <a:pPr algn="thaiDist"/>
            <a:r>
              <a:rPr lang="th-TH" sz="3200" b="1" dirty="0">
                <a:latin typeface="TH SarabunPSK" panose="020B0500040200020003" pitchFamily="34" charset="-34"/>
                <a:cs typeface="TH SarabunPSK" panose="020B0500040200020003" pitchFamily="34" charset="-34"/>
              </a:rPr>
              <a:t>	</a:t>
            </a:r>
            <a:r>
              <a:rPr lang="en-US" sz="3200" b="1" dirty="0">
                <a:latin typeface="TH SarabunPSK" panose="020B0500040200020003" pitchFamily="34" charset="-34"/>
                <a:cs typeface="TH SarabunPSK" panose="020B0500040200020003" pitchFamily="34" charset="-34"/>
              </a:rPr>
              <a:t>An abstract is usually around 150–300 words, but there’s often a strict word limit, so make sure to check the requirements of the university or journal.</a:t>
            </a:r>
          </a:p>
        </p:txBody>
      </p:sp>
    </p:spTree>
    <p:extLst>
      <p:ext uri="{BB962C8B-B14F-4D97-AF65-F5344CB8AC3E}">
        <p14:creationId xmlns:p14="http://schemas.microsoft.com/office/powerpoint/2010/main" val="1268797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345234" y="80008"/>
            <a:ext cx="8850088" cy="793102"/>
            <a:chOff x="0" y="2944761"/>
            <a:chExt cx="8453535"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15902"/>
            <a:ext cx="8231235" cy="830997"/>
          </a:xfrm>
          <a:prstGeom prst="rect">
            <a:avLst/>
          </a:prstGeom>
          <a:noFill/>
        </p:spPr>
        <p:txBody>
          <a:bodyPr wrap="square" rtlCol="0">
            <a:spAutoFit/>
          </a:bodyPr>
          <a:lstStyle/>
          <a:p>
            <a:pPr algn="ctr"/>
            <a:r>
              <a:rPr lang="en-US" sz="4800" b="1" dirty="0">
                <a:solidFill>
                  <a:schemeClr val="bg1"/>
                </a:solidFill>
                <a:latin typeface="TH SarabunPSK" panose="020B0500040200020003" pitchFamily="34" charset="-34"/>
                <a:cs typeface="TH SarabunPSK" panose="020B0500040200020003" pitchFamily="34" charset="-34"/>
              </a:rPr>
              <a:t>How to structure a dissertation</a:t>
            </a:r>
          </a:p>
        </p:txBody>
      </p:sp>
      <p:sp>
        <p:nvSpPr>
          <p:cNvPr id="21" name="TextBox 20">
            <a:extLst>
              <a:ext uri="{FF2B5EF4-FFF2-40B4-BE49-F238E27FC236}">
                <a16:creationId xmlns:a16="http://schemas.microsoft.com/office/drawing/2014/main" id="{EED71364-8426-4A56-9C83-70C11646393D}"/>
              </a:ext>
            </a:extLst>
          </p:cNvPr>
          <p:cNvSpPr txBox="1"/>
          <p:nvPr/>
        </p:nvSpPr>
        <p:spPr>
          <a:xfrm>
            <a:off x="6063339" y="2075426"/>
            <a:ext cx="5710428" cy="2554545"/>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A dissertation or thesis is a long piece of academic writing based on original research. It is usually submitted as part of a PhD or master’s, and sometimes as part of a bachelor’s degree.</a:t>
            </a:r>
            <a:endParaRPr lang="th-TH" sz="3200" b="1" dirty="0">
              <a:latin typeface="TH SarabunPSK" panose="020B0500040200020003" pitchFamily="34" charset="-34"/>
              <a:cs typeface="TH SarabunPSK" panose="020B0500040200020003" pitchFamily="34" charset="-34"/>
            </a:endParaRPr>
          </a:p>
        </p:txBody>
      </p:sp>
      <p:pic>
        <p:nvPicPr>
          <p:cNvPr id="22" name="Picture 21" descr="Diagram&#10;&#10;Description automatically generated">
            <a:extLst>
              <a:ext uri="{FF2B5EF4-FFF2-40B4-BE49-F238E27FC236}">
                <a16:creationId xmlns:a16="http://schemas.microsoft.com/office/drawing/2014/main" id="{53697962-6539-49F6-8873-A57F015D5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35" y="990825"/>
            <a:ext cx="5655734" cy="4979750"/>
          </a:xfrm>
          <a:prstGeom prst="rect">
            <a:avLst/>
          </a:prstGeom>
        </p:spPr>
      </p:pic>
    </p:spTree>
    <p:extLst>
      <p:ext uri="{BB962C8B-B14F-4D97-AF65-F5344CB8AC3E}">
        <p14:creationId xmlns:p14="http://schemas.microsoft.com/office/powerpoint/2010/main" val="99672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AE97714-F33D-410C-AF01-F9F5CC3330EF}"/>
              </a:ext>
            </a:extLst>
          </p:cNvPr>
          <p:cNvSpPr txBox="1"/>
          <p:nvPr/>
        </p:nvSpPr>
        <p:spPr>
          <a:xfrm>
            <a:off x="5423863" y="1727236"/>
            <a:ext cx="5096827" cy="2862322"/>
          </a:xfrm>
          <a:prstGeom prst="rect">
            <a:avLst/>
          </a:prstGeom>
          <a:noFill/>
        </p:spPr>
        <p:txBody>
          <a:bodyPr wrap="square" rtlCol="0">
            <a:spAutoFit/>
          </a:bodyPr>
          <a:lstStyle/>
          <a:p>
            <a:pPr algn="thaiDist"/>
            <a:r>
              <a:rPr lang="en-US" sz="3600" b="1" dirty="0">
                <a:latin typeface="TH SarabunPSK" panose="020B0500040200020003" pitchFamily="34" charset="-34"/>
                <a:cs typeface="TH SarabunPSK" panose="020B0500040200020003" pitchFamily="34" charset="-34"/>
              </a:rPr>
              <a:t>In a dissertation or thesis, include the abstract on a separate page, after the title page and acknowledgements but before the table of contents.</a:t>
            </a:r>
            <a:endParaRPr lang="en-US" sz="3600" b="1" dirty="0"/>
          </a:p>
        </p:txBody>
      </p:sp>
      <p:sp>
        <p:nvSpPr>
          <p:cNvPr id="47" name="Rectangle 46">
            <a:extLst>
              <a:ext uri="{FF2B5EF4-FFF2-40B4-BE49-F238E27FC236}">
                <a16:creationId xmlns:a16="http://schemas.microsoft.com/office/drawing/2014/main" id="{87DB883A-49D4-435E-86DF-7184585BCF95}"/>
              </a:ext>
            </a:extLst>
          </p:cNvPr>
          <p:cNvSpPr/>
          <p:nvPr/>
        </p:nvSpPr>
        <p:spPr>
          <a:xfrm>
            <a:off x="4943694" y="1240157"/>
            <a:ext cx="6304409" cy="396678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6D2A2F3-2A0B-4625-B4D9-10BCE5FF5F3E}"/>
              </a:ext>
            </a:extLst>
          </p:cNvPr>
          <p:cNvSpPr/>
          <p:nvPr/>
        </p:nvSpPr>
        <p:spPr>
          <a:xfrm>
            <a:off x="4761785" y="1105418"/>
            <a:ext cx="6614137" cy="4202889"/>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a:extLst>
              <a:ext uri="{FF2B5EF4-FFF2-40B4-BE49-F238E27FC236}">
                <a16:creationId xmlns:a16="http://schemas.microsoft.com/office/drawing/2014/main" id="{B281EAA4-CD7E-4563-9060-1C0257F8C88F}"/>
              </a:ext>
            </a:extLst>
          </p:cNvPr>
          <p:cNvSpPr/>
          <p:nvPr/>
        </p:nvSpPr>
        <p:spPr>
          <a:xfrm>
            <a:off x="4667895" y="4829433"/>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49">
            <a:extLst>
              <a:ext uri="{FF2B5EF4-FFF2-40B4-BE49-F238E27FC236}">
                <a16:creationId xmlns:a16="http://schemas.microsoft.com/office/drawing/2014/main" id="{C4B36913-CC69-45D6-A328-8A2D0C92741C}"/>
              </a:ext>
            </a:extLst>
          </p:cNvPr>
          <p:cNvSpPr/>
          <p:nvPr/>
        </p:nvSpPr>
        <p:spPr>
          <a:xfrm>
            <a:off x="4316989" y="4829433"/>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riting Images | Free Vectors, Stock Photos &amp; PSD">
            <a:extLst>
              <a:ext uri="{FF2B5EF4-FFF2-40B4-BE49-F238E27FC236}">
                <a16:creationId xmlns:a16="http://schemas.microsoft.com/office/drawing/2014/main" id="{D17D7367-7985-418B-88A2-BAEDCF2AF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1" y="1105418"/>
            <a:ext cx="4330802" cy="433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43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43094"/>
            <a:ext cx="8231235" cy="923330"/>
          </a:xfrm>
          <a:prstGeom prst="rect">
            <a:avLst/>
          </a:prstGeom>
          <a:noFill/>
        </p:spPr>
        <p:txBody>
          <a:bodyPr wrap="square" rtlCol="0">
            <a:spAutoFit/>
          </a:bodyPr>
          <a:lstStyle/>
          <a:p>
            <a:pPr algn="ctr"/>
            <a:r>
              <a:rPr lang="en-US" sz="5400" b="1" dirty="0">
                <a:solidFill>
                  <a:schemeClr val="bg1"/>
                </a:solidFill>
                <a:latin typeface="TH SarabunPSK" panose="020B0500040200020003" pitchFamily="34" charset="-34"/>
                <a:cs typeface="TH SarabunPSK" panose="020B0500040200020003" pitchFamily="34" charset="-34"/>
              </a:rPr>
              <a:t>Data Collection Methods</a:t>
            </a:r>
          </a:p>
        </p:txBody>
      </p:sp>
      <p:sp>
        <p:nvSpPr>
          <p:cNvPr id="30" name="TextBox 29">
            <a:extLst>
              <a:ext uri="{FF2B5EF4-FFF2-40B4-BE49-F238E27FC236}">
                <a16:creationId xmlns:a16="http://schemas.microsoft.com/office/drawing/2014/main" id="{AB4C38A0-AC56-4EF2-8CD2-D3B16267F375}"/>
              </a:ext>
            </a:extLst>
          </p:cNvPr>
          <p:cNvSpPr txBox="1"/>
          <p:nvPr/>
        </p:nvSpPr>
        <p:spPr>
          <a:xfrm>
            <a:off x="286240" y="1150152"/>
            <a:ext cx="11346526" cy="1569660"/>
          </a:xfrm>
          <a:prstGeom prst="rect">
            <a:avLst/>
          </a:prstGeom>
          <a:noFill/>
        </p:spPr>
        <p:txBody>
          <a:bodyPr wrap="square">
            <a:spAutoFit/>
          </a:bodyPr>
          <a:lstStyle/>
          <a:p>
            <a:pPr algn="thaiDist"/>
            <a:r>
              <a:rPr lang="th-TH" sz="3200" b="1" dirty="0">
                <a:latin typeface="TH SarabunPSK" panose="020B0500040200020003" pitchFamily="34" charset="-34"/>
                <a:cs typeface="TH SarabunPSK" panose="020B0500040200020003" pitchFamily="34" charset="-34"/>
              </a:rPr>
              <a:t>	</a:t>
            </a:r>
            <a:r>
              <a:rPr lang="en-US" sz="3200" b="1" dirty="0">
                <a:latin typeface="TH SarabunPSK" panose="020B0500040200020003" pitchFamily="34" charset="-34"/>
                <a:cs typeface="TH SarabunPSK" panose="020B0500040200020003" pitchFamily="34" charset="-34"/>
              </a:rPr>
              <a:t>You can shorten your abstract by not using cumbersome or excessively long sentences. Avoiding the following five things is an easy way to make your text more concise.</a:t>
            </a:r>
          </a:p>
        </p:txBody>
      </p:sp>
      <p:sp>
        <p:nvSpPr>
          <p:cNvPr id="22" name="TextBox 21">
            <a:extLst>
              <a:ext uri="{FF2B5EF4-FFF2-40B4-BE49-F238E27FC236}">
                <a16:creationId xmlns:a16="http://schemas.microsoft.com/office/drawing/2014/main" id="{D2FD2099-1868-426E-BF02-618EF101FF4A}"/>
              </a:ext>
            </a:extLst>
          </p:cNvPr>
          <p:cNvSpPr txBox="1"/>
          <p:nvPr/>
        </p:nvSpPr>
        <p:spPr>
          <a:xfrm>
            <a:off x="1214208" y="2830023"/>
            <a:ext cx="10113400" cy="3046988"/>
          </a:xfrm>
          <a:prstGeom prst="rect">
            <a:avLst/>
          </a:prstGeom>
          <a:noFill/>
        </p:spPr>
        <p:txBody>
          <a:bodyPr wrap="square">
            <a:spAutoFit/>
          </a:bodyPr>
          <a:lstStyle/>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Avoid passive sentences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Avoid the noun style</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Avoid long sentences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Avoid repetition</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Avoid detailed descriptions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Only include the main elements</a:t>
            </a:r>
          </a:p>
        </p:txBody>
      </p:sp>
      <p:cxnSp>
        <p:nvCxnSpPr>
          <p:cNvPr id="27" name="Straight Connector 26">
            <a:extLst>
              <a:ext uri="{FF2B5EF4-FFF2-40B4-BE49-F238E27FC236}">
                <a16:creationId xmlns:a16="http://schemas.microsoft.com/office/drawing/2014/main" id="{F8EB52BB-83AC-44A7-AAA7-361053EA13F5}"/>
              </a:ext>
            </a:extLst>
          </p:cNvPr>
          <p:cNvCxnSpPr/>
          <p:nvPr/>
        </p:nvCxnSpPr>
        <p:spPr>
          <a:xfrm>
            <a:off x="1308537" y="3348685"/>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A62C1C8-EF7D-427A-B385-6FBEBAEC88B8}"/>
              </a:ext>
            </a:extLst>
          </p:cNvPr>
          <p:cNvCxnSpPr/>
          <p:nvPr/>
        </p:nvCxnSpPr>
        <p:spPr>
          <a:xfrm>
            <a:off x="1308537" y="3845214"/>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D56030C-6F9F-4273-8951-D946998700B2}"/>
              </a:ext>
            </a:extLst>
          </p:cNvPr>
          <p:cNvCxnSpPr/>
          <p:nvPr/>
        </p:nvCxnSpPr>
        <p:spPr>
          <a:xfrm>
            <a:off x="1308537" y="4331911"/>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403A0CB-D09B-4E0B-A73B-E68D33948569}"/>
              </a:ext>
            </a:extLst>
          </p:cNvPr>
          <p:cNvCxnSpPr/>
          <p:nvPr/>
        </p:nvCxnSpPr>
        <p:spPr>
          <a:xfrm>
            <a:off x="1308537" y="4829875"/>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120428-B788-4035-8F13-B09608A9540E}"/>
              </a:ext>
            </a:extLst>
          </p:cNvPr>
          <p:cNvCxnSpPr/>
          <p:nvPr/>
        </p:nvCxnSpPr>
        <p:spPr>
          <a:xfrm>
            <a:off x="1308537" y="5326404"/>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E80315-1B51-4DF5-9D36-35A1D8CB5029}"/>
              </a:ext>
            </a:extLst>
          </p:cNvPr>
          <p:cNvCxnSpPr/>
          <p:nvPr/>
        </p:nvCxnSpPr>
        <p:spPr>
          <a:xfrm>
            <a:off x="1308537" y="5813101"/>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1D61A7F-9123-4969-A0C2-224232DD2807}"/>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AC73FA97-A1FB-410F-B1E6-BA019DBF6999}"/>
              </a:ext>
            </a:extLst>
          </p:cNvPr>
          <p:cNvGrpSpPr/>
          <p:nvPr/>
        </p:nvGrpSpPr>
        <p:grpSpPr>
          <a:xfrm>
            <a:off x="345234" y="80008"/>
            <a:ext cx="8850088" cy="793102"/>
            <a:chOff x="0" y="2944761"/>
            <a:chExt cx="8453535" cy="491613"/>
          </a:xfrm>
          <a:solidFill>
            <a:srgbClr val="FF99CC"/>
          </a:solidFill>
        </p:grpSpPr>
        <p:sp>
          <p:nvSpPr>
            <p:cNvPr id="39" name="Rectangle 38">
              <a:extLst>
                <a:ext uri="{FF2B5EF4-FFF2-40B4-BE49-F238E27FC236}">
                  <a16:creationId xmlns:a16="http://schemas.microsoft.com/office/drawing/2014/main" id="{B497E065-D6AE-43E0-8F3E-F8F7CED94480}"/>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a:extLst>
                <a:ext uri="{FF2B5EF4-FFF2-40B4-BE49-F238E27FC236}">
                  <a16:creationId xmlns:a16="http://schemas.microsoft.com/office/drawing/2014/main" id="{096A1A6B-E881-4651-A6F5-BFF4B7895520}"/>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ight Triangle 40">
            <a:extLst>
              <a:ext uri="{FF2B5EF4-FFF2-40B4-BE49-F238E27FC236}">
                <a16:creationId xmlns:a16="http://schemas.microsoft.com/office/drawing/2014/main" id="{4E4C994C-FB84-4531-AFE0-C4F8A3757983}"/>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3F355A1F-2AC8-43C3-8A13-BEDAE836F2DC}"/>
              </a:ext>
            </a:extLst>
          </p:cNvPr>
          <p:cNvSpPr txBox="1"/>
          <p:nvPr/>
        </p:nvSpPr>
        <p:spPr>
          <a:xfrm>
            <a:off x="410547" y="84726"/>
            <a:ext cx="8231235" cy="769441"/>
          </a:xfrm>
          <a:prstGeom prst="rect">
            <a:avLst/>
          </a:prstGeom>
          <a:noFill/>
        </p:spPr>
        <p:txBody>
          <a:bodyPr wrap="square" rtlCol="0">
            <a:spAutoFit/>
          </a:bodyPr>
          <a:lstStyle/>
          <a:p>
            <a:pPr algn="ctr"/>
            <a:r>
              <a:rPr lang="en-US" sz="4400" b="1" dirty="0">
                <a:solidFill>
                  <a:schemeClr val="bg1"/>
                </a:solidFill>
                <a:latin typeface="TH SarabunPSK" panose="020B0500040200020003" pitchFamily="34" charset="-34"/>
                <a:cs typeface="TH SarabunPSK" panose="020B0500040200020003" pitchFamily="34" charset="-34"/>
              </a:rPr>
              <a:t>Shorten your abstract or summary</a:t>
            </a:r>
          </a:p>
        </p:txBody>
      </p:sp>
      <p:pic>
        <p:nvPicPr>
          <p:cNvPr id="3074" name="Picture 2" descr="Premium Vector | Man checking list giant check list">
            <a:extLst>
              <a:ext uri="{FF2B5EF4-FFF2-40B4-BE49-F238E27FC236}">
                <a16:creationId xmlns:a16="http://schemas.microsoft.com/office/drawing/2014/main" id="{8BAA237B-ACD6-43B6-99F2-5D56E1D3300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b="14341"/>
          <a:stretch/>
        </p:blipFill>
        <p:spPr bwMode="auto">
          <a:xfrm>
            <a:off x="7550494" y="2380707"/>
            <a:ext cx="4176602" cy="357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850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67B5728-5499-4564-A9B8-B44C0651AE8B}"/>
              </a:ext>
            </a:extLst>
          </p:cNvPr>
          <p:cNvSpPr/>
          <p:nvPr/>
        </p:nvSpPr>
        <p:spPr>
          <a:xfrm>
            <a:off x="-1" y="2181467"/>
            <a:ext cx="1770357" cy="2375855"/>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1015E0E-651B-4725-ADD9-1B39128E1CBA}"/>
              </a:ext>
            </a:extLst>
          </p:cNvPr>
          <p:cNvGrpSpPr/>
          <p:nvPr/>
        </p:nvGrpSpPr>
        <p:grpSpPr>
          <a:xfrm>
            <a:off x="1298091" y="1847262"/>
            <a:ext cx="8850087" cy="2380823"/>
            <a:chOff x="0" y="2944761"/>
            <a:chExt cx="8453534" cy="491613"/>
          </a:xfrm>
          <a:solidFill>
            <a:srgbClr val="FF99CC"/>
          </a:solidFill>
        </p:grpSpPr>
        <p:sp>
          <p:nvSpPr>
            <p:cNvPr id="27" name="Rectangle 26">
              <a:extLst>
                <a:ext uri="{FF2B5EF4-FFF2-40B4-BE49-F238E27FC236}">
                  <a16:creationId xmlns:a16="http://schemas.microsoft.com/office/drawing/2014/main" id="{BC0B66CC-BFEF-44B7-9D9A-C801478515EF}"/>
                </a:ext>
              </a:extLst>
            </p:cNvPr>
            <p:cNvSpPr/>
            <p:nvPr/>
          </p:nvSpPr>
          <p:spPr>
            <a:xfrm>
              <a:off x="0" y="2944761"/>
              <a:ext cx="7400434"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B453A479-7670-453F-AB20-71AD01CF7FAB}"/>
                </a:ext>
              </a:extLst>
            </p:cNvPr>
            <p:cNvSpPr/>
            <p:nvPr/>
          </p:nvSpPr>
          <p:spPr>
            <a:xfrm flipV="1">
              <a:off x="7400433" y="2944761"/>
              <a:ext cx="1053101" cy="4916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ight Triangle 28">
            <a:extLst>
              <a:ext uri="{FF2B5EF4-FFF2-40B4-BE49-F238E27FC236}">
                <a16:creationId xmlns:a16="http://schemas.microsoft.com/office/drawing/2014/main" id="{DB4585C1-F0BC-41EE-85C1-E6FBEF884B9C}"/>
              </a:ext>
            </a:extLst>
          </p:cNvPr>
          <p:cNvSpPr/>
          <p:nvPr/>
        </p:nvSpPr>
        <p:spPr>
          <a:xfrm flipH="1" flipV="1">
            <a:off x="1298091" y="4228084"/>
            <a:ext cx="472266" cy="329236"/>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58" name="TextBox 57">
            <a:extLst>
              <a:ext uri="{FF2B5EF4-FFF2-40B4-BE49-F238E27FC236}">
                <a16:creationId xmlns:a16="http://schemas.microsoft.com/office/drawing/2014/main" id="{EAE97714-F33D-410C-AF01-F9F5CC3330EF}"/>
              </a:ext>
            </a:extLst>
          </p:cNvPr>
          <p:cNvSpPr txBox="1"/>
          <p:nvPr/>
        </p:nvSpPr>
        <p:spPr>
          <a:xfrm>
            <a:off x="1268596" y="1774875"/>
            <a:ext cx="8328331" cy="2215991"/>
          </a:xfrm>
          <a:prstGeom prst="rect">
            <a:avLst/>
          </a:prstGeom>
          <a:noFill/>
        </p:spPr>
        <p:txBody>
          <a:bodyPr wrap="square" rtlCol="0">
            <a:spAutoFit/>
          </a:bodyPr>
          <a:lstStyle/>
          <a:p>
            <a:pPr algn="ctr"/>
            <a:r>
              <a:rPr lang="en-US" sz="13800" b="1" dirty="0">
                <a:solidFill>
                  <a:schemeClr val="bg1"/>
                </a:solidFill>
                <a:latin typeface="TH SarabunPSK" panose="020B0500040200020003" pitchFamily="34" charset="-34"/>
                <a:cs typeface="TH SarabunPSK" panose="020B0500040200020003" pitchFamily="34" charset="-34"/>
              </a:rPr>
              <a:t>Introduction</a:t>
            </a:r>
          </a:p>
        </p:txBody>
      </p:sp>
      <p:sp>
        <p:nvSpPr>
          <p:cNvPr id="9" name="Parallelogram 8">
            <a:extLst>
              <a:ext uri="{FF2B5EF4-FFF2-40B4-BE49-F238E27FC236}">
                <a16:creationId xmlns:a16="http://schemas.microsoft.com/office/drawing/2014/main" id="{2732DBD9-C902-4A4F-AFC3-771B4DBF0788}"/>
              </a:ext>
            </a:extLst>
          </p:cNvPr>
          <p:cNvSpPr/>
          <p:nvPr/>
        </p:nvSpPr>
        <p:spPr>
          <a:xfrm>
            <a:off x="9181044" y="1847262"/>
            <a:ext cx="1416198" cy="2380822"/>
          </a:xfrm>
          <a:prstGeom prst="parallelogram">
            <a:avLst>
              <a:gd name="adj" fmla="val 75788"/>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2DD2957E-096F-4D16-9643-BDC38508B18F}"/>
              </a:ext>
            </a:extLst>
          </p:cNvPr>
          <p:cNvSpPr/>
          <p:nvPr/>
        </p:nvSpPr>
        <p:spPr>
          <a:xfrm>
            <a:off x="9626423" y="1856593"/>
            <a:ext cx="1416198" cy="2380822"/>
          </a:xfrm>
          <a:prstGeom prst="parallelogram">
            <a:avLst>
              <a:gd name="adj" fmla="val 75788"/>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50830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345234" y="80008"/>
            <a:ext cx="8850088" cy="793102"/>
            <a:chOff x="0" y="2944761"/>
            <a:chExt cx="8453535"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5734"/>
            <a:ext cx="8231235" cy="830997"/>
          </a:xfrm>
          <a:prstGeom prst="rect">
            <a:avLst/>
          </a:prstGeom>
          <a:noFill/>
        </p:spPr>
        <p:txBody>
          <a:bodyPr wrap="square" rtlCol="0">
            <a:spAutoFit/>
          </a:bodyPr>
          <a:lstStyle/>
          <a:p>
            <a:pPr algn="ctr"/>
            <a:r>
              <a:rPr lang="en-US" sz="4800" b="1" dirty="0">
                <a:solidFill>
                  <a:schemeClr val="bg1"/>
                </a:solidFill>
                <a:latin typeface="TH SarabunPSK" panose="020B0500040200020003" pitchFamily="34" charset="-34"/>
                <a:cs typeface="TH SarabunPSK" panose="020B0500040200020003" pitchFamily="34" charset="-34"/>
              </a:rPr>
              <a:t>How to write a dissertation introduction</a:t>
            </a:r>
          </a:p>
        </p:txBody>
      </p:sp>
      <p:sp>
        <p:nvSpPr>
          <p:cNvPr id="30" name="TextBox 29">
            <a:extLst>
              <a:ext uri="{FF2B5EF4-FFF2-40B4-BE49-F238E27FC236}">
                <a16:creationId xmlns:a16="http://schemas.microsoft.com/office/drawing/2014/main" id="{AB4C38A0-AC56-4EF2-8CD2-D3B16267F375}"/>
              </a:ext>
            </a:extLst>
          </p:cNvPr>
          <p:cNvSpPr txBox="1"/>
          <p:nvPr/>
        </p:nvSpPr>
        <p:spPr>
          <a:xfrm>
            <a:off x="658660" y="1539970"/>
            <a:ext cx="6001809" cy="3970318"/>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The introduction is the first chapter of your thesis or dissertation and appears right after the table of contents. It’s essential to draw the reader in with a strong beginning. Set the stage for your research with a clear focus, purpose and direction.</a:t>
            </a:r>
            <a:endParaRPr lang="en-US" sz="3200" b="1" dirty="0">
              <a:latin typeface="TH SarabunPSK" panose="020B0500040200020003" pitchFamily="34" charset="-34"/>
              <a:cs typeface="TH SarabunPSK" panose="020B0500040200020003" pitchFamily="34" charset="-34"/>
            </a:endParaRPr>
          </a:p>
        </p:txBody>
      </p:sp>
      <p:pic>
        <p:nvPicPr>
          <p:cNvPr id="5122" name="Picture 2" descr="Free Vector | Giant check list">
            <a:extLst>
              <a:ext uri="{FF2B5EF4-FFF2-40B4-BE49-F238E27FC236}">
                <a16:creationId xmlns:a16="http://schemas.microsoft.com/office/drawing/2014/main" id="{2D0C7A22-9103-4884-BACA-08FE1265D4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921"/>
          <a:stretch/>
        </p:blipFill>
        <p:spPr bwMode="auto">
          <a:xfrm>
            <a:off x="7119015" y="1479979"/>
            <a:ext cx="4265515" cy="397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704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remium Vector | Story telling, writing concept.">
            <a:extLst>
              <a:ext uri="{FF2B5EF4-FFF2-40B4-BE49-F238E27FC236}">
                <a16:creationId xmlns:a16="http://schemas.microsoft.com/office/drawing/2014/main" id="{2BCFCF46-EC52-422A-BAF3-211F30B46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249" y="1791809"/>
            <a:ext cx="4074584" cy="407458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76659"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2925"/>
            <a:ext cx="8231235" cy="707886"/>
          </a:xfrm>
          <a:prstGeom prst="rect">
            <a:avLst/>
          </a:prstGeom>
          <a:noFill/>
        </p:spPr>
        <p:txBody>
          <a:bodyPr wrap="square" rtlCol="0">
            <a:spAutoFit/>
          </a:bodyPr>
          <a:lstStyle/>
          <a:p>
            <a:pPr algn="ctr"/>
            <a:r>
              <a:rPr lang="en-US" sz="4000" b="1" dirty="0">
                <a:solidFill>
                  <a:schemeClr val="bg1"/>
                </a:solidFill>
                <a:latin typeface="TH SarabunPSK" panose="020B0500040200020003" pitchFamily="34" charset="-34"/>
                <a:cs typeface="TH SarabunPSK" panose="020B0500040200020003" pitchFamily="34" charset="-34"/>
              </a:rPr>
              <a:t> Experimental research</a:t>
            </a:r>
          </a:p>
        </p:txBody>
      </p:sp>
      <p:sp>
        <p:nvSpPr>
          <p:cNvPr id="22" name="TextBox 21">
            <a:extLst>
              <a:ext uri="{FF2B5EF4-FFF2-40B4-BE49-F238E27FC236}">
                <a16:creationId xmlns:a16="http://schemas.microsoft.com/office/drawing/2014/main" id="{E33EFB67-E650-449A-9F11-463188F019A2}"/>
              </a:ext>
            </a:extLst>
          </p:cNvPr>
          <p:cNvSpPr txBox="1"/>
          <p:nvPr/>
        </p:nvSpPr>
        <p:spPr>
          <a:xfrm>
            <a:off x="342778" y="10048"/>
            <a:ext cx="11420668" cy="584775"/>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The introduction should include:</a:t>
            </a:r>
          </a:p>
        </p:txBody>
      </p:sp>
      <p:sp>
        <p:nvSpPr>
          <p:cNvPr id="44" name="TextBox 43">
            <a:extLst>
              <a:ext uri="{FF2B5EF4-FFF2-40B4-BE49-F238E27FC236}">
                <a16:creationId xmlns:a16="http://schemas.microsoft.com/office/drawing/2014/main" id="{B48A0DB0-B284-4E37-A4A2-000E0BF97A22}"/>
              </a:ext>
            </a:extLst>
          </p:cNvPr>
          <p:cNvSpPr txBox="1"/>
          <p:nvPr/>
        </p:nvSpPr>
        <p:spPr>
          <a:xfrm>
            <a:off x="410547" y="1182480"/>
            <a:ext cx="11336694" cy="584775"/>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what does the reader need to know to understand the dissertation?</a:t>
            </a:r>
            <a:endParaRPr lang="en-US" sz="3200" b="1" dirty="0">
              <a:latin typeface="TH SarabunPSK" panose="020B0500040200020003" pitchFamily="34" charset="-34"/>
              <a:cs typeface="TH SarabunPSK" panose="020B0500040200020003" pitchFamily="34" charset="-34"/>
            </a:endParaRPr>
          </a:p>
        </p:txBody>
      </p:sp>
      <p:grpSp>
        <p:nvGrpSpPr>
          <p:cNvPr id="30" name="Group 29">
            <a:extLst>
              <a:ext uri="{FF2B5EF4-FFF2-40B4-BE49-F238E27FC236}">
                <a16:creationId xmlns:a16="http://schemas.microsoft.com/office/drawing/2014/main" id="{401B4D3A-D6E6-4F8B-B003-0BAB54CE4856}"/>
              </a:ext>
            </a:extLst>
          </p:cNvPr>
          <p:cNvGrpSpPr/>
          <p:nvPr/>
        </p:nvGrpSpPr>
        <p:grpSpPr>
          <a:xfrm>
            <a:off x="410547" y="655711"/>
            <a:ext cx="6241583" cy="471264"/>
            <a:chOff x="850376" y="1283151"/>
            <a:chExt cx="7013530" cy="663545"/>
          </a:xfrm>
        </p:grpSpPr>
        <p:sp>
          <p:nvSpPr>
            <p:cNvPr id="31" name="Rectangle 30">
              <a:extLst>
                <a:ext uri="{FF2B5EF4-FFF2-40B4-BE49-F238E27FC236}">
                  <a16:creationId xmlns:a16="http://schemas.microsoft.com/office/drawing/2014/main" id="{65665B7E-4C13-4D1F-8EED-295AD1F22F18}"/>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DB17A654-42DD-4C0E-8447-B0FAC2475F73}"/>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Triangle 32">
              <a:extLst>
                <a:ext uri="{FF2B5EF4-FFF2-40B4-BE49-F238E27FC236}">
                  <a16:creationId xmlns:a16="http://schemas.microsoft.com/office/drawing/2014/main" id="{B1C8A45A-06A5-4CE6-BD7A-DC9988B21B5E}"/>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519784D5-D096-499C-BA9E-5157257CF972}"/>
              </a:ext>
            </a:extLst>
          </p:cNvPr>
          <p:cNvSpPr txBox="1"/>
          <p:nvPr/>
        </p:nvSpPr>
        <p:spPr>
          <a:xfrm>
            <a:off x="699139" y="540739"/>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Topic and context:</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35" name="Parallelogram 34">
            <a:extLst>
              <a:ext uri="{FF2B5EF4-FFF2-40B4-BE49-F238E27FC236}">
                <a16:creationId xmlns:a16="http://schemas.microsoft.com/office/drawing/2014/main" id="{89524E5E-3EFC-41D4-B7C3-EFAD5436AE23}"/>
              </a:ext>
            </a:extLst>
          </p:cNvPr>
          <p:cNvSpPr/>
          <p:nvPr/>
        </p:nvSpPr>
        <p:spPr>
          <a:xfrm>
            <a:off x="6419318" y="653020"/>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0E192348-8DCA-4141-8121-E7A43B6838B0}"/>
              </a:ext>
            </a:extLst>
          </p:cNvPr>
          <p:cNvSpPr/>
          <p:nvPr/>
        </p:nvSpPr>
        <p:spPr>
          <a:xfrm>
            <a:off x="6656719" y="653020"/>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9495233-A806-4306-A799-370D783CB9FB}"/>
              </a:ext>
            </a:extLst>
          </p:cNvPr>
          <p:cNvSpPr txBox="1"/>
          <p:nvPr/>
        </p:nvSpPr>
        <p:spPr>
          <a:xfrm>
            <a:off x="410547" y="2426481"/>
            <a:ext cx="11336694" cy="584775"/>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what specific aspect of the topic will you address?</a:t>
            </a:r>
            <a:endParaRPr lang="en-US" sz="3200" b="1" dirty="0">
              <a:latin typeface="TH SarabunPSK" panose="020B0500040200020003" pitchFamily="34" charset="-34"/>
              <a:cs typeface="TH SarabunPSK" panose="020B0500040200020003" pitchFamily="34" charset="-34"/>
            </a:endParaRPr>
          </a:p>
        </p:txBody>
      </p:sp>
      <p:grpSp>
        <p:nvGrpSpPr>
          <p:cNvPr id="54" name="Group 53">
            <a:extLst>
              <a:ext uri="{FF2B5EF4-FFF2-40B4-BE49-F238E27FC236}">
                <a16:creationId xmlns:a16="http://schemas.microsoft.com/office/drawing/2014/main" id="{A70BACA3-3EA3-4B78-96ED-E6F51A73B7CC}"/>
              </a:ext>
            </a:extLst>
          </p:cNvPr>
          <p:cNvGrpSpPr/>
          <p:nvPr/>
        </p:nvGrpSpPr>
        <p:grpSpPr>
          <a:xfrm>
            <a:off x="410547" y="1899712"/>
            <a:ext cx="6241583" cy="471264"/>
            <a:chOff x="850376" y="1283151"/>
            <a:chExt cx="7013530" cy="663545"/>
          </a:xfrm>
        </p:grpSpPr>
        <p:sp>
          <p:nvSpPr>
            <p:cNvPr id="55" name="Rectangle 54">
              <a:extLst>
                <a:ext uri="{FF2B5EF4-FFF2-40B4-BE49-F238E27FC236}">
                  <a16:creationId xmlns:a16="http://schemas.microsoft.com/office/drawing/2014/main" id="{1A5045DF-17E6-4742-B215-DEF43B8995C0}"/>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Triangle 55">
              <a:extLst>
                <a:ext uri="{FF2B5EF4-FFF2-40B4-BE49-F238E27FC236}">
                  <a16:creationId xmlns:a16="http://schemas.microsoft.com/office/drawing/2014/main" id="{9FF54BC4-E5D7-4300-8131-E77FD5F29D55}"/>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ight Triangle 56">
              <a:extLst>
                <a:ext uri="{FF2B5EF4-FFF2-40B4-BE49-F238E27FC236}">
                  <a16:creationId xmlns:a16="http://schemas.microsoft.com/office/drawing/2014/main" id="{893AFCA9-D788-4A01-B561-002982FB02C8}"/>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64D52C65-C2F3-4527-9028-52FD803CA269}"/>
              </a:ext>
            </a:extLst>
          </p:cNvPr>
          <p:cNvSpPr txBox="1"/>
          <p:nvPr/>
        </p:nvSpPr>
        <p:spPr>
          <a:xfrm>
            <a:off x="699139" y="1784740"/>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Focus and scope:</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59" name="Parallelogram 58">
            <a:extLst>
              <a:ext uri="{FF2B5EF4-FFF2-40B4-BE49-F238E27FC236}">
                <a16:creationId xmlns:a16="http://schemas.microsoft.com/office/drawing/2014/main" id="{BFF23BB6-6214-4D73-A8D0-A56380D5D45B}"/>
              </a:ext>
            </a:extLst>
          </p:cNvPr>
          <p:cNvSpPr/>
          <p:nvPr/>
        </p:nvSpPr>
        <p:spPr>
          <a:xfrm>
            <a:off x="6419318" y="1897021"/>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arallelogram 59">
            <a:extLst>
              <a:ext uri="{FF2B5EF4-FFF2-40B4-BE49-F238E27FC236}">
                <a16:creationId xmlns:a16="http://schemas.microsoft.com/office/drawing/2014/main" id="{90DAE440-3B81-47C2-B10C-709DF98E0FC1}"/>
              </a:ext>
            </a:extLst>
          </p:cNvPr>
          <p:cNvSpPr/>
          <p:nvPr/>
        </p:nvSpPr>
        <p:spPr>
          <a:xfrm>
            <a:off x="6656719" y="1897021"/>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6D9A618-E963-4D44-9D5D-F894007C15F7}"/>
              </a:ext>
            </a:extLst>
          </p:cNvPr>
          <p:cNvSpPr txBox="1"/>
          <p:nvPr/>
        </p:nvSpPr>
        <p:spPr>
          <a:xfrm>
            <a:off x="410547" y="3665158"/>
            <a:ext cx="11336694" cy="584775"/>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how does the research fit into existing work on this topic?</a:t>
            </a:r>
            <a:endParaRPr lang="en-US" sz="3200" b="1" dirty="0">
              <a:latin typeface="TH SarabunPSK" panose="020B0500040200020003" pitchFamily="34" charset="-34"/>
              <a:cs typeface="TH SarabunPSK" panose="020B0500040200020003" pitchFamily="34" charset="-34"/>
            </a:endParaRPr>
          </a:p>
        </p:txBody>
      </p:sp>
      <p:grpSp>
        <p:nvGrpSpPr>
          <p:cNvPr id="62" name="Group 61">
            <a:extLst>
              <a:ext uri="{FF2B5EF4-FFF2-40B4-BE49-F238E27FC236}">
                <a16:creationId xmlns:a16="http://schemas.microsoft.com/office/drawing/2014/main" id="{44F175AD-91BA-4146-B5C0-AA7C58C40DB2}"/>
              </a:ext>
            </a:extLst>
          </p:cNvPr>
          <p:cNvGrpSpPr/>
          <p:nvPr/>
        </p:nvGrpSpPr>
        <p:grpSpPr>
          <a:xfrm>
            <a:off x="410547" y="3138389"/>
            <a:ext cx="6241583" cy="471264"/>
            <a:chOff x="850376" y="1283151"/>
            <a:chExt cx="7013530" cy="663545"/>
          </a:xfrm>
        </p:grpSpPr>
        <p:sp>
          <p:nvSpPr>
            <p:cNvPr id="63" name="Rectangle 62">
              <a:extLst>
                <a:ext uri="{FF2B5EF4-FFF2-40B4-BE49-F238E27FC236}">
                  <a16:creationId xmlns:a16="http://schemas.microsoft.com/office/drawing/2014/main" id="{A2E87EA5-BA87-4DBA-8FA0-5C62408CC981}"/>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Triangle 63">
              <a:extLst>
                <a:ext uri="{FF2B5EF4-FFF2-40B4-BE49-F238E27FC236}">
                  <a16:creationId xmlns:a16="http://schemas.microsoft.com/office/drawing/2014/main" id="{D4D6689E-633B-4282-A07C-3D6D33B50A08}"/>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8CB8671E-4D77-4B52-B364-CEC81903896E}"/>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TextBox 65">
            <a:extLst>
              <a:ext uri="{FF2B5EF4-FFF2-40B4-BE49-F238E27FC236}">
                <a16:creationId xmlns:a16="http://schemas.microsoft.com/office/drawing/2014/main" id="{DF044770-4A0C-45D9-8E1D-58D53106982A}"/>
              </a:ext>
            </a:extLst>
          </p:cNvPr>
          <p:cNvSpPr txBox="1"/>
          <p:nvPr/>
        </p:nvSpPr>
        <p:spPr>
          <a:xfrm>
            <a:off x="699139" y="3023417"/>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Relevance and importance:</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67" name="Parallelogram 66">
            <a:extLst>
              <a:ext uri="{FF2B5EF4-FFF2-40B4-BE49-F238E27FC236}">
                <a16:creationId xmlns:a16="http://schemas.microsoft.com/office/drawing/2014/main" id="{C4FD9A52-6CE3-483B-8EE7-E7A0FC4C5B22}"/>
              </a:ext>
            </a:extLst>
          </p:cNvPr>
          <p:cNvSpPr/>
          <p:nvPr/>
        </p:nvSpPr>
        <p:spPr>
          <a:xfrm>
            <a:off x="6419318" y="3135698"/>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arallelogram 67">
            <a:extLst>
              <a:ext uri="{FF2B5EF4-FFF2-40B4-BE49-F238E27FC236}">
                <a16:creationId xmlns:a16="http://schemas.microsoft.com/office/drawing/2014/main" id="{7F53D5CB-4C9C-4D17-978E-8FED99EAA485}"/>
              </a:ext>
            </a:extLst>
          </p:cNvPr>
          <p:cNvSpPr/>
          <p:nvPr/>
        </p:nvSpPr>
        <p:spPr>
          <a:xfrm>
            <a:off x="6656719" y="3135698"/>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08DDCB97-6744-4B38-B5AA-A32988C1BBFC}"/>
              </a:ext>
            </a:extLst>
          </p:cNvPr>
          <p:cNvSpPr txBox="1"/>
          <p:nvPr/>
        </p:nvSpPr>
        <p:spPr>
          <a:xfrm>
            <a:off x="410547" y="4839087"/>
            <a:ext cx="11336694" cy="584775"/>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what does the research aim to find out and how?</a:t>
            </a:r>
            <a:endParaRPr lang="en-US" sz="3200" b="1" dirty="0">
              <a:latin typeface="TH SarabunPSK" panose="020B0500040200020003" pitchFamily="34" charset="-34"/>
              <a:cs typeface="TH SarabunPSK" panose="020B0500040200020003" pitchFamily="34" charset="-34"/>
            </a:endParaRPr>
          </a:p>
        </p:txBody>
      </p:sp>
      <p:grpSp>
        <p:nvGrpSpPr>
          <p:cNvPr id="70" name="Group 69">
            <a:extLst>
              <a:ext uri="{FF2B5EF4-FFF2-40B4-BE49-F238E27FC236}">
                <a16:creationId xmlns:a16="http://schemas.microsoft.com/office/drawing/2014/main" id="{3151792F-2761-4E1D-AA83-F5ADA456DD21}"/>
              </a:ext>
            </a:extLst>
          </p:cNvPr>
          <p:cNvGrpSpPr/>
          <p:nvPr/>
        </p:nvGrpSpPr>
        <p:grpSpPr>
          <a:xfrm>
            <a:off x="410547" y="4312318"/>
            <a:ext cx="6241583" cy="471264"/>
            <a:chOff x="850376" y="1283151"/>
            <a:chExt cx="7013530" cy="663545"/>
          </a:xfrm>
        </p:grpSpPr>
        <p:sp>
          <p:nvSpPr>
            <p:cNvPr id="71" name="Rectangle 70">
              <a:extLst>
                <a:ext uri="{FF2B5EF4-FFF2-40B4-BE49-F238E27FC236}">
                  <a16:creationId xmlns:a16="http://schemas.microsoft.com/office/drawing/2014/main" id="{6CAACE6D-CADA-40D7-A3D0-AF76C88A9223}"/>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Triangle 71">
              <a:extLst>
                <a:ext uri="{FF2B5EF4-FFF2-40B4-BE49-F238E27FC236}">
                  <a16:creationId xmlns:a16="http://schemas.microsoft.com/office/drawing/2014/main" id="{456EC6F6-5387-4F1F-8A1B-5863A17EC8CA}"/>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ight Triangle 72">
              <a:extLst>
                <a:ext uri="{FF2B5EF4-FFF2-40B4-BE49-F238E27FC236}">
                  <a16:creationId xmlns:a16="http://schemas.microsoft.com/office/drawing/2014/main" id="{FD29CD00-3100-45E1-B5FE-D0DEAFD08B72}"/>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Box 73">
            <a:extLst>
              <a:ext uri="{FF2B5EF4-FFF2-40B4-BE49-F238E27FC236}">
                <a16:creationId xmlns:a16="http://schemas.microsoft.com/office/drawing/2014/main" id="{0F0E7B74-5741-4793-9031-7CF78EC056D0}"/>
              </a:ext>
            </a:extLst>
          </p:cNvPr>
          <p:cNvSpPr txBox="1"/>
          <p:nvPr/>
        </p:nvSpPr>
        <p:spPr>
          <a:xfrm>
            <a:off x="699139" y="4197346"/>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Questions and objectives:</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75" name="Parallelogram 74">
            <a:extLst>
              <a:ext uri="{FF2B5EF4-FFF2-40B4-BE49-F238E27FC236}">
                <a16:creationId xmlns:a16="http://schemas.microsoft.com/office/drawing/2014/main" id="{22111EC7-FEA4-4269-A0E8-F4973B5934E6}"/>
              </a:ext>
            </a:extLst>
          </p:cNvPr>
          <p:cNvSpPr/>
          <p:nvPr/>
        </p:nvSpPr>
        <p:spPr>
          <a:xfrm>
            <a:off x="6419318" y="4309627"/>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arallelogram 75">
            <a:extLst>
              <a:ext uri="{FF2B5EF4-FFF2-40B4-BE49-F238E27FC236}">
                <a16:creationId xmlns:a16="http://schemas.microsoft.com/office/drawing/2014/main" id="{F9347081-088C-44D2-BF5C-38AC1CAD84D3}"/>
              </a:ext>
            </a:extLst>
          </p:cNvPr>
          <p:cNvSpPr/>
          <p:nvPr/>
        </p:nvSpPr>
        <p:spPr>
          <a:xfrm>
            <a:off x="6656719" y="4309627"/>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E07EADB6-2D24-49BD-93FC-C8DBA73B3FAE}"/>
              </a:ext>
            </a:extLst>
          </p:cNvPr>
          <p:cNvSpPr txBox="1"/>
          <p:nvPr/>
        </p:nvSpPr>
        <p:spPr>
          <a:xfrm>
            <a:off x="410547" y="6008940"/>
            <a:ext cx="11336694" cy="584775"/>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what does each chapter of the dissertation contribute to the overall aim?</a:t>
            </a:r>
            <a:endParaRPr lang="en-US" sz="3200" b="1" dirty="0">
              <a:latin typeface="TH SarabunPSK" panose="020B0500040200020003" pitchFamily="34" charset="-34"/>
              <a:cs typeface="TH SarabunPSK" panose="020B0500040200020003" pitchFamily="34" charset="-34"/>
            </a:endParaRPr>
          </a:p>
        </p:txBody>
      </p:sp>
      <p:grpSp>
        <p:nvGrpSpPr>
          <p:cNvPr id="78" name="Group 77">
            <a:extLst>
              <a:ext uri="{FF2B5EF4-FFF2-40B4-BE49-F238E27FC236}">
                <a16:creationId xmlns:a16="http://schemas.microsoft.com/office/drawing/2014/main" id="{08432FF3-A24E-41AA-8AC1-BDB2CF608661}"/>
              </a:ext>
            </a:extLst>
          </p:cNvPr>
          <p:cNvGrpSpPr/>
          <p:nvPr/>
        </p:nvGrpSpPr>
        <p:grpSpPr>
          <a:xfrm>
            <a:off x="410547" y="5550995"/>
            <a:ext cx="6241583" cy="471264"/>
            <a:chOff x="850376" y="1283151"/>
            <a:chExt cx="7013530" cy="663545"/>
          </a:xfrm>
        </p:grpSpPr>
        <p:sp>
          <p:nvSpPr>
            <p:cNvPr id="79" name="Rectangle 78">
              <a:extLst>
                <a:ext uri="{FF2B5EF4-FFF2-40B4-BE49-F238E27FC236}">
                  <a16:creationId xmlns:a16="http://schemas.microsoft.com/office/drawing/2014/main" id="{D7564630-3168-4C24-B8F2-DAC2C78D0EDA}"/>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ight Triangle 79">
              <a:extLst>
                <a:ext uri="{FF2B5EF4-FFF2-40B4-BE49-F238E27FC236}">
                  <a16:creationId xmlns:a16="http://schemas.microsoft.com/office/drawing/2014/main" id="{332DEEC3-7981-4983-A340-BAF9CF1ED1C3}"/>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ight Triangle 80">
              <a:extLst>
                <a:ext uri="{FF2B5EF4-FFF2-40B4-BE49-F238E27FC236}">
                  <a16:creationId xmlns:a16="http://schemas.microsoft.com/office/drawing/2014/main" id="{CAAD7583-E5D8-4AB8-9A5B-E334EA1DA50B}"/>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81290724-AEC7-40FB-888D-57E04BD5B89A}"/>
              </a:ext>
            </a:extLst>
          </p:cNvPr>
          <p:cNvSpPr txBox="1"/>
          <p:nvPr/>
        </p:nvSpPr>
        <p:spPr>
          <a:xfrm>
            <a:off x="699139" y="5436023"/>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Overview of the structure: </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83" name="Parallelogram 82">
            <a:extLst>
              <a:ext uri="{FF2B5EF4-FFF2-40B4-BE49-F238E27FC236}">
                <a16:creationId xmlns:a16="http://schemas.microsoft.com/office/drawing/2014/main" id="{9CFB417D-E2EE-4D75-A0D6-010CE384A138}"/>
              </a:ext>
            </a:extLst>
          </p:cNvPr>
          <p:cNvSpPr/>
          <p:nvPr/>
        </p:nvSpPr>
        <p:spPr>
          <a:xfrm>
            <a:off x="6419318" y="5548304"/>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arallelogram 83">
            <a:extLst>
              <a:ext uri="{FF2B5EF4-FFF2-40B4-BE49-F238E27FC236}">
                <a16:creationId xmlns:a16="http://schemas.microsoft.com/office/drawing/2014/main" id="{E5DAE2B2-1EEA-4680-A729-B4902EAC65F4}"/>
              </a:ext>
            </a:extLst>
          </p:cNvPr>
          <p:cNvSpPr/>
          <p:nvPr/>
        </p:nvSpPr>
        <p:spPr>
          <a:xfrm>
            <a:off x="6656719" y="5548304"/>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547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345234" y="80008"/>
            <a:ext cx="8850088" cy="793102"/>
            <a:chOff x="0" y="2944761"/>
            <a:chExt cx="8453535"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5734"/>
            <a:ext cx="8231235" cy="830997"/>
          </a:xfrm>
          <a:prstGeom prst="rect">
            <a:avLst/>
          </a:prstGeom>
          <a:noFill/>
        </p:spPr>
        <p:txBody>
          <a:bodyPr wrap="square" rtlCol="0">
            <a:spAutoFit/>
          </a:bodyPr>
          <a:lstStyle/>
          <a:p>
            <a:pPr algn="ctr"/>
            <a:r>
              <a:rPr lang="en-US" sz="4800" b="1" dirty="0">
                <a:solidFill>
                  <a:schemeClr val="bg1"/>
                </a:solidFill>
                <a:latin typeface="TH SarabunPSK" panose="020B0500040200020003" pitchFamily="34" charset="-34"/>
                <a:cs typeface="TH SarabunPSK" panose="020B0500040200020003" pitchFamily="34" charset="-34"/>
              </a:rPr>
              <a:t>Starting your introduction</a:t>
            </a:r>
          </a:p>
        </p:txBody>
      </p:sp>
      <p:pic>
        <p:nvPicPr>
          <p:cNvPr id="7170" name="Picture 2" descr="Premium Vector | Copywriting concept vector illustration">
            <a:extLst>
              <a:ext uri="{FF2B5EF4-FFF2-40B4-BE49-F238E27FC236}">
                <a16:creationId xmlns:a16="http://schemas.microsoft.com/office/drawing/2014/main" id="{3D0BF1CF-999B-4A99-8DB6-BEDA4791F4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17" t="7189" r="4194" b="9347"/>
          <a:stretch/>
        </p:blipFill>
        <p:spPr bwMode="auto">
          <a:xfrm>
            <a:off x="6535416" y="1904965"/>
            <a:ext cx="5437239" cy="331513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B4C38A0-AC56-4EF2-8CD2-D3B16267F375}"/>
              </a:ext>
            </a:extLst>
          </p:cNvPr>
          <p:cNvSpPr txBox="1"/>
          <p:nvPr/>
        </p:nvSpPr>
        <p:spPr>
          <a:xfrm>
            <a:off x="447870" y="2060787"/>
            <a:ext cx="6184592" cy="2862322"/>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Although the introduction comes at the beginning of your dissertation, it doesn’t have to be the first thing you write — in fact, it’s often the very last part to be completed (along with the abstract).</a:t>
            </a:r>
            <a:endParaRPr lang="en-US" sz="32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747705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0B179A2-24FC-47C9-93E6-53D1B644527C}"/>
              </a:ext>
            </a:extLst>
          </p:cNvPr>
          <p:cNvSpPr txBox="1"/>
          <p:nvPr/>
        </p:nvSpPr>
        <p:spPr>
          <a:xfrm>
            <a:off x="736304" y="5272215"/>
            <a:ext cx="11236351" cy="584775"/>
          </a:xfrm>
          <a:prstGeom prst="rect">
            <a:avLst/>
          </a:prstGeom>
          <a:noFill/>
        </p:spPr>
        <p:txBody>
          <a:bodyPr wrap="square">
            <a:spAutoFit/>
          </a:bodyPr>
          <a:lstStyle/>
          <a:p>
            <a:pPr algn="thaiDist"/>
            <a:r>
              <a:rPr lang="en-US" sz="3200" b="1" i="0" dirty="0">
                <a:solidFill>
                  <a:srgbClr val="0070C0"/>
                </a:solidFill>
                <a:effectLst/>
                <a:latin typeface="TH SarabunPSK" panose="020B0500040200020003" pitchFamily="34" charset="-34"/>
                <a:cs typeface="TH SarabunPSK" panose="020B0500040200020003" pitchFamily="34" charset="-34"/>
              </a:rPr>
              <a:t>For an effective introduction, make sure to include all of the following elements.</a:t>
            </a:r>
            <a:endParaRPr lang="en-US" sz="3200" b="1" dirty="0">
              <a:solidFill>
                <a:srgbClr val="0070C0"/>
              </a:solidFill>
              <a:latin typeface="TH SarabunPSK" panose="020B0500040200020003" pitchFamily="34" charset="-34"/>
              <a:cs typeface="TH SarabunPSK" panose="020B0500040200020003" pitchFamily="34" charset="-34"/>
            </a:endParaRPr>
          </a:p>
        </p:txBody>
      </p:sp>
      <p:sp>
        <p:nvSpPr>
          <p:cNvPr id="58" name="TextBox 57">
            <a:extLst>
              <a:ext uri="{FF2B5EF4-FFF2-40B4-BE49-F238E27FC236}">
                <a16:creationId xmlns:a16="http://schemas.microsoft.com/office/drawing/2014/main" id="{EAE97714-F33D-410C-AF01-F9F5CC3330EF}"/>
              </a:ext>
            </a:extLst>
          </p:cNvPr>
          <p:cNvSpPr txBox="1"/>
          <p:nvPr/>
        </p:nvSpPr>
        <p:spPr>
          <a:xfrm>
            <a:off x="1663344" y="1122504"/>
            <a:ext cx="9048897" cy="3416320"/>
          </a:xfrm>
          <a:prstGeom prst="rect">
            <a:avLst/>
          </a:prstGeom>
          <a:noFill/>
        </p:spPr>
        <p:txBody>
          <a:bodyPr wrap="square" rtlCol="0">
            <a:spAutoFit/>
          </a:bodyPr>
          <a:lstStyle/>
          <a:p>
            <a:pPr algn="thaiDist"/>
            <a:r>
              <a:rPr lang="en-US" sz="3600" b="1" dirty="0">
                <a:latin typeface="TH SarabunPSK" panose="020B0500040200020003" pitchFamily="34" charset="-34"/>
                <a:cs typeface="TH SarabunPSK" panose="020B0500040200020003" pitchFamily="34" charset="-34"/>
              </a:rPr>
              <a:t>It’s a good idea to write a rough draft of your introduction near the beginning of the research to help guide you. If you wrote a research proposal, you can use this as a template, as it contains many of the same elements. But you should revise your introduction throughout the writing process, making sure it matches the content of your chapters.</a:t>
            </a:r>
            <a:endParaRPr lang="en-US" sz="3600" b="1" dirty="0"/>
          </a:p>
        </p:txBody>
      </p:sp>
      <p:sp>
        <p:nvSpPr>
          <p:cNvPr id="47" name="Rectangle 46">
            <a:extLst>
              <a:ext uri="{FF2B5EF4-FFF2-40B4-BE49-F238E27FC236}">
                <a16:creationId xmlns:a16="http://schemas.microsoft.com/office/drawing/2014/main" id="{87DB883A-49D4-435E-86DF-7184585BCF95}"/>
              </a:ext>
            </a:extLst>
          </p:cNvPr>
          <p:cNvSpPr/>
          <p:nvPr/>
        </p:nvSpPr>
        <p:spPr>
          <a:xfrm>
            <a:off x="1118935" y="846867"/>
            <a:ext cx="10229929" cy="396678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6D2A2F3-2A0B-4625-B4D9-10BCE5FF5F3E}"/>
              </a:ext>
            </a:extLst>
          </p:cNvPr>
          <p:cNvSpPr/>
          <p:nvPr/>
        </p:nvSpPr>
        <p:spPr>
          <a:xfrm>
            <a:off x="937026" y="712128"/>
            <a:ext cx="10541267" cy="4202889"/>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a:extLst>
              <a:ext uri="{FF2B5EF4-FFF2-40B4-BE49-F238E27FC236}">
                <a16:creationId xmlns:a16="http://schemas.microsoft.com/office/drawing/2014/main" id="{B281EAA4-CD7E-4563-9060-1C0257F8C88F}"/>
              </a:ext>
            </a:extLst>
          </p:cNvPr>
          <p:cNvSpPr/>
          <p:nvPr/>
        </p:nvSpPr>
        <p:spPr>
          <a:xfrm>
            <a:off x="843136" y="4436143"/>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49">
            <a:extLst>
              <a:ext uri="{FF2B5EF4-FFF2-40B4-BE49-F238E27FC236}">
                <a16:creationId xmlns:a16="http://schemas.microsoft.com/office/drawing/2014/main" id="{C4B36913-CC69-45D6-A328-8A2D0C92741C}"/>
              </a:ext>
            </a:extLst>
          </p:cNvPr>
          <p:cNvSpPr/>
          <p:nvPr/>
        </p:nvSpPr>
        <p:spPr>
          <a:xfrm>
            <a:off x="492230" y="4436143"/>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907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450968D-F0A2-48C9-BEC2-34859434C91C}"/>
              </a:ext>
            </a:extLst>
          </p:cNvPr>
          <p:cNvSpPr/>
          <p:nvPr/>
        </p:nvSpPr>
        <p:spPr>
          <a:xfrm>
            <a:off x="799227" y="1617159"/>
            <a:ext cx="10229929" cy="396678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7B81BA-4DCB-4CBD-88A3-AD9BED5E77EC}"/>
              </a:ext>
            </a:extLst>
          </p:cNvPr>
          <p:cNvSpPr/>
          <p:nvPr/>
        </p:nvSpPr>
        <p:spPr>
          <a:xfrm>
            <a:off x="617318" y="1482420"/>
            <a:ext cx="10541267" cy="4202889"/>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allelogram 36">
            <a:extLst>
              <a:ext uri="{FF2B5EF4-FFF2-40B4-BE49-F238E27FC236}">
                <a16:creationId xmlns:a16="http://schemas.microsoft.com/office/drawing/2014/main" id="{8355A34B-3140-41DF-B928-351B3D57D9DF}"/>
              </a:ext>
            </a:extLst>
          </p:cNvPr>
          <p:cNvSpPr/>
          <p:nvPr/>
        </p:nvSpPr>
        <p:spPr>
          <a:xfrm>
            <a:off x="523428" y="5206435"/>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a:extLst>
              <a:ext uri="{FF2B5EF4-FFF2-40B4-BE49-F238E27FC236}">
                <a16:creationId xmlns:a16="http://schemas.microsoft.com/office/drawing/2014/main" id="{29108DF5-0673-494C-8489-CE24A4EB5E8F}"/>
              </a:ext>
            </a:extLst>
          </p:cNvPr>
          <p:cNvSpPr/>
          <p:nvPr/>
        </p:nvSpPr>
        <p:spPr>
          <a:xfrm>
            <a:off x="172522" y="5206435"/>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345234" y="80008"/>
            <a:ext cx="8850088" cy="793102"/>
            <a:chOff x="0" y="2944761"/>
            <a:chExt cx="8453535"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5734"/>
            <a:ext cx="8231235" cy="830997"/>
          </a:xfrm>
          <a:prstGeom prst="rect">
            <a:avLst/>
          </a:prstGeom>
          <a:noFill/>
        </p:spPr>
        <p:txBody>
          <a:bodyPr wrap="square" rtlCol="0">
            <a:spAutoFit/>
          </a:bodyPr>
          <a:lstStyle/>
          <a:p>
            <a:pPr algn="ctr"/>
            <a:r>
              <a:rPr lang="en-US" sz="4800" b="1" dirty="0">
                <a:solidFill>
                  <a:schemeClr val="bg1"/>
                </a:solidFill>
                <a:latin typeface="TH SarabunPSK" panose="020B0500040200020003" pitchFamily="34" charset="-34"/>
                <a:cs typeface="TH SarabunPSK" panose="020B0500040200020003" pitchFamily="34" charset="-34"/>
              </a:rPr>
              <a:t>Topic and context</a:t>
            </a:r>
          </a:p>
        </p:txBody>
      </p:sp>
      <p:sp>
        <p:nvSpPr>
          <p:cNvPr id="30" name="TextBox 29">
            <a:extLst>
              <a:ext uri="{FF2B5EF4-FFF2-40B4-BE49-F238E27FC236}">
                <a16:creationId xmlns:a16="http://schemas.microsoft.com/office/drawing/2014/main" id="{AB4C38A0-AC56-4EF2-8CD2-D3B16267F375}"/>
              </a:ext>
            </a:extLst>
          </p:cNvPr>
          <p:cNvSpPr txBox="1"/>
          <p:nvPr/>
        </p:nvSpPr>
        <p:spPr>
          <a:xfrm>
            <a:off x="1251871" y="2046851"/>
            <a:ext cx="9497960" cy="2862322"/>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Begin by introducing your topic and giving any necessary background information. It’s important to contextualize your research and generate interest — aim to show why the topic is timely or important (for example, by mentioning a relevant news item, academic debate, or practical problem).</a:t>
            </a:r>
            <a:endParaRPr lang="en-US" sz="32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589093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remium Vector | Copywriting illustration concept with characters. a man  holding pencil to writing text on the computer screen.">
            <a:extLst>
              <a:ext uri="{FF2B5EF4-FFF2-40B4-BE49-F238E27FC236}">
                <a16:creationId xmlns:a16="http://schemas.microsoft.com/office/drawing/2014/main" id="{E1359E38-851E-4B2D-8334-2964BA6DDE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4" t="15138" r="6460" b="10992"/>
          <a:stretch/>
        </p:blipFill>
        <p:spPr bwMode="auto">
          <a:xfrm>
            <a:off x="7254883" y="1867441"/>
            <a:ext cx="4787964" cy="398539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76659"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2925"/>
            <a:ext cx="8231235" cy="707886"/>
          </a:xfrm>
          <a:prstGeom prst="rect">
            <a:avLst/>
          </a:prstGeom>
          <a:noFill/>
        </p:spPr>
        <p:txBody>
          <a:bodyPr wrap="square" rtlCol="0">
            <a:spAutoFit/>
          </a:bodyPr>
          <a:lstStyle/>
          <a:p>
            <a:pPr algn="ctr"/>
            <a:r>
              <a:rPr lang="en-US" sz="4000" b="1" dirty="0">
                <a:solidFill>
                  <a:schemeClr val="bg1"/>
                </a:solidFill>
                <a:latin typeface="TH SarabunPSK" panose="020B0500040200020003" pitchFamily="34" charset="-34"/>
                <a:cs typeface="TH SarabunPSK" panose="020B0500040200020003" pitchFamily="34" charset="-34"/>
              </a:rPr>
              <a:t> Experimental research</a:t>
            </a:r>
          </a:p>
        </p:txBody>
      </p:sp>
      <p:sp>
        <p:nvSpPr>
          <p:cNvPr id="44" name="TextBox 43">
            <a:extLst>
              <a:ext uri="{FF2B5EF4-FFF2-40B4-BE49-F238E27FC236}">
                <a16:creationId xmlns:a16="http://schemas.microsoft.com/office/drawing/2014/main" id="{B48A0DB0-B284-4E37-A4A2-000E0BF97A22}"/>
              </a:ext>
            </a:extLst>
          </p:cNvPr>
          <p:cNvSpPr txBox="1"/>
          <p:nvPr/>
        </p:nvSpPr>
        <p:spPr>
          <a:xfrm>
            <a:off x="410547" y="1182480"/>
            <a:ext cx="11336694" cy="584775"/>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Young people’s attitudes to climate change.</a:t>
            </a:r>
            <a:endParaRPr lang="en-US" sz="3200" b="1" dirty="0">
              <a:latin typeface="TH SarabunPSK" panose="020B0500040200020003" pitchFamily="34" charset="-34"/>
              <a:cs typeface="TH SarabunPSK" panose="020B0500040200020003" pitchFamily="34" charset="-34"/>
            </a:endParaRPr>
          </a:p>
        </p:txBody>
      </p:sp>
      <p:grpSp>
        <p:nvGrpSpPr>
          <p:cNvPr id="30" name="Group 29">
            <a:extLst>
              <a:ext uri="{FF2B5EF4-FFF2-40B4-BE49-F238E27FC236}">
                <a16:creationId xmlns:a16="http://schemas.microsoft.com/office/drawing/2014/main" id="{401B4D3A-D6E6-4F8B-B003-0BAB54CE4856}"/>
              </a:ext>
            </a:extLst>
          </p:cNvPr>
          <p:cNvGrpSpPr/>
          <p:nvPr/>
        </p:nvGrpSpPr>
        <p:grpSpPr>
          <a:xfrm>
            <a:off x="410547" y="655711"/>
            <a:ext cx="6241583" cy="471264"/>
            <a:chOff x="850376" y="1283151"/>
            <a:chExt cx="7013530" cy="663545"/>
          </a:xfrm>
        </p:grpSpPr>
        <p:sp>
          <p:nvSpPr>
            <p:cNvPr id="31" name="Rectangle 30">
              <a:extLst>
                <a:ext uri="{FF2B5EF4-FFF2-40B4-BE49-F238E27FC236}">
                  <a16:creationId xmlns:a16="http://schemas.microsoft.com/office/drawing/2014/main" id="{65665B7E-4C13-4D1F-8EED-295AD1F22F18}"/>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DB17A654-42DD-4C0E-8447-B0FAC2475F73}"/>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Triangle 32">
              <a:extLst>
                <a:ext uri="{FF2B5EF4-FFF2-40B4-BE49-F238E27FC236}">
                  <a16:creationId xmlns:a16="http://schemas.microsoft.com/office/drawing/2014/main" id="{B1C8A45A-06A5-4CE6-BD7A-DC9988B21B5E}"/>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519784D5-D096-499C-BA9E-5157257CF972}"/>
              </a:ext>
            </a:extLst>
          </p:cNvPr>
          <p:cNvSpPr txBox="1"/>
          <p:nvPr/>
        </p:nvSpPr>
        <p:spPr>
          <a:xfrm>
            <a:off x="699139" y="540739"/>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Example topic</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35" name="Parallelogram 34">
            <a:extLst>
              <a:ext uri="{FF2B5EF4-FFF2-40B4-BE49-F238E27FC236}">
                <a16:creationId xmlns:a16="http://schemas.microsoft.com/office/drawing/2014/main" id="{89524E5E-3EFC-41D4-B7C3-EFAD5436AE23}"/>
              </a:ext>
            </a:extLst>
          </p:cNvPr>
          <p:cNvSpPr/>
          <p:nvPr/>
        </p:nvSpPr>
        <p:spPr>
          <a:xfrm>
            <a:off x="6419318" y="653020"/>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0E192348-8DCA-4141-8121-E7A43B6838B0}"/>
              </a:ext>
            </a:extLst>
          </p:cNvPr>
          <p:cNvSpPr/>
          <p:nvPr/>
        </p:nvSpPr>
        <p:spPr>
          <a:xfrm>
            <a:off x="6656719" y="653020"/>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9495233-A806-4306-A799-370D783CB9FB}"/>
              </a:ext>
            </a:extLst>
          </p:cNvPr>
          <p:cNvSpPr txBox="1"/>
          <p:nvPr/>
        </p:nvSpPr>
        <p:spPr>
          <a:xfrm>
            <a:off x="410547" y="2977089"/>
            <a:ext cx="6490279" cy="1569660"/>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Recent news stories about the children’s climate strike, and the increasing importance of youth engagement with climate politics.</a:t>
            </a:r>
            <a:endParaRPr lang="en-US" sz="3200" b="1" dirty="0">
              <a:latin typeface="TH SarabunPSK" panose="020B0500040200020003" pitchFamily="34" charset="-34"/>
              <a:cs typeface="TH SarabunPSK" panose="020B0500040200020003" pitchFamily="34" charset="-34"/>
            </a:endParaRPr>
          </a:p>
        </p:txBody>
      </p:sp>
      <p:grpSp>
        <p:nvGrpSpPr>
          <p:cNvPr id="54" name="Group 53">
            <a:extLst>
              <a:ext uri="{FF2B5EF4-FFF2-40B4-BE49-F238E27FC236}">
                <a16:creationId xmlns:a16="http://schemas.microsoft.com/office/drawing/2014/main" id="{A70BACA3-3EA3-4B78-96ED-E6F51A73B7CC}"/>
              </a:ext>
            </a:extLst>
          </p:cNvPr>
          <p:cNvGrpSpPr/>
          <p:nvPr/>
        </p:nvGrpSpPr>
        <p:grpSpPr>
          <a:xfrm>
            <a:off x="410547" y="2450320"/>
            <a:ext cx="6241583" cy="471264"/>
            <a:chOff x="850376" y="1283151"/>
            <a:chExt cx="7013530" cy="663545"/>
          </a:xfrm>
        </p:grpSpPr>
        <p:sp>
          <p:nvSpPr>
            <p:cNvPr id="55" name="Rectangle 54">
              <a:extLst>
                <a:ext uri="{FF2B5EF4-FFF2-40B4-BE49-F238E27FC236}">
                  <a16:creationId xmlns:a16="http://schemas.microsoft.com/office/drawing/2014/main" id="{1A5045DF-17E6-4742-B215-DEF43B8995C0}"/>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Triangle 55">
              <a:extLst>
                <a:ext uri="{FF2B5EF4-FFF2-40B4-BE49-F238E27FC236}">
                  <a16:creationId xmlns:a16="http://schemas.microsoft.com/office/drawing/2014/main" id="{9FF54BC4-E5D7-4300-8131-E77FD5F29D55}"/>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ight Triangle 56">
              <a:extLst>
                <a:ext uri="{FF2B5EF4-FFF2-40B4-BE49-F238E27FC236}">
                  <a16:creationId xmlns:a16="http://schemas.microsoft.com/office/drawing/2014/main" id="{893AFCA9-D788-4A01-B561-002982FB02C8}"/>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64D52C65-C2F3-4527-9028-52FD803CA269}"/>
              </a:ext>
            </a:extLst>
          </p:cNvPr>
          <p:cNvSpPr txBox="1"/>
          <p:nvPr/>
        </p:nvSpPr>
        <p:spPr>
          <a:xfrm>
            <a:off x="699139" y="2335348"/>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Example context</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59" name="Parallelogram 58">
            <a:extLst>
              <a:ext uri="{FF2B5EF4-FFF2-40B4-BE49-F238E27FC236}">
                <a16:creationId xmlns:a16="http://schemas.microsoft.com/office/drawing/2014/main" id="{BFF23BB6-6214-4D73-A8D0-A56380D5D45B}"/>
              </a:ext>
            </a:extLst>
          </p:cNvPr>
          <p:cNvSpPr/>
          <p:nvPr/>
        </p:nvSpPr>
        <p:spPr>
          <a:xfrm>
            <a:off x="6419318" y="2447629"/>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arallelogram 59">
            <a:extLst>
              <a:ext uri="{FF2B5EF4-FFF2-40B4-BE49-F238E27FC236}">
                <a16:creationId xmlns:a16="http://schemas.microsoft.com/office/drawing/2014/main" id="{90DAE440-3B81-47C2-B10C-709DF98E0FC1}"/>
              </a:ext>
            </a:extLst>
          </p:cNvPr>
          <p:cNvSpPr/>
          <p:nvPr/>
        </p:nvSpPr>
        <p:spPr>
          <a:xfrm>
            <a:off x="6656719" y="2447629"/>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42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43094"/>
            <a:ext cx="8231235" cy="923330"/>
          </a:xfrm>
          <a:prstGeom prst="rect">
            <a:avLst/>
          </a:prstGeom>
          <a:noFill/>
        </p:spPr>
        <p:txBody>
          <a:bodyPr wrap="square" rtlCol="0">
            <a:spAutoFit/>
          </a:bodyPr>
          <a:lstStyle/>
          <a:p>
            <a:pPr algn="ctr"/>
            <a:r>
              <a:rPr lang="en-US" sz="5400" b="1" dirty="0">
                <a:solidFill>
                  <a:schemeClr val="bg1"/>
                </a:solidFill>
                <a:latin typeface="TH SarabunPSK" panose="020B0500040200020003" pitchFamily="34" charset="-34"/>
                <a:cs typeface="TH SarabunPSK" panose="020B0500040200020003" pitchFamily="34" charset="-34"/>
              </a:rPr>
              <a:t>Data Collection Methods</a:t>
            </a:r>
          </a:p>
        </p:txBody>
      </p:sp>
      <p:sp>
        <p:nvSpPr>
          <p:cNvPr id="30" name="TextBox 29">
            <a:extLst>
              <a:ext uri="{FF2B5EF4-FFF2-40B4-BE49-F238E27FC236}">
                <a16:creationId xmlns:a16="http://schemas.microsoft.com/office/drawing/2014/main" id="{AB4C38A0-AC56-4EF2-8CD2-D3B16267F375}"/>
              </a:ext>
            </a:extLst>
          </p:cNvPr>
          <p:cNvSpPr txBox="1"/>
          <p:nvPr/>
        </p:nvSpPr>
        <p:spPr>
          <a:xfrm>
            <a:off x="286240" y="1150152"/>
            <a:ext cx="11346526" cy="1077218"/>
          </a:xfrm>
          <a:prstGeom prst="rect">
            <a:avLst/>
          </a:prstGeom>
          <a:noFill/>
        </p:spPr>
        <p:txBody>
          <a:bodyPr wrap="square">
            <a:spAutoFit/>
          </a:bodyPr>
          <a:lstStyle/>
          <a:p>
            <a:pPr algn="thaiDist"/>
            <a:r>
              <a:rPr lang="th-TH" sz="3200" b="1" dirty="0">
                <a:latin typeface="TH SarabunPSK" panose="020B0500040200020003" pitchFamily="34" charset="-34"/>
                <a:cs typeface="TH SarabunPSK" panose="020B0500040200020003" pitchFamily="34" charset="-34"/>
              </a:rPr>
              <a:t>	</a:t>
            </a:r>
            <a:r>
              <a:rPr lang="en-US" sz="3200" b="1" dirty="0">
                <a:latin typeface="TH SarabunPSK" panose="020B0500040200020003" pitchFamily="34" charset="-34"/>
                <a:cs typeface="TH SarabunPSK" panose="020B0500040200020003" pitchFamily="34" charset="-34"/>
              </a:rPr>
              <a:t>After a brief introduction to your general area of interest, narrow your focus and define the scope of your research. For example:</a:t>
            </a:r>
          </a:p>
        </p:txBody>
      </p:sp>
      <p:sp>
        <p:nvSpPr>
          <p:cNvPr id="22" name="TextBox 21">
            <a:extLst>
              <a:ext uri="{FF2B5EF4-FFF2-40B4-BE49-F238E27FC236}">
                <a16:creationId xmlns:a16="http://schemas.microsoft.com/office/drawing/2014/main" id="{D2FD2099-1868-426E-BF02-618EF101FF4A}"/>
              </a:ext>
            </a:extLst>
          </p:cNvPr>
          <p:cNvSpPr txBox="1"/>
          <p:nvPr/>
        </p:nvSpPr>
        <p:spPr>
          <a:xfrm>
            <a:off x="1214208" y="2229485"/>
            <a:ext cx="8202711" cy="2554545"/>
          </a:xfrm>
          <a:prstGeom prst="rect">
            <a:avLst/>
          </a:prstGeom>
          <a:noFill/>
        </p:spPr>
        <p:txBody>
          <a:bodyPr wrap="square">
            <a:spAutoFit/>
          </a:bodyPr>
          <a:lstStyle/>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What geographical area are you investigating?</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What time period does your research cover?</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What demographics or communities are you researching?</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What specific themes or aspects of the topic does your dissertation address?</a:t>
            </a:r>
          </a:p>
        </p:txBody>
      </p:sp>
      <p:cxnSp>
        <p:nvCxnSpPr>
          <p:cNvPr id="27" name="Straight Connector 26">
            <a:extLst>
              <a:ext uri="{FF2B5EF4-FFF2-40B4-BE49-F238E27FC236}">
                <a16:creationId xmlns:a16="http://schemas.microsoft.com/office/drawing/2014/main" id="{F8EB52BB-83AC-44A7-AAA7-361053EA13F5}"/>
              </a:ext>
            </a:extLst>
          </p:cNvPr>
          <p:cNvCxnSpPr/>
          <p:nvPr/>
        </p:nvCxnSpPr>
        <p:spPr>
          <a:xfrm>
            <a:off x="1308537" y="2748147"/>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A62C1C8-EF7D-427A-B385-6FBEBAEC88B8}"/>
              </a:ext>
            </a:extLst>
          </p:cNvPr>
          <p:cNvCxnSpPr/>
          <p:nvPr/>
        </p:nvCxnSpPr>
        <p:spPr>
          <a:xfrm>
            <a:off x="1308537" y="3244676"/>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D56030C-6F9F-4273-8951-D946998700B2}"/>
              </a:ext>
            </a:extLst>
          </p:cNvPr>
          <p:cNvCxnSpPr/>
          <p:nvPr/>
        </p:nvCxnSpPr>
        <p:spPr>
          <a:xfrm>
            <a:off x="1308537" y="3731373"/>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120428-B788-4035-8F13-B09608A9540E}"/>
              </a:ext>
            </a:extLst>
          </p:cNvPr>
          <p:cNvCxnSpPr/>
          <p:nvPr/>
        </p:nvCxnSpPr>
        <p:spPr>
          <a:xfrm>
            <a:off x="1308537" y="4725866"/>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1D61A7F-9123-4969-A0C2-224232DD2807}"/>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AC73FA97-A1FB-410F-B1E6-BA019DBF6999}"/>
              </a:ext>
            </a:extLst>
          </p:cNvPr>
          <p:cNvGrpSpPr/>
          <p:nvPr/>
        </p:nvGrpSpPr>
        <p:grpSpPr>
          <a:xfrm>
            <a:off x="345234" y="80008"/>
            <a:ext cx="8850088" cy="793102"/>
            <a:chOff x="0" y="2944761"/>
            <a:chExt cx="8453535" cy="491613"/>
          </a:xfrm>
          <a:solidFill>
            <a:srgbClr val="FF99CC"/>
          </a:solidFill>
        </p:grpSpPr>
        <p:sp>
          <p:nvSpPr>
            <p:cNvPr id="39" name="Rectangle 38">
              <a:extLst>
                <a:ext uri="{FF2B5EF4-FFF2-40B4-BE49-F238E27FC236}">
                  <a16:creationId xmlns:a16="http://schemas.microsoft.com/office/drawing/2014/main" id="{B497E065-D6AE-43E0-8F3E-F8F7CED94480}"/>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a:extLst>
                <a:ext uri="{FF2B5EF4-FFF2-40B4-BE49-F238E27FC236}">
                  <a16:creationId xmlns:a16="http://schemas.microsoft.com/office/drawing/2014/main" id="{096A1A6B-E881-4651-A6F5-BFF4B7895520}"/>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ight Triangle 40">
            <a:extLst>
              <a:ext uri="{FF2B5EF4-FFF2-40B4-BE49-F238E27FC236}">
                <a16:creationId xmlns:a16="http://schemas.microsoft.com/office/drawing/2014/main" id="{4E4C994C-FB84-4531-AFE0-C4F8A3757983}"/>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3F355A1F-2AC8-43C3-8A13-BEDAE836F2DC}"/>
              </a:ext>
            </a:extLst>
          </p:cNvPr>
          <p:cNvSpPr txBox="1"/>
          <p:nvPr/>
        </p:nvSpPr>
        <p:spPr>
          <a:xfrm>
            <a:off x="410547" y="84726"/>
            <a:ext cx="8231235" cy="769441"/>
          </a:xfrm>
          <a:prstGeom prst="rect">
            <a:avLst/>
          </a:prstGeom>
          <a:noFill/>
        </p:spPr>
        <p:txBody>
          <a:bodyPr wrap="square" rtlCol="0">
            <a:spAutoFit/>
          </a:bodyPr>
          <a:lstStyle/>
          <a:p>
            <a:pPr algn="ctr"/>
            <a:r>
              <a:rPr lang="en-US" sz="4400" b="1" dirty="0">
                <a:solidFill>
                  <a:schemeClr val="bg1"/>
                </a:solidFill>
                <a:latin typeface="TH SarabunPSK" panose="020B0500040200020003" pitchFamily="34" charset="-34"/>
                <a:cs typeface="TH SarabunPSK" panose="020B0500040200020003" pitchFamily="34" charset="-34"/>
              </a:rPr>
              <a:t>Focus and scope</a:t>
            </a:r>
          </a:p>
        </p:txBody>
      </p:sp>
      <p:sp>
        <p:nvSpPr>
          <p:cNvPr id="35" name="TextBox 34">
            <a:extLst>
              <a:ext uri="{FF2B5EF4-FFF2-40B4-BE49-F238E27FC236}">
                <a16:creationId xmlns:a16="http://schemas.microsoft.com/office/drawing/2014/main" id="{68A1D958-1EFF-4F53-BC43-BCACCBE85245}"/>
              </a:ext>
            </a:extLst>
          </p:cNvPr>
          <p:cNvSpPr txBox="1"/>
          <p:nvPr/>
        </p:nvSpPr>
        <p:spPr>
          <a:xfrm>
            <a:off x="345234" y="5486361"/>
            <a:ext cx="11336694" cy="584775"/>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British teenagers’ engagement with current UK climate policy.</a:t>
            </a:r>
            <a:endParaRPr lang="en-US" sz="3200" b="1" dirty="0">
              <a:latin typeface="TH SarabunPSK" panose="020B0500040200020003" pitchFamily="34" charset="-34"/>
              <a:cs typeface="TH SarabunPSK" panose="020B0500040200020003" pitchFamily="34" charset="-34"/>
            </a:endParaRPr>
          </a:p>
        </p:txBody>
      </p:sp>
      <p:grpSp>
        <p:nvGrpSpPr>
          <p:cNvPr id="36" name="Group 35">
            <a:extLst>
              <a:ext uri="{FF2B5EF4-FFF2-40B4-BE49-F238E27FC236}">
                <a16:creationId xmlns:a16="http://schemas.microsoft.com/office/drawing/2014/main" id="{448F618F-D48A-4B89-9C66-669AC226A73A}"/>
              </a:ext>
            </a:extLst>
          </p:cNvPr>
          <p:cNvGrpSpPr/>
          <p:nvPr/>
        </p:nvGrpSpPr>
        <p:grpSpPr>
          <a:xfrm>
            <a:off x="345234" y="4959592"/>
            <a:ext cx="6241583" cy="471264"/>
            <a:chOff x="850376" y="1283151"/>
            <a:chExt cx="7013530" cy="663545"/>
          </a:xfrm>
        </p:grpSpPr>
        <p:sp>
          <p:nvSpPr>
            <p:cNvPr id="43" name="Rectangle 42">
              <a:extLst>
                <a:ext uri="{FF2B5EF4-FFF2-40B4-BE49-F238E27FC236}">
                  <a16:creationId xmlns:a16="http://schemas.microsoft.com/office/drawing/2014/main" id="{2D9FB734-9B7F-47DB-AFA2-F86928791462}"/>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Triangle 43">
              <a:extLst>
                <a:ext uri="{FF2B5EF4-FFF2-40B4-BE49-F238E27FC236}">
                  <a16:creationId xmlns:a16="http://schemas.microsoft.com/office/drawing/2014/main" id="{65EC9C00-B488-424C-95F1-4CF27F8A2F8E}"/>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ight Triangle 44">
              <a:extLst>
                <a:ext uri="{FF2B5EF4-FFF2-40B4-BE49-F238E27FC236}">
                  <a16:creationId xmlns:a16="http://schemas.microsoft.com/office/drawing/2014/main" id="{567A89A3-3BD8-4697-8714-FF182533B04E}"/>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E027D541-0A60-4267-99BA-FD01E0C1DABF}"/>
              </a:ext>
            </a:extLst>
          </p:cNvPr>
          <p:cNvSpPr txBox="1"/>
          <p:nvPr/>
        </p:nvSpPr>
        <p:spPr>
          <a:xfrm>
            <a:off x="633826" y="4844620"/>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Example focus and scope</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47" name="Parallelogram 46">
            <a:extLst>
              <a:ext uri="{FF2B5EF4-FFF2-40B4-BE49-F238E27FC236}">
                <a16:creationId xmlns:a16="http://schemas.microsoft.com/office/drawing/2014/main" id="{5FDC050B-421E-4926-90B4-9553DE8FBBB8}"/>
              </a:ext>
            </a:extLst>
          </p:cNvPr>
          <p:cNvSpPr/>
          <p:nvPr/>
        </p:nvSpPr>
        <p:spPr>
          <a:xfrm>
            <a:off x="6354005" y="4956901"/>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a:extLst>
              <a:ext uri="{FF2B5EF4-FFF2-40B4-BE49-F238E27FC236}">
                <a16:creationId xmlns:a16="http://schemas.microsoft.com/office/drawing/2014/main" id="{C7D9D13C-AAF9-4E1D-A501-5C0E1E8CC614}"/>
              </a:ext>
            </a:extLst>
          </p:cNvPr>
          <p:cNvSpPr/>
          <p:nvPr/>
        </p:nvSpPr>
        <p:spPr>
          <a:xfrm>
            <a:off x="6591406" y="4956901"/>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05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21" name="TextBox 20">
            <a:extLst>
              <a:ext uri="{FF2B5EF4-FFF2-40B4-BE49-F238E27FC236}">
                <a16:creationId xmlns:a16="http://schemas.microsoft.com/office/drawing/2014/main" id="{22B08142-EE09-4177-8443-B07E59BBDDD2}"/>
              </a:ext>
            </a:extLst>
          </p:cNvPr>
          <p:cNvSpPr txBox="1"/>
          <p:nvPr/>
        </p:nvSpPr>
        <p:spPr>
          <a:xfrm>
            <a:off x="371219" y="263214"/>
            <a:ext cx="6839339" cy="923330"/>
          </a:xfrm>
          <a:prstGeom prst="rect">
            <a:avLst/>
          </a:prstGeom>
          <a:noFill/>
        </p:spPr>
        <p:txBody>
          <a:bodyPr wrap="square" rtlCol="0">
            <a:spAutoFit/>
          </a:bodyPr>
          <a:lstStyle/>
          <a:p>
            <a:pPr algn="ctr"/>
            <a:r>
              <a:rPr lang="en-US" sz="5400" b="1" dirty="0">
                <a:solidFill>
                  <a:schemeClr val="bg1"/>
                </a:solidFill>
                <a:latin typeface="TH SarabunPSK" panose="020B0500040200020003" pitchFamily="34" charset="-34"/>
                <a:cs typeface="TH SarabunPSK" panose="020B0500040200020003" pitchFamily="34" charset="-34"/>
              </a:rPr>
              <a:t>Topic</a:t>
            </a:r>
          </a:p>
        </p:txBody>
      </p:sp>
      <p:sp>
        <p:nvSpPr>
          <p:cNvPr id="32" name="Rectangle 31">
            <a:extLst>
              <a:ext uri="{FF2B5EF4-FFF2-40B4-BE49-F238E27FC236}">
                <a16:creationId xmlns:a16="http://schemas.microsoft.com/office/drawing/2014/main" id="{F1B6C84A-76DB-494A-BAC9-00D9B7BEDC16}"/>
              </a:ext>
            </a:extLst>
          </p:cNvPr>
          <p:cNvSpPr/>
          <p:nvPr/>
        </p:nvSpPr>
        <p:spPr>
          <a:xfrm>
            <a:off x="1041703" y="1396323"/>
            <a:ext cx="4912503" cy="576006"/>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CB4A4965-F7A2-4508-A53E-7FB64746B697}"/>
              </a:ext>
            </a:extLst>
          </p:cNvPr>
          <p:cNvSpPr/>
          <p:nvPr/>
        </p:nvSpPr>
        <p:spPr>
          <a:xfrm flipV="1">
            <a:off x="5951307" y="1396322"/>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B8277377-E63C-4BFA-896C-126DEB4335BC}"/>
              </a:ext>
            </a:extLst>
          </p:cNvPr>
          <p:cNvSpPr/>
          <p:nvPr/>
        </p:nvSpPr>
        <p:spPr>
          <a:xfrm flipH="1">
            <a:off x="677230" y="1396322"/>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472943A5-A3E8-4382-B00C-8130D78A00C2}"/>
              </a:ext>
            </a:extLst>
          </p:cNvPr>
          <p:cNvSpPr/>
          <p:nvPr/>
        </p:nvSpPr>
        <p:spPr>
          <a:xfrm>
            <a:off x="376043" y="1396323"/>
            <a:ext cx="609314" cy="576006"/>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86A83C02-EE0B-4817-9FFE-E5A27D51ACDB}"/>
              </a:ext>
            </a:extLst>
          </p:cNvPr>
          <p:cNvSpPr txBox="1"/>
          <p:nvPr/>
        </p:nvSpPr>
        <p:spPr>
          <a:xfrm>
            <a:off x="1133609" y="1392022"/>
            <a:ext cx="4770683" cy="592213"/>
          </a:xfrm>
          <a:prstGeom prst="rect">
            <a:avLst/>
          </a:prstGeom>
          <a:noFill/>
        </p:spPr>
        <p:txBody>
          <a:bodyPr wrap="square" rtlCol="0">
            <a:spAutoFit/>
          </a:bodyPr>
          <a:lstStyle/>
          <a:p>
            <a:pPr algn="ctr" eaLnBrk="1" hangingPunct="1">
              <a:lnSpc>
                <a:spcPct val="90000"/>
              </a:lnSpc>
            </a:pPr>
            <a:r>
              <a:rPr lang="en-US" sz="3600" b="1" dirty="0">
                <a:latin typeface="TH SarabunPSK" panose="020B0500040200020003" pitchFamily="34" charset="-34"/>
                <a:cs typeface="TH SarabunPSK" panose="020B0500040200020003" pitchFamily="34" charset="-34"/>
              </a:rPr>
              <a:t>Abstract</a:t>
            </a:r>
          </a:p>
        </p:txBody>
      </p:sp>
      <p:sp>
        <p:nvSpPr>
          <p:cNvPr id="39" name="Rectangle 38">
            <a:extLst>
              <a:ext uri="{FF2B5EF4-FFF2-40B4-BE49-F238E27FC236}">
                <a16:creationId xmlns:a16="http://schemas.microsoft.com/office/drawing/2014/main" id="{71205833-550C-4158-857A-5E0621D3BBAA}"/>
              </a:ext>
            </a:extLst>
          </p:cNvPr>
          <p:cNvSpPr/>
          <p:nvPr/>
        </p:nvSpPr>
        <p:spPr>
          <a:xfrm>
            <a:off x="1100695" y="2239069"/>
            <a:ext cx="4912503" cy="576006"/>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H SarabunPSK" panose="020B0500040200020003" pitchFamily="34" charset="-34"/>
              <a:cs typeface="TH SarabunPSK" panose="020B0500040200020003" pitchFamily="34" charset="-34"/>
            </a:endParaRPr>
          </a:p>
        </p:txBody>
      </p:sp>
      <p:sp>
        <p:nvSpPr>
          <p:cNvPr id="40" name="Right Triangle 39">
            <a:extLst>
              <a:ext uri="{FF2B5EF4-FFF2-40B4-BE49-F238E27FC236}">
                <a16:creationId xmlns:a16="http://schemas.microsoft.com/office/drawing/2014/main" id="{597409B9-7E91-4FC6-B4DD-1DD53BF7C9DE}"/>
              </a:ext>
            </a:extLst>
          </p:cNvPr>
          <p:cNvSpPr/>
          <p:nvPr/>
        </p:nvSpPr>
        <p:spPr>
          <a:xfrm flipV="1">
            <a:off x="6010299" y="2239068"/>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a:extLst>
              <a:ext uri="{FF2B5EF4-FFF2-40B4-BE49-F238E27FC236}">
                <a16:creationId xmlns:a16="http://schemas.microsoft.com/office/drawing/2014/main" id="{0CB3F1CC-2E7F-46AE-8F0E-3C7A2E99D619}"/>
              </a:ext>
            </a:extLst>
          </p:cNvPr>
          <p:cNvSpPr/>
          <p:nvPr/>
        </p:nvSpPr>
        <p:spPr>
          <a:xfrm flipH="1">
            <a:off x="736222" y="2239068"/>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a:extLst>
              <a:ext uri="{FF2B5EF4-FFF2-40B4-BE49-F238E27FC236}">
                <a16:creationId xmlns:a16="http://schemas.microsoft.com/office/drawing/2014/main" id="{81899EEF-8A89-4A95-BFBD-C0FD82174503}"/>
              </a:ext>
            </a:extLst>
          </p:cNvPr>
          <p:cNvSpPr/>
          <p:nvPr/>
        </p:nvSpPr>
        <p:spPr>
          <a:xfrm>
            <a:off x="435035" y="2239069"/>
            <a:ext cx="609314" cy="576006"/>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87D6D9AC-E349-4642-ABB7-BCE583914085}"/>
              </a:ext>
            </a:extLst>
          </p:cNvPr>
          <p:cNvSpPr txBox="1"/>
          <p:nvPr/>
        </p:nvSpPr>
        <p:spPr>
          <a:xfrm>
            <a:off x="1192601" y="2216106"/>
            <a:ext cx="4846198" cy="604781"/>
          </a:xfrm>
          <a:prstGeom prst="rect">
            <a:avLst/>
          </a:prstGeom>
          <a:noFill/>
        </p:spPr>
        <p:txBody>
          <a:bodyPr wrap="square" rtlCol="0">
            <a:spAutoFit/>
          </a:bodyPr>
          <a:lstStyle/>
          <a:p>
            <a:pPr algn="ctr" eaLnBrk="1" hangingPunct="1">
              <a:lnSpc>
                <a:spcPct val="90000"/>
              </a:lnSpc>
            </a:pPr>
            <a:r>
              <a:rPr lang="en-US" sz="3600" b="1" dirty="0">
                <a:latin typeface="TH Niramit AS" panose="02000506000000020004" pitchFamily="2" charset="-34"/>
                <a:cs typeface="TH Niramit AS" panose="02000506000000020004" pitchFamily="2" charset="-34"/>
              </a:rPr>
              <a:t>Introduction</a:t>
            </a:r>
          </a:p>
        </p:txBody>
      </p:sp>
      <p:sp>
        <p:nvSpPr>
          <p:cNvPr id="46" name="Rectangle 45">
            <a:extLst>
              <a:ext uri="{FF2B5EF4-FFF2-40B4-BE49-F238E27FC236}">
                <a16:creationId xmlns:a16="http://schemas.microsoft.com/office/drawing/2014/main" id="{B5064679-3415-4C87-84E6-8F6BEA2BC286}"/>
              </a:ext>
            </a:extLst>
          </p:cNvPr>
          <p:cNvSpPr/>
          <p:nvPr/>
        </p:nvSpPr>
        <p:spPr>
          <a:xfrm>
            <a:off x="1149855" y="3107561"/>
            <a:ext cx="4912503" cy="576006"/>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Triangle 46">
            <a:extLst>
              <a:ext uri="{FF2B5EF4-FFF2-40B4-BE49-F238E27FC236}">
                <a16:creationId xmlns:a16="http://schemas.microsoft.com/office/drawing/2014/main" id="{43F3690A-960C-46B9-A082-0730ECFECE51}"/>
              </a:ext>
            </a:extLst>
          </p:cNvPr>
          <p:cNvSpPr/>
          <p:nvPr/>
        </p:nvSpPr>
        <p:spPr>
          <a:xfrm flipV="1">
            <a:off x="6059459" y="3107560"/>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47">
            <a:extLst>
              <a:ext uri="{FF2B5EF4-FFF2-40B4-BE49-F238E27FC236}">
                <a16:creationId xmlns:a16="http://schemas.microsoft.com/office/drawing/2014/main" id="{9EEC67D3-186F-4A49-802C-5D53E088A2A7}"/>
              </a:ext>
            </a:extLst>
          </p:cNvPr>
          <p:cNvSpPr/>
          <p:nvPr/>
        </p:nvSpPr>
        <p:spPr>
          <a:xfrm flipH="1">
            <a:off x="785382" y="3107560"/>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allelogram 44">
            <a:extLst>
              <a:ext uri="{FF2B5EF4-FFF2-40B4-BE49-F238E27FC236}">
                <a16:creationId xmlns:a16="http://schemas.microsoft.com/office/drawing/2014/main" id="{EC757A9D-7975-44FD-A50D-5C9E72E1F79B}"/>
              </a:ext>
            </a:extLst>
          </p:cNvPr>
          <p:cNvSpPr/>
          <p:nvPr/>
        </p:nvSpPr>
        <p:spPr>
          <a:xfrm>
            <a:off x="484195" y="3107561"/>
            <a:ext cx="609314" cy="576006"/>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782DBBFA-5091-4E1E-AF2E-78E1103A4324}"/>
              </a:ext>
            </a:extLst>
          </p:cNvPr>
          <p:cNvSpPr txBox="1"/>
          <p:nvPr/>
        </p:nvSpPr>
        <p:spPr>
          <a:xfrm>
            <a:off x="1025566" y="3140584"/>
            <a:ext cx="5201228" cy="592213"/>
          </a:xfrm>
          <a:prstGeom prst="rect">
            <a:avLst/>
          </a:prstGeom>
          <a:noFill/>
        </p:spPr>
        <p:txBody>
          <a:bodyPr wrap="square" rtlCol="0">
            <a:spAutoFit/>
          </a:bodyPr>
          <a:lstStyle/>
          <a:p>
            <a:pPr algn="ctr" eaLnBrk="1" hangingPunct="1">
              <a:lnSpc>
                <a:spcPct val="90000"/>
              </a:lnSpc>
            </a:pPr>
            <a:r>
              <a:rPr lang="en-US" sz="3600" b="1" dirty="0">
                <a:latin typeface="TH SarabunPSK" panose="020B0500040200020003" pitchFamily="34" charset="-34"/>
                <a:cs typeface="TH SarabunPSK" panose="020B0500040200020003" pitchFamily="34" charset="-34"/>
              </a:rPr>
              <a:t>Theoretical framework</a:t>
            </a:r>
          </a:p>
        </p:txBody>
      </p:sp>
      <p:sp>
        <p:nvSpPr>
          <p:cNvPr id="53" name="Rectangle 52">
            <a:extLst>
              <a:ext uri="{FF2B5EF4-FFF2-40B4-BE49-F238E27FC236}">
                <a16:creationId xmlns:a16="http://schemas.microsoft.com/office/drawing/2014/main" id="{28CDFF77-80FA-4393-A26C-872CD903DF86}"/>
              </a:ext>
            </a:extLst>
          </p:cNvPr>
          <p:cNvSpPr/>
          <p:nvPr/>
        </p:nvSpPr>
        <p:spPr>
          <a:xfrm>
            <a:off x="1179351" y="4003458"/>
            <a:ext cx="4912503" cy="576006"/>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a:extLst>
              <a:ext uri="{FF2B5EF4-FFF2-40B4-BE49-F238E27FC236}">
                <a16:creationId xmlns:a16="http://schemas.microsoft.com/office/drawing/2014/main" id="{A1F816B5-3CDE-48E1-BB86-3EA3081C13EB}"/>
              </a:ext>
            </a:extLst>
          </p:cNvPr>
          <p:cNvSpPr/>
          <p:nvPr/>
        </p:nvSpPr>
        <p:spPr>
          <a:xfrm flipV="1">
            <a:off x="6088955" y="4003457"/>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a:extLst>
              <a:ext uri="{FF2B5EF4-FFF2-40B4-BE49-F238E27FC236}">
                <a16:creationId xmlns:a16="http://schemas.microsoft.com/office/drawing/2014/main" id="{BA7BB545-FFD1-4AE4-BC14-501DB1460798}"/>
              </a:ext>
            </a:extLst>
          </p:cNvPr>
          <p:cNvSpPr/>
          <p:nvPr/>
        </p:nvSpPr>
        <p:spPr>
          <a:xfrm flipH="1">
            <a:off x="814878" y="4003457"/>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a:extLst>
              <a:ext uri="{FF2B5EF4-FFF2-40B4-BE49-F238E27FC236}">
                <a16:creationId xmlns:a16="http://schemas.microsoft.com/office/drawing/2014/main" id="{9CD886B8-A79F-4B17-9C1D-933EA1DFD599}"/>
              </a:ext>
            </a:extLst>
          </p:cNvPr>
          <p:cNvSpPr/>
          <p:nvPr/>
        </p:nvSpPr>
        <p:spPr>
          <a:xfrm>
            <a:off x="513691" y="4003458"/>
            <a:ext cx="609314" cy="576006"/>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DC2A1238-5765-47C7-9923-AA36A3FDEE3F}"/>
              </a:ext>
            </a:extLst>
          </p:cNvPr>
          <p:cNvSpPr txBox="1"/>
          <p:nvPr/>
        </p:nvSpPr>
        <p:spPr>
          <a:xfrm>
            <a:off x="1271257" y="3999157"/>
            <a:ext cx="4770683" cy="592213"/>
          </a:xfrm>
          <a:prstGeom prst="rect">
            <a:avLst/>
          </a:prstGeom>
          <a:noFill/>
        </p:spPr>
        <p:txBody>
          <a:bodyPr wrap="square" rtlCol="0">
            <a:spAutoFit/>
          </a:bodyPr>
          <a:lstStyle/>
          <a:p>
            <a:pPr algn="ctr" eaLnBrk="1" hangingPunct="1">
              <a:lnSpc>
                <a:spcPct val="90000"/>
              </a:lnSpc>
            </a:pPr>
            <a:r>
              <a:rPr lang="en-US" sz="3600" b="1" dirty="0">
                <a:latin typeface="TH SarabunPSK" panose="020B0500040200020003" pitchFamily="34" charset="-34"/>
                <a:cs typeface="TH SarabunPSK" panose="020B0500040200020003" pitchFamily="34" charset="-34"/>
              </a:rPr>
              <a:t>Methodology</a:t>
            </a:r>
          </a:p>
        </p:txBody>
      </p:sp>
      <p:sp>
        <p:nvSpPr>
          <p:cNvPr id="60" name="Rectangle 59">
            <a:extLst>
              <a:ext uri="{FF2B5EF4-FFF2-40B4-BE49-F238E27FC236}">
                <a16:creationId xmlns:a16="http://schemas.microsoft.com/office/drawing/2014/main" id="{30CC4C24-2145-4AF5-A51F-DB0B6050EF3B}"/>
              </a:ext>
            </a:extLst>
          </p:cNvPr>
          <p:cNvSpPr/>
          <p:nvPr/>
        </p:nvSpPr>
        <p:spPr>
          <a:xfrm>
            <a:off x="1287503" y="4771532"/>
            <a:ext cx="4912503" cy="576006"/>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ight Triangle 60">
            <a:extLst>
              <a:ext uri="{FF2B5EF4-FFF2-40B4-BE49-F238E27FC236}">
                <a16:creationId xmlns:a16="http://schemas.microsoft.com/office/drawing/2014/main" id="{3739D5CC-155C-46D3-A9BB-429718B9B21F}"/>
              </a:ext>
            </a:extLst>
          </p:cNvPr>
          <p:cNvSpPr/>
          <p:nvPr/>
        </p:nvSpPr>
        <p:spPr>
          <a:xfrm flipV="1">
            <a:off x="6197107" y="4771531"/>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Triangle 61">
            <a:extLst>
              <a:ext uri="{FF2B5EF4-FFF2-40B4-BE49-F238E27FC236}">
                <a16:creationId xmlns:a16="http://schemas.microsoft.com/office/drawing/2014/main" id="{5BDD21FA-7967-4219-9667-EF77DE5C06CF}"/>
              </a:ext>
            </a:extLst>
          </p:cNvPr>
          <p:cNvSpPr/>
          <p:nvPr/>
        </p:nvSpPr>
        <p:spPr>
          <a:xfrm flipH="1">
            <a:off x="923030" y="4771531"/>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arallelogram 58">
            <a:extLst>
              <a:ext uri="{FF2B5EF4-FFF2-40B4-BE49-F238E27FC236}">
                <a16:creationId xmlns:a16="http://schemas.microsoft.com/office/drawing/2014/main" id="{9EBFD728-2BA4-414F-9E4A-40AA4342AD5A}"/>
              </a:ext>
            </a:extLst>
          </p:cNvPr>
          <p:cNvSpPr/>
          <p:nvPr/>
        </p:nvSpPr>
        <p:spPr>
          <a:xfrm>
            <a:off x="621843" y="4771532"/>
            <a:ext cx="609314" cy="576006"/>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2EC0F2C7-95DB-4C9D-B55F-DB05C9E08EB5}"/>
              </a:ext>
            </a:extLst>
          </p:cNvPr>
          <p:cNvSpPr txBox="1"/>
          <p:nvPr/>
        </p:nvSpPr>
        <p:spPr>
          <a:xfrm>
            <a:off x="1379409" y="4757900"/>
            <a:ext cx="4770683" cy="592213"/>
          </a:xfrm>
          <a:prstGeom prst="rect">
            <a:avLst/>
          </a:prstGeom>
          <a:noFill/>
        </p:spPr>
        <p:txBody>
          <a:bodyPr wrap="square" rtlCol="0">
            <a:spAutoFit/>
          </a:bodyPr>
          <a:lstStyle/>
          <a:p>
            <a:pPr algn="ctr" eaLnBrk="1" hangingPunct="1">
              <a:lnSpc>
                <a:spcPct val="90000"/>
              </a:lnSpc>
            </a:pPr>
            <a:r>
              <a:rPr lang="en-US" sz="3600" b="1" dirty="0">
                <a:latin typeface="TH SarabunPSK" panose="020B0500040200020003" pitchFamily="34" charset="-34"/>
                <a:cs typeface="TH SarabunPSK" panose="020B0500040200020003" pitchFamily="34" charset="-34"/>
              </a:rPr>
              <a:t>Discussion</a:t>
            </a:r>
          </a:p>
        </p:txBody>
      </p:sp>
      <p:sp>
        <p:nvSpPr>
          <p:cNvPr id="67" name="Rectangle 66">
            <a:extLst>
              <a:ext uri="{FF2B5EF4-FFF2-40B4-BE49-F238E27FC236}">
                <a16:creationId xmlns:a16="http://schemas.microsoft.com/office/drawing/2014/main" id="{195F375E-CDBB-4574-8C66-9AA864475E41}"/>
              </a:ext>
            </a:extLst>
          </p:cNvPr>
          <p:cNvSpPr/>
          <p:nvPr/>
        </p:nvSpPr>
        <p:spPr>
          <a:xfrm>
            <a:off x="6188201" y="1647985"/>
            <a:ext cx="4749054" cy="576006"/>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67">
            <a:extLst>
              <a:ext uri="{FF2B5EF4-FFF2-40B4-BE49-F238E27FC236}">
                <a16:creationId xmlns:a16="http://schemas.microsoft.com/office/drawing/2014/main" id="{7B25D3B5-DED2-4C7F-9C33-125D6D7AA032}"/>
              </a:ext>
            </a:extLst>
          </p:cNvPr>
          <p:cNvSpPr/>
          <p:nvPr/>
        </p:nvSpPr>
        <p:spPr>
          <a:xfrm flipV="1">
            <a:off x="10931827" y="1647984"/>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Triangle 68">
            <a:extLst>
              <a:ext uri="{FF2B5EF4-FFF2-40B4-BE49-F238E27FC236}">
                <a16:creationId xmlns:a16="http://schemas.microsoft.com/office/drawing/2014/main" id="{98D4E130-DBBF-4173-917C-B00361159622}"/>
              </a:ext>
            </a:extLst>
          </p:cNvPr>
          <p:cNvSpPr/>
          <p:nvPr/>
        </p:nvSpPr>
        <p:spPr>
          <a:xfrm flipH="1">
            <a:off x="5816364" y="1647984"/>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arallelogram 65">
            <a:extLst>
              <a:ext uri="{FF2B5EF4-FFF2-40B4-BE49-F238E27FC236}">
                <a16:creationId xmlns:a16="http://schemas.microsoft.com/office/drawing/2014/main" id="{ACFC73CE-CAAA-40BE-9D20-8E81831081B2}"/>
              </a:ext>
            </a:extLst>
          </p:cNvPr>
          <p:cNvSpPr/>
          <p:nvPr/>
        </p:nvSpPr>
        <p:spPr>
          <a:xfrm>
            <a:off x="11005911" y="1657534"/>
            <a:ext cx="609314" cy="576006"/>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D2F0A5A1-514E-4A05-8127-B539FB06CFBD}"/>
              </a:ext>
            </a:extLst>
          </p:cNvPr>
          <p:cNvSpPr txBox="1"/>
          <p:nvPr/>
        </p:nvSpPr>
        <p:spPr>
          <a:xfrm>
            <a:off x="6272743" y="1648359"/>
            <a:ext cx="4687473" cy="592213"/>
          </a:xfrm>
          <a:prstGeom prst="rect">
            <a:avLst/>
          </a:prstGeom>
          <a:noFill/>
        </p:spPr>
        <p:txBody>
          <a:bodyPr wrap="square" rtlCol="0">
            <a:spAutoFit/>
          </a:bodyPr>
          <a:lstStyle/>
          <a:p>
            <a:pPr algn="ctr" eaLnBrk="1" hangingPunct="1">
              <a:lnSpc>
                <a:spcPct val="90000"/>
              </a:lnSpc>
            </a:pPr>
            <a:r>
              <a:rPr lang="en-US" sz="3600" b="1" dirty="0">
                <a:latin typeface="TH SarabunPSK" panose="020B0500040200020003" pitchFamily="34" charset="-34"/>
                <a:cs typeface="TH SarabunPSK" panose="020B0500040200020003" pitchFamily="34" charset="-34"/>
              </a:rPr>
              <a:t>Table of Contents</a:t>
            </a:r>
            <a:endParaRPr lang="th-TH" sz="3600" b="1" dirty="0">
              <a:latin typeface="TH SarabunPSK" panose="020B0500040200020003" pitchFamily="34" charset="-34"/>
              <a:cs typeface="TH SarabunPSK" panose="020B0500040200020003" pitchFamily="34" charset="-34"/>
            </a:endParaRPr>
          </a:p>
        </p:txBody>
      </p:sp>
      <p:sp>
        <p:nvSpPr>
          <p:cNvPr id="74" name="Rectangle 73">
            <a:extLst>
              <a:ext uri="{FF2B5EF4-FFF2-40B4-BE49-F238E27FC236}">
                <a16:creationId xmlns:a16="http://schemas.microsoft.com/office/drawing/2014/main" id="{F5A2DFCF-DDF1-4B15-871C-26484EEB1FFC}"/>
              </a:ext>
            </a:extLst>
          </p:cNvPr>
          <p:cNvSpPr/>
          <p:nvPr/>
        </p:nvSpPr>
        <p:spPr>
          <a:xfrm>
            <a:off x="6241690" y="2500982"/>
            <a:ext cx="4749054" cy="576006"/>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05AAED38-BA32-431E-9AB6-0CAA248E1E33}"/>
              </a:ext>
            </a:extLst>
          </p:cNvPr>
          <p:cNvSpPr/>
          <p:nvPr/>
        </p:nvSpPr>
        <p:spPr>
          <a:xfrm flipV="1">
            <a:off x="10985316" y="2500981"/>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ight Triangle 75">
            <a:extLst>
              <a:ext uri="{FF2B5EF4-FFF2-40B4-BE49-F238E27FC236}">
                <a16:creationId xmlns:a16="http://schemas.microsoft.com/office/drawing/2014/main" id="{45AA86E6-0923-4285-808D-0315472B5B2D}"/>
              </a:ext>
            </a:extLst>
          </p:cNvPr>
          <p:cNvSpPr/>
          <p:nvPr/>
        </p:nvSpPr>
        <p:spPr>
          <a:xfrm flipH="1">
            <a:off x="5869853" y="2500981"/>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arallelogram 72">
            <a:extLst>
              <a:ext uri="{FF2B5EF4-FFF2-40B4-BE49-F238E27FC236}">
                <a16:creationId xmlns:a16="http://schemas.microsoft.com/office/drawing/2014/main" id="{27DA4ADB-B697-4541-9678-91BEA164DF8F}"/>
              </a:ext>
            </a:extLst>
          </p:cNvPr>
          <p:cNvSpPr/>
          <p:nvPr/>
        </p:nvSpPr>
        <p:spPr>
          <a:xfrm>
            <a:off x="11055071" y="2500982"/>
            <a:ext cx="609314" cy="576006"/>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C58D934D-9E3B-4FFA-9008-8A5C81D7198A}"/>
              </a:ext>
            </a:extLst>
          </p:cNvPr>
          <p:cNvSpPr txBox="1"/>
          <p:nvPr/>
        </p:nvSpPr>
        <p:spPr>
          <a:xfrm>
            <a:off x="6321903" y="2491807"/>
            <a:ext cx="4687473" cy="592213"/>
          </a:xfrm>
          <a:prstGeom prst="rect">
            <a:avLst/>
          </a:prstGeom>
          <a:noFill/>
        </p:spPr>
        <p:txBody>
          <a:bodyPr wrap="square" rtlCol="0">
            <a:spAutoFit/>
          </a:bodyPr>
          <a:lstStyle/>
          <a:p>
            <a:pPr algn="ctr" eaLnBrk="1" hangingPunct="1">
              <a:lnSpc>
                <a:spcPct val="90000"/>
              </a:lnSpc>
            </a:pPr>
            <a:r>
              <a:rPr lang="en-US" sz="3600" b="1" dirty="0">
                <a:latin typeface="TH SarabunPSK" panose="020B0500040200020003" pitchFamily="34" charset="-34"/>
                <a:cs typeface="TH SarabunPSK" panose="020B0500040200020003" pitchFamily="34" charset="-34"/>
              </a:rPr>
              <a:t>Literature review</a:t>
            </a:r>
            <a:endParaRPr lang="th-TH" sz="3600" b="1" dirty="0">
              <a:latin typeface="TH SarabunPSK" panose="020B0500040200020003" pitchFamily="34" charset="-34"/>
              <a:cs typeface="TH SarabunPSK" panose="020B0500040200020003" pitchFamily="34" charset="-34"/>
            </a:endParaRPr>
          </a:p>
        </p:txBody>
      </p:sp>
      <p:sp>
        <p:nvSpPr>
          <p:cNvPr id="81" name="Rectangle 80">
            <a:extLst>
              <a:ext uri="{FF2B5EF4-FFF2-40B4-BE49-F238E27FC236}">
                <a16:creationId xmlns:a16="http://schemas.microsoft.com/office/drawing/2014/main" id="{79E11F47-3692-45A3-863E-AD9E11F69572}"/>
              </a:ext>
            </a:extLst>
          </p:cNvPr>
          <p:cNvSpPr/>
          <p:nvPr/>
        </p:nvSpPr>
        <p:spPr>
          <a:xfrm>
            <a:off x="6271186" y="3394421"/>
            <a:ext cx="4749054" cy="576006"/>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Triangle 81">
            <a:extLst>
              <a:ext uri="{FF2B5EF4-FFF2-40B4-BE49-F238E27FC236}">
                <a16:creationId xmlns:a16="http://schemas.microsoft.com/office/drawing/2014/main" id="{6AB0F43B-593E-4750-B55D-0A4170840225}"/>
              </a:ext>
            </a:extLst>
          </p:cNvPr>
          <p:cNvSpPr/>
          <p:nvPr/>
        </p:nvSpPr>
        <p:spPr>
          <a:xfrm flipV="1">
            <a:off x="11014812" y="3394420"/>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9B4C1693-6F53-4493-8B6F-4653500F438D}"/>
              </a:ext>
            </a:extLst>
          </p:cNvPr>
          <p:cNvSpPr/>
          <p:nvPr/>
        </p:nvSpPr>
        <p:spPr>
          <a:xfrm flipH="1">
            <a:off x="5899349" y="3394420"/>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arallelogram 79">
            <a:extLst>
              <a:ext uri="{FF2B5EF4-FFF2-40B4-BE49-F238E27FC236}">
                <a16:creationId xmlns:a16="http://schemas.microsoft.com/office/drawing/2014/main" id="{5A3C0EB4-EC05-4F73-9F65-3AA240D545EE}"/>
              </a:ext>
            </a:extLst>
          </p:cNvPr>
          <p:cNvSpPr/>
          <p:nvPr/>
        </p:nvSpPr>
        <p:spPr>
          <a:xfrm>
            <a:off x="11084567" y="3394421"/>
            <a:ext cx="609314" cy="576006"/>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D7DB670C-BB7A-4F22-8E45-8F5CC2FA6FD9}"/>
              </a:ext>
            </a:extLst>
          </p:cNvPr>
          <p:cNvSpPr txBox="1"/>
          <p:nvPr/>
        </p:nvSpPr>
        <p:spPr>
          <a:xfrm>
            <a:off x="6351399" y="3385246"/>
            <a:ext cx="4687473" cy="592213"/>
          </a:xfrm>
          <a:prstGeom prst="rect">
            <a:avLst/>
          </a:prstGeom>
          <a:noFill/>
        </p:spPr>
        <p:txBody>
          <a:bodyPr wrap="square" rtlCol="0">
            <a:spAutoFit/>
          </a:bodyPr>
          <a:lstStyle/>
          <a:p>
            <a:pPr algn="ctr" eaLnBrk="1" hangingPunct="1">
              <a:lnSpc>
                <a:spcPct val="90000"/>
              </a:lnSpc>
            </a:pPr>
            <a:r>
              <a:rPr lang="en-US" sz="3600" b="1" dirty="0">
                <a:latin typeface="TH SarabunPSK" panose="020B0500040200020003" pitchFamily="34" charset="-34"/>
                <a:cs typeface="TH SarabunPSK" panose="020B0500040200020003" pitchFamily="34" charset="-34"/>
              </a:rPr>
              <a:t>Conceptual framework</a:t>
            </a:r>
            <a:endParaRPr lang="th-TH" sz="3600" b="1" dirty="0">
              <a:latin typeface="TH SarabunPSK" panose="020B0500040200020003" pitchFamily="34" charset="-34"/>
              <a:cs typeface="TH SarabunPSK" panose="020B0500040200020003" pitchFamily="34" charset="-34"/>
            </a:endParaRPr>
          </a:p>
        </p:txBody>
      </p:sp>
      <p:sp>
        <p:nvSpPr>
          <p:cNvPr id="88" name="Rectangle 87">
            <a:extLst>
              <a:ext uri="{FF2B5EF4-FFF2-40B4-BE49-F238E27FC236}">
                <a16:creationId xmlns:a16="http://schemas.microsoft.com/office/drawing/2014/main" id="{0603101E-80D7-47A5-BF96-0300F5D10E8B}"/>
              </a:ext>
            </a:extLst>
          </p:cNvPr>
          <p:cNvSpPr/>
          <p:nvPr/>
        </p:nvSpPr>
        <p:spPr>
          <a:xfrm>
            <a:off x="6379338" y="4166971"/>
            <a:ext cx="4749054" cy="576006"/>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ight Triangle 88">
            <a:extLst>
              <a:ext uri="{FF2B5EF4-FFF2-40B4-BE49-F238E27FC236}">
                <a16:creationId xmlns:a16="http://schemas.microsoft.com/office/drawing/2014/main" id="{36FD4BD8-9808-43BA-BC0E-3AC39CA0C462}"/>
              </a:ext>
            </a:extLst>
          </p:cNvPr>
          <p:cNvSpPr/>
          <p:nvPr/>
        </p:nvSpPr>
        <p:spPr>
          <a:xfrm flipV="1">
            <a:off x="11122964" y="4166970"/>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Triangle 89">
            <a:extLst>
              <a:ext uri="{FF2B5EF4-FFF2-40B4-BE49-F238E27FC236}">
                <a16:creationId xmlns:a16="http://schemas.microsoft.com/office/drawing/2014/main" id="{F9B2DC66-0139-4B49-BA0E-AF39883962B6}"/>
              </a:ext>
            </a:extLst>
          </p:cNvPr>
          <p:cNvSpPr/>
          <p:nvPr/>
        </p:nvSpPr>
        <p:spPr>
          <a:xfrm flipH="1">
            <a:off x="6007501" y="4166970"/>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arallelogram 86">
            <a:extLst>
              <a:ext uri="{FF2B5EF4-FFF2-40B4-BE49-F238E27FC236}">
                <a16:creationId xmlns:a16="http://schemas.microsoft.com/office/drawing/2014/main" id="{38ED1F40-245F-4EAA-B267-F21260262ED4}"/>
              </a:ext>
            </a:extLst>
          </p:cNvPr>
          <p:cNvSpPr/>
          <p:nvPr/>
        </p:nvSpPr>
        <p:spPr>
          <a:xfrm>
            <a:off x="11192719" y="4166971"/>
            <a:ext cx="609314" cy="576006"/>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729498E-F530-4921-851E-4FAA7373C7F4}"/>
              </a:ext>
            </a:extLst>
          </p:cNvPr>
          <p:cNvSpPr txBox="1"/>
          <p:nvPr/>
        </p:nvSpPr>
        <p:spPr>
          <a:xfrm>
            <a:off x="6459551" y="4157796"/>
            <a:ext cx="4687473" cy="592213"/>
          </a:xfrm>
          <a:prstGeom prst="rect">
            <a:avLst/>
          </a:prstGeom>
          <a:noFill/>
        </p:spPr>
        <p:txBody>
          <a:bodyPr wrap="square" rtlCol="0">
            <a:spAutoFit/>
          </a:bodyPr>
          <a:lstStyle/>
          <a:p>
            <a:pPr algn="ctr" eaLnBrk="1" hangingPunct="1">
              <a:lnSpc>
                <a:spcPct val="90000"/>
              </a:lnSpc>
            </a:pPr>
            <a:r>
              <a:rPr lang="en-US" sz="3600" b="1" dirty="0">
                <a:latin typeface="TH SarabunPSK" panose="020B0500040200020003" pitchFamily="34" charset="-34"/>
                <a:cs typeface="TH SarabunPSK" panose="020B0500040200020003" pitchFamily="34" charset="-34"/>
              </a:rPr>
              <a:t>Research results</a:t>
            </a:r>
            <a:endParaRPr lang="th-TH" sz="3600" b="1" dirty="0">
              <a:latin typeface="TH SarabunPSK" panose="020B0500040200020003" pitchFamily="34" charset="-34"/>
              <a:cs typeface="TH SarabunPSK" panose="020B0500040200020003" pitchFamily="34" charset="-34"/>
            </a:endParaRPr>
          </a:p>
        </p:txBody>
      </p:sp>
      <p:sp>
        <p:nvSpPr>
          <p:cNvPr id="95" name="Rectangle 94">
            <a:extLst>
              <a:ext uri="{FF2B5EF4-FFF2-40B4-BE49-F238E27FC236}">
                <a16:creationId xmlns:a16="http://schemas.microsoft.com/office/drawing/2014/main" id="{23D0FC2F-2979-4155-9FE7-E139CCD1209F}"/>
              </a:ext>
            </a:extLst>
          </p:cNvPr>
          <p:cNvSpPr/>
          <p:nvPr/>
        </p:nvSpPr>
        <p:spPr>
          <a:xfrm>
            <a:off x="6443833" y="5007140"/>
            <a:ext cx="4749054" cy="576006"/>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Triangle 95">
            <a:extLst>
              <a:ext uri="{FF2B5EF4-FFF2-40B4-BE49-F238E27FC236}">
                <a16:creationId xmlns:a16="http://schemas.microsoft.com/office/drawing/2014/main" id="{47F46531-05F1-4167-94AA-C8F6B24BBDE4}"/>
              </a:ext>
            </a:extLst>
          </p:cNvPr>
          <p:cNvSpPr/>
          <p:nvPr/>
        </p:nvSpPr>
        <p:spPr>
          <a:xfrm flipV="1">
            <a:off x="11187459" y="5007139"/>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3D5389C8-D829-4159-A512-807BBDEAB288}"/>
              </a:ext>
            </a:extLst>
          </p:cNvPr>
          <p:cNvSpPr/>
          <p:nvPr/>
        </p:nvSpPr>
        <p:spPr>
          <a:xfrm flipH="1">
            <a:off x="6071996" y="5007139"/>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arallelogram 93">
            <a:extLst>
              <a:ext uri="{FF2B5EF4-FFF2-40B4-BE49-F238E27FC236}">
                <a16:creationId xmlns:a16="http://schemas.microsoft.com/office/drawing/2014/main" id="{2DBD68A5-AC71-4D5A-BD93-600F2F5EAF72}"/>
              </a:ext>
            </a:extLst>
          </p:cNvPr>
          <p:cNvSpPr/>
          <p:nvPr/>
        </p:nvSpPr>
        <p:spPr>
          <a:xfrm>
            <a:off x="11257214" y="5007140"/>
            <a:ext cx="609314" cy="576006"/>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FAC921AB-968C-4117-B8FD-044304689653}"/>
              </a:ext>
            </a:extLst>
          </p:cNvPr>
          <p:cNvSpPr txBox="1"/>
          <p:nvPr/>
        </p:nvSpPr>
        <p:spPr>
          <a:xfrm>
            <a:off x="6524046" y="4986320"/>
            <a:ext cx="4687473" cy="592213"/>
          </a:xfrm>
          <a:prstGeom prst="rect">
            <a:avLst/>
          </a:prstGeom>
          <a:noFill/>
        </p:spPr>
        <p:txBody>
          <a:bodyPr wrap="square" rtlCol="0">
            <a:spAutoFit/>
          </a:bodyPr>
          <a:lstStyle/>
          <a:p>
            <a:pPr algn="ctr" eaLnBrk="1" hangingPunct="1">
              <a:lnSpc>
                <a:spcPct val="90000"/>
              </a:lnSpc>
            </a:pPr>
            <a:r>
              <a:rPr lang="en-US" sz="3600" b="1" dirty="0">
                <a:latin typeface="TH SarabunPSK" panose="020B0500040200020003" pitchFamily="34" charset="-34"/>
                <a:cs typeface="TH SarabunPSK" panose="020B0500040200020003" pitchFamily="34" charset="-34"/>
              </a:rPr>
              <a:t>Conclusion</a:t>
            </a:r>
            <a:endParaRPr lang="th-TH" sz="3600" b="1" dirty="0">
              <a:latin typeface="TH SarabunPSK" panose="020B0500040200020003" pitchFamily="34" charset="-34"/>
              <a:cs typeface="TH SarabunPSK" panose="020B0500040200020003" pitchFamily="34" charset="-34"/>
            </a:endParaRPr>
          </a:p>
        </p:txBody>
      </p:sp>
      <p:sp>
        <p:nvSpPr>
          <p:cNvPr id="106" name="Rectangle 105">
            <a:extLst>
              <a:ext uri="{FF2B5EF4-FFF2-40B4-BE49-F238E27FC236}">
                <a16:creationId xmlns:a16="http://schemas.microsoft.com/office/drawing/2014/main" id="{B354AD65-F831-45B6-AF54-3C1CCDA621D7}"/>
              </a:ext>
            </a:extLst>
          </p:cNvPr>
          <p:cNvSpPr/>
          <p:nvPr/>
        </p:nvSpPr>
        <p:spPr>
          <a:xfrm>
            <a:off x="1083069" y="464320"/>
            <a:ext cx="4912503" cy="576006"/>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ight Triangle 106">
            <a:extLst>
              <a:ext uri="{FF2B5EF4-FFF2-40B4-BE49-F238E27FC236}">
                <a16:creationId xmlns:a16="http://schemas.microsoft.com/office/drawing/2014/main" id="{0E49D517-F18E-4624-B411-3929E2A002FC}"/>
              </a:ext>
            </a:extLst>
          </p:cNvPr>
          <p:cNvSpPr/>
          <p:nvPr/>
        </p:nvSpPr>
        <p:spPr>
          <a:xfrm flipV="1">
            <a:off x="5992673" y="464319"/>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23357BC1-D21A-4087-A6E1-8C33D954DFCF}"/>
              </a:ext>
            </a:extLst>
          </p:cNvPr>
          <p:cNvSpPr/>
          <p:nvPr/>
        </p:nvSpPr>
        <p:spPr>
          <a:xfrm flipH="1">
            <a:off x="718596" y="464319"/>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arallelogram 108">
            <a:extLst>
              <a:ext uri="{FF2B5EF4-FFF2-40B4-BE49-F238E27FC236}">
                <a16:creationId xmlns:a16="http://schemas.microsoft.com/office/drawing/2014/main" id="{5B5BE78E-FDF5-4409-AD9D-CE2F571FB17A}"/>
              </a:ext>
            </a:extLst>
          </p:cNvPr>
          <p:cNvSpPr/>
          <p:nvPr/>
        </p:nvSpPr>
        <p:spPr>
          <a:xfrm>
            <a:off x="417409" y="464320"/>
            <a:ext cx="609314" cy="576006"/>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50204F2C-B06A-463C-948D-9A2178914B2F}"/>
              </a:ext>
            </a:extLst>
          </p:cNvPr>
          <p:cNvSpPr txBox="1"/>
          <p:nvPr/>
        </p:nvSpPr>
        <p:spPr>
          <a:xfrm>
            <a:off x="1174975" y="441357"/>
            <a:ext cx="4846198" cy="592213"/>
          </a:xfrm>
          <a:prstGeom prst="rect">
            <a:avLst/>
          </a:prstGeom>
          <a:noFill/>
        </p:spPr>
        <p:txBody>
          <a:bodyPr wrap="square" rtlCol="0">
            <a:spAutoFit/>
          </a:bodyPr>
          <a:lstStyle/>
          <a:p>
            <a:pPr algn="ctr" eaLnBrk="1" hangingPunct="1">
              <a:lnSpc>
                <a:spcPct val="90000"/>
              </a:lnSpc>
            </a:pPr>
            <a:r>
              <a:rPr lang="en-US" sz="3600" b="1" dirty="0">
                <a:latin typeface="TH SarabunPSK" panose="020B0500040200020003" pitchFamily="34" charset="-34"/>
                <a:cs typeface="TH SarabunPSK" panose="020B0500040200020003" pitchFamily="34" charset="-34"/>
              </a:rPr>
              <a:t>Title page</a:t>
            </a:r>
          </a:p>
        </p:txBody>
      </p:sp>
      <p:sp>
        <p:nvSpPr>
          <p:cNvPr id="111" name="Rectangle 110">
            <a:extLst>
              <a:ext uri="{FF2B5EF4-FFF2-40B4-BE49-F238E27FC236}">
                <a16:creationId xmlns:a16="http://schemas.microsoft.com/office/drawing/2014/main" id="{8D3CF306-11F8-4C90-B137-7C36FE6C2D2F}"/>
              </a:ext>
            </a:extLst>
          </p:cNvPr>
          <p:cNvSpPr/>
          <p:nvPr/>
        </p:nvSpPr>
        <p:spPr>
          <a:xfrm>
            <a:off x="6174904" y="795057"/>
            <a:ext cx="4749054" cy="576006"/>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ight Triangle 111">
            <a:extLst>
              <a:ext uri="{FF2B5EF4-FFF2-40B4-BE49-F238E27FC236}">
                <a16:creationId xmlns:a16="http://schemas.microsoft.com/office/drawing/2014/main" id="{52D59E62-8A2B-4CF3-ACD5-944C64A97B99}"/>
              </a:ext>
            </a:extLst>
          </p:cNvPr>
          <p:cNvSpPr/>
          <p:nvPr/>
        </p:nvSpPr>
        <p:spPr>
          <a:xfrm flipV="1">
            <a:off x="10918530" y="795056"/>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ight Triangle 112">
            <a:extLst>
              <a:ext uri="{FF2B5EF4-FFF2-40B4-BE49-F238E27FC236}">
                <a16:creationId xmlns:a16="http://schemas.microsoft.com/office/drawing/2014/main" id="{B823E607-0E18-41C4-A3C9-0B5F365DB5D0}"/>
              </a:ext>
            </a:extLst>
          </p:cNvPr>
          <p:cNvSpPr/>
          <p:nvPr/>
        </p:nvSpPr>
        <p:spPr>
          <a:xfrm flipH="1">
            <a:off x="5803067" y="795056"/>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arallelogram 113">
            <a:extLst>
              <a:ext uri="{FF2B5EF4-FFF2-40B4-BE49-F238E27FC236}">
                <a16:creationId xmlns:a16="http://schemas.microsoft.com/office/drawing/2014/main" id="{5CA040FC-8527-4264-A53D-5B014D82B754}"/>
              </a:ext>
            </a:extLst>
          </p:cNvPr>
          <p:cNvSpPr/>
          <p:nvPr/>
        </p:nvSpPr>
        <p:spPr>
          <a:xfrm>
            <a:off x="10988285" y="795057"/>
            <a:ext cx="609314" cy="576006"/>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79498065-7564-41B8-B1FE-336851A1EDD0}"/>
              </a:ext>
            </a:extLst>
          </p:cNvPr>
          <p:cNvSpPr txBox="1"/>
          <p:nvPr/>
        </p:nvSpPr>
        <p:spPr>
          <a:xfrm>
            <a:off x="6255117" y="785882"/>
            <a:ext cx="4687473" cy="592213"/>
          </a:xfrm>
          <a:prstGeom prst="rect">
            <a:avLst/>
          </a:prstGeom>
          <a:noFill/>
        </p:spPr>
        <p:txBody>
          <a:bodyPr wrap="square" rtlCol="0">
            <a:spAutoFit/>
          </a:bodyPr>
          <a:lstStyle/>
          <a:p>
            <a:pPr algn="ctr" eaLnBrk="1" hangingPunct="1">
              <a:lnSpc>
                <a:spcPct val="90000"/>
              </a:lnSpc>
            </a:pPr>
            <a:r>
              <a:rPr lang="en-US" sz="3600" b="1" dirty="0">
                <a:latin typeface="TH SarabunPSK" panose="020B0500040200020003" pitchFamily="34" charset="-34"/>
                <a:cs typeface="TH SarabunPSK" panose="020B0500040200020003" pitchFamily="34" charset="-34"/>
              </a:rPr>
              <a:t>Acknowledgements</a:t>
            </a:r>
            <a:endParaRPr lang="th-TH" sz="3600" b="1" dirty="0">
              <a:latin typeface="TH SarabunPSK" panose="020B0500040200020003" pitchFamily="34" charset="-34"/>
              <a:cs typeface="TH SarabunPSK" panose="020B0500040200020003" pitchFamily="34" charset="-34"/>
            </a:endParaRPr>
          </a:p>
        </p:txBody>
      </p:sp>
      <p:sp>
        <p:nvSpPr>
          <p:cNvPr id="116" name="Rectangle 115">
            <a:extLst>
              <a:ext uri="{FF2B5EF4-FFF2-40B4-BE49-F238E27FC236}">
                <a16:creationId xmlns:a16="http://schemas.microsoft.com/office/drawing/2014/main" id="{4FC52BA6-9858-429B-BB2D-D01A56B65077}"/>
              </a:ext>
            </a:extLst>
          </p:cNvPr>
          <p:cNvSpPr/>
          <p:nvPr/>
        </p:nvSpPr>
        <p:spPr>
          <a:xfrm>
            <a:off x="1174530" y="5612833"/>
            <a:ext cx="4912503" cy="576006"/>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Triangle 116">
            <a:extLst>
              <a:ext uri="{FF2B5EF4-FFF2-40B4-BE49-F238E27FC236}">
                <a16:creationId xmlns:a16="http://schemas.microsoft.com/office/drawing/2014/main" id="{43552852-8098-47CB-B14B-CD8BC916B9B2}"/>
              </a:ext>
            </a:extLst>
          </p:cNvPr>
          <p:cNvSpPr/>
          <p:nvPr/>
        </p:nvSpPr>
        <p:spPr>
          <a:xfrm flipV="1">
            <a:off x="6084134" y="5612832"/>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a16="http://schemas.microsoft.com/office/drawing/2014/main" id="{6537BA34-2063-40BD-BF91-B9AA6BEA18B8}"/>
              </a:ext>
            </a:extLst>
          </p:cNvPr>
          <p:cNvSpPr/>
          <p:nvPr/>
        </p:nvSpPr>
        <p:spPr>
          <a:xfrm flipH="1">
            <a:off x="810057" y="5612832"/>
            <a:ext cx="371837" cy="576007"/>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Parallelogram 118">
            <a:extLst>
              <a:ext uri="{FF2B5EF4-FFF2-40B4-BE49-F238E27FC236}">
                <a16:creationId xmlns:a16="http://schemas.microsoft.com/office/drawing/2014/main" id="{3C4941FD-7063-46DE-A9F8-8B0F41EBDD04}"/>
              </a:ext>
            </a:extLst>
          </p:cNvPr>
          <p:cNvSpPr/>
          <p:nvPr/>
        </p:nvSpPr>
        <p:spPr>
          <a:xfrm>
            <a:off x="508870" y="5612833"/>
            <a:ext cx="609314" cy="576006"/>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a:extLst>
              <a:ext uri="{FF2B5EF4-FFF2-40B4-BE49-F238E27FC236}">
                <a16:creationId xmlns:a16="http://schemas.microsoft.com/office/drawing/2014/main" id="{8C0C35EE-D190-43D1-AA12-BE0D586F9EE7}"/>
              </a:ext>
            </a:extLst>
          </p:cNvPr>
          <p:cNvSpPr txBox="1"/>
          <p:nvPr/>
        </p:nvSpPr>
        <p:spPr>
          <a:xfrm>
            <a:off x="1266436" y="5599201"/>
            <a:ext cx="4770683" cy="592213"/>
          </a:xfrm>
          <a:prstGeom prst="rect">
            <a:avLst/>
          </a:prstGeom>
          <a:noFill/>
        </p:spPr>
        <p:txBody>
          <a:bodyPr wrap="square" rtlCol="0">
            <a:spAutoFit/>
          </a:bodyPr>
          <a:lstStyle/>
          <a:p>
            <a:pPr algn="ctr" eaLnBrk="1" hangingPunct="1">
              <a:lnSpc>
                <a:spcPct val="90000"/>
              </a:lnSpc>
            </a:pPr>
            <a:r>
              <a:rPr lang="en-US" sz="3600" b="1" dirty="0">
                <a:latin typeface="TH SarabunPSK" panose="020B0500040200020003" pitchFamily="34" charset="-34"/>
                <a:cs typeface="TH SarabunPSK" panose="020B0500040200020003" pitchFamily="34" charset="-34"/>
              </a:rPr>
              <a:t>Appendix</a:t>
            </a:r>
          </a:p>
        </p:txBody>
      </p:sp>
    </p:spTree>
    <p:extLst>
      <p:ext uri="{BB962C8B-B14F-4D97-AF65-F5344CB8AC3E}">
        <p14:creationId xmlns:p14="http://schemas.microsoft.com/office/powerpoint/2010/main" val="2406847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345234" y="80008"/>
            <a:ext cx="8850088" cy="793102"/>
            <a:chOff x="0" y="2944761"/>
            <a:chExt cx="8453535"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5734"/>
            <a:ext cx="8231235" cy="830997"/>
          </a:xfrm>
          <a:prstGeom prst="rect">
            <a:avLst/>
          </a:prstGeom>
          <a:noFill/>
        </p:spPr>
        <p:txBody>
          <a:bodyPr wrap="square" rtlCol="0">
            <a:spAutoFit/>
          </a:bodyPr>
          <a:lstStyle/>
          <a:p>
            <a:pPr algn="ctr"/>
            <a:r>
              <a:rPr lang="en-US" sz="4800" b="1" dirty="0">
                <a:solidFill>
                  <a:schemeClr val="bg1"/>
                </a:solidFill>
                <a:latin typeface="TH SarabunPSK" panose="020B0500040200020003" pitchFamily="34" charset="-34"/>
                <a:cs typeface="TH SarabunPSK" panose="020B0500040200020003" pitchFamily="34" charset="-34"/>
              </a:rPr>
              <a:t>Relevance and importance</a:t>
            </a:r>
          </a:p>
        </p:txBody>
      </p:sp>
      <p:sp>
        <p:nvSpPr>
          <p:cNvPr id="30" name="TextBox 29">
            <a:extLst>
              <a:ext uri="{FF2B5EF4-FFF2-40B4-BE49-F238E27FC236}">
                <a16:creationId xmlns:a16="http://schemas.microsoft.com/office/drawing/2014/main" id="{AB4C38A0-AC56-4EF2-8CD2-D3B16267F375}"/>
              </a:ext>
            </a:extLst>
          </p:cNvPr>
          <p:cNvSpPr txBox="1"/>
          <p:nvPr/>
        </p:nvSpPr>
        <p:spPr>
          <a:xfrm>
            <a:off x="640300" y="2115827"/>
            <a:ext cx="5907984" cy="2308324"/>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It’s essential to show your motivation for doing this research, how it relates to existing work on the topic, and what new insights it will contribute.</a:t>
            </a:r>
            <a:endParaRPr lang="en-US" sz="3200" b="1" dirty="0">
              <a:latin typeface="TH SarabunPSK" panose="020B0500040200020003" pitchFamily="34" charset="-34"/>
              <a:cs typeface="TH SarabunPSK" panose="020B0500040200020003" pitchFamily="34" charset="-34"/>
            </a:endParaRPr>
          </a:p>
        </p:txBody>
      </p:sp>
      <p:pic>
        <p:nvPicPr>
          <p:cNvPr id="11266" name="Picture 2" descr="Premium Vector | Copywriter concept. idea of writing texts, creativity and  promotion. making valuable content and working as freelancer. illustration">
            <a:extLst>
              <a:ext uri="{FF2B5EF4-FFF2-40B4-BE49-F238E27FC236}">
                <a16:creationId xmlns:a16="http://schemas.microsoft.com/office/drawing/2014/main" id="{B9C05F14-E5F0-4A7E-AAFA-75EA326EC4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45" t="7071" r="3109" b="7519"/>
          <a:stretch/>
        </p:blipFill>
        <p:spPr bwMode="auto">
          <a:xfrm>
            <a:off x="6941575" y="1811435"/>
            <a:ext cx="4778478" cy="409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531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AE97714-F33D-410C-AF01-F9F5CC3330EF}"/>
              </a:ext>
            </a:extLst>
          </p:cNvPr>
          <p:cNvSpPr txBox="1"/>
          <p:nvPr/>
        </p:nvSpPr>
        <p:spPr>
          <a:xfrm>
            <a:off x="1646669" y="1289622"/>
            <a:ext cx="9048897" cy="2862322"/>
          </a:xfrm>
          <a:prstGeom prst="rect">
            <a:avLst/>
          </a:prstGeom>
          <a:noFill/>
        </p:spPr>
        <p:txBody>
          <a:bodyPr wrap="square" rtlCol="0">
            <a:spAutoFit/>
          </a:bodyPr>
          <a:lstStyle/>
          <a:p>
            <a:pPr algn="thaiDist"/>
            <a:r>
              <a:rPr lang="en-US" sz="3600" b="1" dirty="0">
                <a:latin typeface="TH SarabunPSK" panose="020B0500040200020003" pitchFamily="34" charset="-34"/>
                <a:cs typeface="TH SarabunPSK" panose="020B0500040200020003" pitchFamily="34" charset="-34"/>
              </a:rPr>
              <a:t>Give a brief overview of the current state of research, citing the most relevant literature and indicating how your research will address a problem or gap in the field. You will conduct a more in-depth survey of relevant sources in the literature review section or chapter.</a:t>
            </a:r>
            <a:endParaRPr lang="en-US" sz="3600" b="1" dirty="0"/>
          </a:p>
        </p:txBody>
      </p:sp>
      <p:sp>
        <p:nvSpPr>
          <p:cNvPr id="47" name="Rectangle 46">
            <a:extLst>
              <a:ext uri="{FF2B5EF4-FFF2-40B4-BE49-F238E27FC236}">
                <a16:creationId xmlns:a16="http://schemas.microsoft.com/office/drawing/2014/main" id="{87DB883A-49D4-435E-86DF-7184585BCF95}"/>
              </a:ext>
            </a:extLst>
          </p:cNvPr>
          <p:cNvSpPr/>
          <p:nvPr/>
        </p:nvSpPr>
        <p:spPr>
          <a:xfrm>
            <a:off x="1118935" y="846867"/>
            <a:ext cx="10229929" cy="396678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6D2A2F3-2A0B-4625-B4D9-10BCE5FF5F3E}"/>
              </a:ext>
            </a:extLst>
          </p:cNvPr>
          <p:cNvSpPr/>
          <p:nvPr/>
        </p:nvSpPr>
        <p:spPr>
          <a:xfrm>
            <a:off x="937026" y="712128"/>
            <a:ext cx="10541267" cy="4202889"/>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a:extLst>
              <a:ext uri="{FF2B5EF4-FFF2-40B4-BE49-F238E27FC236}">
                <a16:creationId xmlns:a16="http://schemas.microsoft.com/office/drawing/2014/main" id="{B281EAA4-CD7E-4563-9060-1C0257F8C88F}"/>
              </a:ext>
            </a:extLst>
          </p:cNvPr>
          <p:cNvSpPr/>
          <p:nvPr/>
        </p:nvSpPr>
        <p:spPr>
          <a:xfrm>
            <a:off x="843136" y="4436143"/>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49">
            <a:extLst>
              <a:ext uri="{FF2B5EF4-FFF2-40B4-BE49-F238E27FC236}">
                <a16:creationId xmlns:a16="http://schemas.microsoft.com/office/drawing/2014/main" id="{C4B36913-CC69-45D6-A328-8A2D0C92741C}"/>
              </a:ext>
            </a:extLst>
          </p:cNvPr>
          <p:cNvSpPr/>
          <p:nvPr/>
        </p:nvSpPr>
        <p:spPr>
          <a:xfrm>
            <a:off x="492230" y="4436143"/>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340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EAE97714-F33D-410C-AF01-F9F5CC3330EF}"/>
              </a:ext>
            </a:extLst>
          </p:cNvPr>
          <p:cNvSpPr txBox="1"/>
          <p:nvPr/>
        </p:nvSpPr>
        <p:spPr>
          <a:xfrm>
            <a:off x="4945626" y="1905506"/>
            <a:ext cx="6504929" cy="3046988"/>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Depending on your field, the importance of your research might focus on its practical application (e.g. in policy or management) or on advancing scholarly understanding of the topic (e.g. by developing theories or adding new empirical data). In many cases it will do both.</a:t>
            </a:r>
            <a:endParaRPr lang="en-US" sz="3200" b="1" dirty="0"/>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4" name="Picture 2" descr="Free Vector | Content editor editing the feed vector">
            <a:extLst>
              <a:ext uri="{FF2B5EF4-FFF2-40B4-BE49-F238E27FC236}">
                <a16:creationId xmlns:a16="http://schemas.microsoft.com/office/drawing/2014/main" id="{3A6097D4-8A04-4F4D-AAE9-974108A59E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12" t="6934" r="9106" b="5530"/>
          <a:stretch/>
        </p:blipFill>
        <p:spPr bwMode="auto">
          <a:xfrm>
            <a:off x="292324" y="717756"/>
            <a:ext cx="4542503" cy="5211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607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43094"/>
            <a:ext cx="8231235" cy="923330"/>
          </a:xfrm>
          <a:prstGeom prst="rect">
            <a:avLst/>
          </a:prstGeom>
          <a:noFill/>
        </p:spPr>
        <p:txBody>
          <a:bodyPr wrap="square" rtlCol="0">
            <a:spAutoFit/>
          </a:bodyPr>
          <a:lstStyle/>
          <a:p>
            <a:pPr algn="ctr"/>
            <a:r>
              <a:rPr lang="en-US" sz="5400" b="1" dirty="0">
                <a:solidFill>
                  <a:schemeClr val="bg1"/>
                </a:solidFill>
                <a:latin typeface="TH SarabunPSK" panose="020B0500040200020003" pitchFamily="34" charset="-34"/>
                <a:cs typeface="TH SarabunPSK" panose="020B0500040200020003" pitchFamily="34" charset="-34"/>
              </a:rPr>
              <a:t>Data Collection Methods</a:t>
            </a:r>
          </a:p>
        </p:txBody>
      </p:sp>
      <p:sp>
        <p:nvSpPr>
          <p:cNvPr id="30" name="TextBox 29">
            <a:extLst>
              <a:ext uri="{FF2B5EF4-FFF2-40B4-BE49-F238E27FC236}">
                <a16:creationId xmlns:a16="http://schemas.microsoft.com/office/drawing/2014/main" id="{AB4C38A0-AC56-4EF2-8CD2-D3B16267F375}"/>
              </a:ext>
            </a:extLst>
          </p:cNvPr>
          <p:cNvSpPr txBox="1"/>
          <p:nvPr/>
        </p:nvSpPr>
        <p:spPr>
          <a:xfrm>
            <a:off x="624930" y="1289622"/>
            <a:ext cx="11346526" cy="584775"/>
          </a:xfrm>
          <a:prstGeom prst="rect">
            <a:avLst/>
          </a:prstGeom>
          <a:noFill/>
        </p:spPr>
        <p:txBody>
          <a:bodyPr wrap="square">
            <a:spAutoFit/>
          </a:bodyPr>
          <a:lstStyle/>
          <a:p>
            <a:pPr algn="thaiDist"/>
            <a:r>
              <a:rPr lang="en-US" sz="3200" b="1" dirty="0">
                <a:latin typeface="TH SarabunPSK" panose="020B0500040200020003" pitchFamily="34" charset="-34"/>
                <a:cs typeface="TH SarabunPSK" panose="020B0500040200020003" pitchFamily="34" charset="-34"/>
              </a:rPr>
              <a:t>Explain how your dissertation:</a:t>
            </a:r>
          </a:p>
        </p:txBody>
      </p:sp>
      <p:sp>
        <p:nvSpPr>
          <p:cNvPr id="22" name="TextBox 21">
            <a:extLst>
              <a:ext uri="{FF2B5EF4-FFF2-40B4-BE49-F238E27FC236}">
                <a16:creationId xmlns:a16="http://schemas.microsoft.com/office/drawing/2014/main" id="{D2FD2099-1868-426E-BF02-618EF101FF4A}"/>
              </a:ext>
            </a:extLst>
          </p:cNvPr>
          <p:cNvSpPr txBox="1"/>
          <p:nvPr/>
        </p:nvSpPr>
        <p:spPr>
          <a:xfrm>
            <a:off x="1416401" y="2220883"/>
            <a:ext cx="10113400" cy="2062103"/>
          </a:xfrm>
          <a:prstGeom prst="rect">
            <a:avLst/>
          </a:prstGeom>
          <a:noFill/>
        </p:spPr>
        <p:txBody>
          <a:bodyPr wrap="square">
            <a:spAutoFit/>
          </a:bodyPr>
          <a:lstStyle/>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Helps solve a practical or theoretical problem</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Addresses a gap in the literature</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Builds on existing research</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Proposes a new understanding of the topic</a:t>
            </a:r>
          </a:p>
        </p:txBody>
      </p:sp>
      <p:cxnSp>
        <p:nvCxnSpPr>
          <p:cNvPr id="27" name="Straight Connector 26">
            <a:extLst>
              <a:ext uri="{FF2B5EF4-FFF2-40B4-BE49-F238E27FC236}">
                <a16:creationId xmlns:a16="http://schemas.microsoft.com/office/drawing/2014/main" id="{F8EB52BB-83AC-44A7-AAA7-361053EA13F5}"/>
              </a:ext>
            </a:extLst>
          </p:cNvPr>
          <p:cNvCxnSpPr/>
          <p:nvPr/>
        </p:nvCxnSpPr>
        <p:spPr>
          <a:xfrm>
            <a:off x="1510730" y="2739545"/>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A62C1C8-EF7D-427A-B385-6FBEBAEC88B8}"/>
              </a:ext>
            </a:extLst>
          </p:cNvPr>
          <p:cNvCxnSpPr/>
          <p:nvPr/>
        </p:nvCxnSpPr>
        <p:spPr>
          <a:xfrm>
            <a:off x="1510730" y="3236074"/>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D56030C-6F9F-4273-8951-D946998700B2}"/>
              </a:ext>
            </a:extLst>
          </p:cNvPr>
          <p:cNvCxnSpPr/>
          <p:nvPr/>
        </p:nvCxnSpPr>
        <p:spPr>
          <a:xfrm>
            <a:off x="1510730" y="3722771"/>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403A0CB-D09B-4E0B-A73B-E68D33948569}"/>
              </a:ext>
            </a:extLst>
          </p:cNvPr>
          <p:cNvCxnSpPr/>
          <p:nvPr/>
        </p:nvCxnSpPr>
        <p:spPr>
          <a:xfrm>
            <a:off x="1510730" y="4220735"/>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944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345234" y="80008"/>
            <a:ext cx="8850088" cy="793102"/>
            <a:chOff x="0" y="2944761"/>
            <a:chExt cx="8453535"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5734"/>
            <a:ext cx="8231235" cy="830997"/>
          </a:xfrm>
          <a:prstGeom prst="rect">
            <a:avLst/>
          </a:prstGeom>
          <a:noFill/>
        </p:spPr>
        <p:txBody>
          <a:bodyPr wrap="square" rtlCol="0">
            <a:spAutoFit/>
          </a:bodyPr>
          <a:lstStyle/>
          <a:p>
            <a:pPr algn="ctr"/>
            <a:r>
              <a:rPr lang="en-US" sz="4800" b="1" dirty="0">
                <a:solidFill>
                  <a:schemeClr val="bg1"/>
                </a:solidFill>
                <a:latin typeface="TH SarabunPSK" panose="020B0500040200020003" pitchFamily="34" charset="-34"/>
                <a:cs typeface="TH SarabunPSK" panose="020B0500040200020003" pitchFamily="34" charset="-34"/>
              </a:rPr>
              <a:t>Questions and objectives</a:t>
            </a:r>
          </a:p>
        </p:txBody>
      </p:sp>
      <p:sp>
        <p:nvSpPr>
          <p:cNvPr id="30" name="TextBox 29">
            <a:extLst>
              <a:ext uri="{FF2B5EF4-FFF2-40B4-BE49-F238E27FC236}">
                <a16:creationId xmlns:a16="http://schemas.microsoft.com/office/drawing/2014/main" id="{AB4C38A0-AC56-4EF2-8CD2-D3B16267F375}"/>
              </a:ext>
            </a:extLst>
          </p:cNvPr>
          <p:cNvSpPr txBox="1"/>
          <p:nvPr/>
        </p:nvSpPr>
        <p:spPr>
          <a:xfrm>
            <a:off x="1400557" y="2308434"/>
            <a:ext cx="9349274" cy="2862322"/>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This is perhaps the most important part of your introduction — it sets up the expectations of the rest of your dissertation. How you formulate your research questions and objectives will depend on your discipline, topic and focus, but you should always clearly state the central aim of your research.</a:t>
            </a:r>
            <a:endParaRPr lang="en-US" sz="3200" b="1" dirty="0">
              <a:latin typeface="TH SarabunPSK" panose="020B0500040200020003" pitchFamily="34" charset="-34"/>
              <a:cs typeface="TH SarabunPSK" panose="020B0500040200020003" pitchFamily="34" charset="-34"/>
            </a:endParaRPr>
          </a:p>
        </p:txBody>
      </p:sp>
      <p:sp>
        <p:nvSpPr>
          <p:cNvPr id="22" name="Rectangle 21">
            <a:extLst>
              <a:ext uri="{FF2B5EF4-FFF2-40B4-BE49-F238E27FC236}">
                <a16:creationId xmlns:a16="http://schemas.microsoft.com/office/drawing/2014/main" id="{BC562703-0B79-48CF-96BF-E36CAE3054AA}"/>
              </a:ext>
            </a:extLst>
          </p:cNvPr>
          <p:cNvSpPr/>
          <p:nvPr/>
        </p:nvSpPr>
        <p:spPr>
          <a:xfrm>
            <a:off x="971939" y="1743967"/>
            <a:ext cx="10229929" cy="396678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E11800-E7A4-495F-A2B2-63B239142EC2}"/>
              </a:ext>
            </a:extLst>
          </p:cNvPr>
          <p:cNvSpPr/>
          <p:nvPr/>
        </p:nvSpPr>
        <p:spPr>
          <a:xfrm>
            <a:off x="790030" y="1609228"/>
            <a:ext cx="10541267" cy="4202889"/>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01D8032B-F032-458C-9AC4-FF6EF6EA8FAA}"/>
              </a:ext>
            </a:extLst>
          </p:cNvPr>
          <p:cNvSpPr/>
          <p:nvPr/>
        </p:nvSpPr>
        <p:spPr>
          <a:xfrm>
            <a:off x="696140" y="5333243"/>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a:extLst>
              <a:ext uri="{FF2B5EF4-FFF2-40B4-BE49-F238E27FC236}">
                <a16:creationId xmlns:a16="http://schemas.microsoft.com/office/drawing/2014/main" id="{D0404B5E-6B37-4E69-8270-B19464B4FE12}"/>
              </a:ext>
            </a:extLst>
          </p:cNvPr>
          <p:cNvSpPr/>
          <p:nvPr/>
        </p:nvSpPr>
        <p:spPr>
          <a:xfrm>
            <a:off x="345234" y="5333243"/>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1019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EAE97714-F33D-410C-AF01-F9F5CC3330EF}"/>
              </a:ext>
            </a:extLst>
          </p:cNvPr>
          <p:cNvSpPr txBox="1"/>
          <p:nvPr/>
        </p:nvSpPr>
        <p:spPr>
          <a:xfrm>
            <a:off x="6449962" y="2048884"/>
            <a:ext cx="5148619" cy="2554545"/>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You can briefly mention the research methods you used to answer your questions, but if you are including a separate methodology chapter, don’t go into too much detail here.</a:t>
            </a:r>
            <a:endParaRPr lang="en-US" sz="3200" b="1" dirty="0"/>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2" name="Picture 2" descr="Best Content Writing Company | Creative Content Writing">
            <a:extLst>
              <a:ext uri="{FF2B5EF4-FFF2-40B4-BE49-F238E27FC236}">
                <a16:creationId xmlns:a16="http://schemas.microsoft.com/office/drawing/2014/main" id="{DC572CBF-A7DA-4B4E-8911-833BB71D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67" y="881743"/>
            <a:ext cx="656272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47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ingoease | Content writing services">
            <a:extLst>
              <a:ext uri="{FF2B5EF4-FFF2-40B4-BE49-F238E27FC236}">
                <a16:creationId xmlns:a16="http://schemas.microsoft.com/office/drawing/2014/main" id="{B1505A10-5F80-421F-8F67-49F7D596D11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944780" y="1090686"/>
            <a:ext cx="6118590" cy="499288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EAE97714-F33D-410C-AF01-F9F5CC3330EF}"/>
              </a:ext>
            </a:extLst>
          </p:cNvPr>
          <p:cNvSpPr txBox="1"/>
          <p:nvPr/>
        </p:nvSpPr>
        <p:spPr>
          <a:xfrm>
            <a:off x="865238" y="1413063"/>
            <a:ext cx="4886633" cy="4031873"/>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If your research aims to test hypotheses you can formulate them here, along with a conceptual framework that posits relationships between variables. Sometimes the hypotheses will come later in the dissertation, after your literature review.</a:t>
            </a:r>
            <a:endParaRPr lang="en-US" sz="3200" b="1" dirty="0"/>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4152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76659"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2925"/>
            <a:ext cx="8231235" cy="707886"/>
          </a:xfrm>
          <a:prstGeom prst="rect">
            <a:avLst/>
          </a:prstGeom>
          <a:noFill/>
        </p:spPr>
        <p:txBody>
          <a:bodyPr wrap="square" rtlCol="0">
            <a:spAutoFit/>
          </a:bodyPr>
          <a:lstStyle/>
          <a:p>
            <a:pPr algn="ctr"/>
            <a:r>
              <a:rPr lang="en-US" sz="4000" b="1" dirty="0">
                <a:solidFill>
                  <a:schemeClr val="bg1"/>
                </a:solidFill>
                <a:latin typeface="TH SarabunPSK" panose="020B0500040200020003" pitchFamily="34" charset="-34"/>
                <a:cs typeface="TH SarabunPSK" panose="020B0500040200020003" pitchFamily="34" charset="-34"/>
              </a:rPr>
              <a:t> Experimental research</a:t>
            </a:r>
          </a:p>
        </p:txBody>
      </p:sp>
      <p:sp>
        <p:nvSpPr>
          <p:cNvPr id="44" name="TextBox 43">
            <a:extLst>
              <a:ext uri="{FF2B5EF4-FFF2-40B4-BE49-F238E27FC236}">
                <a16:creationId xmlns:a16="http://schemas.microsoft.com/office/drawing/2014/main" id="{B48A0DB0-B284-4E37-A4A2-000E0BF97A22}"/>
              </a:ext>
            </a:extLst>
          </p:cNvPr>
          <p:cNvSpPr txBox="1"/>
          <p:nvPr/>
        </p:nvSpPr>
        <p:spPr>
          <a:xfrm>
            <a:off x="392041" y="850557"/>
            <a:ext cx="7731964" cy="1077218"/>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How do British high school students engage with the UK government’s policies on climate change?</a:t>
            </a:r>
            <a:endParaRPr lang="en-US" sz="3200" b="1" dirty="0">
              <a:latin typeface="TH SarabunPSK" panose="020B0500040200020003" pitchFamily="34" charset="-34"/>
              <a:cs typeface="TH SarabunPSK" panose="020B0500040200020003" pitchFamily="34" charset="-34"/>
            </a:endParaRPr>
          </a:p>
        </p:txBody>
      </p:sp>
      <p:grpSp>
        <p:nvGrpSpPr>
          <p:cNvPr id="30" name="Group 29">
            <a:extLst>
              <a:ext uri="{FF2B5EF4-FFF2-40B4-BE49-F238E27FC236}">
                <a16:creationId xmlns:a16="http://schemas.microsoft.com/office/drawing/2014/main" id="{401B4D3A-D6E6-4F8B-B003-0BAB54CE4856}"/>
              </a:ext>
            </a:extLst>
          </p:cNvPr>
          <p:cNvGrpSpPr/>
          <p:nvPr/>
        </p:nvGrpSpPr>
        <p:grpSpPr>
          <a:xfrm>
            <a:off x="392041" y="323788"/>
            <a:ext cx="6241583" cy="471264"/>
            <a:chOff x="850376" y="1283151"/>
            <a:chExt cx="7013530" cy="663545"/>
          </a:xfrm>
        </p:grpSpPr>
        <p:sp>
          <p:nvSpPr>
            <p:cNvPr id="31" name="Rectangle 30">
              <a:extLst>
                <a:ext uri="{FF2B5EF4-FFF2-40B4-BE49-F238E27FC236}">
                  <a16:creationId xmlns:a16="http://schemas.microsoft.com/office/drawing/2014/main" id="{65665B7E-4C13-4D1F-8EED-295AD1F22F18}"/>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DB17A654-42DD-4C0E-8447-B0FAC2475F73}"/>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Triangle 32">
              <a:extLst>
                <a:ext uri="{FF2B5EF4-FFF2-40B4-BE49-F238E27FC236}">
                  <a16:creationId xmlns:a16="http://schemas.microsoft.com/office/drawing/2014/main" id="{B1C8A45A-06A5-4CE6-BD7A-DC9988B21B5E}"/>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519784D5-D096-499C-BA9E-5157257CF972}"/>
              </a:ext>
            </a:extLst>
          </p:cNvPr>
          <p:cNvSpPr txBox="1"/>
          <p:nvPr/>
        </p:nvSpPr>
        <p:spPr>
          <a:xfrm>
            <a:off x="680633" y="208816"/>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Example research question</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35" name="Parallelogram 34">
            <a:extLst>
              <a:ext uri="{FF2B5EF4-FFF2-40B4-BE49-F238E27FC236}">
                <a16:creationId xmlns:a16="http://schemas.microsoft.com/office/drawing/2014/main" id="{89524E5E-3EFC-41D4-B7C3-EFAD5436AE23}"/>
              </a:ext>
            </a:extLst>
          </p:cNvPr>
          <p:cNvSpPr/>
          <p:nvPr/>
        </p:nvSpPr>
        <p:spPr>
          <a:xfrm>
            <a:off x="6400812" y="321097"/>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0E192348-8DCA-4141-8121-E7A43B6838B0}"/>
              </a:ext>
            </a:extLst>
          </p:cNvPr>
          <p:cNvSpPr/>
          <p:nvPr/>
        </p:nvSpPr>
        <p:spPr>
          <a:xfrm>
            <a:off x="6638213" y="321097"/>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9495233-A806-4306-A799-370D783CB9FB}"/>
              </a:ext>
            </a:extLst>
          </p:cNvPr>
          <p:cNvSpPr txBox="1"/>
          <p:nvPr/>
        </p:nvSpPr>
        <p:spPr>
          <a:xfrm>
            <a:off x="390895" y="2809214"/>
            <a:ext cx="11250500" cy="3046988"/>
          </a:xfrm>
          <a:prstGeom prst="rect">
            <a:avLst/>
          </a:prstGeom>
          <a:noFill/>
        </p:spPr>
        <p:txBody>
          <a:bodyPr wrap="square">
            <a:spAutoFit/>
          </a:bodyPr>
          <a:lstStyle/>
          <a:p>
            <a:pPr marL="457200" indent="-457200" algn="thaiDist">
              <a:buFont typeface="Arial" panose="020B0604020202020204" pitchFamily="34" charset="0"/>
              <a:buChar char="•"/>
            </a:pPr>
            <a:r>
              <a:rPr lang="en-US" sz="3200" b="1" i="0" dirty="0">
                <a:solidFill>
                  <a:srgbClr val="3B3835"/>
                </a:solidFill>
                <a:effectLst/>
                <a:latin typeface="TH SarabunPSK" panose="020B0500040200020003" pitchFamily="34" charset="-34"/>
                <a:cs typeface="TH SarabunPSK" panose="020B0500040200020003" pitchFamily="34" charset="-34"/>
              </a:rPr>
              <a:t>Conduct surveys to collect data on students’ levels of knowledge, understanding, and positive/negative perceptions of government policy.</a:t>
            </a:r>
          </a:p>
          <a:p>
            <a:pPr marL="457200" indent="-457200" algn="thaiDist">
              <a:buFont typeface="Arial" panose="020B0604020202020204" pitchFamily="34" charset="0"/>
              <a:buChar char="•"/>
            </a:pPr>
            <a:r>
              <a:rPr lang="en-US" sz="3200" b="1" i="0" dirty="0">
                <a:solidFill>
                  <a:srgbClr val="3B3835"/>
                </a:solidFill>
                <a:effectLst/>
                <a:latin typeface="TH SarabunPSK" panose="020B0500040200020003" pitchFamily="34" charset="-34"/>
                <a:cs typeface="TH SarabunPSK" panose="020B0500040200020003" pitchFamily="34" charset="-34"/>
              </a:rPr>
              <a:t>Determine whether attitudes to climate policy are associated with variables such as age, gender, region, and social class.</a:t>
            </a:r>
          </a:p>
          <a:p>
            <a:pPr marL="457200" indent="-457200" algn="thaiDist">
              <a:buFont typeface="Arial" panose="020B0604020202020204" pitchFamily="34" charset="0"/>
              <a:buChar char="•"/>
            </a:pPr>
            <a:r>
              <a:rPr lang="en-US" sz="3200" b="1" i="0" dirty="0">
                <a:solidFill>
                  <a:srgbClr val="3B3835"/>
                </a:solidFill>
                <a:effectLst/>
                <a:latin typeface="TH SarabunPSK" panose="020B0500040200020003" pitchFamily="34" charset="-34"/>
                <a:cs typeface="TH SarabunPSK" panose="020B0500040200020003" pitchFamily="34" charset="-34"/>
              </a:rPr>
              <a:t>Conduct interviews to gain qualitative insights into students’ perspectives and actions in relation to climate policy.</a:t>
            </a:r>
            <a:endParaRPr lang="en-US" sz="3200" b="1" dirty="0">
              <a:latin typeface="TH SarabunPSK" panose="020B0500040200020003" pitchFamily="34" charset="-34"/>
              <a:cs typeface="TH SarabunPSK" panose="020B0500040200020003" pitchFamily="34" charset="-34"/>
            </a:endParaRPr>
          </a:p>
        </p:txBody>
      </p:sp>
      <p:grpSp>
        <p:nvGrpSpPr>
          <p:cNvPr id="54" name="Group 53">
            <a:extLst>
              <a:ext uri="{FF2B5EF4-FFF2-40B4-BE49-F238E27FC236}">
                <a16:creationId xmlns:a16="http://schemas.microsoft.com/office/drawing/2014/main" id="{A70BACA3-3EA3-4B78-96ED-E6F51A73B7CC}"/>
              </a:ext>
            </a:extLst>
          </p:cNvPr>
          <p:cNvGrpSpPr/>
          <p:nvPr/>
        </p:nvGrpSpPr>
        <p:grpSpPr>
          <a:xfrm>
            <a:off x="390894" y="2282445"/>
            <a:ext cx="6241583" cy="471264"/>
            <a:chOff x="850376" y="1283151"/>
            <a:chExt cx="7013530" cy="663545"/>
          </a:xfrm>
        </p:grpSpPr>
        <p:sp>
          <p:nvSpPr>
            <p:cNvPr id="55" name="Rectangle 54">
              <a:extLst>
                <a:ext uri="{FF2B5EF4-FFF2-40B4-BE49-F238E27FC236}">
                  <a16:creationId xmlns:a16="http://schemas.microsoft.com/office/drawing/2014/main" id="{1A5045DF-17E6-4742-B215-DEF43B8995C0}"/>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Triangle 55">
              <a:extLst>
                <a:ext uri="{FF2B5EF4-FFF2-40B4-BE49-F238E27FC236}">
                  <a16:creationId xmlns:a16="http://schemas.microsoft.com/office/drawing/2014/main" id="{9FF54BC4-E5D7-4300-8131-E77FD5F29D55}"/>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ight Triangle 56">
              <a:extLst>
                <a:ext uri="{FF2B5EF4-FFF2-40B4-BE49-F238E27FC236}">
                  <a16:creationId xmlns:a16="http://schemas.microsoft.com/office/drawing/2014/main" id="{893AFCA9-D788-4A01-B561-002982FB02C8}"/>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64D52C65-C2F3-4527-9028-52FD803CA269}"/>
              </a:ext>
            </a:extLst>
          </p:cNvPr>
          <p:cNvSpPr txBox="1"/>
          <p:nvPr/>
        </p:nvSpPr>
        <p:spPr>
          <a:xfrm>
            <a:off x="679486" y="2167473"/>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Example objectives</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59" name="Parallelogram 58">
            <a:extLst>
              <a:ext uri="{FF2B5EF4-FFF2-40B4-BE49-F238E27FC236}">
                <a16:creationId xmlns:a16="http://schemas.microsoft.com/office/drawing/2014/main" id="{BFF23BB6-6214-4D73-A8D0-A56380D5D45B}"/>
              </a:ext>
            </a:extLst>
          </p:cNvPr>
          <p:cNvSpPr/>
          <p:nvPr/>
        </p:nvSpPr>
        <p:spPr>
          <a:xfrm>
            <a:off x="6399665" y="2279754"/>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arallelogram 59">
            <a:extLst>
              <a:ext uri="{FF2B5EF4-FFF2-40B4-BE49-F238E27FC236}">
                <a16:creationId xmlns:a16="http://schemas.microsoft.com/office/drawing/2014/main" id="{90DAE440-3B81-47C2-B10C-709DF98E0FC1}"/>
              </a:ext>
            </a:extLst>
          </p:cNvPr>
          <p:cNvSpPr/>
          <p:nvPr/>
        </p:nvSpPr>
        <p:spPr>
          <a:xfrm>
            <a:off x="6637066" y="2279754"/>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0802E56-D46F-4FCB-B538-AB600AA316E0}"/>
              </a:ext>
            </a:extLst>
          </p:cNvPr>
          <p:cNvGrpSpPr/>
          <p:nvPr/>
        </p:nvGrpSpPr>
        <p:grpSpPr>
          <a:xfrm>
            <a:off x="915485" y="3850590"/>
            <a:ext cx="10725910" cy="2054944"/>
            <a:chOff x="915485" y="3850590"/>
            <a:chExt cx="9625781" cy="2054944"/>
          </a:xfrm>
        </p:grpSpPr>
        <p:cxnSp>
          <p:nvCxnSpPr>
            <p:cNvPr id="37" name="Straight Connector 36">
              <a:extLst>
                <a:ext uri="{FF2B5EF4-FFF2-40B4-BE49-F238E27FC236}">
                  <a16:creationId xmlns:a16="http://schemas.microsoft.com/office/drawing/2014/main" id="{115FC174-30B9-4BDD-BA27-09EB75155E00}"/>
                </a:ext>
              </a:extLst>
            </p:cNvPr>
            <p:cNvCxnSpPr/>
            <p:nvPr/>
          </p:nvCxnSpPr>
          <p:spPr>
            <a:xfrm>
              <a:off x="915485" y="3850590"/>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63A0D58-1814-4165-B594-AA91B6468CD7}"/>
                </a:ext>
              </a:extLst>
            </p:cNvPr>
            <p:cNvCxnSpPr/>
            <p:nvPr/>
          </p:nvCxnSpPr>
          <p:spPr>
            <a:xfrm>
              <a:off x="915485" y="4858396"/>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6FB072-4E98-40DB-A25C-2545AF757596}"/>
                </a:ext>
              </a:extLst>
            </p:cNvPr>
            <p:cNvCxnSpPr/>
            <p:nvPr/>
          </p:nvCxnSpPr>
          <p:spPr>
            <a:xfrm>
              <a:off x="915485" y="5905534"/>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6488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345234" y="80008"/>
            <a:ext cx="8850088" cy="793102"/>
            <a:chOff x="0" y="2944761"/>
            <a:chExt cx="8453535"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5734"/>
            <a:ext cx="8231235" cy="830997"/>
          </a:xfrm>
          <a:prstGeom prst="rect">
            <a:avLst/>
          </a:prstGeom>
          <a:noFill/>
        </p:spPr>
        <p:txBody>
          <a:bodyPr wrap="square" rtlCol="0">
            <a:spAutoFit/>
          </a:bodyPr>
          <a:lstStyle/>
          <a:p>
            <a:pPr algn="ctr"/>
            <a:r>
              <a:rPr lang="en-US" sz="4800" b="1" dirty="0">
                <a:solidFill>
                  <a:schemeClr val="bg1"/>
                </a:solidFill>
                <a:latin typeface="TH SarabunPSK" panose="020B0500040200020003" pitchFamily="34" charset="-34"/>
                <a:cs typeface="TH SarabunPSK" panose="020B0500040200020003" pitchFamily="34" charset="-34"/>
              </a:rPr>
              <a:t>Overview of the structure</a:t>
            </a:r>
          </a:p>
        </p:txBody>
      </p:sp>
      <p:sp>
        <p:nvSpPr>
          <p:cNvPr id="30" name="TextBox 29">
            <a:extLst>
              <a:ext uri="{FF2B5EF4-FFF2-40B4-BE49-F238E27FC236}">
                <a16:creationId xmlns:a16="http://schemas.microsoft.com/office/drawing/2014/main" id="{AB4C38A0-AC56-4EF2-8CD2-D3B16267F375}"/>
              </a:ext>
            </a:extLst>
          </p:cNvPr>
          <p:cNvSpPr txBox="1"/>
          <p:nvPr/>
        </p:nvSpPr>
        <p:spPr>
          <a:xfrm>
            <a:off x="1193959" y="2166274"/>
            <a:ext cx="9804082" cy="2862322"/>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To help guide your reader through the dissertation, end with an overview of its structure, summarizing each chapter to clearly show how it contributes to your central aims. It is best to keep the overview concise. One or two sentences should usually be enough to describe the content of each chapter.</a:t>
            </a:r>
            <a:endParaRPr lang="en-US" sz="3200" b="1" dirty="0">
              <a:latin typeface="TH SarabunPSK" panose="020B0500040200020003" pitchFamily="34" charset="-34"/>
              <a:cs typeface="TH SarabunPSK" panose="020B0500040200020003" pitchFamily="34" charset="-34"/>
            </a:endParaRPr>
          </a:p>
        </p:txBody>
      </p:sp>
      <p:sp>
        <p:nvSpPr>
          <p:cNvPr id="22" name="Rectangle 21">
            <a:extLst>
              <a:ext uri="{FF2B5EF4-FFF2-40B4-BE49-F238E27FC236}">
                <a16:creationId xmlns:a16="http://schemas.microsoft.com/office/drawing/2014/main" id="{217AFF6E-567A-490F-9C1C-407E96918567}"/>
              </a:ext>
            </a:extLst>
          </p:cNvPr>
          <p:cNvSpPr/>
          <p:nvPr/>
        </p:nvSpPr>
        <p:spPr>
          <a:xfrm>
            <a:off x="971939" y="1743967"/>
            <a:ext cx="10229929" cy="396678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463EE8F-F43B-4DE5-B25B-B73CBFD0DCB1}"/>
              </a:ext>
            </a:extLst>
          </p:cNvPr>
          <p:cNvSpPr/>
          <p:nvPr/>
        </p:nvSpPr>
        <p:spPr>
          <a:xfrm>
            <a:off x="790030" y="1609228"/>
            <a:ext cx="10541267" cy="4202889"/>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4215ABD4-931A-4230-AF8A-007CF8491613}"/>
              </a:ext>
            </a:extLst>
          </p:cNvPr>
          <p:cNvSpPr/>
          <p:nvPr/>
        </p:nvSpPr>
        <p:spPr>
          <a:xfrm>
            <a:off x="696140" y="5333243"/>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a:extLst>
              <a:ext uri="{FF2B5EF4-FFF2-40B4-BE49-F238E27FC236}">
                <a16:creationId xmlns:a16="http://schemas.microsoft.com/office/drawing/2014/main" id="{EAA67E83-6A97-4403-8999-B0A2276B6680}"/>
              </a:ext>
            </a:extLst>
          </p:cNvPr>
          <p:cNvSpPr/>
          <p:nvPr/>
        </p:nvSpPr>
        <p:spPr>
          <a:xfrm>
            <a:off x="345234" y="5333243"/>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147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EAE97714-F33D-410C-AF01-F9F5CC3330EF}"/>
              </a:ext>
            </a:extLst>
          </p:cNvPr>
          <p:cNvSpPr txBox="1"/>
          <p:nvPr/>
        </p:nvSpPr>
        <p:spPr>
          <a:xfrm>
            <a:off x="737420" y="1065659"/>
            <a:ext cx="5624052" cy="5016758"/>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If your research is more complicated or does not follow a conventional structure, you might need up to a paragraph for each chapter. For example, a humanities dissertation might develop an argument thematically rather than dividing the research into methods/results/discussion. If your structure is unconventional, make it clear how everything fits together.</a:t>
            </a:r>
          </a:p>
          <a:p>
            <a:pPr algn="thaiDist"/>
            <a:endParaRPr lang="en-US" sz="3200" b="1" dirty="0">
              <a:latin typeface="TH SarabunPSK" panose="020B0500040200020003" pitchFamily="34" charset="-34"/>
              <a:cs typeface="TH SarabunPSK" panose="020B0500040200020003" pitchFamily="34" charset="-34"/>
            </a:endParaRPr>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descr="Online Content Writing Services | SEO Content Writing Company">
            <a:extLst>
              <a:ext uri="{FF2B5EF4-FFF2-40B4-BE49-F238E27FC236}">
                <a16:creationId xmlns:a16="http://schemas.microsoft.com/office/drawing/2014/main" id="{7523F15A-0BFF-4C04-973C-1B4A0B878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220" y="1959394"/>
            <a:ext cx="5342201" cy="395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3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67B5728-5499-4564-A9B8-B44C0651AE8B}"/>
              </a:ext>
            </a:extLst>
          </p:cNvPr>
          <p:cNvSpPr/>
          <p:nvPr/>
        </p:nvSpPr>
        <p:spPr>
          <a:xfrm>
            <a:off x="-1" y="2181467"/>
            <a:ext cx="1770357" cy="2375855"/>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1015E0E-651B-4725-ADD9-1B39128E1CBA}"/>
              </a:ext>
            </a:extLst>
          </p:cNvPr>
          <p:cNvGrpSpPr/>
          <p:nvPr/>
        </p:nvGrpSpPr>
        <p:grpSpPr>
          <a:xfrm>
            <a:off x="1298091" y="1847262"/>
            <a:ext cx="8850087" cy="2380823"/>
            <a:chOff x="0" y="2944761"/>
            <a:chExt cx="8453534" cy="491613"/>
          </a:xfrm>
          <a:solidFill>
            <a:srgbClr val="FF99CC"/>
          </a:solidFill>
        </p:grpSpPr>
        <p:sp>
          <p:nvSpPr>
            <p:cNvPr id="27" name="Rectangle 26">
              <a:extLst>
                <a:ext uri="{FF2B5EF4-FFF2-40B4-BE49-F238E27FC236}">
                  <a16:creationId xmlns:a16="http://schemas.microsoft.com/office/drawing/2014/main" id="{BC0B66CC-BFEF-44B7-9D9A-C801478515EF}"/>
                </a:ext>
              </a:extLst>
            </p:cNvPr>
            <p:cNvSpPr/>
            <p:nvPr/>
          </p:nvSpPr>
          <p:spPr>
            <a:xfrm>
              <a:off x="0" y="2944761"/>
              <a:ext cx="7400434"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B453A479-7670-453F-AB20-71AD01CF7FAB}"/>
                </a:ext>
              </a:extLst>
            </p:cNvPr>
            <p:cNvSpPr/>
            <p:nvPr/>
          </p:nvSpPr>
          <p:spPr>
            <a:xfrm flipV="1">
              <a:off x="7400433" y="2944761"/>
              <a:ext cx="1053101" cy="4916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ight Triangle 28">
            <a:extLst>
              <a:ext uri="{FF2B5EF4-FFF2-40B4-BE49-F238E27FC236}">
                <a16:creationId xmlns:a16="http://schemas.microsoft.com/office/drawing/2014/main" id="{DB4585C1-F0BC-41EE-85C1-E6FBEF884B9C}"/>
              </a:ext>
            </a:extLst>
          </p:cNvPr>
          <p:cNvSpPr/>
          <p:nvPr/>
        </p:nvSpPr>
        <p:spPr>
          <a:xfrm flipH="1" flipV="1">
            <a:off x="1298091" y="4228084"/>
            <a:ext cx="472266" cy="329236"/>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58" name="TextBox 57">
            <a:extLst>
              <a:ext uri="{FF2B5EF4-FFF2-40B4-BE49-F238E27FC236}">
                <a16:creationId xmlns:a16="http://schemas.microsoft.com/office/drawing/2014/main" id="{EAE97714-F33D-410C-AF01-F9F5CC3330EF}"/>
              </a:ext>
            </a:extLst>
          </p:cNvPr>
          <p:cNvSpPr txBox="1"/>
          <p:nvPr/>
        </p:nvSpPr>
        <p:spPr>
          <a:xfrm>
            <a:off x="1914308" y="2160097"/>
            <a:ext cx="6996001" cy="1569660"/>
          </a:xfrm>
          <a:prstGeom prst="rect">
            <a:avLst/>
          </a:prstGeom>
          <a:noFill/>
        </p:spPr>
        <p:txBody>
          <a:bodyPr wrap="square" rtlCol="0">
            <a:spAutoFit/>
          </a:bodyPr>
          <a:lstStyle/>
          <a:p>
            <a:pPr algn="ctr"/>
            <a:r>
              <a:rPr lang="en-US" sz="9600" b="1" dirty="0">
                <a:solidFill>
                  <a:schemeClr val="bg1"/>
                </a:solidFill>
                <a:latin typeface="TH SarabunPSK" panose="020B0500040200020003" pitchFamily="34" charset="-34"/>
                <a:cs typeface="TH SarabunPSK" panose="020B0500040200020003" pitchFamily="34" charset="-34"/>
              </a:rPr>
              <a:t>Title page</a:t>
            </a:r>
          </a:p>
        </p:txBody>
      </p:sp>
      <p:sp>
        <p:nvSpPr>
          <p:cNvPr id="9" name="Parallelogram 8">
            <a:extLst>
              <a:ext uri="{FF2B5EF4-FFF2-40B4-BE49-F238E27FC236}">
                <a16:creationId xmlns:a16="http://schemas.microsoft.com/office/drawing/2014/main" id="{2732DBD9-C902-4A4F-AFC3-771B4DBF0788}"/>
              </a:ext>
            </a:extLst>
          </p:cNvPr>
          <p:cNvSpPr/>
          <p:nvPr/>
        </p:nvSpPr>
        <p:spPr>
          <a:xfrm>
            <a:off x="9181044" y="1847262"/>
            <a:ext cx="1416198" cy="2380822"/>
          </a:xfrm>
          <a:prstGeom prst="parallelogram">
            <a:avLst>
              <a:gd name="adj" fmla="val 75788"/>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2DD2957E-096F-4D16-9643-BDC38508B18F}"/>
              </a:ext>
            </a:extLst>
          </p:cNvPr>
          <p:cNvSpPr/>
          <p:nvPr/>
        </p:nvSpPr>
        <p:spPr>
          <a:xfrm>
            <a:off x="9626423" y="1856593"/>
            <a:ext cx="1416198" cy="2380822"/>
          </a:xfrm>
          <a:prstGeom prst="parallelogram">
            <a:avLst>
              <a:gd name="adj" fmla="val 75788"/>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84784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76659"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2925"/>
            <a:ext cx="8231235" cy="707886"/>
          </a:xfrm>
          <a:prstGeom prst="rect">
            <a:avLst/>
          </a:prstGeom>
          <a:noFill/>
        </p:spPr>
        <p:txBody>
          <a:bodyPr wrap="square" rtlCol="0">
            <a:spAutoFit/>
          </a:bodyPr>
          <a:lstStyle/>
          <a:p>
            <a:pPr algn="ctr"/>
            <a:r>
              <a:rPr lang="en-US" sz="4000" b="1" dirty="0">
                <a:solidFill>
                  <a:schemeClr val="bg1"/>
                </a:solidFill>
                <a:latin typeface="TH SarabunPSK" panose="020B0500040200020003" pitchFamily="34" charset="-34"/>
                <a:cs typeface="TH SarabunPSK" panose="020B0500040200020003" pitchFamily="34" charset="-34"/>
              </a:rPr>
              <a:t> Experimental research</a:t>
            </a:r>
          </a:p>
        </p:txBody>
      </p:sp>
      <p:sp>
        <p:nvSpPr>
          <p:cNvPr id="44" name="TextBox 43">
            <a:extLst>
              <a:ext uri="{FF2B5EF4-FFF2-40B4-BE49-F238E27FC236}">
                <a16:creationId xmlns:a16="http://schemas.microsoft.com/office/drawing/2014/main" id="{B48A0DB0-B284-4E37-A4A2-000E0BF97A22}"/>
              </a:ext>
            </a:extLst>
          </p:cNvPr>
          <p:cNvSpPr txBox="1"/>
          <p:nvPr/>
        </p:nvSpPr>
        <p:spPr>
          <a:xfrm>
            <a:off x="738639" y="1268876"/>
            <a:ext cx="10938803" cy="5190203"/>
          </a:xfrm>
          <a:prstGeom prst="rect">
            <a:avLst/>
          </a:prstGeom>
          <a:noFill/>
        </p:spPr>
        <p:txBody>
          <a:bodyPr wrap="square">
            <a:spAutoFit/>
          </a:bodyPr>
          <a:lstStyle/>
          <a:p>
            <a:pPr marL="688975" indent="-688975" algn="thaiDist">
              <a:lnSpc>
                <a:spcPct val="150000"/>
              </a:lnSpc>
              <a:buFont typeface="Wingdings" panose="05000000000000000000" pitchFamily="2" charset="2"/>
              <a:buChar char="q"/>
            </a:pPr>
            <a:r>
              <a:rPr lang="en-US" sz="3200" b="1" i="0" dirty="0">
                <a:solidFill>
                  <a:srgbClr val="3B3835"/>
                </a:solidFill>
                <a:effectLst/>
                <a:latin typeface="TH SarabunPSK" panose="020B0500040200020003" pitchFamily="34" charset="-34"/>
                <a:cs typeface="TH SarabunPSK" panose="020B0500040200020003" pitchFamily="34" charset="-34"/>
              </a:rPr>
              <a:t>I have introduced my topic in an engaging way.</a:t>
            </a:r>
          </a:p>
          <a:p>
            <a:pPr marL="688975" indent="-688975" algn="thaiDist">
              <a:lnSpc>
                <a:spcPct val="150000"/>
              </a:lnSpc>
              <a:buFont typeface="Wingdings" panose="05000000000000000000" pitchFamily="2" charset="2"/>
              <a:buChar char="q"/>
            </a:pPr>
            <a:r>
              <a:rPr lang="en-US" sz="3200" b="1" i="0" dirty="0">
                <a:solidFill>
                  <a:srgbClr val="3B3835"/>
                </a:solidFill>
                <a:effectLst/>
                <a:latin typeface="TH SarabunPSK" panose="020B0500040200020003" pitchFamily="34" charset="-34"/>
                <a:cs typeface="TH SarabunPSK" panose="020B0500040200020003" pitchFamily="34" charset="-34"/>
              </a:rPr>
              <a:t>I have provided necessary context to help the reader understand my topic.</a:t>
            </a:r>
          </a:p>
          <a:p>
            <a:pPr marL="688975" indent="-688975" algn="thaiDist">
              <a:lnSpc>
                <a:spcPct val="150000"/>
              </a:lnSpc>
              <a:buFont typeface="Wingdings" panose="05000000000000000000" pitchFamily="2" charset="2"/>
              <a:buChar char="q"/>
            </a:pPr>
            <a:r>
              <a:rPr lang="en-US" sz="3200" b="1" i="0" dirty="0">
                <a:solidFill>
                  <a:srgbClr val="3B3835"/>
                </a:solidFill>
                <a:effectLst/>
                <a:latin typeface="TH SarabunPSK" panose="020B0500040200020003" pitchFamily="34" charset="-34"/>
                <a:cs typeface="TH SarabunPSK" panose="020B0500040200020003" pitchFamily="34" charset="-34"/>
              </a:rPr>
              <a:t>I have clearly specified the focus of my research.</a:t>
            </a:r>
          </a:p>
          <a:p>
            <a:pPr marL="688975" indent="-688975" algn="thaiDist">
              <a:lnSpc>
                <a:spcPct val="150000"/>
              </a:lnSpc>
              <a:buFont typeface="Wingdings" panose="05000000000000000000" pitchFamily="2" charset="2"/>
              <a:buChar char="q"/>
            </a:pPr>
            <a:r>
              <a:rPr lang="en-US" sz="3200" b="1" i="0" dirty="0">
                <a:solidFill>
                  <a:srgbClr val="3B3835"/>
                </a:solidFill>
                <a:effectLst/>
                <a:latin typeface="TH SarabunPSK" panose="020B0500040200020003" pitchFamily="34" charset="-34"/>
                <a:cs typeface="TH SarabunPSK" panose="020B0500040200020003" pitchFamily="34" charset="-34"/>
              </a:rPr>
              <a:t>I have shown the relevance and importance of the research topic.</a:t>
            </a:r>
          </a:p>
          <a:p>
            <a:pPr marL="688975" indent="-688975" algn="thaiDist">
              <a:lnSpc>
                <a:spcPct val="150000"/>
              </a:lnSpc>
              <a:buFont typeface="Wingdings" panose="05000000000000000000" pitchFamily="2" charset="2"/>
              <a:buChar char="q"/>
            </a:pPr>
            <a:r>
              <a:rPr lang="en-US" sz="3200" b="1" i="0" dirty="0">
                <a:solidFill>
                  <a:srgbClr val="3B3835"/>
                </a:solidFill>
                <a:effectLst/>
                <a:latin typeface="TH SarabunPSK" panose="020B0500040200020003" pitchFamily="34" charset="-34"/>
                <a:cs typeface="TH SarabunPSK" panose="020B0500040200020003" pitchFamily="34" charset="-34"/>
              </a:rPr>
              <a:t>I have clearly stated the problem or question that my research addresses.</a:t>
            </a:r>
          </a:p>
          <a:p>
            <a:pPr marL="688975" indent="-688975" algn="thaiDist">
              <a:lnSpc>
                <a:spcPct val="150000"/>
              </a:lnSpc>
              <a:buFont typeface="Wingdings" panose="05000000000000000000" pitchFamily="2" charset="2"/>
              <a:buChar char="q"/>
            </a:pPr>
            <a:r>
              <a:rPr lang="en-US" sz="3200" b="1" i="0" dirty="0">
                <a:solidFill>
                  <a:srgbClr val="3B3835"/>
                </a:solidFill>
                <a:effectLst/>
                <a:latin typeface="TH SarabunPSK" panose="020B0500040200020003" pitchFamily="34" charset="-34"/>
                <a:cs typeface="TH SarabunPSK" panose="020B0500040200020003" pitchFamily="34" charset="-34"/>
              </a:rPr>
              <a:t>I have outlined the specific objectives of the research.</a:t>
            </a:r>
          </a:p>
          <a:p>
            <a:pPr marL="688975" indent="-688975" algn="thaiDist">
              <a:lnSpc>
                <a:spcPct val="150000"/>
              </a:lnSpc>
              <a:buFont typeface="Wingdings" panose="05000000000000000000" pitchFamily="2" charset="2"/>
              <a:buChar char="q"/>
            </a:pPr>
            <a:r>
              <a:rPr lang="en-US" sz="3200" b="1" i="0" dirty="0">
                <a:solidFill>
                  <a:srgbClr val="3B3835"/>
                </a:solidFill>
                <a:effectLst/>
                <a:latin typeface="TH SarabunPSK" panose="020B0500040200020003" pitchFamily="34" charset="-34"/>
                <a:cs typeface="TH SarabunPSK" panose="020B0500040200020003" pitchFamily="34" charset="-34"/>
              </a:rPr>
              <a:t>I have provided an overview of the dissertation’s structure.</a:t>
            </a:r>
            <a:endParaRPr lang="en-US" sz="3200" b="1" dirty="0">
              <a:latin typeface="TH SarabunPSK" panose="020B0500040200020003" pitchFamily="34" charset="-34"/>
              <a:cs typeface="TH SarabunPSK" panose="020B0500040200020003" pitchFamily="34" charset="-34"/>
            </a:endParaRPr>
          </a:p>
        </p:txBody>
      </p:sp>
      <p:grpSp>
        <p:nvGrpSpPr>
          <p:cNvPr id="14" name="Group 13">
            <a:extLst>
              <a:ext uri="{FF2B5EF4-FFF2-40B4-BE49-F238E27FC236}">
                <a16:creationId xmlns:a16="http://schemas.microsoft.com/office/drawing/2014/main" id="{264AE8FA-12B7-4FCE-8FBB-A19612E0F81F}"/>
              </a:ext>
            </a:extLst>
          </p:cNvPr>
          <p:cNvGrpSpPr/>
          <p:nvPr/>
        </p:nvGrpSpPr>
        <p:grpSpPr>
          <a:xfrm>
            <a:off x="608351" y="420960"/>
            <a:ext cx="6470875" cy="659007"/>
            <a:chOff x="392041" y="321097"/>
            <a:chExt cx="6727680" cy="473955"/>
          </a:xfrm>
        </p:grpSpPr>
        <p:grpSp>
          <p:nvGrpSpPr>
            <p:cNvPr id="30" name="Group 29">
              <a:extLst>
                <a:ext uri="{FF2B5EF4-FFF2-40B4-BE49-F238E27FC236}">
                  <a16:creationId xmlns:a16="http://schemas.microsoft.com/office/drawing/2014/main" id="{401B4D3A-D6E6-4F8B-B003-0BAB54CE4856}"/>
                </a:ext>
              </a:extLst>
            </p:cNvPr>
            <p:cNvGrpSpPr/>
            <p:nvPr/>
          </p:nvGrpSpPr>
          <p:grpSpPr>
            <a:xfrm>
              <a:off x="392041" y="323788"/>
              <a:ext cx="6241583" cy="471264"/>
              <a:chOff x="850376" y="1283151"/>
              <a:chExt cx="7013530" cy="663545"/>
            </a:xfrm>
          </p:grpSpPr>
          <p:sp>
            <p:nvSpPr>
              <p:cNvPr id="31" name="Rectangle 30">
                <a:extLst>
                  <a:ext uri="{FF2B5EF4-FFF2-40B4-BE49-F238E27FC236}">
                    <a16:creationId xmlns:a16="http://schemas.microsoft.com/office/drawing/2014/main" id="{65665B7E-4C13-4D1F-8EED-295AD1F22F18}"/>
                  </a:ext>
                </a:extLst>
              </p:cNvPr>
              <p:cNvSpPr/>
              <p:nvPr/>
            </p:nvSpPr>
            <p:spPr>
              <a:xfrm>
                <a:off x="1203015" y="1283152"/>
                <a:ext cx="6342789" cy="663544"/>
              </a:xfrm>
              <a:prstGeom prst="rect">
                <a:avLst/>
              </a:prstGeom>
              <a:solidFill>
                <a:srgbClr val="E66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DB17A654-42DD-4C0E-8447-B0FAC2475F73}"/>
                  </a:ext>
                </a:extLst>
              </p:cNvPr>
              <p:cNvSpPr/>
              <p:nvPr/>
            </p:nvSpPr>
            <p:spPr>
              <a:xfrm flipV="1">
                <a:off x="7525009" y="1283151"/>
                <a:ext cx="338897" cy="663544"/>
              </a:xfrm>
              <a:prstGeom prst="rtTriangle">
                <a:avLst/>
              </a:prstGeom>
              <a:solidFill>
                <a:srgbClr val="E66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Triangle 32">
                <a:extLst>
                  <a:ext uri="{FF2B5EF4-FFF2-40B4-BE49-F238E27FC236}">
                    <a16:creationId xmlns:a16="http://schemas.microsoft.com/office/drawing/2014/main" id="{B1C8A45A-06A5-4CE6-BD7A-DC9988B21B5E}"/>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Parallelogram 34">
              <a:extLst>
                <a:ext uri="{FF2B5EF4-FFF2-40B4-BE49-F238E27FC236}">
                  <a16:creationId xmlns:a16="http://schemas.microsoft.com/office/drawing/2014/main" id="{89524E5E-3EFC-41D4-B7C3-EFAD5436AE23}"/>
                </a:ext>
              </a:extLst>
            </p:cNvPr>
            <p:cNvSpPr/>
            <p:nvPr/>
          </p:nvSpPr>
          <p:spPr>
            <a:xfrm>
              <a:off x="6400812" y="321097"/>
              <a:ext cx="481508" cy="471263"/>
            </a:xfrm>
            <a:prstGeom prst="parallelogram">
              <a:avLst>
                <a:gd name="adj" fmla="val 63600"/>
              </a:avLst>
            </a:prstGeom>
            <a:solidFill>
              <a:srgbClr val="EC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0E192348-8DCA-4141-8121-E7A43B6838B0}"/>
                </a:ext>
              </a:extLst>
            </p:cNvPr>
            <p:cNvSpPr/>
            <p:nvPr/>
          </p:nvSpPr>
          <p:spPr>
            <a:xfrm>
              <a:off x="6638213" y="321097"/>
              <a:ext cx="481508" cy="471263"/>
            </a:xfrm>
            <a:prstGeom prst="parallelogram">
              <a:avLst>
                <a:gd name="adj" fmla="val 63600"/>
              </a:avLst>
            </a:prstGeom>
            <a:solidFill>
              <a:srgbClr val="F4B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506" name="Picture 2" descr="Checklist Icon | Kameleon Iconset | Webalys">
            <a:extLst>
              <a:ext uri="{FF2B5EF4-FFF2-40B4-BE49-F238E27FC236}">
                <a16:creationId xmlns:a16="http://schemas.microsoft.com/office/drawing/2014/main" id="{A7ADDBC1-B348-42EF-B923-7EAC8141F1E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01601" y="208816"/>
            <a:ext cx="1074076" cy="1074076"/>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519784D5-D096-499C-BA9E-5157257CF972}"/>
              </a:ext>
            </a:extLst>
          </p:cNvPr>
          <p:cNvSpPr txBox="1"/>
          <p:nvPr/>
        </p:nvSpPr>
        <p:spPr>
          <a:xfrm>
            <a:off x="1006758" y="392980"/>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Checklist: Introduction</a:t>
            </a:r>
            <a:endParaRPr lang="th-TH" sz="3600" b="1" dirty="0">
              <a:solidFill>
                <a:schemeClr val="bg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781669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67B5728-5499-4564-A9B8-B44C0651AE8B}"/>
              </a:ext>
            </a:extLst>
          </p:cNvPr>
          <p:cNvSpPr/>
          <p:nvPr/>
        </p:nvSpPr>
        <p:spPr>
          <a:xfrm>
            <a:off x="-1" y="2181467"/>
            <a:ext cx="1770357" cy="2375855"/>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1015E0E-651B-4725-ADD9-1B39128E1CBA}"/>
              </a:ext>
            </a:extLst>
          </p:cNvPr>
          <p:cNvGrpSpPr/>
          <p:nvPr/>
        </p:nvGrpSpPr>
        <p:grpSpPr>
          <a:xfrm>
            <a:off x="1298091" y="1847262"/>
            <a:ext cx="8850087" cy="2380823"/>
            <a:chOff x="0" y="2944761"/>
            <a:chExt cx="8453534" cy="491613"/>
          </a:xfrm>
          <a:solidFill>
            <a:srgbClr val="FF99CC"/>
          </a:solidFill>
        </p:grpSpPr>
        <p:sp>
          <p:nvSpPr>
            <p:cNvPr id="27" name="Rectangle 26">
              <a:extLst>
                <a:ext uri="{FF2B5EF4-FFF2-40B4-BE49-F238E27FC236}">
                  <a16:creationId xmlns:a16="http://schemas.microsoft.com/office/drawing/2014/main" id="{BC0B66CC-BFEF-44B7-9D9A-C801478515EF}"/>
                </a:ext>
              </a:extLst>
            </p:cNvPr>
            <p:cNvSpPr/>
            <p:nvPr/>
          </p:nvSpPr>
          <p:spPr>
            <a:xfrm>
              <a:off x="0" y="2944761"/>
              <a:ext cx="7400434"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B453A479-7670-453F-AB20-71AD01CF7FAB}"/>
                </a:ext>
              </a:extLst>
            </p:cNvPr>
            <p:cNvSpPr/>
            <p:nvPr/>
          </p:nvSpPr>
          <p:spPr>
            <a:xfrm flipV="1">
              <a:off x="7400433" y="2944761"/>
              <a:ext cx="1053101" cy="4916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ight Triangle 28">
            <a:extLst>
              <a:ext uri="{FF2B5EF4-FFF2-40B4-BE49-F238E27FC236}">
                <a16:creationId xmlns:a16="http://schemas.microsoft.com/office/drawing/2014/main" id="{DB4585C1-F0BC-41EE-85C1-E6FBEF884B9C}"/>
              </a:ext>
            </a:extLst>
          </p:cNvPr>
          <p:cNvSpPr/>
          <p:nvPr/>
        </p:nvSpPr>
        <p:spPr>
          <a:xfrm flipH="1" flipV="1">
            <a:off x="1298091" y="4228084"/>
            <a:ext cx="472266" cy="329236"/>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58" name="TextBox 57">
            <a:extLst>
              <a:ext uri="{FF2B5EF4-FFF2-40B4-BE49-F238E27FC236}">
                <a16:creationId xmlns:a16="http://schemas.microsoft.com/office/drawing/2014/main" id="{EAE97714-F33D-410C-AF01-F9F5CC3330EF}"/>
              </a:ext>
            </a:extLst>
          </p:cNvPr>
          <p:cNvSpPr txBox="1"/>
          <p:nvPr/>
        </p:nvSpPr>
        <p:spPr>
          <a:xfrm>
            <a:off x="1149379" y="2132816"/>
            <a:ext cx="8328331" cy="1569660"/>
          </a:xfrm>
          <a:prstGeom prst="rect">
            <a:avLst/>
          </a:prstGeom>
          <a:noFill/>
        </p:spPr>
        <p:txBody>
          <a:bodyPr wrap="square" rtlCol="0">
            <a:spAutoFit/>
          </a:bodyPr>
          <a:lstStyle/>
          <a:p>
            <a:pPr algn="ctr"/>
            <a:r>
              <a:rPr lang="en-US" sz="9600" b="1" dirty="0">
                <a:solidFill>
                  <a:schemeClr val="bg1"/>
                </a:solidFill>
                <a:latin typeface="TH SarabunPSK" panose="020B0500040200020003" pitchFamily="34" charset="-34"/>
                <a:cs typeface="TH SarabunPSK" panose="020B0500040200020003" pitchFamily="34" charset="-34"/>
              </a:rPr>
              <a:t>Literature Review</a:t>
            </a:r>
          </a:p>
        </p:txBody>
      </p:sp>
      <p:sp>
        <p:nvSpPr>
          <p:cNvPr id="9" name="Parallelogram 8">
            <a:extLst>
              <a:ext uri="{FF2B5EF4-FFF2-40B4-BE49-F238E27FC236}">
                <a16:creationId xmlns:a16="http://schemas.microsoft.com/office/drawing/2014/main" id="{2732DBD9-C902-4A4F-AFC3-771B4DBF0788}"/>
              </a:ext>
            </a:extLst>
          </p:cNvPr>
          <p:cNvSpPr/>
          <p:nvPr/>
        </p:nvSpPr>
        <p:spPr>
          <a:xfrm>
            <a:off x="9181044" y="1847262"/>
            <a:ext cx="1416198" cy="2380822"/>
          </a:xfrm>
          <a:prstGeom prst="parallelogram">
            <a:avLst>
              <a:gd name="adj" fmla="val 75788"/>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2DD2957E-096F-4D16-9643-BDC38508B18F}"/>
              </a:ext>
            </a:extLst>
          </p:cNvPr>
          <p:cNvSpPr/>
          <p:nvPr/>
        </p:nvSpPr>
        <p:spPr>
          <a:xfrm>
            <a:off x="9626423" y="1856593"/>
            <a:ext cx="1416198" cy="2380822"/>
          </a:xfrm>
          <a:prstGeom prst="parallelogram">
            <a:avLst>
              <a:gd name="adj" fmla="val 75788"/>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25583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V Writing Illustration (AI)">
            <a:extLst>
              <a:ext uri="{FF2B5EF4-FFF2-40B4-BE49-F238E27FC236}">
                <a16:creationId xmlns:a16="http://schemas.microsoft.com/office/drawing/2014/main" id="{8ED652C0-B3F9-43F7-90CE-EB5BEDA3586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7635" t="9606" r="9140" b="10204"/>
          <a:stretch/>
        </p:blipFill>
        <p:spPr bwMode="auto">
          <a:xfrm>
            <a:off x="6586419" y="1793023"/>
            <a:ext cx="5605580" cy="405084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345234" y="80008"/>
            <a:ext cx="8850088" cy="793102"/>
            <a:chOff x="0" y="2944761"/>
            <a:chExt cx="8453535"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5734"/>
            <a:ext cx="8231235" cy="830997"/>
          </a:xfrm>
          <a:prstGeom prst="rect">
            <a:avLst/>
          </a:prstGeom>
          <a:noFill/>
        </p:spPr>
        <p:txBody>
          <a:bodyPr wrap="square" rtlCol="0">
            <a:spAutoFit/>
          </a:bodyPr>
          <a:lstStyle/>
          <a:p>
            <a:pPr algn="ctr"/>
            <a:r>
              <a:rPr lang="en-US" sz="4800" b="1" dirty="0">
                <a:solidFill>
                  <a:schemeClr val="bg1"/>
                </a:solidFill>
                <a:latin typeface="TH SarabunPSK" panose="020B0500040200020003" pitchFamily="34" charset="-34"/>
                <a:cs typeface="TH SarabunPSK" panose="020B0500040200020003" pitchFamily="34" charset="-34"/>
              </a:rPr>
              <a:t>How to write a literature review</a:t>
            </a:r>
          </a:p>
        </p:txBody>
      </p:sp>
      <p:sp>
        <p:nvSpPr>
          <p:cNvPr id="30" name="TextBox 29">
            <a:extLst>
              <a:ext uri="{FF2B5EF4-FFF2-40B4-BE49-F238E27FC236}">
                <a16:creationId xmlns:a16="http://schemas.microsoft.com/office/drawing/2014/main" id="{AB4C38A0-AC56-4EF2-8CD2-D3B16267F375}"/>
              </a:ext>
            </a:extLst>
          </p:cNvPr>
          <p:cNvSpPr txBox="1"/>
          <p:nvPr/>
        </p:nvSpPr>
        <p:spPr>
          <a:xfrm>
            <a:off x="768120" y="1909350"/>
            <a:ext cx="5907984" cy="3416320"/>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A literature review is a survey of scholarly sources on a specific topic. It provides an overview of current knowledge, allowing you to identify relevant theories, methods, and gaps in the existing research.</a:t>
            </a:r>
            <a:endParaRPr lang="en-US" sz="32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894840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B4C38A0-AC56-4EF2-8CD2-D3B16267F375}"/>
              </a:ext>
            </a:extLst>
          </p:cNvPr>
          <p:cNvSpPr txBox="1"/>
          <p:nvPr/>
        </p:nvSpPr>
        <p:spPr>
          <a:xfrm>
            <a:off x="239239" y="209964"/>
            <a:ext cx="9177680" cy="1569660"/>
          </a:xfrm>
          <a:prstGeom prst="rect">
            <a:avLst/>
          </a:prstGeom>
          <a:noFill/>
        </p:spPr>
        <p:txBody>
          <a:bodyPr wrap="square">
            <a:spAutoFit/>
          </a:bodyPr>
          <a:lstStyle/>
          <a:p>
            <a:pPr algn="thaiDist"/>
            <a:r>
              <a:rPr lang="en-US" sz="3200" b="1" dirty="0">
                <a:latin typeface="TH SarabunPSK" panose="020B0500040200020003" pitchFamily="34" charset="-34"/>
                <a:cs typeface="TH SarabunPSK" panose="020B0500040200020003" pitchFamily="34" charset="-34"/>
              </a:rPr>
              <a:t>	Writing a literature review involves finding relevant publications (such as books and journal articles), critically analyzing them, and explaining what you found. There are five key steps:</a:t>
            </a:r>
          </a:p>
        </p:txBody>
      </p:sp>
      <p:sp>
        <p:nvSpPr>
          <p:cNvPr id="22" name="TextBox 21">
            <a:extLst>
              <a:ext uri="{FF2B5EF4-FFF2-40B4-BE49-F238E27FC236}">
                <a16:creationId xmlns:a16="http://schemas.microsoft.com/office/drawing/2014/main" id="{D2FD2099-1868-426E-BF02-618EF101FF4A}"/>
              </a:ext>
            </a:extLst>
          </p:cNvPr>
          <p:cNvSpPr txBox="1"/>
          <p:nvPr/>
        </p:nvSpPr>
        <p:spPr>
          <a:xfrm>
            <a:off x="1214208" y="1974615"/>
            <a:ext cx="10113400" cy="2554545"/>
          </a:xfrm>
          <a:prstGeom prst="rect">
            <a:avLst/>
          </a:prstGeom>
          <a:noFill/>
        </p:spPr>
        <p:txBody>
          <a:bodyPr wrap="square">
            <a:spAutoFit/>
          </a:bodyPr>
          <a:lstStyle/>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Search for relevant literature</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Evaluate sources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Identify themes, debates and gaps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Outline the structure</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Write your literature review</a:t>
            </a:r>
          </a:p>
        </p:txBody>
      </p:sp>
      <p:cxnSp>
        <p:nvCxnSpPr>
          <p:cNvPr id="27" name="Straight Connector 26">
            <a:extLst>
              <a:ext uri="{FF2B5EF4-FFF2-40B4-BE49-F238E27FC236}">
                <a16:creationId xmlns:a16="http://schemas.microsoft.com/office/drawing/2014/main" id="{F8EB52BB-83AC-44A7-AAA7-361053EA13F5}"/>
              </a:ext>
            </a:extLst>
          </p:cNvPr>
          <p:cNvCxnSpPr/>
          <p:nvPr/>
        </p:nvCxnSpPr>
        <p:spPr>
          <a:xfrm>
            <a:off x="1308537" y="2493277"/>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A62C1C8-EF7D-427A-B385-6FBEBAEC88B8}"/>
              </a:ext>
            </a:extLst>
          </p:cNvPr>
          <p:cNvCxnSpPr/>
          <p:nvPr/>
        </p:nvCxnSpPr>
        <p:spPr>
          <a:xfrm>
            <a:off x="1308537" y="2989806"/>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D56030C-6F9F-4273-8951-D946998700B2}"/>
              </a:ext>
            </a:extLst>
          </p:cNvPr>
          <p:cNvCxnSpPr/>
          <p:nvPr/>
        </p:nvCxnSpPr>
        <p:spPr>
          <a:xfrm>
            <a:off x="1308537" y="3476503"/>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403A0CB-D09B-4E0B-A73B-E68D33948569}"/>
              </a:ext>
            </a:extLst>
          </p:cNvPr>
          <p:cNvCxnSpPr/>
          <p:nvPr/>
        </p:nvCxnSpPr>
        <p:spPr>
          <a:xfrm>
            <a:off x="1308537" y="3974467"/>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5A50786-A065-4151-8B70-DEDBB71EB29F}"/>
              </a:ext>
            </a:extLst>
          </p:cNvPr>
          <p:cNvSpPr txBox="1"/>
          <p:nvPr/>
        </p:nvSpPr>
        <p:spPr>
          <a:xfrm>
            <a:off x="312657" y="4949477"/>
            <a:ext cx="11659998" cy="1077218"/>
          </a:xfrm>
          <a:prstGeom prst="rect">
            <a:avLst/>
          </a:prstGeom>
          <a:noFill/>
        </p:spPr>
        <p:txBody>
          <a:bodyPr wrap="square">
            <a:spAutoFit/>
          </a:bodyPr>
          <a:lstStyle/>
          <a:p>
            <a:pPr algn="thaiDist"/>
            <a:r>
              <a:rPr lang="en-US" sz="3200" b="1" dirty="0">
                <a:latin typeface="TH SarabunPSK" panose="020B0500040200020003" pitchFamily="34" charset="-34"/>
                <a:cs typeface="TH SarabunPSK" panose="020B0500040200020003" pitchFamily="34" charset="-34"/>
              </a:rPr>
              <a:t>A good literature review doesn’t just summarize sources – it analyzes, synthesizes, and critically evaluates to give a clear picture of the state of knowledge on the subject.</a:t>
            </a:r>
          </a:p>
        </p:txBody>
      </p:sp>
      <p:cxnSp>
        <p:nvCxnSpPr>
          <p:cNvPr id="21" name="Straight Connector 20">
            <a:extLst>
              <a:ext uri="{FF2B5EF4-FFF2-40B4-BE49-F238E27FC236}">
                <a16:creationId xmlns:a16="http://schemas.microsoft.com/office/drawing/2014/main" id="{AEC03910-1275-439F-8643-DB53A5650DF0}"/>
              </a:ext>
            </a:extLst>
          </p:cNvPr>
          <p:cNvCxnSpPr/>
          <p:nvPr/>
        </p:nvCxnSpPr>
        <p:spPr>
          <a:xfrm>
            <a:off x="1308537" y="4447821"/>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840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345234" y="80008"/>
            <a:ext cx="8850088" cy="793102"/>
            <a:chOff x="0" y="2944761"/>
            <a:chExt cx="8453535"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5734"/>
            <a:ext cx="8231235" cy="830997"/>
          </a:xfrm>
          <a:prstGeom prst="rect">
            <a:avLst/>
          </a:prstGeom>
          <a:noFill/>
        </p:spPr>
        <p:txBody>
          <a:bodyPr wrap="square" rtlCol="0">
            <a:spAutoFit/>
          </a:bodyPr>
          <a:lstStyle/>
          <a:p>
            <a:pPr algn="ctr"/>
            <a:r>
              <a:rPr lang="en-US" sz="4800" b="1" dirty="0">
                <a:solidFill>
                  <a:schemeClr val="bg1"/>
                </a:solidFill>
                <a:latin typeface="TH SarabunPSK" panose="020B0500040200020003" pitchFamily="34" charset="-34"/>
                <a:cs typeface="TH SarabunPSK" panose="020B0500040200020003" pitchFamily="34" charset="-34"/>
              </a:rPr>
              <a:t>Why write a literature review?</a:t>
            </a:r>
          </a:p>
        </p:txBody>
      </p:sp>
      <p:sp>
        <p:nvSpPr>
          <p:cNvPr id="30" name="TextBox 29">
            <a:extLst>
              <a:ext uri="{FF2B5EF4-FFF2-40B4-BE49-F238E27FC236}">
                <a16:creationId xmlns:a16="http://schemas.microsoft.com/office/drawing/2014/main" id="{AB4C38A0-AC56-4EF2-8CD2-D3B16267F375}"/>
              </a:ext>
            </a:extLst>
          </p:cNvPr>
          <p:cNvSpPr txBox="1"/>
          <p:nvPr/>
        </p:nvSpPr>
        <p:spPr>
          <a:xfrm>
            <a:off x="269775" y="1368639"/>
            <a:ext cx="10001714" cy="1569660"/>
          </a:xfrm>
          <a:prstGeom prst="rect">
            <a:avLst/>
          </a:prstGeom>
          <a:noFill/>
        </p:spPr>
        <p:txBody>
          <a:bodyPr wrap="square">
            <a:spAutoFit/>
          </a:bodyPr>
          <a:lstStyle/>
          <a:p>
            <a:pPr algn="thaiDist"/>
            <a:r>
              <a:rPr lang="en-US" sz="3200" b="1" dirty="0">
                <a:latin typeface="TH SarabunPSK" panose="020B0500040200020003" pitchFamily="34" charset="-34"/>
                <a:cs typeface="TH SarabunPSK" panose="020B0500040200020003" pitchFamily="34" charset="-34"/>
              </a:rPr>
              <a:t>	When you write a thesis, dissertation, or research paper, you will have to conduct a literature review to situate your research within existing knowledge. The literature review gives you a chance to:</a:t>
            </a:r>
            <a:endParaRPr lang="en-US" sz="2800" b="1" dirty="0">
              <a:latin typeface="TH SarabunPSK" panose="020B0500040200020003" pitchFamily="34" charset="-34"/>
              <a:cs typeface="TH SarabunPSK" panose="020B0500040200020003" pitchFamily="34" charset="-34"/>
            </a:endParaRPr>
          </a:p>
        </p:txBody>
      </p:sp>
      <p:sp>
        <p:nvSpPr>
          <p:cNvPr id="22" name="TextBox 21">
            <a:extLst>
              <a:ext uri="{FF2B5EF4-FFF2-40B4-BE49-F238E27FC236}">
                <a16:creationId xmlns:a16="http://schemas.microsoft.com/office/drawing/2014/main" id="{D2E973B0-DB16-45DB-BDA9-51277254EF8C}"/>
              </a:ext>
            </a:extLst>
          </p:cNvPr>
          <p:cNvSpPr txBox="1"/>
          <p:nvPr/>
        </p:nvSpPr>
        <p:spPr>
          <a:xfrm>
            <a:off x="938905" y="3204068"/>
            <a:ext cx="10113400" cy="2062103"/>
          </a:xfrm>
          <a:prstGeom prst="rect">
            <a:avLst/>
          </a:prstGeom>
          <a:noFill/>
        </p:spPr>
        <p:txBody>
          <a:bodyPr wrap="square">
            <a:spAutoFit/>
          </a:bodyPr>
          <a:lstStyle/>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Demonstrate your familiarity with the topic and scholarly context</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Develop a theoretical framework and methodology for your research</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Position yourself in relation to other researchers and theorists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Show how your research addresses a gap or contributes to a debate</a:t>
            </a:r>
          </a:p>
        </p:txBody>
      </p:sp>
      <p:cxnSp>
        <p:nvCxnSpPr>
          <p:cNvPr id="23" name="Straight Connector 22">
            <a:extLst>
              <a:ext uri="{FF2B5EF4-FFF2-40B4-BE49-F238E27FC236}">
                <a16:creationId xmlns:a16="http://schemas.microsoft.com/office/drawing/2014/main" id="{D921DCD7-4A62-45D8-AD49-194B46C75999}"/>
              </a:ext>
            </a:extLst>
          </p:cNvPr>
          <p:cNvCxnSpPr/>
          <p:nvPr/>
        </p:nvCxnSpPr>
        <p:spPr>
          <a:xfrm>
            <a:off x="1033234" y="3722730"/>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1388BE3-4C46-40BF-B9FB-2DF802A56DD7}"/>
              </a:ext>
            </a:extLst>
          </p:cNvPr>
          <p:cNvCxnSpPr/>
          <p:nvPr/>
        </p:nvCxnSpPr>
        <p:spPr>
          <a:xfrm>
            <a:off x="1033234" y="4219259"/>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47D23DA-928E-4DDD-B847-D3BB2A95EE15}"/>
              </a:ext>
            </a:extLst>
          </p:cNvPr>
          <p:cNvCxnSpPr/>
          <p:nvPr/>
        </p:nvCxnSpPr>
        <p:spPr>
          <a:xfrm>
            <a:off x="1033234" y="4705956"/>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EF3CCB-2B41-4A2A-9301-E3E2D50FC772}"/>
              </a:ext>
            </a:extLst>
          </p:cNvPr>
          <p:cNvCxnSpPr/>
          <p:nvPr/>
        </p:nvCxnSpPr>
        <p:spPr>
          <a:xfrm>
            <a:off x="1033234" y="5203920"/>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85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EAE97714-F33D-410C-AF01-F9F5CC3330EF}"/>
              </a:ext>
            </a:extLst>
          </p:cNvPr>
          <p:cNvSpPr txBox="1"/>
          <p:nvPr/>
        </p:nvSpPr>
        <p:spPr>
          <a:xfrm>
            <a:off x="5138062" y="1812137"/>
            <a:ext cx="6381136" cy="2554545"/>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You might also have to write a literature review as a stand-alone assignment. In this case, the purpose is to evaluate the current state of research and demonstrate your knowledge of scholarly debates around a topic.</a:t>
            </a:r>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556" name="Picture 4" descr="Free Vector | Resume writing service abstract concept illustration.  copywriting service, cv online, professional help writing resume, cover  letter, candidate profile, career summary">
            <a:extLst>
              <a:ext uri="{FF2B5EF4-FFF2-40B4-BE49-F238E27FC236}">
                <a16:creationId xmlns:a16="http://schemas.microsoft.com/office/drawing/2014/main" id="{2B720A73-3646-4589-B18F-55E05046B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65" t="8817" r="7292" b="10878"/>
          <a:stretch/>
        </p:blipFill>
        <p:spPr bwMode="auto">
          <a:xfrm>
            <a:off x="122476" y="501445"/>
            <a:ext cx="4945626" cy="478831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DB7E075-3A9A-468C-8C91-532995994473}"/>
              </a:ext>
            </a:extLst>
          </p:cNvPr>
          <p:cNvSpPr txBox="1"/>
          <p:nvPr/>
        </p:nvSpPr>
        <p:spPr>
          <a:xfrm>
            <a:off x="560439" y="5288331"/>
            <a:ext cx="10746658" cy="1077218"/>
          </a:xfrm>
          <a:prstGeom prst="rect">
            <a:avLst/>
          </a:prstGeom>
          <a:noFill/>
        </p:spPr>
        <p:txBody>
          <a:bodyPr wrap="square" rtlCol="0">
            <a:spAutoFit/>
          </a:bodyPr>
          <a:lstStyle/>
          <a:p>
            <a:pPr algn="thaiDist"/>
            <a:r>
              <a:rPr lang="en-US" sz="3200" b="1" dirty="0">
                <a:solidFill>
                  <a:srgbClr val="0070C0"/>
                </a:solidFill>
                <a:latin typeface="TH SarabunPSK" panose="020B0500040200020003" pitchFamily="34" charset="-34"/>
                <a:cs typeface="TH SarabunPSK" panose="020B0500040200020003" pitchFamily="34" charset="-34"/>
              </a:rPr>
              <a:t>	The content will look slightly different in each case, but the process of conducting a literature review follows the same steps.</a:t>
            </a:r>
          </a:p>
        </p:txBody>
      </p:sp>
    </p:spTree>
    <p:extLst>
      <p:ext uri="{BB962C8B-B14F-4D97-AF65-F5344CB8AC3E}">
        <p14:creationId xmlns:p14="http://schemas.microsoft.com/office/powerpoint/2010/main" val="3046224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1856786" y="80008"/>
            <a:ext cx="7338536" cy="787985"/>
            <a:chOff x="1443823" y="2944761"/>
            <a:chExt cx="7009712"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1443823" y="2944761"/>
              <a:ext cx="6480976"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B4C38A0-AC56-4EF2-8CD2-D3B16267F375}"/>
              </a:ext>
            </a:extLst>
          </p:cNvPr>
          <p:cNvSpPr txBox="1"/>
          <p:nvPr/>
        </p:nvSpPr>
        <p:spPr>
          <a:xfrm>
            <a:off x="1042489" y="2524164"/>
            <a:ext cx="5692608" cy="2862322"/>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If you are writing the literature review section of a dissertation or research paper, you will search for literature related to your research problem and questions.</a:t>
            </a:r>
          </a:p>
        </p:txBody>
      </p:sp>
      <p:sp>
        <p:nvSpPr>
          <p:cNvPr id="9" name="Rectangle 8">
            <a:extLst>
              <a:ext uri="{FF2B5EF4-FFF2-40B4-BE49-F238E27FC236}">
                <a16:creationId xmlns:a16="http://schemas.microsoft.com/office/drawing/2014/main" id="{BE162DE2-B39A-42C1-AA92-A98D668A8E75}"/>
              </a:ext>
            </a:extLst>
          </p:cNvPr>
          <p:cNvSpPr/>
          <p:nvPr/>
        </p:nvSpPr>
        <p:spPr>
          <a:xfrm>
            <a:off x="345234" y="74891"/>
            <a:ext cx="1511553" cy="793102"/>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43555" y="104387"/>
            <a:ext cx="8464469" cy="707886"/>
          </a:xfrm>
          <a:prstGeom prst="rect">
            <a:avLst/>
          </a:prstGeom>
          <a:noFill/>
        </p:spPr>
        <p:txBody>
          <a:bodyPr wrap="square" rtlCol="0">
            <a:spAutoFit/>
          </a:bodyPr>
          <a:lstStyle/>
          <a:p>
            <a:r>
              <a:rPr lang="en-US" sz="4000" b="1" dirty="0">
                <a:solidFill>
                  <a:schemeClr val="bg1"/>
                </a:solidFill>
                <a:latin typeface="TH SarabunPSK" panose="020B0500040200020003" pitchFamily="34" charset="-34"/>
                <a:cs typeface="TH SarabunPSK" panose="020B0500040200020003" pitchFamily="34" charset="-34"/>
              </a:rPr>
              <a:t>Step 1:   Search for relevant literature</a:t>
            </a:r>
          </a:p>
        </p:txBody>
      </p:sp>
      <p:sp>
        <p:nvSpPr>
          <p:cNvPr id="32" name="Rectangle 31">
            <a:extLst>
              <a:ext uri="{FF2B5EF4-FFF2-40B4-BE49-F238E27FC236}">
                <a16:creationId xmlns:a16="http://schemas.microsoft.com/office/drawing/2014/main" id="{B5B1E09F-689D-49D5-BBDA-47E382CB1C95}"/>
              </a:ext>
            </a:extLst>
          </p:cNvPr>
          <p:cNvSpPr/>
          <p:nvPr/>
        </p:nvSpPr>
        <p:spPr>
          <a:xfrm>
            <a:off x="617481" y="2243085"/>
            <a:ext cx="6619894" cy="336411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E657E9D-E955-4E6D-9210-D014D7F9F3C2}"/>
              </a:ext>
            </a:extLst>
          </p:cNvPr>
          <p:cNvSpPr/>
          <p:nvPr/>
        </p:nvSpPr>
        <p:spPr>
          <a:xfrm>
            <a:off x="469996" y="2076295"/>
            <a:ext cx="6891357" cy="3653958"/>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0D95EACA-9F6B-41AA-9AD1-BB44FFD1487E}"/>
              </a:ext>
            </a:extLst>
          </p:cNvPr>
          <p:cNvSpPr/>
          <p:nvPr/>
        </p:nvSpPr>
        <p:spPr>
          <a:xfrm>
            <a:off x="424173" y="5315428"/>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8A483146-D24F-42B4-BA86-2A8E0810036F}"/>
              </a:ext>
            </a:extLst>
          </p:cNvPr>
          <p:cNvSpPr/>
          <p:nvPr/>
        </p:nvSpPr>
        <p:spPr>
          <a:xfrm>
            <a:off x="73267" y="5315428"/>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C841E9B-61FF-48E3-8FF8-536250941655}"/>
              </a:ext>
            </a:extLst>
          </p:cNvPr>
          <p:cNvSpPr txBox="1"/>
          <p:nvPr/>
        </p:nvSpPr>
        <p:spPr>
          <a:xfrm>
            <a:off x="333499" y="1270467"/>
            <a:ext cx="10001714" cy="584775"/>
          </a:xfrm>
          <a:prstGeom prst="rect">
            <a:avLst/>
          </a:prstGeom>
          <a:noFill/>
        </p:spPr>
        <p:txBody>
          <a:bodyPr wrap="square">
            <a:spAutoFit/>
          </a:bodyPr>
          <a:lstStyle/>
          <a:p>
            <a:pPr algn="thaiDist"/>
            <a:r>
              <a:rPr lang="en-US" sz="3200" b="1" dirty="0">
                <a:latin typeface="TH SarabunPSK" panose="020B0500040200020003" pitchFamily="34" charset="-34"/>
                <a:cs typeface="TH SarabunPSK" panose="020B0500040200020003" pitchFamily="34" charset="-34"/>
              </a:rPr>
              <a:t>Before you begin searching for literature, you need a clearly defined topic.</a:t>
            </a:r>
            <a:endParaRPr lang="en-US" sz="2800" b="1" dirty="0">
              <a:latin typeface="TH SarabunPSK" panose="020B0500040200020003" pitchFamily="34" charset="-34"/>
              <a:cs typeface="TH SarabunPSK" panose="020B0500040200020003" pitchFamily="34" charset="-34"/>
            </a:endParaRPr>
          </a:p>
        </p:txBody>
      </p:sp>
      <p:pic>
        <p:nvPicPr>
          <p:cNvPr id="25602" name="Picture 2" descr="Free Vector | Search concept for landing page">
            <a:extLst>
              <a:ext uri="{FF2B5EF4-FFF2-40B4-BE49-F238E27FC236}">
                <a16:creationId xmlns:a16="http://schemas.microsoft.com/office/drawing/2014/main" id="{989CDDF2-8905-4AAB-92E0-CA0DE637F2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79" t="6665" r="11212" b="10378"/>
          <a:stretch/>
        </p:blipFill>
        <p:spPr bwMode="auto">
          <a:xfrm>
            <a:off x="7588281" y="2316588"/>
            <a:ext cx="4603719" cy="329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29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ree Vector | Checklist or survey concept">
            <a:extLst>
              <a:ext uri="{FF2B5EF4-FFF2-40B4-BE49-F238E27FC236}">
                <a16:creationId xmlns:a16="http://schemas.microsoft.com/office/drawing/2014/main" id="{7C501522-CEF2-46A5-AF67-326B99412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116" y="1700409"/>
            <a:ext cx="4588615" cy="343779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EAE97714-F33D-410C-AF01-F9F5CC3330EF}"/>
              </a:ext>
            </a:extLst>
          </p:cNvPr>
          <p:cNvSpPr txBox="1"/>
          <p:nvPr/>
        </p:nvSpPr>
        <p:spPr>
          <a:xfrm>
            <a:off x="451034" y="429105"/>
            <a:ext cx="7071664" cy="3539430"/>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	If you are writing a literature review as a stand-alone assignment, you will have to choose a focus and develop a central question to direct your search. Unlike a dissertation research question, this question has to be answerable without collecting original data. You should be able to answer it based only on a review of existing publications.</a:t>
            </a:r>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69726FD-B806-4738-804B-0340C971E54C}"/>
              </a:ext>
            </a:extLst>
          </p:cNvPr>
          <p:cNvSpPr txBox="1"/>
          <p:nvPr/>
        </p:nvSpPr>
        <p:spPr>
          <a:xfrm>
            <a:off x="451034" y="5192579"/>
            <a:ext cx="9884179" cy="584775"/>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What is the impact of social media on body image among Generation Z?</a:t>
            </a:r>
            <a:endParaRPr lang="en-US" sz="3200" b="1" dirty="0">
              <a:latin typeface="TH SarabunPSK" panose="020B0500040200020003" pitchFamily="34" charset="-34"/>
              <a:cs typeface="TH SarabunPSK" panose="020B0500040200020003" pitchFamily="34" charset="-34"/>
            </a:endParaRPr>
          </a:p>
        </p:txBody>
      </p:sp>
      <p:grpSp>
        <p:nvGrpSpPr>
          <p:cNvPr id="21" name="Group 20">
            <a:extLst>
              <a:ext uri="{FF2B5EF4-FFF2-40B4-BE49-F238E27FC236}">
                <a16:creationId xmlns:a16="http://schemas.microsoft.com/office/drawing/2014/main" id="{AB6D21D5-BAD8-4E74-ADE6-A0766FAAFD1B}"/>
              </a:ext>
            </a:extLst>
          </p:cNvPr>
          <p:cNvGrpSpPr/>
          <p:nvPr/>
        </p:nvGrpSpPr>
        <p:grpSpPr>
          <a:xfrm>
            <a:off x="451035" y="4478996"/>
            <a:ext cx="6241583" cy="471264"/>
            <a:chOff x="850376" y="1283151"/>
            <a:chExt cx="7013530" cy="663545"/>
          </a:xfrm>
        </p:grpSpPr>
        <p:sp>
          <p:nvSpPr>
            <p:cNvPr id="22" name="Rectangle 21">
              <a:extLst>
                <a:ext uri="{FF2B5EF4-FFF2-40B4-BE49-F238E27FC236}">
                  <a16:creationId xmlns:a16="http://schemas.microsoft.com/office/drawing/2014/main" id="{2444C26C-D5A8-4A1E-B386-26AF5D6099FE}"/>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BF6EB5BD-F4B2-46F9-904C-68F71AF6E19F}"/>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a:extLst>
                <a:ext uri="{FF2B5EF4-FFF2-40B4-BE49-F238E27FC236}">
                  <a16:creationId xmlns:a16="http://schemas.microsoft.com/office/drawing/2014/main" id="{9953AC0D-9C43-490A-BC50-CB4172C8531C}"/>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A4320287-2AEF-4214-8E29-18B7E4008E11}"/>
              </a:ext>
            </a:extLst>
          </p:cNvPr>
          <p:cNvSpPr txBox="1"/>
          <p:nvPr/>
        </p:nvSpPr>
        <p:spPr>
          <a:xfrm>
            <a:off x="739627" y="4364024"/>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Research question example</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26" name="Parallelogram 25">
            <a:extLst>
              <a:ext uri="{FF2B5EF4-FFF2-40B4-BE49-F238E27FC236}">
                <a16:creationId xmlns:a16="http://schemas.microsoft.com/office/drawing/2014/main" id="{C66897EE-62E3-484C-A23C-A69B6EFAA9FC}"/>
              </a:ext>
            </a:extLst>
          </p:cNvPr>
          <p:cNvSpPr/>
          <p:nvPr/>
        </p:nvSpPr>
        <p:spPr>
          <a:xfrm>
            <a:off x="6459806" y="4476305"/>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7DBB6DB2-5B3F-40AC-8C71-A8C716FBD094}"/>
              </a:ext>
            </a:extLst>
          </p:cNvPr>
          <p:cNvSpPr/>
          <p:nvPr/>
        </p:nvSpPr>
        <p:spPr>
          <a:xfrm>
            <a:off x="6697207" y="4476305"/>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884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E71717C-8C50-40EA-946F-3C8A25DAAAC2}"/>
              </a:ext>
            </a:extLst>
          </p:cNvPr>
          <p:cNvSpPr txBox="1"/>
          <p:nvPr/>
        </p:nvSpPr>
        <p:spPr>
          <a:xfrm>
            <a:off x="485060" y="1508095"/>
            <a:ext cx="6023687" cy="4524315"/>
          </a:xfrm>
          <a:prstGeom prst="rect">
            <a:avLst/>
          </a:prstGeom>
          <a:noFill/>
        </p:spPr>
        <p:txBody>
          <a:bodyPr wrap="square" rtlCol="0">
            <a:spAutoFit/>
          </a:bodyPr>
          <a:lstStyle/>
          <a:p>
            <a:pPr algn="thaiDist"/>
            <a:r>
              <a:rPr lang="en-US" sz="3600" b="1" dirty="0">
                <a:latin typeface="TH SarabunPSK" panose="020B0500040200020003" pitchFamily="34" charset="-34"/>
                <a:cs typeface="TH SarabunPSK" panose="020B0500040200020003" pitchFamily="34" charset="-34"/>
              </a:rPr>
              <a:t>Start by creating a list of keywords related to your research question. Include each of the key concepts or variables you’re interested in and list any synonyms and related terms. You can add to this list if you discover new keywords in the process of your literature search.</a:t>
            </a:r>
            <a:endParaRPr lang="en-US" sz="3600" b="1" dirty="0"/>
          </a:p>
        </p:txBody>
      </p:sp>
      <p:grpSp>
        <p:nvGrpSpPr>
          <p:cNvPr id="34" name="Group 33">
            <a:extLst>
              <a:ext uri="{FF2B5EF4-FFF2-40B4-BE49-F238E27FC236}">
                <a16:creationId xmlns:a16="http://schemas.microsoft.com/office/drawing/2014/main" id="{9FBDC83B-A121-4FB5-A8B3-2CA5A8F00B6C}"/>
              </a:ext>
            </a:extLst>
          </p:cNvPr>
          <p:cNvGrpSpPr/>
          <p:nvPr/>
        </p:nvGrpSpPr>
        <p:grpSpPr>
          <a:xfrm>
            <a:off x="485060" y="681081"/>
            <a:ext cx="5738551" cy="576007"/>
            <a:chOff x="1604097" y="3761889"/>
            <a:chExt cx="7869384" cy="663544"/>
          </a:xfrm>
        </p:grpSpPr>
        <p:grpSp>
          <p:nvGrpSpPr>
            <p:cNvPr id="35" name="Group 34">
              <a:extLst>
                <a:ext uri="{FF2B5EF4-FFF2-40B4-BE49-F238E27FC236}">
                  <a16:creationId xmlns:a16="http://schemas.microsoft.com/office/drawing/2014/main" id="{01346CE8-3386-452F-ABD6-E5B93C07A481}"/>
                </a:ext>
              </a:extLst>
            </p:cNvPr>
            <p:cNvGrpSpPr/>
            <p:nvPr/>
          </p:nvGrpSpPr>
          <p:grpSpPr>
            <a:xfrm>
              <a:off x="1604097" y="3761889"/>
              <a:ext cx="7473655" cy="663544"/>
              <a:chOff x="693109" y="1283152"/>
              <a:chExt cx="7473655" cy="663544"/>
            </a:xfrm>
          </p:grpSpPr>
          <p:sp>
            <p:nvSpPr>
              <p:cNvPr id="37" name="Rectangle 36">
                <a:extLst>
                  <a:ext uri="{FF2B5EF4-FFF2-40B4-BE49-F238E27FC236}">
                    <a16:creationId xmlns:a16="http://schemas.microsoft.com/office/drawing/2014/main" id="{873153A0-8414-4881-A2B0-4AFBA1741776}"/>
                  </a:ext>
                </a:extLst>
              </p:cNvPr>
              <p:cNvSpPr/>
              <p:nvPr/>
            </p:nvSpPr>
            <p:spPr>
              <a:xfrm>
                <a:off x="1203016" y="1283153"/>
                <a:ext cx="6460069"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90360E90-A0E0-4746-B480-B351EB2B0275}"/>
                  </a:ext>
                </a:extLst>
              </p:cNvPr>
              <p:cNvSpPr/>
              <p:nvPr/>
            </p:nvSpPr>
            <p:spPr>
              <a:xfrm flipV="1">
                <a:off x="7656857"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79C2266B-F108-43A7-AF1D-9B75AC855422}"/>
                  </a:ext>
                </a:extLst>
              </p:cNvPr>
              <p:cNvSpPr/>
              <p:nvPr/>
            </p:nvSpPr>
            <p:spPr>
              <a:xfrm flipH="1">
                <a:off x="69310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Parallelogram 35">
              <a:extLst>
                <a:ext uri="{FF2B5EF4-FFF2-40B4-BE49-F238E27FC236}">
                  <a16:creationId xmlns:a16="http://schemas.microsoft.com/office/drawing/2014/main" id="{F64EC791-97EF-4F54-9B66-A3D3E0FC39E1}"/>
                </a:ext>
              </a:extLst>
            </p:cNvPr>
            <p:cNvSpPr/>
            <p:nvPr/>
          </p:nvSpPr>
          <p:spPr>
            <a:xfrm>
              <a:off x="8637917" y="3761890"/>
              <a:ext cx="835564"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CEA140C7-F650-4EA7-9669-B4461AFF9224}"/>
              </a:ext>
            </a:extLst>
          </p:cNvPr>
          <p:cNvSpPr txBox="1"/>
          <p:nvPr/>
        </p:nvSpPr>
        <p:spPr>
          <a:xfrm>
            <a:off x="937111" y="601267"/>
            <a:ext cx="4579532" cy="646331"/>
          </a:xfrm>
          <a:prstGeom prst="rect">
            <a:avLst/>
          </a:prstGeom>
          <a:noFill/>
        </p:spPr>
        <p:txBody>
          <a:bodyPr wrap="square" rtlCol="0">
            <a:spAutoFit/>
          </a:bodyPr>
          <a:lstStyle/>
          <a:p>
            <a:pPr algn="ctr"/>
            <a:r>
              <a:rPr lang="en-US" sz="3600" b="1" dirty="0">
                <a:latin typeface="TH SarabunPSK" panose="020B0500040200020003" pitchFamily="34" charset="-34"/>
                <a:cs typeface="TH SarabunPSK" panose="020B0500040200020003" pitchFamily="34" charset="-34"/>
              </a:rPr>
              <a:t>Make a list of keywords</a:t>
            </a:r>
          </a:p>
        </p:txBody>
      </p:sp>
      <p:pic>
        <p:nvPicPr>
          <p:cNvPr id="28674" name="Picture 2" descr="Premium Vector | Student studying online">
            <a:extLst>
              <a:ext uri="{FF2B5EF4-FFF2-40B4-BE49-F238E27FC236}">
                <a16:creationId xmlns:a16="http://schemas.microsoft.com/office/drawing/2014/main" id="{F928760C-C5F5-48D2-AB70-D42DABF3AD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95" t="6397" r="10786" b="6185"/>
          <a:stretch/>
        </p:blipFill>
        <p:spPr bwMode="auto">
          <a:xfrm>
            <a:off x="7150583" y="1999737"/>
            <a:ext cx="4532672" cy="372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948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69726FD-B806-4738-804B-0340C971E54C}"/>
              </a:ext>
            </a:extLst>
          </p:cNvPr>
          <p:cNvSpPr txBox="1"/>
          <p:nvPr/>
        </p:nvSpPr>
        <p:spPr>
          <a:xfrm>
            <a:off x="1156588" y="1866585"/>
            <a:ext cx="9689808" cy="2503506"/>
          </a:xfrm>
          <a:prstGeom prst="rect">
            <a:avLst/>
          </a:prstGeom>
          <a:noFill/>
        </p:spPr>
        <p:txBody>
          <a:bodyPr wrap="square">
            <a:spAutoFit/>
          </a:bodyPr>
          <a:lstStyle/>
          <a:p>
            <a:pPr marL="457200" indent="-457200" algn="thaiDist">
              <a:lnSpc>
                <a:spcPct val="150000"/>
              </a:lnSpc>
              <a:buFont typeface="Arial" panose="020B0604020202020204" pitchFamily="34" charset="0"/>
              <a:buChar char="•"/>
            </a:pPr>
            <a:r>
              <a:rPr lang="en-US" sz="3600" b="1" i="0" dirty="0">
                <a:solidFill>
                  <a:srgbClr val="3B3835"/>
                </a:solidFill>
                <a:effectLst/>
                <a:latin typeface="TH SarabunPSK" panose="020B0500040200020003" pitchFamily="34" charset="-34"/>
                <a:cs typeface="TH SarabunPSK" panose="020B0500040200020003" pitchFamily="34" charset="-34"/>
              </a:rPr>
              <a:t>Social media, Facebook, Instagram, Twitter, Snapchat, </a:t>
            </a:r>
            <a:r>
              <a:rPr lang="en-US" sz="3600" b="1" i="0" dirty="0" err="1">
                <a:solidFill>
                  <a:srgbClr val="3B3835"/>
                </a:solidFill>
                <a:effectLst/>
                <a:latin typeface="TH SarabunPSK" panose="020B0500040200020003" pitchFamily="34" charset="-34"/>
                <a:cs typeface="TH SarabunPSK" panose="020B0500040200020003" pitchFamily="34" charset="-34"/>
              </a:rPr>
              <a:t>TikTok</a:t>
            </a:r>
            <a:endParaRPr lang="en-US" sz="3600" b="1" i="0" dirty="0">
              <a:solidFill>
                <a:srgbClr val="3B3835"/>
              </a:solidFill>
              <a:effectLst/>
              <a:latin typeface="TH SarabunPSK" panose="020B0500040200020003" pitchFamily="34" charset="-34"/>
              <a:cs typeface="TH SarabunPSK" panose="020B0500040200020003" pitchFamily="34" charset="-34"/>
            </a:endParaRPr>
          </a:p>
          <a:p>
            <a:pPr marL="457200" indent="-457200" algn="thaiDist">
              <a:lnSpc>
                <a:spcPct val="150000"/>
              </a:lnSpc>
              <a:buFont typeface="Arial" panose="020B0604020202020204" pitchFamily="34" charset="0"/>
              <a:buChar char="•"/>
            </a:pPr>
            <a:r>
              <a:rPr lang="en-US" sz="3600" b="1" i="0" dirty="0">
                <a:solidFill>
                  <a:srgbClr val="3B3835"/>
                </a:solidFill>
                <a:effectLst/>
                <a:latin typeface="TH SarabunPSK" panose="020B0500040200020003" pitchFamily="34" charset="-34"/>
                <a:cs typeface="TH SarabunPSK" panose="020B0500040200020003" pitchFamily="34" charset="-34"/>
              </a:rPr>
              <a:t>Body image, self-perception, self-esteem, mental health</a:t>
            </a:r>
          </a:p>
          <a:p>
            <a:pPr marL="457200" indent="-457200" algn="thaiDist">
              <a:lnSpc>
                <a:spcPct val="150000"/>
              </a:lnSpc>
              <a:buFont typeface="Arial" panose="020B0604020202020204" pitchFamily="34" charset="0"/>
              <a:buChar char="•"/>
            </a:pPr>
            <a:r>
              <a:rPr lang="en-US" sz="3600" b="1" i="0" dirty="0">
                <a:solidFill>
                  <a:srgbClr val="3B3835"/>
                </a:solidFill>
                <a:effectLst/>
                <a:latin typeface="TH SarabunPSK" panose="020B0500040200020003" pitchFamily="34" charset="-34"/>
                <a:cs typeface="TH SarabunPSK" panose="020B0500040200020003" pitchFamily="34" charset="-34"/>
              </a:rPr>
              <a:t>Generation Z, teenagers, adolescents, youth</a:t>
            </a:r>
            <a:endParaRPr lang="en-US" sz="3600" b="1" dirty="0">
              <a:latin typeface="TH SarabunPSK" panose="020B0500040200020003" pitchFamily="34" charset="-34"/>
              <a:cs typeface="TH SarabunPSK" panose="020B0500040200020003" pitchFamily="34" charset="-34"/>
            </a:endParaRPr>
          </a:p>
        </p:txBody>
      </p:sp>
      <p:grpSp>
        <p:nvGrpSpPr>
          <p:cNvPr id="21" name="Group 20">
            <a:extLst>
              <a:ext uri="{FF2B5EF4-FFF2-40B4-BE49-F238E27FC236}">
                <a16:creationId xmlns:a16="http://schemas.microsoft.com/office/drawing/2014/main" id="{AB6D21D5-BAD8-4E74-ADE6-A0766FAAFD1B}"/>
              </a:ext>
            </a:extLst>
          </p:cNvPr>
          <p:cNvGrpSpPr/>
          <p:nvPr/>
        </p:nvGrpSpPr>
        <p:grpSpPr>
          <a:xfrm>
            <a:off x="451034" y="1005339"/>
            <a:ext cx="6241583" cy="471264"/>
            <a:chOff x="850376" y="1283151"/>
            <a:chExt cx="7013530" cy="663545"/>
          </a:xfrm>
        </p:grpSpPr>
        <p:sp>
          <p:nvSpPr>
            <p:cNvPr id="22" name="Rectangle 21">
              <a:extLst>
                <a:ext uri="{FF2B5EF4-FFF2-40B4-BE49-F238E27FC236}">
                  <a16:creationId xmlns:a16="http://schemas.microsoft.com/office/drawing/2014/main" id="{2444C26C-D5A8-4A1E-B386-26AF5D6099FE}"/>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BF6EB5BD-F4B2-46F9-904C-68F71AF6E19F}"/>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a:extLst>
                <a:ext uri="{FF2B5EF4-FFF2-40B4-BE49-F238E27FC236}">
                  <a16:creationId xmlns:a16="http://schemas.microsoft.com/office/drawing/2014/main" id="{9953AC0D-9C43-490A-BC50-CB4172C8531C}"/>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A4320287-2AEF-4214-8E29-18B7E4008E11}"/>
              </a:ext>
            </a:extLst>
          </p:cNvPr>
          <p:cNvSpPr txBox="1"/>
          <p:nvPr/>
        </p:nvSpPr>
        <p:spPr>
          <a:xfrm>
            <a:off x="739626" y="890367"/>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Keywords example</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26" name="Parallelogram 25">
            <a:extLst>
              <a:ext uri="{FF2B5EF4-FFF2-40B4-BE49-F238E27FC236}">
                <a16:creationId xmlns:a16="http://schemas.microsoft.com/office/drawing/2014/main" id="{C66897EE-62E3-484C-A23C-A69B6EFAA9FC}"/>
              </a:ext>
            </a:extLst>
          </p:cNvPr>
          <p:cNvSpPr/>
          <p:nvPr/>
        </p:nvSpPr>
        <p:spPr>
          <a:xfrm>
            <a:off x="6459805" y="1002648"/>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7DBB6DB2-5B3F-40AC-8C71-A8C716FBD094}"/>
              </a:ext>
            </a:extLst>
          </p:cNvPr>
          <p:cNvSpPr/>
          <p:nvPr/>
        </p:nvSpPr>
        <p:spPr>
          <a:xfrm>
            <a:off x="6697206" y="1002648"/>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98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AE97714-F33D-410C-AF01-F9F5CC3330EF}"/>
              </a:ext>
            </a:extLst>
          </p:cNvPr>
          <p:cNvSpPr txBox="1"/>
          <p:nvPr/>
        </p:nvSpPr>
        <p:spPr>
          <a:xfrm>
            <a:off x="1019385" y="1339938"/>
            <a:ext cx="6993908" cy="3539430"/>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The very first page of your document contains your dissertation’s title, your name, department, institution, degree program, and submission date. Sometimes it also includes your student number, your supervisor’s name, and the university’s logo. Many programs have strict requirements for formatting the dissertation title page.</a:t>
            </a:r>
            <a:endParaRPr lang="en-US" sz="3200" b="1" dirty="0">
              <a:solidFill>
                <a:srgbClr val="0070C0"/>
              </a:solidFill>
            </a:endParaRPr>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A314EE-3B32-43AB-838A-30C1FECCB5C1}"/>
              </a:ext>
            </a:extLst>
          </p:cNvPr>
          <p:cNvSpPr/>
          <p:nvPr/>
        </p:nvSpPr>
        <p:spPr>
          <a:xfrm>
            <a:off x="515239" y="1192108"/>
            <a:ext cx="7765699" cy="396678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9C14DB-7725-4B7E-9EB4-DD711534364E}"/>
              </a:ext>
            </a:extLst>
          </p:cNvPr>
          <p:cNvSpPr/>
          <p:nvPr/>
        </p:nvSpPr>
        <p:spPr>
          <a:xfrm>
            <a:off x="362826" y="1057369"/>
            <a:ext cx="8151912" cy="4202889"/>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E45BD77C-B54D-4707-AAB8-C452A4EF7C82}"/>
              </a:ext>
            </a:extLst>
          </p:cNvPr>
          <p:cNvSpPr/>
          <p:nvPr/>
        </p:nvSpPr>
        <p:spPr>
          <a:xfrm>
            <a:off x="488162" y="4836413"/>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a:extLst>
              <a:ext uri="{FF2B5EF4-FFF2-40B4-BE49-F238E27FC236}">
                <a16:creationId xmlns:a16="http://schemas.microsoft.com/office/drawing/2014/main" id="{7C697A6E-0197-49ED-BCFE-86AEF891BAC6}"/>
              </a:ext>
            </a:extLst>
          </p:cNvPr>
          <p:cNvSpPr/>
          <p:nvPr/>
        </p:nvSpPr>
        <p:spPr>
          <a:xfrm>
            <a:off x="137256" y="4836413"/>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มหาวิทยาลัยราชภัฏสวนสุนันทา – โรงพิมพ์ protexts">
            <a:extLst>
              <a:ext uri="{FF2B5EF4-FFF2-40B4-BE49-F238E27FC236}">
                <a16:creationId xmlns:a16="http://schemas.microsoft.com/office/drawing/2014/main" id="{592F32C0-CCCF-44FC-89B6-C53219ED9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0876" y="1057368"/>
            <a:ext cx="3154298" cy="420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384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ree Vector | Bird logo with magnifying glass">
            <a:extLst>
              <a:ext uri="{FF2B5EF4-FFF2-40B4-BE49-F238E27FC236}">
                <a16:creationId xmlns:a16="http://schemas.microsoft.com/office/drawing/2014/main" id="{B11BA314-EB90-4879-99F1-77E2061E3B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294"/>
          <a:stretch/>
        </p:blipFill>
        <p:spPr bwMode="auto">
          <a:xfrm>
            <a:off x="6623811" y="2054447"/>
            <a:ext cx="5348844" cy="397192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E71717C-8C50-40EA-946F-3C8A25DAAAC2}"/>
              </a:ext>
            </a:extLst>
          </p:cNvPr>
          <p:cNvSpPr txBox="1"/>
          <p:nvPr/>
        </p:nvSpPr>
        <p:spPr>
          <a:xfrm>
            <a:off x="407562" y="1055518"/>
            <a:ext cx="9009357" cy="1077218"/>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	Use your keywords to begin searching for sources. Some useful databases to search for journals and articles include:</a:t>
            </a:r>
            <a:endParaRPr lang="en-US" sz="3200" b="1" dirty="0"/>
          </a:p>
        </p:txBody>
      </p:sp>
      <p:grpSp>
        <p:nvGrpSpPr>
          <p:cNvPr id="34" name="Group 33">
            <a:extLst>
              <a:ext uri="{FF2B5EF4-FFF2-40B4-BE49-F238E27FC236}">
                <a16:creationId xmlns:a16="http://schemas.microsoft.com/office/drawing/2014/main" id="{9FBDC83B-A121-4FB5-A8B3-2CA5A8F00B6C}"/>
              </a:ext>
            </a:extLst>
          </p:cNvPr>
          <p:cNvGrpSpPr/>
          <p:nvPr/>
        </p:nvGrpSpPr>
        <p:grpSpPr>
          <a:xfrm>
            <a:off x="357449" y="409186"/>
            <a:ext cx="5738551" cy="576007"/>
            <a:chOff x="1604097" y="3761889"/>
            <a:chExt cx="7869384" cy="663544"/>
          </a:xfrm>
        </p:grpSpPr>
        <p:grpSp>
          <p:nvGrpSpPr>
            <p:cNvPr id="35" name="Group 34">
              <a:extLst>
                <a:ext uri="{FF2B5EF4-FFF2-40B4-BE49-F238E27FC236}">
                  <a16:creationId xmlns:a16="http://schemas.microsoft.com/office/drawing/2014/main" id="{01346CE8-3386-452F-ABD6-E5B93C07A481}"/>
                </a:ext>
              </a:extLst>
            </p:cNvPr>
            <p:cNvGrpSpPr/>
            <p:nvPr/>
          </p:nvGrpSpPr>
          <p:grpSpPr>
            <a:xfrm>
              <a:off x="1604097" y="3761889"/>
              <a:ext cx="7473655" cy="663544"/>
              <a:chOff x="693109" y="1283152"/>
              <a:chExt cx="7473655" cy="663544"/>
            </a:xfrm>
          </p:grpSpPr>
          <p:sp>
            <p:nvSpPr>
              <p:cNvPr id="37" name="Rectangle 36">
                <a:extLst>
                  <a:ext uri="{FF2B5EF4-FFF2-40B4-BE49-F238E27FC236}">
                    <a16:creationId xmlns:a16="http://schemas.microsoft.com/office/drawing/2014/main" id="{873153A0-8414-4881-A2B0-4AFBA1741776}"/>
                  </a:ext>
                </a:extLst>
              </p:cNvPr>
              <p:cNvSpPr/>
              <p:nvPr/>
            </p:nvSpPr>
            <p:spPr>
              <a:xfrm>
                <a:off x="1203016" y="1283153"/>
                <a:ext cx="6460069"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90360E90-A0E0-4746-B480-B351EB2B0275}"/>
                  </a:ext>
                </a:extLst>
              </p:cNvPr>
              <p:cNvSpPr/>
              <p:nvPr/>
            </p:nvSpPr>
            <p:spPr>
              <a:xfrm flipV="1">
                <a:off x="7656857"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79C2266B-F108-43A7-AF1D-9B75AC855422}"/>
                  </a:ext>
                </a:extLst>
              </p:cNvPr>
              <p:cNvSpPr/>
              <p:nvPr/>
            </p:nvSpPr>
            <p:spPr>
              <a:xfrm flipH="1">
                <a:off x="69310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Parallelogram 35">
              <a:extLst>
                <a:ext uri="{FF2B5EF4-FFF2-40B4-BE49-F238E27FC236}">
                  <a16:creationId xmlns:a16="http://schemas.microsoft.com/office/drawing/2014/main" id="{F64EC791-97EF-4F54-9B66-A3D3E0FC39E1}"/>
                </a:ext>
              </a:extLst>
            </p:cNvPr>
            <p:cNvSpPr/>
            <p:nvPr/>
          </p:nvSpPr>
          <p:spPr>
            <a:xfrm>
              <a:off x="8637917" y="3761890"/>
              <a:ext cx="835564"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CEA140C7-F650-4EA7-9669-B4461AFF9224}"/>
              </a:ext>
            </a:extLst>
          </p:cNvPr>
          <p:cNvSpPr txBox="1"/>
          <p:nvPr/>
        </p:nvSpPr>
        <p:spPr>
          <a:xfrm>
            <a:off x="809500" y="329372"/>
            <a:ext cx="4579532" cy="646331"/>
          </a:xfrm>
          <a:prstGeom prst="rect">
            <a:avLst/>
          </a:prstGeom>
          <a:noFill/>
        </p:spPr>
        <p:txBody>
          <a:bodyPr wrap="square" rtlCol="0">
            <a:spAutoFit/>
          </a:bodyPr>
          <a:lstStyle/>
          <a:p>
            <a:pPr algn="ctr"/>
            <a:r>
              <a:rPr lang="en-US" sz="3600" b="1" dirty="0">
                <a:latin typeface="TH SarabunPSK" panose="020B0500040200020003" pitchFamily="34" charset="-34"/>
                <a:cs typeface="TH SarabunPSK" panose="020B0500040200020003" pitchFamily="34" charset="-34"/>
              </a:rPr>
              <a:t>Search for relevant sources</a:t>
            </a:r>
          </a:p>
        </p:txBody>
      </p:sp>
      <p:sp>
        <p:nvSpPr>
          <p:cNvPr id="23" name="TextBox 22">
            <a:extLst>
              <a:ext uri="{FF2B5EF4-FFF2-40B4-BE49-F238E27FC236}">
                <a16:creationId xmlns:a16="http://schemas.microsoft.com/office/drawing/2014/main" id="{9AC6F3B3-31D9-42D0-8051-63863A02DD5B}"/>
              </a:ext>
            </a:extLst>
          </p:cNvPr>
          <p:cNvSpPr txBox="1"/>
          <p:nvPr/>
        </p:nvSpPr>
        <p:spPr>
          <a:xfrm>
            <a:off x="444507" y="2181387"/>
            <a:ext cx="10113400" cy="4031873"/>
          </a:xfrm>
          <a:prstGeom prst="rect">
            <a:avLst/>
          </a:prstGeom>
          <a:noFill/>
        </p:spPr>
        <p:txBody>
          <a:bodyPr wrap="square">
            <a:spAutoFit/>
          </a:bodyPr>
          <a:lstStyle/>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Your university’s library catalogue</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Google Scholar</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JSTOR</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EBSCO</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Project Muse (humanities and social sciences)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Medline (life sciences and biomedicine)</a:t>
            </a:r>
          </a:p>
          <a:p>
            <a:pPr lvl="1" indent="-457200" algn="thaiDist">
              <a:buClr>
                <a:schemeClr val="tx1"/>
              </a:buClr>
              <a:buFont typeface="Arial" panose="020B0604020202020204" pitchFamily="34" charset="0"/>
              <a:buChar char="•"/>
            </a:pPr>
            <a:r>
              <a:rPr lang="en-US" altLang="th-TH" sz="3200" b="1" dirty="0" err="1">
                <a:solidFill>
                  <a:srgbClr val="0070C0"/>
                </a:solidFill>
                <a:latin typeface="TH SarabunPSK" panose="020B0500040200020003" pitchFamily="34" charset="-34"/>
                <a:cs typeface="TH SarabunPSK" panose="020B0500040200020003" pitchFamily="34" charset="-34"/>
              </a:rPr>
              <a:t>EconLit</a:t>
            </a:r>
            <a:r>
              <a:rPr lang="en-US" altLang="th-TH" sz="3200" b="1" dirty="0">
                <a:solidFill>
                  <a:srgbClr val="0070C0"/>
                </a:solidFill>
                <a:latin typeface="TH SarabunPSK" panose="020B0500040200020003" pitchFamily="34" charset="-34"/>
                <a:cs typeface="TH SarabunPSK" panose="020B0500040200020003" pitchFamily="34" charset="-34"/>
              </a:rPr>
              <a:t> (economics)</a:t>
            </a:r>
          </a:p>
          <a:p>
            <a:pPr lvl="1" indent="-457200" algn="thaiDist">
              <a:buClr>
                <a:schemeClr val="tx1"/>
              </a:buClr>
              <a:buFont typeface="Arial" panose="020B0604020202020204" pitchFamily="34" charset="0"/>
              <a:buChar char="•"/>
            </a:pPr>
            <a:r>
              <a:rPr lang="en-US" altLang="th-TH" sz="3200" b="1" dirty="0" err="1">
                <a:solidFill>
                  <a:srgbClr val="0070C0"/>
                </a:solidFill>
                <a:latin typeface="TH SarabunPSK" panose="020B0500040200020003" pitchFamily="34" charset="-34"/>
                <a:cs typeface="TH SarabunPSK" panose="020B0500040200020003" pitchFamily="34" charset="-34"/>
              </a:rPr>
              <a:t>Inspec</a:t>
            </a:r>
            <a:r>
              <a:rPr lang="en-US" altLang="th-TH" sz="3200" b="1" dirty="0">
                <a:solidFill>
                  <a:srgbClr val="0070C0"/>
                </a:solidFill>
                <a:latin typeface="TH SarabunPSK" panose="020B0500040200020003" pitchFamily="34" charset="-34"/>
                <a:cs typeface="TH SarabunPSK" panose="020B0500040200020003" pitchFamily="34" charset="-34"/>
              </a:rPr>
              <a:t> (physics, engineering and computer science)</a:t>
            </a:r>
          </a:p>
        </p:txBody>
      </p:sp>
    </p:spTree>
    <p:extLst>
      <p:ext uri="{BB962C8B-B14F-4D97-AF65-F5344CB8AC3E}">
        <p14:creationId xmlns:p14="http://schemas.microsoft.com/office/powerpoint/2010/main" val="4131607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B4C38A0-AC56-4EF2-8CD2-D3B16267F375}"/>
              </a:ext>
            </a:extLst>
          </p:cNvPr>
          <p:cNvSpPr txBox="1"/>
          <p:nvPr/>
        </p:nvSpPr>
        <p:spPr>
          <a:xfrm>
            <a:off x="239239" y="538917"/>
            <a:ext cx="9177680" cy="584775"/>
          </a:xfrm>
          <a:prstGeom prst="rect">
            <a:avLst/>
          </a:prstGeom>
          <a:noFill/>
        </p:spPr>
        <p:txBody>
          <a:bodyPr wrap="square">
            <a:spAutoFit/>
          </a:bodyPr>
          <a:lstStyle/>
          <a:p>
            <a:pPr algn="thaiDist"/>
            <a:r>
              <a:rPr lang="en-US" sz="3200" b="1" dirty="0">
                <a:latin typeface="TH SarabunPSK" panose="020B0500040200020003" pitchFamily="34" charset="-34"/>
                <a:cs typeface="TH SarabunPSK" panose="020B0500040200020003" pitchFamily="34" charset="-34"/>
              </a:rPr>
              <a:t>You can use </a:t>
            </a:r>
            <a:r>
              <a:rPr lang="en-US" sz="3200" b="1" dirty="0" err="1">
                <a:latin typeface="TH SarabunPSK" panose="020B0500040200020003" pitchFamily="34" charset="-34"/>
                <a:cs typeface="TH SarabunPSK" panose="020B0500040200020003" pitchFamily="34" charset="-34"/>
              </a:rPr>
              <a:t>boolean</a:t>
            </a:r>
            <a:r>
              <a:rPr lang="en-US" sz="3200" b="1" dirty="0">
                <a:latin typeface="TH SarabunPSK" panose="020B0500040200020003" pitchFamily="34" charset="-34"/>
                <a:cs typeface="TH SarabunPSK" panose="020B0500040200020003" pitchFamily="34" charset="-34"/>
              </a:rPr>
              <a:t> operators to help narrow down your search:</a:t>
            </a:r>
          </a:p>
        </p:txBody>
      </p:sp>
      <p:sp>
        <p:nvSpPr>
          <p:cNvPr id="36" name="TextBox 35">
            <a:extLst>
              <a:ext uri="{FF2B5EF4-FFF2-40B4-BE49-F238E27FC236}">
                <a16:creationId xmlns:a16="http://schemas.microsoft.com/office/drawing/2014/main" id="{A5A50786-A065-4151-8B70-DEDBB71EB29F}"/>
              </a:ext>
            </a:extLst>
          </p:cNvPr>
          <p:cNvSpPr txBox="1"/>
          <p:nvPr/>
        </p:nvSpPr>
        <p:spPr>
          <a:xfrm>
            <a:off x="1228708" y="1630954"/>
            <a:ext cx="8487398" cy="4031873"/>
          </a:xfrm>
          <a:prstGeom prst="rect">
            <a:avLst/>
          </a:prstGeom>
          <a:noFill/>
        </p:spPr>
        <p:txBody>
          <a:bodyPr wrap="square">
            <a:spAutoFit/>
          </a:bodyPr>
          <a:lstStyle/>
          <a:p>
            <a:pPr marL="457200" indent="-457200" algn="thaiDist">
              <a:buFont typeface="Arial" panose="020B0604020202020204" pitchFamily="34" charset="0"/>
              <a:buChar char="•"/>
            </a:pPr>
            <a:r>
              <a:rPr lang="en-US" sz="3200" b="1" dirty="0">
                <a:solidFill>
                  <a:srgbClr val="FF3399"/>
                </a:solidFill>
                <a:latin typeface="TH SarabunPSK" panose="020B0500040200020003" pitchFamily="34" charset="-34"/>
                <a:cs typeface="TH SarabunPSK" panose="020B0500040200020003" pitchFamily="34" charset="-34"/>
              </a:rPr>
              <a:t>AND</a:t>
            </a:r>
            <a:r>
              <a:rPr lang="en-US" sz="3200" b="1" dirty="0">
                <a:latin typeface="TH SarabunPSK" panose="020B0500040200020003" pitchFamily="34" charset="-34"/>
                <a:cs typeface="TH SarabunPSK" panose="020B0500040200020003" pitchFamily="34" charset="-34"/>
              </a:rPr>
              <a:t> to find sources that contain more than one keyword (e.g. social media AND body image AND generation Z)</a:t>
            </a:r>
          </a:p>
          <a:p>
            <a:pPr marL="457200" indent="-457200" algn="thaiDist">
              <a:buFont typeface="Arial" panose="020B0604020202020204" pitchFamily="34" charset="0"/>
              <a:buChar char="•"/>
            </a:pPr>
            <a:endParaRPr lang="en-US" sz="3200" b="1" dirty="0">
              <a:latin typeface="TH SarabunPSK" panose="020B0500040200020003" pitchFamily="34" charset="-34"/>
              <a:cs typeface="TH SarabunPSK" panose="020B0500040200020003" pitchFamily="34" charset="-34"/>
            </a:endParaRPr>
          </a:p>
          <a:p>
            <a:pPr marL="457200" indent="-457200" algn="thaiDist">
              <a:buFont typeface="Arial" panose="020B0604020202020204" pitchFamily="34" charset="0"/>
              <a:buChar char="•"/>
            </a:pPr>
            <a:r>
              <a:rPr lang="en-US" sz="3200" b="1" dirty="0">
                <a:solidFill>
                  <a:srgbClr val="FF3399"/>
                </a:solidFill>
                <a:latin typeface="TH SarabunPSK" panose="020B0500040200020003" pitchFamily="34" charset="-34"/>
                <a:cs typeface="TH SarabunPSK" panose="020B0500040200020003" pitchFamily="34" charset="-34"/>
              </a:rPr>
              <a:t>OR </a:t>
            </a:r>
            <a:r>
              <a:rPr lang="en-US" sz="3200" b="1" dirty="0">
                <a:latin typeface="TH SarabunPSK" panose="020B0500040200020003" pitchFamily="34" charset="-34"/>
                <a:cs typeface="TH SarabunPSK" panose="020B0500040200020003" pitchFamily="34" charset="-34"/>
              </a:rPr>
              <a:t>to find sources that contain one of a range of synonyms (e.g. generation Z OR teenagers OR adolescents)</a:t>
            </a:r>
          </a:p>
          <a:p>
            <a:pPr marL="457200" indent="-457200" algn="thaiDist">
              <a:buFont typeface="Arial" panose="020B0604020202020204" pitchFamily="34" charset="0"/>
              <a:buChar char="•"/>
            </a:pPr>
            <a:endParaRPr lang="en-US" sz="3200" b="1" dirty="0">
              <a:latin typeface="TH SarabunPSK" panose="020B0500040200020003" pitchFamily="34" charset="-34"/>
              <a:cs typeface="TH SarabunPSK" panose="020B0500040200020003" pitchFamily="34" charset="-34"/>
            </a:endParaRPr>
          </a:p>
          <a:p>
            <a:pPr marL="457200" indent="-457200" algn="thaiDist">
              <a:buFont typeface="Arial" panose="020B0604020202020204" pitchFamily="34" charset="0"/>
              <a:buChar char="•"/>
            </a:pPr>
            <a:r>
              <a:rPr lang="en-US" sz="3200" b="1" dirty="0">
                <a:solidFill>
                  <a:srgbClr val="FF3399"/>
                </a:solidFill>
                <a:latin typeface="TH SarabunPSK" panose="020B0500040200020003" pitchFamily="34" charset="-34"/>
                <a:cs typeface="TH SarabunPSK" panose="020B0500040200020003" pitchFamily="34" charset="-34"/>
              </a:rPr>
              <a:t>NOT</a:t>
            </a:r>
            <a:r>
              <a:rPr lang="en-US" sz="3200" b="1" dirty="0">
                <a:latin typeface="TH SarabunPSK" panose="020B0500040200020003" pitchFamily="34" charset="-34"/>
                <a:cs typeface="TH SarabunPSK" panose="020B0500040200020003" pitchFamily="34" charset="-34"/>
              </a:rPr>
              <a:t> to exclude results containing certain terms (e.g. apple NOT fruit)</a:t>
            </a:r>
          </a:p>
        </p:txBody>
      </p:sp>
      <p:cxnSp>
        <p:nvCxnSpPr>
          <p:cNvPr id="23" name="Straight Connector 22">
            <a:extLst>
              <a:ext uri="{FF2B5EF4-FFF2-40B4-BE49-F238E27FC236}">
                <a16:creationId xmlns:a16="http://schemas.microsoft.com/office/drawing/2014/main" id="{395D5E68-244A-4071-8DCB-FB56CA7838D2}"/>
              </a:ext>
            </a:extLst>
          </p:cNvPr>
          <p:cNvCxnSpPr/>
          <p:nvPr/>
        </p:nvCxnSpPr>
        <p:spPr>
          <a:xfrm>
            <a:off x="1721492" y="2934699"/>
            <a:ext cx="8613869"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D49AE3-0294-4520-AAFB-BF5BE763C5E6}"/>
              </a:ext>
            </a:extLst>
          </p:cNvPr>
          <p:cNvCxnSpPr/>
          <p:nvPr/>
        </p:nvCxnSpPr>
        <p:spPr>
          <a:xfrm>
            <a:off x="1748178" y="4375125"/>
            <a:ext cx="8613869"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C8F5F4-889D-44EF-AB35-7C93694D10E4}"/>
              </a:ext>
            </a:extLst>
          </p:cNvPr>
          <p:cNvCxnSpPr/>
          <p:nvPr/>
        </p:nvCxnSpPr>
        <p:spPr>
          <a:xfrm>
            <a:off x="1748178" y="5825383"/>
            <a:ext cx="8613869"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806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Vector Online Shopping Illustration - Download Free Vectors, Clipart  Graphics &amp; Vector Art">
            <a:extLst>
              <a:ext uri="{FF2B5EF4-FFF2-40B4-BE49-F238E27FC236}">
                <a16:creationId xmlns:a16="http://schemas.microsoft.com/office/drawing/2014/main" id="{88E8D125-CDE4-4223-817D-C17C4446A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634982"/>
            <a:ext cx="5021916" cy="502191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E71717C-8C50-40EA-946F-3C8A25DAAAC2}"/>
              </a:ext>
            </a:extLst>
          </p:cNvPr>
          <p:cNvSpPr txBox="1"/>
          <p:nvPr/>
        </p:nvSpPr>
        <p:spPr>
          <a:xfrm>
            <a:off x="544054" y="456141"/>
            <a:ext cx="8383636" cy="1569660"/>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Read the abstract to find out whether an article is relevant to your question. When you find a useful book or article, you can check the bibliography to find other relevant sources.</a:t>
            </a:r>
            <a:endParaRPr lang="en-US" sz="3200" b="1" dirty="0"/>
          </a:p>
        </p:txBody>
      </p:sp>
      <p:sp>
        <p:nvSpPr>
          <p:cNvPr id="23" name="TextBox 22">
            <a:extLst>
              <a:ext uri="{FF2B5EF4-FFF2-40B4-BE49-F238E27FC236}">
                <a16:creationId xmlns:a16="http://schemas.microsoft.com/office/drawing/2014/main" id="{3BFA32D5-4695-4373-81FF-A21A7920DDD2}"/>
              </a:ext>
            </a:extLst>
          </p:cNvPr>
          <p:cNvSpPr txBox="1"/>
          <p:nvPr/>
        </p:nvSpPr>
        <p:spPr>
          <a:xfrm>
            <a:off x="6206029" y="2552749"/>
            <a:ext cx="5006255" cy="3046988"/>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To identify the most important publications on your topic, take note of recurring citations. If the same authors, books or articles keep appearing in your reading, make sure to seek them out.</a:t>
            </a:r>
            <a:endParaRPr lang="en-US" sz="3200" b="1" dirty="0"/>
          </a:p>
        </p:txBody>
      </p:sp>
    </p:spTree>
    <p:extLst>
      <p:ext uri="{BB962C8B-B14F-4D97-AF65-F5344CB8AC3E}">
        <p14:creationId xmlns:p14="http://schemas.microsoft.com/office/powerpoint/2010/main" val="2306057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1856786" y="80008"/>
            <a:ext cx="7338536" cy="787985"/>
            <a:chOff x="1443823" y="2944761"/>
            <a:chExt cx="7009712"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1443823" y="2944761"/>
              <a:ext cx="6480976"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B4C38A0-AC56-4EF2-8CD2-D3B16267F375}"/>
              </a:ext>
            </a:extLst>
          </p:cNvPr>
          <p:cNvSpPr txBox="1"/>
          <p:nvPr/>
        </p:nvSpPr>
        <p:spPr>
          <a:xfrm>
            <a:off x="2973492" y="2158677"/>
            <a:ext cx="5692608" cy="2862322"/>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You probably won’t be able to read absolutely everything that has been written on the topic – you’ll have to evaluate which sources are most relevant to your questions.</a:t>
            </a:r>
          </a:p>
        </p:txBody>
      </p:sp>
      <p:sp>
        <p:nvSpPr>
          <p:cNvPr id="9" name="Rectangle 8">
            <a:extLst>
              <a:ext uri="{FF2B5EF4-FFF2-40B4-BE49-F238E27FC236}">
                <a16:creationId xmlns:a16="http://schemas.microsoft.com/office/drawing/2014/main" id="{BE162DE2-B39A-42C1-AA92-A98D668A8E75}"/>
              </a:ext>
            </a:extLst>
          </p:cNvPr>
          <p:cNvSpPr/>
          <p:nvPr/>
        </p:nvSpPr>
        <p:spPr>
          <a:xfrm>
            <a:off x="345234" y="74891"/>
            <a:ext cx="1511553" cy="793102"/>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43555" y="104387"/>
            <a:ext cx="8464469" cy="707886"/>
          </a:xfrm>
          <a:prstGeom prst="rect">
            <a:avLst/>
          </a:prstGeom>
          <a:noFill/>
        </p:spPr>
        <p:txBody>
          <a:bodyPr wrap="square" rtlCol="0">
            <a:spAutoFit/>
          </a:bodyPr>
          <a:lstStyle/>
          <a:p>
            <a:r>
              <a:rPr lang="en-US" sz="4000" b="1" dirty="0">
                <a:solidFill>
                  <a:schemeClr val="bg1"/>
                </a:solidFill>
                <a:latin typeface="TH SarabunPSK" panose="020B0500040200020003" pitchFamily="34" charset="-34"/>
                <a:cs typeface="TH SarabunPSK" panose="020B0500040200020003" pitchFamily="34" charset="-34"/>
              </a:rPr>
              <a:t>Step 2:   Evaluate and select sources</a:t>
            </a:r>
          </a:p>
        </p:txBody>
      </p:sp>
      <p:sp>
        <p:nvSpPr>
          <p:cNvPr id="32" name="Rectangle 31">
            <a:extLst>
              <a:ext uri="{FF2B5EF4-FFF2-40B4-BE49-F238E27FC236}">
                <a16:creationId xmlns:a16="http://schemas.microsoft.com/office/drawing/2014/main" id="{B5B1E09F-689D-49D5-BBDA-47E382CB1C95}"/>
              </a:ext>
            </a:extLst>
          </p:cNvPr>
          <p:cNvSpPr/>
          <p:nvPr/>
        </p:nvSpPr>
        <p:spPr>
          <a:xfrm>
            <a:off x="2548484" y="1877598"/>
            <a:ext cx="6619894" cy="336411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E657E9D-E955-4E6D-9210-D014D7F9F3C2}"/>
              </a:ext>
            </a:extLst>
          </p:cNvPr>
          <p:cNvSpPr/>
          <p:nvPr/>
        </p:nvSpPr>
        <p:spPr>
          <a:xfrm>
            <a:off x="2400999" y="1710808"/>
            <a:ext cx="6891357" cy="3653958"/>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0D95EACA-9F6B-41AA-9AD1-BB44FFD1487E}"/>
              </a:ext>
            </a:extLst>
          </p:cNvPr>
          <p:cNvSpPr/>
          <p:nvPr/>
        </p:nvSpPr>
        <p:spPr>
          <a:xfrm>
            <a:off x="2355176" y="4949941"/>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8A483146-D24F-42B4-BA86-2A8E0810036F}"/>
              </a:ext>
            </a:extLst>
          </p:cNvPr>
          <p:cNvSpPr/>
          <p:nvPr/>
        </p:nvSpPr>
        <p:spPr>
          <a:xfrm>
            <a:off x="2004270" y="4949941"/>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118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76659"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2925"/>
            <a:ext cx="8231235" cy="707886"/>
          </a:xfrm>
          <a:prstGeom prst="rect">
            <a:avLst/>
          </a:prstGeom>
          <a:noFill/>
        </p:spPr>
        <p:txBody>
          <a:bodyPr wrap="square" rtlCol="0">
            <a:spAutoFit/>
          </a:bodyPr>
          <a:lstStyle/>
          <a:p>
            <a:pPr algn="ctr"/>
            <a:r>
              <a:rPr lang="en-US" sz="4000" b="1" dirty="0">
                <a:solidFill>
                  <a:schemeClr val="bg1"/>
                </a:solidFill>
                <a:latin typeface="TH SarabunPSK" panose="020B0500040200020003" pitchFamily="34" charset="-34"/>
                <a:cs typeface="TH SarabunPSK" panose="020B0500040200020003" pitchFamily="34" charset="-34"/>
              </a:rPr>
              <a:t> Experimental research</a:t>
            </a:r>
          </a:p>
        </p:txBody>
      </p:sp>
      <p:sp>
        <p:nvSpPr>
          <p:cNvPr id="44" name="TextBox 43">
            <a:extLst>
              <a:ext uri="{FF2B5EF4-FFF2-40B4-BE49-F238E27FC236}">
                <a16:creationId xmlns:a16="http://schemas.microsoft.com/office/drawing/2014/main" id="{B48A0DB0-B284-4E37-A4A2-000E0BF97A22}"/>
              </a:ext>
            </a:extLst>
          </p:cNvPr>
          <p:cNvSpPr txBox="1"/>
          <p:nvPr/>
        </p:nvSpPr>
        <p:spPr>
          <a:xfrm>
            <a:off x="410547" y="979763"/>
            <a:ext cx="10938803" cy="5016758"/>
          </a:xfrm>
          <a:prstGeom prst="rect">
            <a:avLst/>
          </a:prstGeom>
          <a:noFill/>
        </p:spPr>
        <p:txBody>
          <a:bodyPr wrap="square">
            <a:spAutoFit/>
          </a:bodyPr>
          <a:lstStyle/>
          <a:p>
            <a:pPr marL="688975" indent="-688975" algn="thaiDist">
              <a:buFont typeface="Wingdings" panose="05000000000000000000" pitchFamily="2" charset="2"/>
              <a:buChar char="q"/>
            </a:pPr>
            <a:r>
              <a:rPr lang="en-US" sz="3200" b="1" i="0" dirty="0">
                <a:solidFill>
                  <a:srgbClr val="3B3835"/>
                </a:solidFill>
                <a:effectLst/>
                <a:latin typeface="TH SarabunPSK" panose="020B0500040200020003" pitchFamily="34" charset="-34"/>
                <a:cs typeface="TH SarabunPSK" panose="020B0500040200020003" pitchFamily="34" charset="-34"/>
              </a:rPr>
              <a:t>What question or problem is the author addressing?</a:t>
            </a:r>
          </a:p>
          <a:p>
            <a:pPr marL="688975" indent="-688975" algn="thaiDist">
              <a:buFont typeface="Wingdings" panose="05000000000000000000" pitchFamily="2" charset="2"/>
              <a:buChar char="q"/>
            </a:pPr>
            <a:r>
              <a:rPr lang="en-US" sz="3200" b="1" i="0" dirty="0">
                <a:solidFill>
                  <a:srgbClr val="3B3835"/>
                </a:solidFill>
                <a:effectLst/>
                <a:latin typeface="TH SarabunPSK" panose="020B0500040200020003" pitchFamily="34" charset="-34"/>
                <a:cs typeface="TH SarabunPSK" panose="020B0500040200020003" pitchFamily="34" charset="-34"/>
              </a:rPr>
              <a:t>What are the key concepts and how are they defined?</a:t>
            </a:r>
          </a:p>
          <a:p>
            <a:pPr marL="688975" indent="-688975" algn="thaiDist">
              <a:buFont typeface="Wingdings" panose="05000000000000000000" pitchFamily="2" charset="2"/>
              <a:buChar char="q"/>
            </a:pPr>
            <a:r>
              <a:rPr lang="en-US" sz="3200" b="1" i="0" dirty="0">
                <a:solidFill>
                  <a:srgbClr val="3B3835"/>
                </a:solidFill>
                <a:effectLst/>
                <a:latin typeface="TH SarabunPSK" panose="020B0500040200020003" pitchFamily="34" charset="-34"/>
                <a:cs typeface="TH SarabunPSK" panose="020B0500040200020003" pitchFamily="34" charset="-34"/>
              </a:rPr>
              <a:t>What are the key theories, models and methods? Does the research use established frameworks or take an innovative approach?</a:t>
            </a:r>
          </a:p>
          <a:p>
            <a:pPr marL="688975" indent="-688975" algn="thaiDist">
              <a:buFont typeface="Wingdings" panose="05000000000000000000" pitchFamily="2" charset="2"/>
              <a:buChar char="q"/>
            </a:pPr>
            <a:r>
              <a:rPr lang="en-US" sz="3200" b="1" i="0" dirty="0">
                <a:solidFill>
                  <a:srgbClr val="3B3835"/>
                </a:solidFill>
                <a:effectLst/>
                <a:latin typeface="TH SarabunPSK" panose="020B0500040200020003" pitchFamily="34" charset="-34"/>
                <a:cs typeface="TH SarabunPSK" panose="020B0500040200020003" pitchFamily="34" charset="-34"/>
              </a:rPr>
              <a:t>What are the results and conclusions of the study?</a:t>
            </a:r>
          </a:p>
          <a:p>
            <a:pPr marL="688975" indent="-688975" algn="thaiDist">
              <a:buFont typeface="Wingdings" panose="05000000000000000000" pitchFamily="2" charset="2"/>
              <a:buChar char="q"/>
            </a:pPr>
            <a:r>
              <a:rPr lang="en-US" sz="3200" b="1" i="0" dirty="0">
                <a:solidFill>
                  <a:srgbClr val="3B3835"/>
                </a:solidFill>
                <a:effectLst/>
                <a:latin typeface="TH SarabunPSK" panose="020B0500040200020003" pitchFamily="34" charset="-34"/>
                <a:cs typeface="TH SarabunPSK" panose="020B0500040200020003" pitchFamily="34" charset="-34"/>
              </a:rPr>
              <a:t>How does the publication relate to other literature in the field? Does it confirm, add to, or challenge established knowledge?</a:t>
            </a:r>
          </a:p>
          <a:p>
            <a:pPr marL="688975" indent="-688975" algn="thaiDist">
              <a:buFont typeface="Wingdings" panose="05000000000000000000" pitchFamily="2" charset="2"/>
              <a:buChar char="q"/>
            </a:pPr>
            <a:r>
              <a:rPr lang="en-US" sz="3200" b="1" i="0" dirty="0">
                <a:solidFill>
                  <a:srgbClr val="3B3835"/>
                </a:solidFill>
                <a:effectLst/>
                <a:latin typeface="TH SarabunPSK" panose="020B0500040200020003" pitchFamily="34" charset="-34"/>
                <a:cs typeface="TH SarabunPSK" panose="020B0500040200020003" pitchFamily="34" charset="-34"/>
              </a:rPr>
              <a:t>How does the publication contribute to your understanding of the topic? What are its key insights and arguments?</a:t>
            </a:r>
          </a:p>
          <a:p>
            <a:pPr marL="688975" indent="-688975" algn="thaiDist">
              <a:buFont typeface="Wingdings" panose="05000000000000000000" pitchFamily="2" charset="2"/>
              <a:buChar char="q"/>
            </a:pPr>
            <a:r>
              <a:rPr lang="en-US" sz="3200" b="1" i="0" dirty="0">
                <a:solidFill>
                  <a:srgbClr val="3B3835"/>
                </a:solidFill>
                <a:effectLst/>
                <a:latin typeface="TH SarabunPSK" panose="020B0500040200020003" pitchFamily="34" charset="-34"/>
                <a:cs typeface="TH SarabunPSK" panose="020B0500040200020003" pitchFamily="34" charset="-34"/>
              </a:rPr>
              <a:t>What are the strengths and weaknesses of the research?</a:t>
            </a:r>
            <a:endParaRPr lang="en-US" sz="3200" b="1" dirty="0">
              <a:latin typeface="TH SarabunPSK" panose="020B0500040200020003" pitchFamily="34" charset="-34"/>
              <a:cs typeface="TH SarabunPSK" panose="020B0500040200020003" pitchFamily="34" charset="-34"/>
            </a:endParaRPr>
          </a:p>
        </p:txBody>
      </p:sp>
      <p:sp>
        <p:nvSpPr>
          <p:cNvPr id="25" name="TextBox 24">
            <a:extLst>
              <a:ext uri="{FF2B5EF4-FFF2-40B4-BE49-F238E27FC236}">
                <a16:creationId xmlns:a16="http://schemas.microsoft.com/office/drawing/2014/main" id="{EE3FD29B-596E-4113-A024-D839392946A5}"/>
              </a:ext>
            </a:extLst>
          </p:cNvPr>
          <p:cNvSpPr txBox="1"/>
          <p:nvPr/>
        </p:nvSpPr>
        <p:spPr>
          <a:xfrm>
            <a:off x="239239" y="171963"/>
            <a:ext cx="9177680" cy="584775"/>
          </a:xfrm>
          <a:prstGeom prst="rect">
            <a:avLst/>
          </a:prstGeom>
          <a:noFill/>
        </p:spPr>
        <p:txBody>
          <a:bodyPr wrap="square">
            <a:spAutoFit/>
          </a:bodyPr>
          <a:lstStyle/>
          <a:p>
            <a:pPr algn="thaiDist"/>
            <a:r>
              <a:rPr lang="en-US" sz="3200" b="1" dirty="0">
                <a:latin typeface="TH SarabunPSK" panose="020B0500040200020003" pitchFamily="34" charset="-34"/>
                <a:cs typeface="TH SarabunPSK" panose="020B0500040200020003" pitchFamily="34" charset="-34"/>
              </a:rPr>
              <a:t>For each publication, ask yourself:</a:t>
            </a:r>
          </a:p>
        </p:txBody>
      </p:sp>
      <p:sp>
        <p:nvSpPr>
          <p:cNvPr id="9" name="TextBox 8">
            <a:extLst>
              <a:ext uri="{FF2B5EF4-FFF2-40B4-BE49-F238E27FC236}">
                <a16:creationId xmlns:a16="http://schemas.microsoft.com/office/drawing/2014/main" id="{D0358399-97A7-4A3F-B206-86E3638A0574}"/>
              </a:ext>
            </a:extLst>
          </p:cNvPr>
          <p:cNvSpPr txBox="1"/>
          <p:nvPr/>
        </p:nvSpPr>
        <p:spPr>
          <a:xfrm>
            <a:off x="430211" y="948883"/>
            <a:ext cx="506870" cy="584775"/>
          </a:xfrm>
          <a:prstGeom prst="rect">
            <a:avLst/>
          </a:prstGeom>
          <a:noFill/>
        </p:spPr>
        <p:txBody>
          <a:bodyPr wrap="none" rtlCol="0">
            <a:spAutoFit/>
          </a:bodyPr>
          <a:lstStyle/>
          <a:p>
            <a:r>
              <a:rPr lang="en-US" sz="3200" dirty="0">
                <a:solidFill>
                  <a:srgbClr val="FF3399"/>
                </a:solidFill>
                <a:sym typeface="Wingdings" panose="05000000000000000000" pitchFamily="2" charset="2"/>
              </a:rPr>
              <a:t></a:t>
            </a:r>
            <a:endParaRPr lang="en-US" sz="3200" dirty="0">
              <a:solidFill>
                <a:srgbClr val="FF3399"/>
              </a:solidFill>
            </a:endParaRPr>
          </a:p>
        </p:txBody>
      </p:sp>
      <p:sp>
        <p:nvSpPr>
          <p:cNvPr id="27" name="TextBox 26">
            <a:extLst>
              <a:ext uri="{FF2B5EF4-FFF2-40B4-BE49-F238E27FC236}">
                <a16:creationId xmlns:a16="http://schemas.microsoft.com/office/drawing/2014/main" id="{061464F7-DE5D-4C83-A957-A8002F7D57AF}"/>
              </a:ext>
            </a:extLst>
          </p:cNvPr>
          <p:cNvSpPr txBox="1"/>
          <p:nvPr/>
        </p:nvSpPr>
        <p:spPr>
          <a:xfrm>
            <a:off x="430211" y="1427931"/>
            <a:ext cx="506870" cy="584775"/>
          </a:xfrm>
          <a:prstGeom prst="rect">
            <a:avLst/>
          </a:prstGeom>
          <a:noFill/>
        </p:spPr>
        <p:txBody>
          <a:bodyPr wrap="none" rtlCol="0">
            <a:spAutoFit/>
          </a:bodyPr>
          <a:lstStyle/>
          <a:p>
            <a:r>
              <a:rPr lang="en-US" sz="3200" dirty="0">
                <a:solidFill>
                  <a:srgbClr val="FF3399"/>
                </a:solidFill>
                <a:sym typeface="Wingdings" panose="05000000000000000000" pitchFamily="2" charset="2"/>
              </a:rPr>
              <a:t></a:t>
            </a:r>
            <a:endParaRPr lang="en-US" sz="3200" dirty="0">
              <a:solidFill>
                <a:srgbClr val="FF3399"/>
              </a:solidFill>
            </a:endParaRPr>
          </a:p>
        </p:txBody>
      </p:sp>
      <p:sp>
        <p:nvSpPr>
          <p:cNvPr id="28" name="TextBox 27">
            <a:extLst>
              <a:ext uri="{FF2B5EF4-FFF2-40B4-BE49-F238E27FC236}">
                <a16:creationId xmlns:a16="http://schemas.microsoft.com/office/drawing/2014/main" id="{FCA3ACFA-1B0C-4E77-8391-2FDA25C2D4EF}"/>
              </a:ext>
            </a:extLst>
          </p:cNvPr>
          <p:cNvSpPr txBox="1"/>
          <p:nvPr/>
        </p:nvSpPr>
        <p:spPr>
          <a:xfrm>
            <a:off x="430211" y="1928646"/>
            <a:ext cx="506870" cy="584775"/>
          </a:xfrm>
          <a:prstGeom prst="rect">
            <a:avLst/>
          </a:prstGeom>
          <a:noFill/>
        </p:spPr>
        <p:txBody>
          <a:bodyPr wrap="none" rtlCol="0">
            <a:spAutoFit/>
          </a:bodyPr>
          <a:lstStyle/>
          <a:p>
            <a:r>
              <a:rPr lang="en-US" sz="3200" dirty="0">
                <a:solidFill>
                  <a:srgbClr val="FF3399"/>
                </a:solidFill>
                <a:sym typeface="Wingdings" panose="05000000000000000000" pitchFamily="2" charset="2"/>
              </a:rPr>
              <a:t></a:t>
            </a:r>
            <a:endParaRPr lang="en-US" sz="3200" dirty="0">
              <a:solidFill>
                <a:srgbClr val="FF3399"/>
              </a:solidFill>
            </a:endParaRPr>
          </a:p>
        </p:txBody>
      </p:sp>
      <p:sp>
        <p:nvSpPr>
          <p:cNvPr id="29" name="TextBox 28">
            <a:extLst>
              <a:ext uri="{FF2B5EF4-FFF2-40B4-BE49-F238E27FC236}">
                <a16:creationId xmlns:a16="http://schemas.microsoft.com/office/drawing/2014/main" id="{48A0598B-6815-4A21-87E6-4AF265A95E96}"/>
              </a:ext>
            </a:extLst>
          </p:cNvPr>
          <p:cNvSpPr txBox="1"/>
          <p:nvPr/>
        </p:nvSpPr>
        <p:spPr>
          <a:xfrm>
            <a:off x="440043" y="2891841"/>
            <a:ext cx="506870" cy="584775"/>
          </a:xfrm>
          <a:prstGeom prst="rect">
            <a:avLst/>
          </a:prstGeom>
          <a:noFill/>
        </p:spPr>
        <p:txBody>
          <a:bodyPr wrap="none" rtlCol="0">
            <a:spAutoFit/>
          </a:bodyPr>
          <a:lstStyle/>
          <a:p>
            <a:r>
              <a:rPr lang="en-US" sz="3200" dirty="0">
                <a:solidFill>
                  <a:srgbClr val="FF3399"/>
                </a:solidFill>
                <a:sym typeface="Wingdings" panose="05000000000000000000" pitchFamily="2" charset="2"/>
              </a:rPr>
              <a:t></a:t>
            </a:r>
            <a:endParaRPr lang="en-US" sz="3200" dirty="0">
              <a:solidFill>
                <a:srgbClr val="FF3399"/>
              </a:solidFill>
            </a:endParaRPr>
          </a:p>
        </p:txBody>
      </p:sp>
      <p:sp>
        <p:nvSpPr>
          <p:cNvPr id="37" name="TextBox 36">
            <a:extLst>
              <a:ext uri="{FF2B5EF4-FFF2-40B4-BE49-F238E27FC236}">
                <a16:creationId xmlns:a16="http://schemas.microsoft.com/office/drawing/2014/main" id="{429378BE-AB15-4EB3-9A5E-7986DC0046DA}"/>
              </a:ext>
            </a:extLst>
          </p:cNvPr>
          <p:cNvSpPr txBox="1"/>
          <p:nvPr/>
        </p:nvSpPr>
        <p:spPr>
          <a:xfrm>
            <a:off x="440043" y="3375988"/>
            <a:ext cx="506870" cy="584775"/>
          </a:xfrm>
          <a:prstGeom prst="rect">
            <a:avLst/>
          </a:prstGeom>
          <a:noFill/>
        </p:spPr>
        <p:txBody>
          <a:bodyPr wrap="none" rtlCol="0">
            <a:spAutoFit/>
          </a:bodyPr>
          <a:lstStyle/>
          <a:p>
            <a:r>
              <a:rPr lang="en-US" sz="3200" dirty="0">
                <a:solidFill>
                  <a:srgbClr val="FF3399"/>
                </a:solidFill>
                <a:sym typeface="Wingdings" panose="05000000000000000000" pitchFamily="2" charset="2"/>
              </a:rPr>
              <a:t></a:t>
            </a:r>
            <a:endParaRPr lang="en-US" sz="3200" dirty="0">
              <a:solidFill>
                <a:srgbClr val="FF3399"/>
              </a:solidFill>
            </a:endParaRPr>
          </a:p>
        </p:txBody>
      </p:sp>
      <p:sp>
        <p:nvSpPr>
          <p:cNvPr id="38" name="TextBox 37">
            <a:extLst>
              <a:ext uri="{FF2B5EF4-FFF2-40B4-BE49-F238E27FC236}">
                <a16:creationId xmlns:a16="http://schemas.microsoft.com/office/drawing/2014/main" id="{446CA915-6160-43BD-99F8-FB3B0DBD9AAB}"/>
              </a:ext>
            </a:extLst>
          </p:cNvPr>
          <p:cNvSpPr txBox="1"/>
          <p:nvPr/>
        </p:nvSpPr>
        <p:spPr>
          <a:xfrm>
            <a:off x="430211" y="4350651"/>
            <a:ext cx="506870" cy="584775"/>
          </a:xfrm>
          <a:prstGeom prst="rect">
            <a:avLst/>
          </a:prstGeom>
          <a:noFill/>
        </p:spPr>
        <p:txBody>
          <a:bodyPr wrap="none" rtlCol="0">
            <a:spAutoFit/>
          </a:bodyPr>
          <a:lstStyle/>
          <a:p>
            <a:r>
              <a:rPr lang="en-US" sz="3200" dirty="0">
                <a:solidFill>
                  <a:srgbClr val="FF3399"/>
                </a:solidFill>
                <a:sym typeface="Wingdings" panose="05000000000000000000" pitchFamily="2" charset="2"/>
              </a:rPr>
              <a:t></a:t>
            </a:r>
            <a:endParaRPr lang="en-US" sz="3200" dirty="0">
              <a:solidFill>
                <a:srgbClr val="FF3399"/>
              </a:solidFill>
            </a:endParaRPr>
          </a:p>
        </p:txBody>
      </p:sp>
      <p:sp>
        <p:nvSpPr>
          <p:cNvPr id="39" name="TextBox 38">
            <a:extLst>
              <a:ext uri="{FF2B5EF4-FFF2-40B4-BE49-F238E27FC236}">
                <a16:creationId xmlns:a16="http://schemas.microsoft.com/office/drawing/2014/main" id="{A3926AF9-F00D-4259-BC13-580E24F15DA7}"/>
              </a:ext>
            </a:extLst>
          </p:cNvPr>
          <p:cNvSpPr txBox="1"/>
          <p:nvPr/>
        </p:nvSpPr>
        <p:spPr>
          <a:xfrm>
            <a:off x="446952" y="5327977"/>
            <a:ext cx="506870" cy="584775"/>
          </a:xfrm>
          <a:prstGeom prst="rect">
            <a:avLst/>
          </a:prstGeom>
          <a:noFill/>
        </p:spPr>
        <p:txBody>
          <a:bodyPr wrap="none" rtlCol="0">
            <a:spAutoFit/>
          </a:bodyPr>
          <a:lstStyle/>
          <a:p>
            <a:r>
              <a:rPr lang="en-US" sz="3200" dirty="0">
                <a:solidFill>
                  <a:srgbClr val="FF3399"/>
                </a:solidFill>
                <a:sym typeface="Wingdings" panose="05000000000000000000" pitchFamily="2" charset="2"/>
              </a:rPr>
              <a:t></a:t>
            </a:r>
            <a:endParaRPr lang="en-US" sz="3200" dirty="0">
              <a:solidFill>
                <a:srgbClr val="FF3399"/>
              </a:solidFill>
            </a:endParaRPr>
          </a:p>
        </p:txBody>
      </p:sp>
    </p:spTree>
    <p:extLst>
      <p:ext uri="{BB962C8B-B14F-4D97-AF65-F5344CB8AC3E}">
        <p14:creationId xmlns:p14="http://schemas.microsoft.com/office/powerpoint/2010/main" val="1392658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E71717C-8C50-40EA-946F-3C8A25DAAAC2}"/>
              </a:ext>
            </a:extLst>
          </p:cNvPr>
          <p:cNvSpPr txBox="1"/>
          <p:nvPr/>
        </p:nvSpPr>
        <p:spPr>
          <a:xfrm>
            <a:off x="544054" y="456141"/>
            <a:ext cx="8383636" cy="1569660"/>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Make sure the sources you use are credible, and make sure you read any landmark studies and major theories in your field of research.</a:t>
            </a:r>
            <a:endParaRPr lang="en-US" sz="3200" b="1" dirty="0"/>
          </a:p>
        </p:txBody>
      </p:sp>
      <p:sp>
        <p:nvSpPr>
          <p:cNvPr id="23" name="TextBox 22">
            <a:extLst>
              <a:ext uri="{FF2B5EF4-FFF2-40B4-BE49-F238E27FC236}">
                <a16:creationId xmlns:a16="http://schemas.microsoft.com/office/drawing/2014/main" id="{3BFA32D5-4695-4373-81FF-A21A7920DDD2}"/>
              </a:ext>
            </a:extLst>
          </p:cNvPr>
          <p:cNvSpPr txBox="1"/>
          <p:nvPr/>
        </p:nvSpPr>
        <p:spPr>
          <a:xfrm>
            <a:off x="6044504" y="2395671"/>
            <a:ext cx="5474694" cy="3046988"/>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You can find out how many times an article has been cited on Google Scholar – a high citation count means the article has been influential in the field, and should certainly be included in your literature review.</a:t>
            </a:r>
            <a:endParaRPr lang="en-US" sz="3200" b="1" dirty="0"/>
          </a:p>
        </p:txBody>
      </p:sp>
      <p:pic>
        <p:nvPicPr>
          <p:cNvPr id="18" name="Picture 2" descr="daniella huayhua (d_huayhua) - Perfil | Pinterest">
            <a:extLst>
              <a:ext uri="{FF2B5EF4-FFF2-40B4-BE49-F238E27FC236}">
                <a16:creationId xmlns:a16="http://schemas.microsoft.com/office/drawing/2014/main" id="{639F09FD-F56F-4093-949C-7259B9EFD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696" y="2395671"/>
            <a:ext cx="3250176" cy="325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910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Best tips to follow creative Industry Writing career - vozeli.com">
            <a:extLst>
              <a:ext uri="{FF2B5EF4-FFF2-40B4-BE49-F238E27FC236}">
                <a16:creationId xmlns:a16="http://schemas.microsoft.com/office/drawing/2014/main" id="{F3776585-C3D8-4EFD-959F-180454023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297" y="1653905"/>
            <a:ext cx="5577832" cy="371558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BFA32D5-4695-4373-81FF-A21A7920DDD2}"/>
              </a:ext>
            </a:extLst>
          </p:cNvPr>
          <p:cNvSpPr txBox="1"/>
          <p:nvPr/>
        </p:nvSpPr>
        <p:spPr>
          <a:xfrm>
            <a:off x="749126" y="1444840"/>
            <a:ext cx="5681171" cy="3539430"/>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The scope of your review will depend on your topic and discipline: in the sciences you usually only review recent literature, but in the humanities, you might take a long historical perspective (for example, to trace how a concept has changed in meaning over time).</a:t>
            </a:r>
            <a:endParaRPr lang="en-US" sz="3200" b="1" dirty="0"/>
          </a:p>
        </p:txBody>
      </p:sp>
    </p:spTree>
    <p:extLst>
      <p:ext uri="{BB962C8B-B14F-4D97-AF65-F5344CB8AC3E}">
        <p14:creationId xmlns:p14="http://schemas.microsoft.com/office/powerpoint/2010/main" val="3277819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E71717C-8C50-40EA-946F-3C8A25DAAAC2}"/>
              </a:ext>
            </a:extLst>
          </p:cNvPr>
          <p:cNvSpPr txBox="1"/>
          <p:nvPr/>
        </p:nvSpPr>
        <p:spPr>
          <a:xfrm>
            <a:off x="387868" y="1183085"/>
            <a:ext cx="9287044" cy="1077218"/>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As you read, you should also begin the writing process. Take notes that you can later incorporate into the text of your literature review.</a:t>
            </a:r>
            <a:endParaRPr lang="en-US" sz="3200" b="1" dirty="0"/>
          </a:p>
        </p:txBody>
      </p:sp>
      <p:grpSp>
        <p:nvGrpSpPr>
          <p:cNvPr id="34" name="Group 33">
            <a:extLst>
              <a:ext uri="{FF2B5EF4-FFF2-40B4-BE49-F238E27FC236}">
                <a16:creationId xmlns:a16="http://schemas.microsoft.com/office/drawing/2014/main" id="{9FBDC83B-A121-4FB5-A8B3-2CA5A8F00B6C}"/>
              </a:ext>
            </a:extLst>
          </p:cNvPr>
          <p:cNvGrpSpPr/>
          <p:nvPr/>
        </p:nvGrpSpPr>
        <p:grpSpPr>
          <a:xfrm>
            <a:off x="357449" y="409186"/>
            <a:ext cx="5738551" cy="576007"/>
            <a:chOff x="1604097" y="3761889"/>
            <a:chExt cx="7869384" cy="663544"/>
          </a:xfrm>
        </p:grpSpPr>
        <p:grpSp>
          <p:nvGrpSpPr>
            <p:cNvPr id="35" name="Group 34">
              <a:extLst>
                <a:ext uri="{FF2B5EF4-FFF2-40B4-BE49-F238E27FC236}">
                  <a16:creationId xmlns:a16="http://schemas.microsoft.com/office/drawing/2014/main" id="{01346CE8-3386-452F-ABD6-E5B93C07A481}"/>
                </a:ext>
              </a:extLst>
            </p:cNvPr>
            <p:cNvGrpSpPr/>
            <p:nvPr/>
          </p:nvGrpSpPr>
          <p:grpSpPr>
            <a:xfrm>
              <a:off x="1604097" y="3761889"/>
              <a:ext cx="7473655" cy="663544"/>
              <a:chOff x="693109" y="1283152"/>
              <a:chExt cx="7473655" cy="663544"/>
            </a:xfrm>
          </p:grpSpPr>
          <p:sp>
            <p:nvSpPr>
              <p:cNvPr id="37" name="Rectangle 36">
                <a:extLst>
                  <a:ext uri="{FF2B5EF4-FFF2-40B4-BE49-F238E27FC236}">
                    <a16:creationId xmlns:a16="http://schemas.microsoft.com/office/drawing/2014/main" id="{873153A0-8414-4881-A2B0-4AFBA1741776}"/>
                  </a:ext>
                </a:extLst>
              </p:cNvPr>
              <p:cNvSpPr/>
              <p:nvPr/>
            </p:nvSpPr>
            <p:spPr>
              <a:xfrm>
                <a:off x="1203016" y="1283153"/>
                <a:ext cx="6460069"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90360E90-A0E0-4746-B480-B351EB2B0275}"/>
                  </a:ext>
                </a:extLst>
              </p:cNvPr>
              <p:cNvSpPr/>
              <p:nvPr/>
            </p:nvSpPr>
            <p:spPr>
              <a:xfrm flipV="1">
                <a:off x="7656857"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79C2266B-F108-43A7-AF1D-9B75AC855422}"/>
                  </a:ext>
                </a:extLst>
              </p:cNvPr>
              <p:cNvSpPr/>
              <p:nvPr/>
            </p:nvSpPr>
            <p:spPr>
              <a:xfrm flipH="1">
                <a:off x="69310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Parallelogram 35">
              <a:extLst>
                <a:ext uri="{FF2B5EF4-FFF2-40B4-BE49-F238E27FC236}">
                  <a16:creationId xmlns:a16="http://schemas.microsoft.com/office/drawing/2014/main" id="{F64EC791-97EF-4F54-9B66-A3D3E0FC39E1}"/>
                </a:ext>
              </a:extLst>
            </p:cNvPr>
            <p:cNvSpPr/>
            <p:nvPr/>
          </p:nvSpPr>
          <p:spPr>
            <a:xfrm>
              <a:off x="8637917" y="3761890"/>
              <a:ext cx="835564"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CEA140C7-F650-4EA7-9669-B4461AFF9224}"/>
              </a:ext>
            </a:extLst>
          </p:cNvPr>
          <p:cNvSpPr txBox="1"/>
          <p:nvPr/>
        </p:nvSpPr>
        <p:spPr>
          <a:xfrm>
            <a:off x="444507" y="329372"/>
            <a:ext cx="5362917" cy="646331"/>
          </a:xfrm>
          <a:prstGeom prst="rect">
            <a:avLst/>
          </a:prstGeom>
          <a:noFill/>
        </p:spPr>
        <p:txBody>
          <a:bodyPr wrap="square" rtlCol="0">
            <a:spAutoFit/>
          </a:bodyPr>
          <a:lstStyle/>
          <a:p>
            <a:pPr algn="ctr"/>
            <a:r>
              <a:rPr lang="en-US" sz="3600" b="1" dirty="0">
                <a:latin typeface="TH SarabunPSK" panose="020B0500040200020003" pitchFamily="34" charset="-34"/>
                <a:cs typeface="TH SarabunPSK" panose="020B0500040200020003" pitchFamily="34" charset="-34"/>
              </a:rPr>
              <a:t>Take notes and cite your sources</a:t>
            </a:r>
          </a:p>
        </p:txBody>
      </p:sp>
      <p:sp>
        <p:nvSpPr>
          <p:cNvPr id="24" name="TextBox 23">
            <a:extLst>
              <a:ext uri="{FF2B5EF4-FFF2-40B4-BE49-F238E27FC236}">
                <a16:creationId xmlns:a16="http://schemas.microsoft.com/office/drawing/2014/main" id="{704AFB16-60B3-49B0-A686-6EDB659E64E5}"/>
              </a:ext>
            </a:extLst>
          </p:cNvPr>
          <p:cNvSpPr txBox="1"/>
          <p:nvPr/>
        </p:nvSpPr>
        <p:spPr>
          <a:xfrm>
            <a:off x="1505092" y="2782996"/>
            <a:ext cx="8994461" cy="2554545"/>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It is important to keep track of your sources with citations to avoid plagiarism. It can be helpful to make an annotated bibliography, where you compile full citation information and write a paragraph of summary and analysis for each source. This helps you remember what you read and saves time later in the process.</a:t>
            </a:r>
            <a:endParaRPr lang="en-US" sz="3200" b="1" dirty="0"/>
          </a:p>
        </p:txBody>
      </p:sp>
      <p:sp>
        <p:nvSpPr>
          <p:cNvPr id="25" name="Rectangle 24">
            <a:extLst>
              <a:ext uri="{FF2B5EF4-FFF2-40B4-BE49-F238E27FC236}">
                <a16:creationId xmlns:a16="http://schemas.microsoft.com/office/drawing/2014/main" id="{6493D0A5-2105-46F3-88C5-70DAE59879C4}"/>
              </a:ext>
            </a:extLst>
          </p:cNvPr>
          <p:cNvSpPr/>
          <p:nvPr/>
        </p:nvSpPr>
        <p:spPr>
          <a:xfrm>
            <a:off x="911195" y="2645523"/>
            <a:ext cx="10229929" cy="309697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12419ED-3A5B-431E-9EF6-A9F97FE3B95A}"/>
              </a:ext>
            </a:extLst>
          </p:cNvPr>
          <p:cNvSpPr/>
          <p:nvPr/>
        </p:nvSpPr>
        <p:spPr>
          <a:xfrm>
            <a:off x="729286" y="2496554"/>
            <a:ext cx="10541267" cy="3347314"/>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635F24EB-55A1-49E5-9AF7-F4060FCCC0FE}"/>
              </a:ext>
            </a:extLst>
          </p:cNvPr>
          <p:cNvSpPr/>
          <p:nvPr/>
        </p:nvSpPr>
        <p:spPr>
          <a:xfrm>
            <a:off x="635396" y="5364994"/>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369810D3-F983-4C93-B6DB-E6A7D69DDB8F}"/>
              </a:ext>
            </a:extLst>
          </p:cNvPr>
          <p:cNvSpPr/>
          <p:nvPr/>
        </p:nvSpPr>
        <p:spPr>
          <a:xfrm>
            <a:off x="284490" y="5364994"/>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184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1856786" y="80008"/>
            <a:ext cx="7338536" cy="787985"/>
            <a:chOff x="1443823" y="2944761"/>
            <a:chExt cx="7009712"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1443823" y="2944761"/>
              <a:ext cx="6480976"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B4C38A0-AC56-4EF2-8CD2-D3B16267F375}"/>
              </a:ext>
            </a:extLst>
          </p:cNvPr>
          <p:cNvSpPr txBox="1"/>
          <p:nvPr/>
        </p:nvSpPr>
        <p:spPr>
          <a:xfrm>
            <a:off x="1991924" y="2198649"/>
            <a:ext cx="7830604" cy="2862322"/>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To begin organizing your literature review’s argument and structure, you need to understand the connections and relationships between the sources you’ve read. Based on your reading and notes, you can look for:</a:t>
            </a:r>
          </a:p>
        </p:txBody>
      </p:sp>
      <p:sp>
        <p:nvSpPr>
          <p:cNvPr id="9" name="Rectangle 8">
            <a:extLst>
              <a:ext uri="{FF2B5EF4-FFF2-40B4-BE49-F238E27FC236}">
                <a16:creationId xmlns:a16="http://schemas.microsoft.com/office/drawing/2014/main" id="{BE162DE2-B39A-42C1-AA92-A98D668A8E75}"/>
              </a:ext>
            </a:extLst>
          </p:cNvPr>
          <p:cNvSpPr/>
          <p:nvPr/>
        </p:nvSpPr>
        <p:spPr>
          <a:xfrm>
            <a:off x="345234" y="74891"/>
            <a:ext cx="1511553" cy="793102"/>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43555" y="104387"/>
            <a:ext cx="8464469" cy="707886"/>
          </a:xfrm>
          <a:prstGeom prst="rect">
            <a:avLst/>
          </a:prstGeom>
          <a:noFill/>
        </p:spPr>
        <p:txBody>
          <a:bodyPr wrap="square" rtlCol="0">
            <a:spAutoFit/>
          </a:bodyPr>
          <a:lstStyle/>
          <a:p>
            <a:r>
              <a:rPr lang="en-US" sz="4000" b="1" dirty="0">
                <a:solidFill>
                  <a:schemeClr val="bg1"/>
                </a:solidFill>
                <a:latin typeface="TH SarabunPSK" panose="020B0500040200020003" pitchFamily="34" charset="-34"/>
                <a:cs typeface="TH SarabunPSK" panose="020B0500040200020003" pitchFamily="34" charset="-34"/>
              </a:rPr>
              <a:t>Step 3:   Identify themes, debates, and gaps</a:t>
            </a:r>
          </a:p>
        </p:txBody>
      </p:sp>
      <p:sp>
        <p:nvSpPr>
          <p:cNvPr id="32" name="Rectangle 31">
            <a:extLst>
              <a:ext uri="{FF2B5EF4-FFF2-40B4-BE49-F238E27FC236}">
                <a16:creationId xmlns:a16="http://schemas.microsoft.com/office/drawing/2014/main" id="{B5B1E09F-689D-49D5-BBDA-47E382CB1C95}"/>
              </a:ext>
            </a:extLst>
          </p:cNvPr>
          <p:cNvSpPr/>
          <p:nvPr/>
        </p:nvSpPr>
        <p:spPr>
          <a:xfrm>
            <a:off x="1566916" y="1917570"/>
            <a:ext cx="8611940" cy="336411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E657E9D-E955-4E6D-9210-D014D7F9F3C2}"/>
              </a:ext>
            </a:extLst>
          </p:cNvPr>
          <p:cNvSpPr/>
          <p:nvPr/>
        </p:nvSpPr>
        <p:spPr>
          <a:xfrm>
            <a:off x="1419431" y="1750780"/>
            <a:ext cx="8965091" cy="3653958"/>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0D95EACA-9F6B-41AA-9AD1-BB44FFD1487E}"/>
              </a:ext>
            </a:extLst>
          </p:cNvPr>
          <p:cNvSpPr/>
          <p:nvPr/>
        </p:nvSpPr>
        <p:spPr>
          <a:xfrm>
            <a:off x="1373608" y="4989913"/>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8A483146-D24F-42B4-BA86-2A8E0810036F}"/>
              </a:ext>
            </a:extLst>
          </p:cNvPr>
          <p:cNvSpPr/>
          <p:nvPr/>
        </p:nvSpPr>
        <p:spPr>
          <a:xfrm>
            <a:off x="1022702" y="4989913"/>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9547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76659"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2925"/>
            <a:ext cx="8231235" cy="707886"/>
          </a:xfrm>
          <a:prstGeom prst="rect">
            <a:avLst/>
          </a:prstGeom>
          <a:noFill/>
        </p:spPr>
        <p:txBody>
          <a:bodyPr wrap="square" rtlCol="0">
            <a:spAutoFit/>
          </a:bodyPr>
          <a:lstStyle/>
          <a:p>
            <a:pPr algn="ctr"/>
            <a:r>
              <a:rPr lang="en-US" sz="4000" b="1" dirty="0">
                <a:solidFill>
                  <a:schemeClr val="bg1"/>
                </a:solidFill>
                <a:latin typeface="TH SarabunPSK" panose="020B0500040200020003" pitchFamily="34" charset="-34"/>
                <a:cs typeface="TH SarabunPSK" panose="020B0500040200020003" pitchFamily="34" charset="-34"/>
              </a:rPr>
              <a:t> Experimental research</a:t>
            </a:r>
          </a:p>
        </p:txBody>
      </p:sp>
      <p:sp>
        <p:nvSpPr>
          <p:cNvPr id="44" name="TextBox 43">
            <a:extLst>
              <a:ext uri="{FF2B5EF4-FFF2-40B4-BE49-F238E27FC236}">
                <a16:creationId xmlns:a16="http://schemas.microsoft.com/office/drawing/2014/main" id="{B48A0DB0-B284-4E37-A4A2-000E0BF97A22}"/>
              </a:ext>
            </a:extLst>
          </p:cNvPr>
          <p:cNvSpPr txBox="1"/>
          <p:nvPr/>
        </p:nvSpPr>
        <p:spPr>
          <a:xfrm>
            <a:off x="386515" y="924659"/>
            <a:ext cx="8663469" cy="584775"/>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Do certain approaches become more or less popular over time?</a:t>
            </a:r>
            <a:endParaRPr lang="en-US" sz="3200" b="1" dirty="0">
              <a:latin typeface="TH SarabunPSK" panose="020B0500040200020003" pitchFamily="34" charset="-34"/>
              <a:cs typeface="TH SarabunPSK" panose="020B0500040200020003" pitchFamily="34" charset="-34"/>
            </a:endParaRPr>
          </a:p>
        </p:txBody>
      </p:sp>
      <p:grpSp>
        <p:nvGrpSpPr>
          <p:cNvPr id="30" name="Group 29">
            <a:extLst>
              <a:ext uri="{FF2B5EF4-FFF2-40B4-BE49-F238E27FC236}">
                <a16:creationId xmlns:a16="http://schemas.microsoft.com/office/drawing/2014/main" id="{401B4D3A-D6E6-4F8B-B003-0BAB54CE4856}"/>
              </a:ext>
            </a:extLst>
          </p:cNvPr>
          <p:cNvGrpSpPr/>
          <p:nvPr/>
        </p:nvGrpSpPr>
        <p:grpSpPr>
          <a:xfrm>
            <a:off x="392041" y="323788"/>
            <a:ext cx="7886720" cy="471264"/>
            <a:chOff x="850376" y="1283151"/>
            <a:chExt cx="7013530" cy="663545"/>
          </a:xfrm>
        </p:grpSpPr>
        <p:sp>
          <p:nvSpPr>
            <p:cNvPr id="31" name="Rectangle 30">
              <a:extLst>
                <a:ext uri="{FF2B5EF4-FFF2-40B4-BE49-F238E27FC236}">
                  <a16:creationId xmlns:a16="http://schemas.microsoft.com/office/drawing/2014/main" id="{65665B7E-4C13-4D1F-8EED-295AD1F22F18}"/>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DB17A654-42DD-4C0E-8447-B0FAC2475F73}"/>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Triangle 32">
              <a:extLst>
                <a:ext uri="{FF2B5EF4-FFF2-40B4-BE49-F238E27FC236}">
                  <a16:creationId xmlns:a16="http://schemas.microsoft.com/office/drawing/2014/main" id="{B1C8A45A-06A5-4CE6-BD7A-DC9988B21B5E}"/>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519784D5-D096-499C-BA9E-5157257CF972}"/>
              </a:ext>
            </a:extLst>
          </p:cNvPr>
          <p:cNvSpPr txBox="1"/>
          <p:nvPr/>
        </p:nvSpPr>
        <p:spPr>
          <a:xfrm>
            <a:off x="710129" y="238312"/>
            <a:ext cx="7238280" cy="584775"/>
          </a:xfrm>
          <a:prstGeom prst="rect">
            <a:avLst/>
          </a:prstGeom>
          <a:noFill/>
        </p:spPr>
        <p:txBody>
          <a:bodyPr wrap="square" rtlCol="0">
            <a:spAutoFit/>
          </a:bodyPr>
          <a:lstStyle/>
          <a:p>
            <a:pPr algn="ctr"/>
            <a:r>
              <a:rPr lang="en-US" sz="3200" b="1" dirty="0">
                <a:solidFill>
                  <a:schemeClr val="bg1"/>
                </a:solidFill>
                <a:latin typeface="TH SarabunPSK" panose="020B0500040200020003" pitchFamily="34" charset="-34"/>
                <a:cs typeface="TH SarabunPSK" panose="020B0500040200020003" pitchFamily="34" charset="-34"/>
              </a:rPr>
              <a:t>Trends and patterns (in theory, method or results):</a:t>
            </a:r>
            <a:endParaRPr lang="th-TH" sz="3200" b="1" dirty="0">
              <a:solidFill>
                <a:schemeClr val="bg1"/>
              </a:solidFill>
              <a:latin typeface="TH SarabunPSK" panose="020B0500040200020003" pitchFamily="34" charset="-34"/>
              <a:cs typeface="TH SarabunPSK" panose="020B0500040200020003" pitchFamily="34" charset="-34"/>
            </a:endParaRPr>
          </a:p>
        </p:txBody>
      </p:sp>
      <p:sp>
        <p:nvSpPr>
          <p:cNvPr id="35" name="Parallelogram 34">
            <a:extLst>
              <a:ext uri="{FF2B5EF4-FFF2-40B4-BE49-F238E27FC236}">
                <a16:creationId xmlns:a16="http://schemas.microsoft.com/office/drawing/2014/main" id="{89524E5E-3EFC-41D4-B7C3-EFAD5436AE23}"/>
              </a:ext>
            </a:extLst>
          </p:cNvPr>
          <p:cNvSpPr/>
          <p:nvPr/>
        </p:nvSpPr>
        <p:spPr>
          <a:xfrm>
            <a:off x="7960181" y="321097"/>
            <a:ext cx="485468" cy="471263"/>
          </a:xfrm>
          <a:prstGeom prst="parallelogram">
            <a:avLst>
              <a:gd name="adj" fmla="val 74032"/>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0E192348-8DCA-4141-8121-E7A43B6838B0}"/>
              </a:ext>
            </a:extLst>
          </p:cNvPr>
          <p:cNvSpPr/>
          <p:nvPr/>
        </p:nvSpPr>
        <p:spPr>
          <a:xfrm>
            <a:off x="8175495" y="321097"/>
            <a:ext cx="507555" cy="471263"/>
          </a:xfrm>
          <a:prstGeom prst="parallelogram">
            <a:avLst>
              <a:gd name="adj" fmla="val 71945"/>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361C817-535F-4649-91D4-9DB9E7AEEE44}"/>
              </a:ext>
            </a:extLst>
          </p:cNvPr>
          <p:cNvSpPr txBox="1"/>
          <p:nvPr/>
        </p:nvSpPr>
        <p:spPr>
          <a:xfrm>
            <a:off x="348391" y="2274557"/>
            <a:ext cx="9884179" cy="584775"/>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what questions or concepts recur across the literature?</a:t>
            </a:r>
            <a:endParaRPr lang="en-US" sz="3200" b="1" dirty="0">
              <a:latin typeface="TH SarabunPSK" panose="020B0500040200020003" pitchFamily="34" charset="-34"/>
              <a:cs typeface="TH SarabunPSK" panose="020B0500040200020003" pitchFamily="34" charset="-34"/>
            </a:endParaRPr>
          </a:p>
        </p:txBody>
      </p:sp>
      <p:grpSp>
        <p:nvGrpSpPr>
          <p:cNvPr id="41" name="Group 40">
            <a:extLst>
              <a:ext uri="{FF2B5EF4-FFF2-40B4-BE49-F238E27FC236}">
                <a16:creationId xmlns:a16="http://schemas.microsoft.com/office/drawing/2014/main" id="{D302CEFC-D20E-487A-A025-19853B43B40E}"/>
              </a:ext>
            </a:extLst>
          </p:cNvPr>
          <p:cNvGrpSpPr/>
          <p:nvPr/>
        </p:nvGrpSpPr>
        <p:grpSpPr>
          <a:xfrm>
            <a:off x="386516" y="1725978"/>
            <a:ext cx="6241583" cy="471264"/>
            <a:chOff x="850376" y="1283151"/>
            <a:chExt cx="7013530" cy="663545"/>
          </a:xfrm>
        </p:grpSpPr>
        <p:sp>
          <p:nvSpPr>
            <p:cNvPr id="42" name="Rectangle 41">
              <a:extLst>
                <a:ext uri="{FF2B5EF4-FFF2-40B4-BE49-F238E27FC236}">
                  <a16:creationId xmlns:a16="http://schemas.microsoft.com/office/drawing/2014/main" id="{6CF12117-76C5-4E70-837D-1274B214597A}"/>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a:extLst>
                <a:ext uri="{FF2B5EF4-FFF2-40B4-BE49-F238E27FC236}">
                  <a16:creationId xmlns:a16="http://schemas.microsoft.com/office/drawing/2014/main" id="{A2BE273F-7FDB-42DC-9608-8C31EEBC380A}"/>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ight Triangle 44">
              <a:extLst>
                <a:ext uri="{FF2B5EF4-FFF2-40B4-BE49-F238E27FC236}">
                  <a16:creationId xmlns:a16="http://schemas.microsoft.com/office/drawing/2014/main" id="{FCF99C90-AEFC-4B5F-A4DB-FDF03A2016BC}"/>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FA57FFB-AF2D-47C7-AFDE-6593A21B5734}"/>
              </a:ext>
            </a:extLst>
          </p:cNvPr>
          <p:cNvSpPr txBox="1"/>
          <p:nvPr/>
        </p:nvSpPr>
        <p:spPr>
          <a:xfrm>
            <a:off x="675108" y="1611006"/>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Themes:</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47" name="Parallelogram 46">
            <a:extLst>
              <a:ext uri="{FF2B5EF4-FFF2-40B4-BE49-F238E27FC236}">
                <a16:creationId xmlns:a16="http://schemas.microsoft.com/office/drawing/2014/main" id="{5036759B-DB67-4C4C-8D27-E1717DC14A58}"/>
              </a:ext>
            </a:extLst>
          </p:cNvPr>
          <p:cNvSpPr/>
          <p:nvPr/>
        </p:nvSpPr>
        <p:spPr>
          <a:xfrm>
            <a:off x="6395287" y="1723287"/>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a:extLst>
              <a:ext uri="{FF2B5EF4-FFF2-40B4-BE49-F238E27FC236}">
                <a16:creationId xmlns:a16="http://schemas.microsoft.com/office/drawing/2014/main" id="{C4442F42-7606-4E54-9476-E11B0CCEDDE8}"/>
              </a:ext>
            </a:extLst>
          </p:cNvPr>
          <p:cNvSpPr/>
          <p:nvPr/>
        </p:nvSpPr>
        <p:spPr>
          <a:xfrm>
            <a:off x="6632688" y="1723287"/>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4470F93-AB48-4691-A302-91AB7041595B}"/>
              </a:ext>
            </a:extLst>
          </p:cNvPr>
          <p:cNvSpPr txBox="1"/>
          <p:nvPr/>
        </p:nvSpPr>
        <p:spPr>
          <a:xfrm>
            <a:off x="410547" y="3506548"/>
            <a:ext cx="9884179" cy="584775"/>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where do sources disagree?</a:t>
            </a:r>
            <a:endParaRPr lang="en-US" sz="3200" b="1" dirty="0">
              <a:latin typeface="TH SarabunPSK" panose="020B0500040200020003" pitchFamily="34" charset="-34"/>
              <a:cs typeface="TH SarabunPSK" panose="020B0500040200020003" pitchFamily="34" charset="-34"/>
            </a:endParaRPr>
          </a:p>
        </p:txBody>
      </p:sp>
      <p:grpSp>
        <p:nvGrpSpPr>
          <p:cNvPr id="50" name="Group 49">
            <a:extLst>
              <a:ext uri="{FF2B5EF4-FFF2-40B4-BE49-F238E27FC236}">
                <a16:creationId xmlns:a16="http://schemas.microsoft.com/office/drawing/2014/main" id="{1F8FFF61-7A63-4519-9797-09233543596B}"/>
              </a:ext>
            </a:extLst>
          </p:cNvPr>
          <p:cNvGrpSpPr/>
          <p:nvPr/>
        </p:nvGrpSpPr>
        <p:grpSpPr>
          <a:xfrm>
            <a:off x="448672" y="2957969"/>
            <a:ext cx="6241583" cy="471264"/>
            <a:chOff x="850376" y="1283151"/>
            <a:chExt cx="7013530" cy="663545"/>
          </a:xfrm>
        </p:grpSpPr>
        <p:sp>
          <p:nvSpPr>
            <p:cNvPr id="51" name="Rectangle 50">
              <a:extLst>
                <a:ext uri="{FF2B5EF4-FFF2-40B4-BE49-F238E27FC236}">
                  <a16:creationId xmlns:a16="http://schemas.microsoft.com/office/drawing/2014/main" id="{56E22452-A73D-469D-A65B-27E5A7F56160}"/>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a16="http://schemas.microsoft.com/office/drawing/2014/main" id="{4AB73E0B-3B2E-4509-865F-2B1EF2CC7D54}"/>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ight Triangle 60">
              <a:extLst>
                <a:ext uri="{FF2B5EF4-FFF2-40B4-BE49-F238E27FC236}">
                  <a16:creationId xmlns:a16="http://schemas.microsoft.com/office/drawing/2014/main" id="{34555C1A-0709-4EF5-9C0F-9284D43BB0A8}"/>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B728EBCF-A144-452B-BEFC-00B7C40693BC}"/>
              </a:ext>
            </a:extLst>
          </p:cNvPr>
          <p:cNvSpPr txBox="1"/>
          <p:nvPr/>
        </p:nvSpPr>
        <p:spPr>
          <a:xfrm>
            <a:off x="658606" y="2862661"/>
            <a:ext cx="6027330" cy="584775"/>
          </a:xfrm>
          <a:prstGeom prst="rect">
            <a:avLst/>
          </a:prstGeom>
          <a:noFill/>
        </p:spPr>
        <p:txBody>
          <a:bodyPr wrap="square" rtlCol="0">
            <a:spAutoFit/>
          </a:bodyPr>
          <a:lstStyle/>
          <a:p>
            <a:pPr algn="ctr"/>
            <a:r>
              <a:rPr lang="en-US" sz="3200" b="1" dirty="0">
                <a:solidFill>
                  <a:schemeClr val="bg1"/>
                </a:solidFill>
                <a:latin typeface="TH SarabunPSK" panose="020B0500040200020003" pitchFamily="34" charset="-34"/>
                <a:cs typeface="TH SarabunPSK" panose="020B0500040200020003" pitchFamily="34" charset="-34"/>
              </a:rPr>
              <a:t>Debates, conflicts and contradictions: </a:t>
            </a:r>
            <a:endParaRPr lang="th-TH" sz="3200" b="1" dirty="0">
              <a:solidFill>
                <a:schemeClr val="bg1"/>
              </a:solidFill>
              <a:latin typeface="TH SarabunPSK" panose="020B0500040200020003" pitchFamily="34" charset="-34"/>
              <a:cs typeface="TH SarabunPSK" panose="020B0500040200020003" pitchFamily="34" charset="-34"/>
            </a:endParaRPr>
          </a:p>
        </p:txBody>
      </p:sp>
      <p:sp>
        <p:nvSpPr>
          <p:cNvPr id="63" name="Parallelogram 62">
            <a:extLst>
              <a:ext uri="{FF2B5EF4-FFF2-40B4-BE49-F238E27FC236}">
                <a16:creationId xmlns:a16="http://schemas.microsoft.com/office/drawing/2014/main" id="{EEC25EFF-2F0A-4057-9AE5-D35A5B869384}"/>
              </a:ext>
            </a:extLst>
          </p:cNvPr>
          <p:cNvSpPr/>
          <p:nvPr/>
        </p:nvSpPr>
        <p:spPr>
          <a:xfrm>
            <a:off x="6457443" y="2955278"/>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arallelogram 63">
            <a:extLst>
              <a:ext uri="{FF2B5EF4-FFF2-40B4-BE49-F238E27FC236}">
                <a16:creationId xmlns:a16="http://schemas.microsoft.com/office/drawing/2014/main" id="{8C392DB6-5CA0-4AB9-989B-6308B3E10103}"/>
              </a:ext>
            </a:extLst>
          </p:cNvPr>
          <p:cNvSpPr/>
          <p:nvPr/>
        </p:nvSpPr>
        <p:spPr>
          <a:xfrm>
            <a:off x="6694844" y="2955278"/>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260EB86-9640-4C69-A9B6-778BA2CE7E6C}"/>
              </a:ext>
            </a:extLst>
          </p:cNvPr>
          <p:cNvSpPr txBox="1"/>
          <p:nvPr/>
        </p:nvSpPr>
        <p:spPr>
          <a:xfrm>
            <a:off x="410547" y="4713889"/>
            <a:ext cx="11270625" cy="584775"/>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Are there any influential theories or studies that changed the direction of the field?</a:t>
            </a:r>
            <a:endParaRPr lang="en-US" sz="3200" b="1" dirty="0">
              <a:latin typeface="TH SarabunPSK" panose="020B0500040200020003" pitchFamily="34" charset="-34"/>
              <a:cs typeface="TH SarabunPSK" panose="020B0500040200020003" pitchFamily="34" charset="-34"/>
            </a:endParaRPr>
          </a:p>
        </p:txBody>
      </p:sp>
      <p:grpSp>
        <p:nvGrpSpPr>
          <p:cNvPr id="66" name="Group 65">
            <a:extLst>
              <a:ext uri="{FF2B5EF4-FFF2-40B4-BE49-F238E27FC236}">
                <a16:creationId xmlns:a16="http://schemas.microsoft.com/office/drawing/2014/main" id="{E01529B3-C0E7-4A6A-97DF-58DB45B661FB}"/>
              </a:ext>
            </a:extLst>
          </p:cNvPr>
          <p:cNvGrpSpPr/>
          <p:nvPr/>
        </p:nvGrpSpPr>
        <p:grpSpPr>
          <a:xfrm>
            <a:off x="448672" y="4165310"/>
            <a:ext cx="6241583" cy="471264"/>
            <a:chOff x="850376" y="1283151"/>
            <a:chExt cx="7013530" cy="663545"/>
          </a:xfrm>
        </p:grpSpPr>
        <p:sp>
          <p:nvSpPr>
            <p:cNvPr id="67" name="Rectangle 66">
              <a:extLst>
                <a:ext uri="{FF2B5EF4-FFF2-40B4-BE49-F238E27FC236}">
                  <a16:creationId xmlns:a16="http://schemas.microsoft.com/office/drawing/2014/main" id="{55160737-CAA8-499F-A447-5AC31450C1A7}"/>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67">
              <a:extLst>
                <a:ext uri="{FF2B5EF4-FFF2-40B4-BE49-F238E27FC236}">
                  <a16:creationId xmlns:a16="http://schemas.microsoft.com/office/drawing/2014/main" id="{6B4DD96E-2E65-4AE9-BDB0-E17DECFD436D}"/>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ight Triangle 68">
              <a:extLst>
                <a:ext uri="{FF2B5EF4-FFF2-40B4-BE49-F238E27FC236}">
                  <a16:creationId xmlns:a16="http://schemas.microsoft.com/office/drawing/2014/main" id="{50B8FD70-5A60-4D58-8048-AD6487BA85EE}"/>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TextBox 69">
            <a:extLst>
              <a:ext uri="{FF2B5EF4-FFF2-40B4-BE49-F238E27FC236}">
                <a16:creationId xmlns:a16="http://schemas.microsoft.com/office/drawing/2014/main" id="{1353A803-2CC6-461B-93A8-3BA564D4307A}"/>
              </a:ext>
            </a:extLst>
          </p:cNvPr>
          <p:cNvSpPr txBox="1"/>
          <p:nvPr/>
        </p:nvSpPr>
        <p:spPr>
          <a:xfrm>
            <a:off x="737264" y="4050338"/>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Pivotal publications: </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71" name="Parallelogram 70">
            <a:extLst>
              <a:ext uri="{FF2B5EF4-FFF2-40B4-BE49-F238E27FC236}">
                <a16:creationId xmlns:a16="http://schemas.microsoft.com/office/drawing/2014/main" id="{21A9ECDA-B095-4135-AF55-BF77A746E5F0}"/>
              </a:ext>
            </a:extLst>
          </p:cNvPr>
          <p:cNvSpPr/>
          <p:nvPr/>
        </p:nvSpPr>
        <p:spPr>
          <a:xfrm>
            <a:off x="6457443" y="4162619"/>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arallelogram 71">
            <a:extLst>
              <a:ext uri="{FF2B5EF4-FFF2-40B4-BE49-F238E27FC236}">
                <a16:creationId xmlns:a16="http://schemas.microsoft.com/office/drawing/2014/main" id="{CA39CF0C-DDAC-411B-88DE-9042E2C83B0F}"/>
              </a:ext>
            </a:extLst>
          </p:cNvPr>
          <p:cNvSpPr/>
          <p:nvPr/>
        </p:nvSpPr>
        <p:spPr>
          <a:xfrm>
            <a:off x="6694844" y="4162619"/>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0B4ED-1E5A-4742-B75D-49BD42B0A6EE}"/>
              </a:ext>
            </a:extLst>
          </p:cNvPr>
          <p:cNvSpPr txBox="1"/>
          <p:nvPr/>
        </p:nvSpPr>
        <p:spPr>
          <a:xfrm>
            <a:off x="472703" y="5867224"/>
            <a:ext cx="11719297" cy="584775"/>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what is missing from the literature? Are there weaknesses that need to be addressed?</a:t>
            </a:r>
            <a:endParaRPr lang="en-US" sz="3200" b="1" dirty="0">
              <a:latin typeface="TH SarabunPSK" panose="020B0500040200020003" pitchFamily="34" charset="-34"/>
              <a:cs typeface="TH SarabunPSK" panose="020B0500040200020003" pitchFamily="34" charset="-34"/>
            </a:endParaRPr>
          </a:p>
        </p:txBody>
      </p:sp>
      <p:grpSp>
        <p:nvGrpSpPr>
          <p:cNvPr id="74" name="Group 73">
            <a:extLst>
              <a:ext uri="{FF2B5EF4-FFF2-40B4-BE49-F238E27FC236}">
                <a16:creationId xmlns:a16="http://schemas.microsoft.com/office/drawing/2014/main" id="{A9AF9041-1513-464B-AC93-9801D1D8F4CA}"/>
              </a:ext>
            </a:extLst>
          </p:cNvPr>
          <p:cNvGrpSpPr/>
          <p:nvPr/>
        </p:nvGrpSpPr>
        <p:grpSpPr>
          <a:xfrm>
            <a:off x="510828" y="5397301"/>
            <a:ext cx="6241583" cy="471264"/>
            <a:chOff x="850376" y="1283151"/>
            <a:chExt cx="7013530" cy="663545"/>
          </a:xfrm>
        </p:grpSpPr>
        <p:sp>
          <p:nvSpPr>
            <p:cNvPr id="75" name="Rectangle 74">
              <a:extLst>
                <a:ext uri="{FF2B5EF4-FFF2-40B4-BE49-F238E27FC236}">
                  <a16:creationId xmlns:a16="http://schemas.microsoft.com/office/drawing/2014/main" id="{C54C089B-5CDE-4356-8D4F-8D6E379053B8}"/>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Triangle 75">
              <a:extLst>
                <a:ext uri="{FF2B5EF4-FFF2-40B4-BE49-F238E27FC236}">
                  <a16:creationId xmlns:a16="http://schemas.microsoft.com/office/drawing/2014/main" id="{1829DFDB-D0B4-4230-8430-60B77917BE90}"/>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ight Triangle 76">
              <a:extLst>
                <a:ext uri="{FF2B5EF4-FFF2-40B4-BE49-F238E27FC236}">
                  <a16:creationId xmlns:a16="http://schemas.microsoft.com/office/drawing/2014/main" id="{EEE6E97A-F968-4C6E-80EF-59CB9F691D1A}"/>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TextBox 77">
            <a:extLst>
              <a:ext uri="{FF2B5EF4-FFF2-40B4-BE49-F238E27FC236}">
                <a16:creationId xmlns:a16="http://schemas.microsoft.com/office/drawing/2014/main" id="{C13E7F0F-C321-4DA7-8744-016EF0F768FC}"/>
              </a:ext>
            </a:extLst>
          </p:cNvPr>
          <p:cNvSpPr txBox="1"/>
          <p:nvPr/>
        </p:nvSpPr>
        <p:spPr>
          <a:xfrm>
            <a:off x="720762" y="5301993"/>
            <a:ext cx="6027330"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Gaps: </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79" name="Parallelogram 78">
            <a:extLst>
              <a:ext uri="{FF2B5EF4-FFF2-40B4-BE49-F238E27FC236}">
                <a16:creationId xmlns:a16="http://schemas.microsoft.com/office/drawing/2014/main" id="{14DDB5EB-2A7F-4467-8FD6-596DE72C4B4C}"/>
              </a:ext>
            </a:extLst>
          </p:cNvPr>
          <p:cNvSpPr/>
          <p:nvPr/>
        </p:nvSpPr>
        <p:spPr>
          <a:xfrm>
            <a:off x="6519599" y="5394610"/>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arallelogram 79">
            <a:extLst>
              <a:ext uri="{FF2B5EF4-FFF2-40B4-BE49-F238E27FC236}">
                <a16:creationId xmlns:a16="http://schemas.microsoft.com/office/drawing/2014/main" id="{AAA676D5-1793-42D2-8379-7D284B48E042}"/>
              </a:ext>
            </a:extLst>
          </p:cNvPr>
          <p:cNvSpPr/>
          <p:nvPr/>
        </p:nvSpPr>
        <p:spPr>
          <a:xfrm>
            <a:off x="6757000" y="5394610"/>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12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43094"/>
            <a:ext cx="8231235" cy="923330"/>
          </a:xfrm>
          <a:prstGeom prst="rect">
            <a:avLst/>
          </a:prstGeom>
          <a:noFill/>
        </p:spPr>
        <p:txBody>
          <a:bodyPr wrap="square" rtlCol="0">
            <a:spAutoFit/>
          </a:bodyPr>
          <a:lstStyle/>
          <a:p>
            <a:pPr algn="ctr"/>
            <a:r>
              <a:rPr lang="en-US" sz="5400" b="1" dirty="0">
                <a:solidFill>
                  <a:schemeClr val="bg1"/>
                </a:solidFill>
                <a:latin typeface="TH SarabunPSK" panose="020B0500040200020003" pitchFamily="34" charset="-34"/>
                <a:cs typeface="TH SarabunPSK" panose="020B0500040200020003" pitchFamily="34" charset="-34"/>
              </a:rPr>
              <a:t>Data Collection Methods</a:t>
            </a:r>
          </a:p>
        </p:txBody>
      </p:sp>
      <p:sp>
        <p:nvSpPr>
          <p:cNvPr id="30" name="TextBox 29">
            <a:extLst>
              <a:ext uri="{FF2B5EF4-FFF2-40B4-BE49-F238E27FC236}">
                <a16:creationId xmlns:a16="http://schemas.microsoft.com/office/drawing/2014/main" id="{AB4C38A0-AC56-4EF2-8CD2-D3B16267F375}"/>
              </a:ext>
            </a:extLst>
          </p:cNvPr>
          <p:cNvSpPr txBox="1"/>
          <p:nvPr/>
        </p:nvSpPr>
        <p:spPr>
          <a:xfrm>
            <a:off x="286240" y="973172"/>
            <a:ext cx="11346526" cy="1077218"/>
          </a:xfrm>
          <a:prstGeom prst="rect">
            <a:avLst/>
          </a:prstGeom>
          <a:noFill/>
        </p:spPr>
        <p:txBody>
          <a:bodyPr wrap="square">
            <a:spAutoFit/>
          </a:bodyPr>
          <a:lstStyle/>
          <a:p>
            <a:pPr algn="thaiDist"/>
            <a:r>
              <a:rPr lang="th-TH" sz="3200" b="1" dirty="0">
                <a:latin typeface="TH SarabunPSK" panose="020B0500040200020003" pitchFamily="34" charset="-34"/>
                <a:cs typeface="TH SarabunPSK" panose="020B0500040200020003" pitchFamily="34" charset="-34"/>
              </a:rPr>
              <a:t>	</a:t>
            </a:r>
            <a:r>
              <a:rPr lang="en-US" sz="3200" b="1" dirty="0">
                <a:latin typeface="TH SarabunPSK" panose="020B0500040200020003" pitchFamily="34" charset="-34"/>
                <a:cs typeface="TH SarabunPSK" panose="020B0500040200020003" pitchFamily="34" charset="-34"/>
              </a:rPr>
              <a:t>The title page (or cover page) of your dissertation contains all key information about the document. It usually includes:</a:t>
            </a:r>
          </a:p>
        </p:txBody>
      </p:sp>
      <p:sp>
        <p:nvSpPr>
          <p:cNvPr id="22" name="TextBox 21">
            <a:extLst>
              <a:ext uri="{FF2B5EF4-FFF2-40B4-BE49-F238E27FC236}">
                <a16:creationId xmlns:a16="http://schemas.microsoft.com/office/drawing/2014/main" id="{D2FD2099-1868-426E-BF02-618EF101FF4A}"/>
              </a:ext>
            </a:extLst>
          </p:cNvPr>
          <p:cNvSpPr txBox="1"/>
          <p:nvPr/>
        </p:nvSpPr>
        <p:spPr>
          <a:xfrm>
            <a:off x="1214208" y="2171263"/>
            <a:ext cx="10113400" cy="3046988"/>
          </a:xfrm>
          <a:prstGeom prst="rect">
            <a:avLst/>
          </a:prstGeom>
          <a:noFill/>
        </p:spPr>
        <p:txBody>
          <a:bodyPr wrap="square">
            <a:spAutoFit/>
          </a:bodyPr>
          <a:lstStyle/>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Dissertation title</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Your name</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The type of document (e.g. dissertation)</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The department and institution</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The degree program (e.g. Master of Arts)</a:t>
            </a:r>
          </a:p>
          <a:p>
            <a:pPr lvl="1" indent="-457200" algn="thaiDist">
              <a:buClr>
                <a:schemeClr val="tx1"/>
              </a:buClr>
              <a:buFont typeface="Arial" panose="020B0604020202020204" pitchFamily="34" charset="0"/>
              <a:buChar char="•"/>
            </a:pPr>
            <a:r>
              <a:rPr lang="en-US" altLang="th-TH" sz="3200" b="1" dirty="0">
                <a:solidFill>
                  <a:srgbClr val="0070C0"/>
                </a:solidFill>
                <a:latin typeface="TH SarabunPSK" panose="020B0500040200020003" pitchFamily="34" charset="-34"/>
                <a:cs typeface="TH SarabunPSK" panose="020B0500040200020003" pitchFamily="34" charset="-34"/>
              </a:rPr>
              <a:t>The date of submission</a:t>
            </a:r>
          </a:p>
        </p:txBody>
      </p:sp>
      <p:cxnSp>
        <p:nvCxnSpPr>
          <p:cNvPr id="27" name="Straight Connector 26">
            <a:extLst>
              <a:ext uri="{FF2B5EF4-FFF2-40B4-BE49-F238E27FC236}">
                <a16:creationId xmlns:a16="http://schemas.microsoft.com/office/drawing/2014/main" id="{F8EB52BB-83AC-44A7-AAA7-361053EA13F5}"/>
              </a:ext>
            </a:extLst>
          </p:cNvPr>
          <p:cNvCxnSpPr/>
          <p:nvPr/>
        </p:nvCxnSpPr>
        <p:spPr>
          <a:xfrm>
            <a:off x="1308537" y="2689925"/>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A62C1C8-EF7D-427A-B385-6FBEBAEC88B8}"/>
              </a:ext>
            </a:extLst>
          </p:cNvPr>
          <p:cNvCxnSpPr/>
          <p:nvPr/>
        </p:nvCxnSpPr>
        <p:spPr>
          <a:xfrm>
            <a:off x="1308537" y="3186454"/>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D56030C-6F9F-4273-8951-D946998700B2}"/>
              </a:ext>
            </a:extLst>
          </p:cNvPr>
          <p:cNvCxnSpPr/>
          <p:nvPr/>
        </p:nvCxnSpPr>
        <p:spPr>
          <a:xfrm>
            <a:off x="1308537" y="3673151"/>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403A0CB-D09B-4E0B-A73B-E68D33948569}"/>
              </a:ext>
            </a:extLst>
          </p:cNvPr>
          <p:cNvCxnSpPr/>
          <p:nvPr/>
        </p:nvCxnSpPr>
        <p:spPr>
          <a:xfrm>
            <a:off x="1308537" y="4171115"/>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120428-B788-4035-8F13-B09608A9540E}"/>
              </a:ext>
            </a:extLst>
          </p:cNvPr>
          <p:cNvCxnSpPr/>
          <p:nvPr/>
        </p:nvCxnSpPr>
        <p:spPr>
          <a:xfrm>
            <a:off x="1308537" y="4667644"/>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E80315-1B51-4DF5-9D36-35A1D8CB5029}"/>
              </a:ext>
            </a:extLst>
          </p:cNvPr>
          <p:cNvCxnSpPr/>
          <p:nvPr/>
        </p:nvCxnSpPr>
        <p:spPr>
          <a:xfrm>
            <a:off x="1308537" y="5154341"/>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35" name="Picture 34" descr="Graphical user interface, application&#10;&#10;Description automatically generated">
            <a:extLst>
              <a:ext uri="{FF2B5EF4-FFF2-40B4-BE49-F238E27FC236}">
                <a16:creationId xmlns:a16="http://schemas.microsoft.com/office/drawing/2014/main" id="{F0535120-A211-4E47-93FE-2CC261829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788" y="3231421"/>
            <a:ext cx="3292391" cy="3109481"/>
          </a:xfrm>
          <a:prstGeom prst="rect">
            <a:avLst/>
          </a:prstGeom>
        </p:spPr>
      </p:pic>
      <p:sp>
        <p:nvSpPr>
          <p:cNvPr id="36" name="TextBox 35">
            <a:extLst>
              <a:ext uri="{FF2B5EF4-FFF2-40B4-BE49-F238E27FC236}">
                <a16:creationId xmlns:a16="http://schemas.microsoft.com/office/drawing/2014/main" id="{A5A50786-A065-4151-8B70-DEDBB71EB29F}"/>
              </a:ext>
            </a:extLst>
          </p:cNvPr>
          <p:cNvSpPr txBox="1"/>
          <p:nvPr/>
        </p:nvSpPr>
        <p:spPr>
          <a:xfrm>
            <a:off x="197705" y="5495165"/>
            <a:ext cx="8218708" cy="1077218"/>
          </a:xfrm>
          <a:prstGeom prst="rect">
            <a:avLst/>
          </a:prstGeom>
          <a:noFill/>
        </p:spPr>
        <p:txBody>
          <a:bodyPr wrap="square">
            <a:spAutoFit/>
          </a:bodyPr>
          <a:lstStyle/>
          <a:p>
            <a:pPr algn="thaiDist"/>
            <a:r>
              <a:rPr lang="th-TH" sz="3200" b="1" dirty="0">
                <a:latin typeface="TH SarabunPSK" panose="020B0500040200020003" pitchFamily="34" charset="-34"/>
                <a:cs typeface="TH SarabunPSK" panose="020B0500040200020003" pitchFamily="34" charset="-34"/>
              </a:rPr>
              <a:t>	</a:t>
            </a:r>
            <a:r>
              <a:rPr lang="en-US" sz="3200" b="1" dirty="0">
                <a:latin typeface="TH SarabunPSK" panose="020B0500040200020003" pitchFamily="34" charset="-34"/>
                <a:cs typeface="TH SarabunPSK" panose="020B0500040200020003" pitchFamily="34" charset="-34"/>
              </a:rPr>
              <a:t>It sometimes also includes your student number, your supervisor’s name, and your university’s logo.</a:t>
            </a:r>
          </a:p>
        </p:txBody>
      </p:sp>
      <p:sp>
        <p:nvSpPr>
          <p:cNvPr id="37" name="Rectangle 36">
            <a:extLst>
              <a:ext uri="{FF2B5EF4-FFF2-40B4-BE49-F238E27FC236}">
                <a16:creationId xmlns:a16="http://schemas.microsoft.com/office/drawing/2014/main" id="{A1D61A7F-9123-4969-A0C2-224232DD2807}"/>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AC73FA97-A1FB-410F-B1E6-BA019DBF6999}"/>
              </a:ext>
            </a:extLst>
          </p:cNvPr>
          <p:cNvGrpSpPr/>
          <p:nvPr/>
        </p:nvGrpSpPr>
        <p:grpSpPr>
          <a:xfrm>
            <a:off x="345234" y="80008"/>
            <a:ext cx="8850088" cy="793102"/>
            <a:chOff x="0" y="2944761"/>
            <a:chExt cx="8453535" cy="491613"/>
          </a:xfrm>
          <a:solidFill>
            <a:srgbClr val="FF99CC"/>
          </a:solidFill>
        </p:grpSpPr>
        <p:sp>
          <p:nvSpPr>
            <p:cNvPr id="39" name="Rectangle 38">
              <a:extLst>
                <a:ext uri="{FF2B5EF4-FFF2-40B4-BE49-F238E27FC236}">
                  <a16:creationId xmlns:a16="http://schemas.microsoft.com/office/drawing/2014/main" id="{B497E065-D6AE-43E0-8F3E-F8F7CED94480}"/>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a:extLst>
                <a:ext uri="{FF2B5EF4-FFF2-40B4-BE49-F238E27FC236}">
                  <a16:creationId xmlns:a16="http://schemas.microsoft.com/office/drawing/2014/main" id="{096A1A6B-E881-4651-A6F5-BFF4B7895520}"/>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ight Triangle 40">
            <a:extLst>
              <a:ext uri="{FF2B5EF4-FFF2-40B4-BE49-F238E27FC236}">
                <a16:creationId xmlns:a16="http://schemas.microsoft.com/office/drawing/2014/main" id="{4E4C994C-FB84-4531-AFE0-C4F8A3757983}"/>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3F355A1F-2AC8-43C3-8A13-BEDAE836F2DC}"/>
              </a:ext>
            </a:extLst>
          </p:cNvPr>
          <p:cNvSpPr txBox="1"/>
          <p:nvPr/>
        </p:nvSpPr>
        <p:spPr>
          <a:xfrm>
            <a:off x="410547" y="84726"/>
            <a:ext cx="8231235" cy="769441"/>
          </a:xfrm>
          <a:prstGeom prst="rect">
            <a:avLst/>
          </a:prstGeom>
          <a:noFill/>
        </p:spPr>
        <p:txBody>
          <a:bodyPr wrap="square" rtlCol="0">
            <a:spAutoFit/>
          </a:bodyPr>
          <a:lstStyle/>
          <a:p>
            <a:pPr algn="ctr"/>
            <a:r>
              <a:rPr lang="en-US" sz="4400" b="1" dirty="0">
                <a:solidFill>
                  <a:schemeClr val="bg1"/>
                </a:solidFill>
                <a:latin typeface="TH SarabunPSK" panose="020B0500040200020003" pitchFamily="34" charset="-34"/>
                <a:cs typeface="TH SarabunPSK" panose="020B0500040200020003" pitchFamily="34" charset="-34"/>
              </a:rPr>
              <a:t>Dissertation title page</a:t>
            </a:r>
          </a:p>
        </p:txBody>
      </p:sp>
    </p:spTree>
    <p:extLst>
      <p:ext uri="{BB962C8B-B14F-4D97-AF65-F5344CB8AC3E}">
        <p14:creationId xmlns:p14="http://schemas.microsoft.com/office/powerpoint/2010/main" val="13398582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B4C38A0-AC56-4EF2-8CD2-D3B16267F375}"/>
              </a:ext>
            </a:extLst>
          </p:cNvPr>
          <p:cNvSpPr txBox="1"/>
          <p:nvPr/>
        </p:nvSpPr>
        <p:spPr>
          <a:xfrm>
            <a:off x="2973492" y="2158677"/>
            <a:ext cx="5692608" cy="2862322"/>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This step will help you work out the structure of your literature review and (if applicable) show how your own research will contribute to existing knowledge.</a:t>
            </a:r>
          </a:p>
        </p:txBody>
      </p:sp>
      <p:sp>
        <p:nvSpPr>
          <p:cNvPr id="32" name="Rectangle 31">
            <a:extLst>
              <a:ext uri="{FF2B5EF4-FFF2-40B4-BE49-F238E27FC236}">
                <a16:creationId xmlns:a16="http://schemas.microsoft.com/office/drawing/2014/main" id="{B5B1E09F-689D-49D5-BBDA-47E382CB1C95}"/>
              </a:ext>
            </a:extLst>
          </p:cNvPr>
          <p:cNvSpPr/>
          <p:nvPr/>
        </p:nvSpPr>
        <p:spPr>
          <a:xfrm>
            <a:off x="2548484" y="1877598"/>
            <a:ext cx="6619894" cy="336411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E657E9D-E955-4E6D-9210-D014D7F9F3C2}"/>
              </a:ext>
            </a:extLst>
          </p:cNvPr>
          <p:cNvSpPr/>
          <p:nvPr/>
        </p:nvSpPr>
        <p:spPr>
          <a:xfrm>
            <a:off x="2400999" y="1710808"/>
            <a:ext cx="6891357" cy="3653958"/>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0D95EACA-9F6B-41AA-9AD1-BB44FFD1487E}"/>
              </a:ext>
            </a:extLst>
          </p:cNvPr>
          <p:cNvSpPr/>
          <p:nvPr/>
        </p:nvSpPr>
        <p:spPr>
          <a:xfrm>
            <a:off x="2355176" y="4949941"/>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8A483146-D24F-42B4-BA86-2A8E0810036F}"/>
              </a:ext>
            </a:extLst>
          </p:cNvPr>
          <p:cNvSpPr/>
          <p:nvPr/>
        </p:nvSpPr>
        <p:spPr>
          <a:xfrm>
            <a:off x="2004270" y="4949941"/>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996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76659"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2925"/>
            <a:ext cx="8231235" cy="707886"/>
          </a:xfrm>
          <a:prstGeom prst="rect">
            <a:avLst/>
          </a:prstGeom>
          <a:noFill/>
        </p:spPr>
        <p:txBody>
          <a:bodyPr wrap="square" rtlCol="0">
            <a:spAutoFit/>
          </a:bodyPr>
          <a:lstStyle/>
          <a:p>
            <a:pPr algn="ctr"/>
            <a:r>
              <a:rPr lang="en-US" sz="4000" b="1" dirty="0">
                <a:solidFill>
                  <a:schemeClr val="bg1"/>
                </a:solidFill>
                <a:latin typeface="TH SarabunPSK" panose="020B0500040200020003" pitchFamily="34" charset="-34"/>
                <a:cs typeface="TH SarabunPSK" panose="020B0500040200020003" pitchFamily="34" charset="-34"/>
              </a:rPr>
              <a:t> Experimental research</a:t>
            </a:r>
          </a:p>
        </p:txBody>
      </p:sp>
      <p:sp>
        <p:nvSpPr>
          <p:cNvPr id="44" name="TextBox 43">
            <a:extLst>
              <a:ext uri="{FF2B5EF4-FFF2-40B4-BE49-F238E27FC236}">
                <a16:creationId xmlns:a16="http://schemas.microsoft.com/office/drawing/2014/main" id="{B48A0DB0-B284-4E37-A4A2-000E0BF97A22}"/>
              </a:ext>
            </a:extLst>
          </p:cNvPr>
          <p:cNvSpPr txBox="1"/>
          <p:nvPr/>
        </p:nvSpPr>
        <p:spPr>
          <a:xfrm>
            <a:off x="547807" y="939961"/>
            <a:ext cx="8132527" cy="1077218"/>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In reviewing the literature on social media and body image, you note that:</a:t>
            </a:r>
            <a:endParaRPr lang="en-US" sz="3200" b="1" dirty="0">
              <a:latin typeface="TH SarabunPSK" panose="020B0500040200020003" pitchFamily="34" charset="-34"/>
              <a:cs typeface="TH SarabunPSK" panose="020B0500040200020003" pitchFamily="34" charset="-34"/>
            </a:endParaRPr>
          </a:p>
        </p:txBody>
      </p:sp>
      <p:grpSp>
        <p:nvGrpSpPr>
          <p:cNvPr id="30" name="Group 29">
            <a:extLst>
              <a:ext uri="{FF2B5EF4-FFF2-40B4-BE49-F238E27FC236}">
                <a16:creationId xmlns:a16="http://schemas.microsoft.com/office/drawing/2014/main" id="{401B4D3A-D6E6-4F8B-B003-0BAB54CE4856}"/>
              </a:ext>
            </a:extLst>
          </p:cNvPr>
          <p:cNvGrpSpPr/>
          <p:nvPr/>
        </p:nvGrpSpPr>
        <p:grpSpPr>
          <a:xfrm>
            <a:off x="392041" y="323788"/>
            <a:ext cx="6241583" cy="471264"/>
            <a:chOff x="850376" y="1283151"/>
            <a:chExt cx="7013530" cy="663545"/>
          </a:xfrm>
        </p:grpSpPr>
        <p:sp>
          <p:nvSpPr>
            <p:cNvPr id="31" name="Rectangle 30">
              <a:extLst>
                <a:ext uri="{FF2B5EF4-FFF2-40B4-BE49-F238E27FC236}">
                  <a16:creationId xmlns:a16="http://schemas.microsoft.com/office/drawing/2014/main" id="{65665B7E-4C13-4D1F-8EED-295AD1F22F18}"/>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DB17A654-42DD-4C0E-8447-B0FAC2475F73}"/>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Triangle 32">
              <a:extLst>
                <a:ext uri="{FF2B5EF4-FFF2-40B4-BE49-F238E27FC236}">
                  <a16:creationId xmlns:a16="http://schemas.microsoft.com/office/drawing/2014/main" id="{B1C8A45A-06A5-4CE6-BD7A-DC9988B21B5E}"/>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519784D5-D096-499C-BA9E-5157257CF972}"/>
              </a:ext>
            </a:extLst>
          </p:cNvPr>
          <p:cNvSpPr txBox="1"/>
          <p:nvPr/>
        </p:nvSpPr>
        <p:spPr>
          <a:xfrm>
            <a:off x="680633" y="208816"/>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Example of trends and gaps</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35" name="Parallelogram 34">
            <a:extLst>
              <a:ext uri="{FF2B5EF4-FFF2-40B4-BE49-F238E27FC236}">
                <a16:creationId xmlns:a16="http://schemas.microsoft.com/office/drawing/2014/main" id="{89524E5E-3EFC-41D4-B7C3-EFAD5436AE23}"/>
              </a:ext>
            </a:extLst>
          </p:cNvPr>
          <p:cNvSpPr/>
          <p:nvPr/>
        </p:nvSpPr>
        <p:spPr>
          <a:xfrm>
            <a:off x="6400812" y="321097"/>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0E192348-8DCA-4141-8121-E7A43B6838B0}"/>
              </a:ext>
            </a:extLst>
          </p:cNvPr>
          <p:cNvSpPr/>
          <p:nvPr/>
        </p:nvSpPr>
        <p:spPr>
          <a:xfrm>
            <a:off x="6638213" y="321097"/>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9495233-A806-4306-A799-370D783CB9FB}"/>
              </a:ext>
            </a:extLst>
          </p:cNvPr>
          <p:cNvSpPr txBox="1"/>
          <p:nvPr/>
        </p:nvSpPr>
        <p:spPr>
          <a:xfrm>
            <a:off x="915485" y="2198662"/>
            <a:ext cx="7347092" cy="3539430"/>
          </a:xfrm>
          <a:prstGeom prst="rect">
            <a:avLst/>
          </a:prstGeom>
          <a:noFill/>
        </p:spPr>
        <p:txBody>
          <a:bodyPr wrap="square">
            <a:spAutoFit/>
          </a:bodyPr>
          <a:lstStyle/>
          <a:p>
            <a:pPr marL="457200" indent="-457200" algn="thaiDist">
              <a:buFont typeface="Arial" panose="020B0604020202020204" pitchFamily="34" charset="0"/>
              <a:buChar char="•"/>
            </a:pPr>
            <a:r>
              <a:rPr lang="en-US" sz="3200" b="1" i="0" dirty="0">
                <a:solidFill>
                  <a:srgbClr val="0070C0"/>
                </a:solidFill>
                <a:effectLst/>
                <a:latin typeface="TH SarabunPSK" panose="020B0500040200020003" pitchFamily="34" charset="-34"/>
                <a:cs typeface="TH SarabunPSK" panose="020B0500040200020003" pitchFamily="34" charset="-34"/>
              </a:rPr>
              <a:t>Most research has focused on young women.</a:t>
            </a:r>
          </a:p>
          <a:p>
            <a:pPr marL="457200" indent="-457200" algn="thaiDist">
              <a:buFont typeface="Arial" panose="020B0604020202020204" pitchFamily="34" charset="0"/>
              <a:buChar char="•"/>
            </a:pPr>
            <a:r>
              <a:rPr lang="en-US" sz="3200" b="1" i="0" dirty="0">
                <a:solidFill>
                  <a:srgbClr val="0070C0"/>
                </a:solidFill>
                <a:effectLst/>
                <a:latin typeface="TH SarabunPSK" panose="020B0500040200020003" pitchFamily="34" charset="-34"/>
                <a:cs typeface="TH SarabunPSK" panose="020B0500040200020003" pitchFamily="34" charset="-34"/>
              </a:rPr>
              <a:t>There is an increasing interest in the visual aspects of social media.</a:t>
            </a:r>
          </a:p>
          <a:p>
            <a:pPr marL="457200" indent="-457200" algn="thaiDist">
              <a:buFont typeface="Arial" panose="020B0604020202020204" pitchFamily="34" charset="0"/>
              <a:buChar char="•"/>
            </a:pPr>
            <a:r>
              <a:rPr lang="en-US" sz="3200" b="1" i="0" dirty="0">
                <a:solidFill>
                  <a:srgbClr val="0070C0"/>
                </a:solidFill>
                <a:effectLst/>
                <a:latin typeface="TH SarabunPSK" panose="020B0500040200020003" pitchFamily="34" charset="-34"/>
                <a:cs typeface="TH SarabunPSK" panose="020B0500040200020003" pitchFamily="34" charset="-34"/>
              </a:rPr>
              <a:t>But there is still a lack of robust research on highly visual platforms like Instagram and Snapchat – this is a gap that you could address in your own research.</a:t>
            </a:r>
            <a:endParaRPr lang="en-US" sz="3200" b="1" dirty="0">
              <a:solidFill>
                <a:srgbClr val="0070C0"/>
              </a:solidFill>
              <a:latin typeface="TH SarabunPSK" panose="020B0500040200020003" pitchFamily="34" charset="-34"/>
              <a:cs typeface="TH SarabunPSK" panose="020B0500040200020003" pitchFamily="34" charset="-34"/>
            </a:endParaRPr>
          </a:p>
        </p:txBody>
      </p:sp>
      <p:grpSp>
        <p:nvGrpSpPr>
          <p:cNvPr id="9" name="Group 8">
            <a:extLst>
              <a:ext uri="{FF2B5EF4-FFF2-40B4-BE49-F238E27FC236}">
                <a16:creationId xmlns:a16="http://schemas.microsoft.com/office/drawing/2014/main" id="{00802E56-D46F-4FCB-B538-AB600AA316E0}"/>
              </a:ext>
            </a:extLst>
          </p:cNvPr>
          <p:cNvGrpSpPr/>
          <p:nvPr/>
        </p:nvGrpSpPr>
        <p:grpSpPr>
          <a:xfrm>
            <a:off x="1037857" y="2785878"/>
            <a:ext cx="7642477" cy="3008676"/>
            <a:chOff x="915485" y="3850590"/>
            <a:chExt cx="9625781" cy="3008676"/>
          </a:xfrm>
        </p:grpSpPr>
        <p:cxnSp>
          <p:nvCxnSpPr>
            <p:cNvPr id="37" name="Straight Connector 36">
              <a:extLst>
                <a:ext uri="{FF2B5EF4-FFF2-40B4-BE49-F238E27FC236}">
                  <a16:creationId xmlns:a16="http://schemas.microsoft.com/office/drawing/2014/main" id="{115FC174-30B9-4BDD-BA27-09EB75155E00}"/>
                </a:ext>
              </a:extLst>
            </p:cNvPr>
            <p:cNvCxnSpPr/>
            <p:nvPr/>
          </p:nvCxnSpPr>
          <p:spPr>
            <a:xfrm>
              <a:off x="915485" y="3850590"/>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63A0D58-1814-4165-B594-AA91B6468CD7}"/>
                </a:ext>
              </a:extLst>
            </p:cNvPr>
            <p:cNvCxnSpPr/>
            <p:nvPr/>
          </p:nvCxnSpPr>
          <p:spPr>
            <a:xfrm>
              <a:off x="915485" y="4858396"/>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6FB072-4E98-40DB-A25C-2545AF757596}"/>
                </a:ext>
              </a:extLst>
            </p:cNvPr>
            <p:cNvCxnSpPr/>
            <p:nvPr/>
          </p:nvCxnSpPr>
          <p:spPr>
            <a:xfrm>
              <a:off x="915485" y="6859266"/>
              <a:ext cx="962578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pic>
        <p:nvPicPr>
          <p:cNvPr id="37890" name="Picture 2" descr="Quotes - Png Search Vector Transparent PNG - 601x601 - Free Download on  NicePNG">
            <a:extLst>
              <a:ext uri="{FF2B5EF4-FFF2-40B4-BE49-F238E27FC236}">
                <a16:creationId xmlns:a16="http://schemas.microsoft.com/office/drawing/2014/main" id="{9E28BBAB-1A69-4A98-94D5-86454D2B81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3183" t="12512" r="16032" b="4903"/>
          <a:stretch/>
        </p:blipFill>
        <p:spPr bwMode="auto">
          <a:xfrm>
            <a:off x="8977856" y="2372763"/>
            <a:ext cx="2994799" cy="2901861"/>
          </a:xfrm>
          <a:prstGeom prst="ellipse">
            <a:avLst/>
          </a:prstGeom>
          <a:ln>
            <a:noFill/>
          </a:ln>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7113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1856786" y="80008"/>
            <a:ext cx="7338536" cy="787985"/>
            <a:chOff x="1443823" y="2944761"/>
            <a:chExt cx="7009712"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1443823" y="2944761"/>
              <a:ext cx="6480976"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B4C38A0-AC56-4EF2-8CD2-D3B16267F375}"/>
              </a:ext>
            </a:extLst>
          </p:cNvPr>
          <p:cNvSpPr txBox="1"/>
          <p:nvPr/>
        </p:nvSpPr>
        <p:spPr>
          <a:xfrm>
            <a:off x="1914343" y="3068800"/>
            <a:ext cx="7830604" cy="2308324"/>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Depending on the length of your literature review, you can combine several of these strategies (for example, your overall structure might be thematic, but each theme is discussed chronologically).</a:t>
            </a:r>
          </a:p>
        </p:txBody>
      </p:sp>
      <p:sp>
        <p:nvSpPr>
          <p:cNvPr id="9" name="Rectangle 8">
            <a:extLst>
              <a:ext uri="{FF2B5EF4-FFF2-40B4-BE49-F238E27FC236}">
                <a16:creationId xmlns:a16="http://schemas.microsoft.com/office/drawing/2014/main" id="{BE162DE2-B39A-42C1-AA92-A98D668A8E75}"/>
              </a:ext>
            </a:extLst>
          </p:cNvPr>
          <p:cNvSpPr/>
          <p:nvPr/>
        </p:nvSpPr>
        <p:spPr>
          <a:xfrm>
            <a:off x="345234" y="74891"/>
            <a:ext cx="1511553" cy="793102"/>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43555" y="104387"/>
            <a:ext cx="8464469" cy="707886"/>
          </a:xfrm>
          <a:prstGeom prst="rect">
            <a:avLst/>
          </a:prstGeom>
          <a:noFill/>
        </p:spPr>
        <p:txBody>
          <a:bodyPr wrap="square" rtlCol="0">
            <a:spAutoFit/>
          </a:bodyPr>
          <a:lstStyle/>
          <a:p>
            <a:r>
              <a:rPr lang="en-US" sz="4000" b="1" dirty="0">
                <a:solidFill>
                  <a:schemeClr val="bg1"/>
                </a:solidFill>
                <a:latin typeface="TH SarabunPSK" panose="020B0500040200020003" pitchFamily="34" charset="-34"/>
                <a:cs typeface="TH SarabunPSK" panose="020B0500040200020003" pitchFamily="34" charset="-34"/>
              </a:rPr>
              <a:t>Step 4:   Outline your literature review’s structure</a:t>
            </a:r>
          </a:p>
        </p:txBody>
      </p:sp>
      <p:sp>
        <p:nvSpPr>
          <p:cNvPr id="32" name="Rectangle 31">
            <a:extLst>
              <a:ext uri="{FF2B5EF4-FFF2-40B4-BE49-F238E27FC236}">
                <a16:creationId xmlns:a16="http://schemas.microsoft.com/office/drawing/2014/main" id="{B5B1E09F-689D-49D5-BBDA-47E382CB1C95}"/>
              </a:ext>
            </a:extLst>
          </p:cNvPr>
          <p:cNvSpPr/>
          <p:nvPr/>
        </p:nvSpPr>
        <p:spPr>
          <a:xfrm>
            <a:off x="1490418" y="3068800"/>
            <a:ext cx="8611940" cy="252259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E657E9D-E955-4E6D-9210-D014D7F9F3C2}"/>
              </a:ext>
            </a:extLst>
          </p:cNvPr>
          <p:cNvSpPr/>
          <p:nvPr/>
        </p:nvSpPr>
        <p:spPr>
          <a:xfrm>
            <a:off x="1342933" y="2944757"/>
            <a:ext cx="8965091" cy="2769692"/>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0D95EACA-9F6B-41AA-9AD1-BB44FFD1487E}"/>
              </a:ext>
            </a:extLst>
          </p:cNvPr>
          <p:cNvSpPr/>
          <p:nvPr/>
        </p:nvSpPr>
        <p:spPr>
          <a:xfrm>
            <a:off x="1297110" y="5299625"/>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8A483146-D24F-42B4-BA86-2A8E0810036F}"/>
              </a:ext>
            </a:extLst>
          </p:cNvPr>
          <p:cNvSpPr/>
          <p:nvPr/>
        </p:nvSpPr>
        <p:spPr>
          <a:xfrm>
            <a:off x="946204" y="5299625"/>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60EE7DD-E352-4714-8910-3552BF5A7D65}"/>
              </a:ext>
            </a:extLst>
          </p:cNvPr>
          <p:cNvSpPr txBox="1"/>
          <p:nvPr/>
        </p:nvSpPr>
        <p:spPr>
          <a:xfrm>
            <a:off x="609525" y="1160828"/>
            <a:ext cx="8807394" cy="1569660"/>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	There are various approaches to organizing the body of a literature review. You should have a rough idea of your strategy before you start writing.</a:t>
            </a:r>
            <a:endParaRPr lang="en-US" sz="32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9370373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E71717C-8C50-40EA-946F-3C8A25DAAAC2}"/>
              </a:ext>
            </a:extLst>
          </p:cNvPr>
          <p:cNvSpPr txBox="1"/>
          <p:nvPr/>
        </p:nvSpPr>
        <p:spPr>
          <a:xfrm>
            <a:off x="387868" y="1183085"/>
            <a:ext cx="9287044" cy="1569660"/>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The simplest approach is to trace the development of the topic over time. However, if you choose this strategy, be careful to avoid simply listing and summarizing sources in order.</a:t>
            </a:r>
            <a:endParaRPr lang="en-US" sz="3200" b="1" dirty="0"/>
          </a:p>
        </p:txBody>
      </p:sp>
      <p:grpSp>
        <p:nvGrpSpPr>
          <p:cNvPr id="34" name="Group 33">
            <a:extLst>
              <a:ext uri="{FF2B5EF4-FFF2-40B4-BE49-F238E27FC236}">
                <a16:creationId xmlns:a16="http://schemas.microsoft.com/office/drawing/2014/main" id="{9FBDC83B-A121-4FB5-A8B3-2CA5A8F00B6C}"/>
              </a:ext>
            </a:extLst>
          </p:cNvPr>
          <p:cNvGrpSpPr/>
          <p:nvPr/>
        </p:nvGrpSpPr>
        <p:grpSpPr>
          <a:xfrm>
            <a:off x="357449" y="409186"/>
            <a:ext cx="5738551" cy="576007"/>
            <a:chOff x="1604097" y="3761889"/>
            <a:chExt cx="7869384" cy="663544"/>
          </a:xfrm>
        </p:grpSpPr>
        <p:grpSp>
          <p:nvGrpSpPr>
            <p:cNvPr id="35" name="Group 34">
              <a:extLst>
                <a:ext uri="{FF2B5EF4-FFF2-40B4-BE49-F238E27FC236}">
                  <a16:creationId xmlns:a16="http://schemas.microsoft.com/office/drawing/2014/main" id="{01346CE8-3386-452F-ABD6-E5B93C07A481}"/>
                </a:ext>
              </a:extLst>
            </p:cNvPr>
            <p:cNvGrpSpPr/>
            <p:nvPr/>
          </p:nvGrpSpPr>
          <p:grpSpPr>
            <a:xfrm>
              <a:off x="1604097" y="3761889"/>
              <a:ext cx="7473655" cy="663544"/>
              <a:chOff x="693109" y="1283152"/>
              <a:chExt cx="7473655" cy="663544"/>
            </a:xfrm>
          </p:grpSpPr>
          <p:sp>
            <p:nvSpPr>
              <p:cNvPr id="37" name="Rectangle 36">
                <a:extLst>
                  <a:ext uri="{FF2B5EF4-FFF2-40B4-BE49-F238E27FC236}">
                    <a16:creationId xmlns:a16="http://schemas.microsoft.com/office/drawing/2014/main" id="{873153A0-8414-4881-A2B0-4AFBA1741776}"/>
                  </a:ext>
                </a:extLst>
              </p:cNvPr>
              <p:cNvSpPr/>
              <p:nvPr/>
            </p:nvSpPr>
            <p:spPr>
              <a:xfrm>
                <a:off x="1203016" y="1283153"/>
                <a:ext cx="6460069"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90360E90-A0E0-4746-B480-B351EB2B0275}"/>
                  </a:ext>
                </a:extLst>
              </p:cNvPr>
              <p:cNvSpPr/>
              <p:nvPr/>
            </p:nvSpPr>
            <p:spPr>
              <a:xfrm flipV="1">
                <a:off x="7656857"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79C2266B-F108-43A7-AF1D-9B75AC855422}"/>
                  </a:ext>
                </a:extLst>
              </p:cNvPr>
              <p:cNvSpPr/>
              <p:nvPr/>
            </p:nvSpPr>
            <p:spPr>
              <a:xfrm flipH="1">
                <a:off x="69310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Parallelogram 35">
              <a:extLst>
                <a:ext uri="{FF2B5EF4-FFF2-40B4-BE49-F238E27FC236}">
                  <a16:creationId xmlns:a16="http://schemas.microsoft.com/office/drawing/2014/main" id="{F64EC791-97EF-4F54-9B66-A3D3E0FC39E1}"/>
                </a:ext>
              </a:extLst>
            </p:cNvPr>
            <p:cNvSpPr/>
            <p:nvPr/>
          </p:nvSpPr>
          <p:spPr>
            <a:xfrm>
              <a:off x="8637917" y="3761890"/>
              <a:ext cx="835564"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CEA140C7-F650-4EA7-9669-B4461AFF9224}"/>
              </a:ext>
            </a:extLst>
          </p:cNvPr>
          <p:cNvSpPr txBox="1"/>
          <p:nvPr/>
        </p:nvSpPr>
        <p:spPr>
          <a:xfrm>
            <a:off x="444507" y="329372"/>
            <a:ext cx="5362917" cy="646331"/>
          </a:xfrm>
          <a:prstGeom prst="rect">
            <a:avLst/>
          </a:prstGeom>
          <a:noFill/>
        </p:spPr>
        <p:txBody>
          <a:bodyPr wrap="square" rtlCol="0">
            <a:spAutoFit/>
          </a:bodyPr>
          <a:lstStyle/>
          <a:p>
            <a:pPr algn="ctr"/>
            <a:r>
              <a:rPr lang="en-US" sz="3600" b="1" dirty="0">
                <a:latin typeface="TH SarabunPSK" panose="020B0500040200020003" pitchFamily="34" charset="-34"/>
                <a:cs typeface="TH SarabunPSK" panose="020B0500040200020003" pitchFamily="34" charset="-34"/>
              </a:rPr>
              <a:t>Chronological</a:t>
            </a:r>
          </a:p>
        </p:txBody>
      </p:sp>
      <p:sp>
        <p:nvSpPr>
          <p:cNvPr id="24" name="TextBox 23">
            <a:extLst>
              <a:ext uri="{FF2B5EF4-FFF2-40B4-BE49-F238E27FC236}">
                <a16:creationId xmlns:a16="http://schemas.microsoft.com/office/drawing/2014/main" id="{704AFB16-60B3-49B0-A686-6EDB659E64E5}"/>
              </a:ext>
            </a:extLst>
          </p:cNvPr>
          <p:cNvSpPr txBox="1"/>
          <p:nvPr/>
        </p:nvSpPr>
        <p:spPr>
          <a:xfrm>
            <a:off x="1662705" y="3510483"/>
            <a:ext cx="8994461" cy="1569660"/>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Try to analyze patterns, turning points and key debates that have shaped the direction of the field. Give your interpretation of how and why certain developments occurred.</a:t>
            </a:r>
            <a:endParaRPr lang="en-US" sz="3200" b="1" dirty="0"/>
          </a:p>
        </p:txBody>
      </p:sp>
      <p:sp>
        <p:nvSpPr>
          <p:cNvPr id="25" name="Rectangle 24">
            <a:extLst>
              <a:ext uri="{FF2B5EF4-FFF2-40B4-BE49-F238E27FC236}">
                <a16:creationId xmlns:a16="http://schemas.microsoft.com/office/drawing/2014/main" id="{6493D0A5-2105-46F3-88C5-70DAE59879C4}"/>
              </a:ext>
            </a:extLst>
          </p:cNvPr>
          <p:cNvSpPr/>
          <p:nvPr/>
        </p:nvSpPr>
        <p:spPr>
          <a:xfrm>
            <a:off x="1071212" y="3216361"/>
            <a:ext cx="10229929" cy="2313499"/>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12419ED-3A5B-431E-9EF6-A9F97FE3B95A}"/>
              </a:ext>
            </a:extLst>
          </p:cNvPr>
          <p:cNvSpPr/>
          <p:nvPr/>
        </p:nvSpPr>
        <p:spPr>
          <a:xfrm>
            <a:off x="889303" y="3065962"/>
            <a:ext cx="10541267" cy="2565268"/>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635F24EB-55A1-49E5-9AF7-F4060FCCC0FE}"/>
              </a:ext>
            </a:extLst>
          </p:cNvPr>
          <p:cNvSpPr/>
          <p:nvPr/>
        </p:nvSpPr>
        <p:spPr>
          <a:xfrm>
            <a:off x="795413" y="5152356"/>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369810D3-F983-4C93-B6DB-E6A7D69DDB8F}"/>
              </a:ext>
            </a:extLst>
          </p:cNvPr>
          <p:cNvSpPr/>
          <p:nvPr/>
        </p:nvSpPr>
        <p:spPr>
          <a:xfrm>
            <a:off x="444507" y="5152356"/>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531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E71717C-8C50-40EA-946F-3C8A25DAAAC2}"/>
              </a:ext>
            </a:extLst>
          </p:cNvPr>
          <p:cNvSpPr txBox="1"/>
          <p:nvPr/>
        </p:nvSpPr>
        <p:spPr>
          <a:xfrm>
            <a:off x="387868" y="1183085"/>
            <a:ext cx="9287044" cy="1569660"/>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If you have found some recurring central themes, you can organize your literature review into subsections that address different aspects of the topic.</a:t>
            </a:r>
            <a:endParaRPr lang="en-US" sz="3200" b="1" dirty="0"/>
          </a:p>
        </p:txBody>
      </p:sp>
      <p:grpSp>
        <p:nvGrpSpPr>
          <p:cNvPr id="34" name="Group 33">
            <a:extLst>
              <a:ext uri="{FF2B5EF4-FFF2-40B4-BE49-F238E27FC236}">
                <a16:creationId xmlns:a16="http://schemas.microsoft.com/office/drawing/2014/main" id="{9FBDC83B-A121-4FB5-A8B3-2CA5A8F00B6C}"/>
              </a:ext>
            </a:extLst>
          </p:cNvPr>
          <p:cNvGrpSpPr/>
          <p:nvPr/>
        </p:nvGrpSpPr>
        <p:grpSpPr>
          <a:xfrm>
            <a:off x="357449" y="409186"/>
            <a:ext cx="5738551" cy="576007"/>
            <a:chOff x="1604097" y="3761889"/>
            <a:chExt cx="7869384" cy="663544"/>
          </a:xfrm>
        </p:grpSpPr>
        <p:grpSp>
          <p:nvGrpSpPr>
            <p:cNvPr id="35" name="Group 34">
              <a:extLst>
                <a:ext uri="{FF2B5EF4-FFF2-40B4-BE49-F238E27FC236}">
                  <a16:creationId xmlns:a16="http://schemas.microsoft.com/office/drawing/2014/main" id="{01346CE8-3386-452F-ABD6-E5B93C07A481}"/>
                </a:ext>
              </a:extLst>
            </p:cNvPr>
            <p:cNvGrpSpPr/>
            <p:nvPr/>
          </p:nvGrpSpPr>
          <p:grpSpPr>
            <a:xfrm>
              <a:off x="1604097" y="3761889"/>
              <a:ext cx="7473655" cy="663544"/>
              <a:chOff x="693109" y="1283152"/>
              <a:chExt cx="7473655" cy="663544"/>
            </a:xfrm>
          </p:grpSpPr>
          <p:sp>
            <p:nvSpPr>
              <p:cNvPr id="37" name="Rectangle 36">
                <a:extLst>
                  <a:ext uri="{FF2B5EF4-FFF2-40B4-BE49-F238E27FC236}">
                    <a16:creationId xmlns:a16="http://schemas.microsoft.com/office/drawing/2014/main" id="{873153A0-8414-4881-A2B0-4AFBA1741776}"/>
                  </a:ext>
                </a:extLst>
              </p:cNvPr>
              <p:cNvSpPr/>
              <p:nvPr/>
            </p:nvSpPr>
            <p:spPr>
              <a:xfrm>
                <a:off x="1203016" y="1283153"/>
                <a:ext cx="6460069"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90360E90-A0E0-4746-B480-B351EB2B0275}"/>
                  </a:ext>
                </a:extLst>
              </p:cNvPr>
              <p:cNvSpPr/>
              <p:nvPr/>
            </p:nvSpPr>
            <p:spPr>
              <a:xfrm flipV="1">
                <a:off x="7656857"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79C2266B-F108-43A7-AF1D-9B75AC855422}"/>
                  </a:ext>
                </a:extLst>
              </p:cNvPr>
              <p:cNvSpPr/>
              <p:nvPr/>
            </p:nvSpPr>
            <p:spPr>
              <a:xfrm flipH="1">
                <a:off x="69310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Parallelogram 35">
              <a:extLst>
                <a:ext uri="{FF2B5EF4-FFF2-40B4-BE49-F238E27FC236}">
                  <a16:creationId xmlns:a16="http://schemas.microsoft.com/office/drawing/2014/main" id="{F64EC791-97EF-4F54-9B66-A3D3E0FC39E1}"/>
                </a:ext>
              </a:extLst>
            </p:cNvPr>
            <p:cNvSpPr/>
            <p:nvPr/>
          </p:nvSpPr>
          <p:spPr>
            <a:xfrm>
              <a:off x="8637917" y="3761890"/>
              <a:ext cx="835564"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CEA140C7-F650-4EA7-9669-B4461AFF9224}"/>
              </a:ext>
            </a:extLst>
          </p:cNvPr>
          <p:cNvSpPr txBox="1"/>
          <p:nvPr/>
        </p:nvSpPr>
        <p:spPr>
          <a:xfrm>
            <a:off x="444507" y="329372"/>
            <a:ext cx="5362917" cy="646331"/>
          </a:xfrm>
          <a:prstGeom prst="rect">
            <a:avLst/>
          </a:prstGeom>
          <a:noFill/>
        </p:spPr>
        <p:txBody>
          <a:bodyPr wrap="square" rtlCol="0">
            <a:spAutoFit/>
          </a:bodyPr>
          <a:lstStyle/>
          <a:p>
            <a:pPr algn="ctr"/>
            <a:r>
              <a:rPr lang="en-US" sz="3600" b="1" dirty="0">
                <a:latin typeface="TH SarabunPSK" panose="020B0500040200020003" pitchFamily="34" charset="-34"/>
                <a:cs typeface="TH SarabunPSK" panose="020B0500040200020003" pitchFamily="34" charset="-34"/>
              </a:rPr>
              <a:t>Thematic</a:t>
            </a:r>
          </a:p>
        </p:txBody>
      </p:sp>
      <p:sp>
        <p:nvSpPr>
          <p:cNvPr id="24" name="TextBox 23">
            <a:extLst>
              <a:ext uri="{FF2B5EF4-FFF2-40B4-BE49-F238E27FC236}">
                <a16:creationId xmlns:a16="http://schemas.microsoft.com/office/drawing/2014/main" id="{704AFB16-60B3-49B0-A686-6EDB659E64E5}"/>
              </a:ext>
            </a:extLst>
          </p:cNvPr>
          <p:cNvSpPr txBox="1"/>
          <p:nvPr/>
        </p:nvSpPr>
        <p:spPr>
          <a:xfrm>
            <a:off x="1675328" y="3404161"/>
            <a:ext cx="8994461" cy="2062103"/>
          </a:xfrm>
          <a:prstGeom prst="rect">
            <a:avLst/>
          </a:prstGeom>
          <a:noFill/>
        </p:spPr>
        <p:txBody>
          <a:bodyPr wrap="square" rtlCol="0">
            <a:spAutoFit/>
          </a:bodyPr>
          <a:lstStyle/>
          <a:p>
            <a:pPr algn="thaiDist"/>
            <a:r>
              <a:rPr lang="en-US" sz="3200" b="1" dirty="0">
                <a:solidFill>
                  <a:srgbClr val="0070C0"/>
                </a:solidFill>
                <a:latin typeface="TH SarabunPSK" panose="020B0500040200020003" pitchFamily="34" charset="-34"/>
                <a:cs typeface="TH SarabunPSK" panose="020B0500040200020003" pitchFamily="34" charset="-34"/>
              </a:rPr>
              <a:t>For example, </a:t>
            </a:r>
            <a:r>
              <a:rPr lang="en-US" sz="3200" b="1" dirty="0">
                <a:latin typeface="TH SarabunPSK" panose="020B0500040200020003" pitchFamily="34" charset="-34"/>
                <a:cs typeface="TH SarabunPSK" panose="020B0500040200020003" pitchFamily="34" charset="-34"/>
              </a:rPr>
              <a:t>if you are reviewing literature about inequalities in migrant health outcomes, key themes might include healthcare policy, language barriers, cultural attitudes, legal status, and economic access.</a:t>
            </a:r>
            <a:endParaRPr lang="en-US" sz="3200" b="1" dirty="0"/>
          </a:p>
        </p:txBody>
      </p:sp>
      <p:sp>
        <p:nvSpPr>
          <p:cNvPr id="25" name="Rectangle 24">
            <a:extLst>
              <a:ext uri="{FF2B5EF4-FFF2-40B4-BE49-F238E27FC236}">
                <a16:creationId xmlns:a16="http://schemas.microsoft.com/office/drawing/2014/main" id="{6493D0A5-2105-46F3-88C5-70DAE59879C4}"/>
              </a:ext>
            </a:extLst>
          </p:cNvPr>
          <p:cNvSpPr/>
          <p:nvPr/>
        </p:nvSpPr>
        <p:spPr>
          <a:xfrm>
            <a:off x="1057595" y="3180755"/>
            <a:ext cx="10229929" cy="258756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12419ED-3A5B-431E-9EF6-A9F97FE3B95A}"/>
              </a:ext>
            </a:extLst>
          </p:cNvPr>
          <p:cNvSpPr/>
          <p:nvPr/>
        </p:nvSpPr>
        <p:spPr>
          <a:xfrm>
            <a:off x="875686" y="3000530"/>
            <a:ext cx="10541267" cy="2869154"/>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635F24EB-55A1-49E5-9AF7-F4060FCCC0FE}"/>
              </a:ext>
            </a:extLst>
          </p:cNvPr>
          <p:cNvSpPr/>
          <p:nvPr/>
        </p:nvSpPr>
        <p:spPr>
          <a:xfrm>
            <a:off x="781796" y="5390810"/>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369810D3-F983-4C93-B6DB-E6A7D69DDB8F}"/>
              </a:ext>
            </a:extLst>
          </p:cNvPr>
          <p:cNvSpPr/>
          <p:nvPr/>
        </p:nvSpPr>
        <p:spPr>
          <a:xfrm>
            <a:off x="430890" y="5390810"/>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191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E71717C-8C50-40EA-946F-3C8A25DAAAC2}"/>
              </a:ext>
            </a:extLst>
          </p:cNvPr>
          <p:cNvSpPr txBox="1"/>
          <p:nvPr/>
        </p:nvSpPr>
        <p:spPr>
          <a:xfrm>
            <a:off x="387868" y="1183085"/>
            <a:ext cx="9287044" cy="1569660"/>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If you draw your sources from different disciplines or fields that use a variety of research methods, you might want to compare the results and conclusions that emerge from different approaches. </a:t>
            </a:r>
            <a:endParaRPr lang="en-US" sz="3200" b="1" dirty="0"/>
          </a:p>
        </p:txBody>
      </p:sp>
      <p:grpSp>
        <p:nvGrpSpPr>
          <p:cNvPr id="34" name="Group 33">
            <a:extLst>
              <a:ext uri="{FF2B5EF4-FFF2-40B4-BE49-F238E27FC236}">
                <a16:creationId xmlns:a16="http://schemas.microsoft.com/office/drawing/2014/main" id="{9FBDC83B-A121-4FB5-A8B3-2CA5A8F00B6C}"/>
              </a:ext>
            </a:extLst>
          </p:cNvPr>
          <p:cNvGrpSpPr/>
          <p:nvPr/>
        </p:nvGrpSpPr>
        <p:grpSpPr>
          <a:xfrm>
            <a:off x="357449" y="409186"/>
            <a:ext cx="5738551" cy="576007"/>
            <a:chOff x="1604097" y="3761889"/>
            <a:chExt cx="7869384" cy="663544"/>
          </a:xfrm>
        </p:grpSpPr>
        <p:grpSp>
          <p:nvGrpSpPr>
            <p:cNvPr id="35" name="Group 34">
              <a:extLst>
                <a:ext uri="{FF2B5EF4-FFF2-40B4-BE49-F238E27FC236}">
                  <a16:creationId xmlns:a16="http://schemas.microsoft.com/office/drawing/2014/main" id="{01346CE8-3386-452F-ABD6-E5B93C07A481}"/>
                </a:ext>
              </a:extLst>
            </p:cNvPr>
            <p:cNvGrpSpPr/>
            <p:nvPr/>
          </p:nvGrpSpPr>
          <p:grpSpPr>
            <a:xfrm>
              <a:off x="1604097" y="3761889"/>
              <a:ext cx="7473655" cy="663544"/>
              <a:chOff x="693109" y="1283152"/>
              <a:chExt cx="7473655" cy="663544"/>
            </a:xfrm>
          </p:grpSpPr>
          <p:sp>
            <p:nvSpPr>
              <p:cNvPr id="37" name="Rectangle 36">
                <a:extLst>
                  <a:ext uri="{FF2B5EF4-FFF2-40B4-BE49-F238E27FC236}">
                    <a16:creationId xmlns:a16="http://schemas.microsoft.com/office/drawing/2014/main" id="{873153A0-8414-4881-A2B0-4AFBA1741776}"/>
                  </a:ext>
                </a:extLst>
              </p:cNvPr>
              <p:cNvSpPr/>
              <p:nvPr/>
            </p:nvSpPr>
            <p:spPr>
              <a:xfrm>
                <a:off x="1203016" y="1283153"/>
                <a:ext cx="6460069"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90360E90-A0E0-4746-B480-B351EB2B0275}"/>
                  </a:ext>
                </a:extLst>
              </p:cNvPr>
              <p:cNvSpPr/>
              <p:nvPr/>
            </p:nvSpPr>
            <p:spPr>
              <a:xfrm flipV="1">
                <a:off x="7656857"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79C2266B-F108-43A7-AF1D-9B75AC855422}"/>
                  </a:ext>
                </a:extLst>
              </p:cNvPr>
              <p:cNvSpPr/>
              <p:nvPr/>
            </p:nvSpPr>
            <p:spPr>
              <a:xfrm flipH="1">
                <a:off x="69310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Parallelogram 35">
              <a:extLst>
                <a:ext uri="{FF2B5EF4-FFF2-40B4-BE49-F238E27FC236}">
                  <a16:creationId xmlns:a16="http://schemas.microsoft.com/office/drawing/2014/main" id="{F64EC791-97EF-4F54-9B66-A3D3E0FC39E1}"/>
                </a:ext>
              </a:extLst>
            </p:cNvPr>
            <p:cNvSpPr/>
            <p:nvPr/>
          </p:nvSpPr>
          <p:spPr>
            <a:xfrm>
              <a:off x="8637917" y="3761890"/>
              <a:ext cx="835564"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CEA140C7-F650-4EA7-9669-B4461AFF9224}"/>
              </a:ext>
            </a:extLst>
          </p:cNvPr>
          <p:cNvSpPr txBox="1"/>
          <p:nvPr/>
        </p:nvSpPr>
        <p:spPr>
          <a:xfrm>
            <a:off x="444507" y="329372"/>
            <a:ext cx="5362917" cy="646331"/>
          </a:xfrm>
          <a:prstGeom prst="rect">
            <a:avLst/>
          </a:prstGeom>
          <a:noFill/>
        </p:spPr>
        <p:txBody>
          <a:bodyPr wrap="square" rtlCol="0">
            <a:spAutoFit/>
          </a:bodyPr>
          <a:lstStyle/>
          <a:p>
            <a:pPr algn="ctr"/>
            <a:r>
              <a:rPr lang="en-US" sz="3600" b="1" dirty="0">
                <a:latin typeface="TH SarabunPSK" panose="020B0500040200020003" pitchFamily="34" charset="-34"/>
                <a:cs typeface="TH SarabunPSK" panose="020B0500040200020003" pitchFamily="34" charset="-34"/>
              </a:rPr>
              <a:t>Methodological</a:t>
            </a:r>
          </a:p>
        </p:txBody>
      </p:sp>
      <p:sp>
        <p:nvSpPr>
          <p:cNvPr id="24" name="TextBox 23">
            <a:extLst>
              <a:ext uri="{FF2B5EF4-FFF2-40B4-BE49-F238E27FC236}">
                <a16:creationId xmlns:a16="http://schemas.microsoft.com/office/drawing/2014/main" id="{704AFB16-60B3-49B0-A686-6EDB659E64E5}"/>
              </a:ext>
            </a:extLst>
          </p:cNvPr>
          <p:cNvSpPr txBox="1"/>
          <p:nvPr/>
        </p:nvSpPr>
        <p:spPr>
          <a:xfrm>
            <a:off x="1321301" y="3879151"/>
            <a:ext cx="9601876" cy="1815882"/>
          </a:xfrm>
          <a:prstGeom prst="rect">
            <a:avLst/>
          </a:prstGeom>
          <a:noFill/>
        </p:spPr>
        <p:txBody>
          <a:bodyPr wrap="square" rtlCol="0">
            <a:spAutoFit/>
          </a:bodyPr>
          <a:lstStyle/>
          <a:p>
            <a:pPr marL="457200" indent="-457200" algn="thaiDist">
              <a:buFont typeface="Arial" panose="020B0604020202020204" pitchFamily="34" charset="0"/>
              <a:buChar char="•"/>
            </a:pPr>
            <a:r>
              <a:rPr lang="en-US" sz="2800" b="1" dirty="0">
                <a:latin typeface="TH SarabunPSK" panose="020B0500040200020003" pitchFamily="34" charset="-34"/>
                <a:cs typeface="TH SarabunPSK" panose="020B0500040200020003" pitchFamily="34" charset="-34"/>
              </a:rPr>
              <a:t>Look at what results have emerged in qualitative versus quantitative research</a:t>
            </a:r>
          </a:p>
          <a:p>
            <a:pPr marL="457200" indent="-457200" algn="thaiDist">
              <a:buFont typeface="Arial" panose="020B0604020202020204" pitchFamily="34" charset="0"/>
              <a:buChar char="•"/>
            </a:pPr>
            <a:r>
              <a:rPr lang="en-US" sz="2800" b="1" dirty="0">
                <a:latin typeface="TH SarabunPSK" panose="020B0500040200020003" pitchFamily="34" charset="-34"/>
                <a:cs typeface="TH SarabunPSK" panose="020B0500040200020003" pitchFamily="34" charset="-34"/>
              </a:rPr>
              <a:t>Discuss how the topic has been approached by empirical versus theoretical scholarship</a:t>
            </a:r>
          </a:p>
          <a:p>
            <a:pPr marL="457200" indent="-457200" algn="thaiDist">
              <a:buFont typeface="Arial" panose="020B0604020202020204" pitchFamily="34" charset="0"/>
              <a:buChar char="•"/>
            </a:pPr>
            <a:r>
              <a:rPr lang="en-US" sz="2800" b="1" dirty="0">
                <a:latin typeface="TH SarabunPSK" panose="020B0500040200020003" pitchFamily="34" charset="-34"/>
                <a:cs typeface="TH SarabunPSK" panose="020B0500040200020003" pitchFamily="34" charset="-34"/>
              </a:rPr>
              <a:t>Divide the literature into sociological, historical, and cultural sources</a:t>
            </a:r>
            <a:endParaRPr lang="en-US" sz="2800" b="1" dirty="0"/>
          </a:p>
        </p:txBody>
      </p:sp>
      <p:sp>
        <p:nvSpPr>
          <p:cNvPr id="25" name="Rectangle 24">
            <a:extLst>
              <a:ext uri="{FF2B5EF4-FFF2-40B4-BE49-F238E27FC236}">
                <a16:creationId xmlns:a16="http://schemas.microsoft.com/office/drawing/2014/main" id="{6493D0A5-2105-46F3-88C5-70DAE59879C4}"/>
              </a:ext>
            </a:extLst>
          </p:cNvPr>
          <p:cNvSpPr/>
          <p:nvPr/>
        </p:nvSpPr>
        <p:spPr>
          <a:xfrm>
            <a:off x="1007275" y="3155391"/>
            <a:ext cx="10229929" cy="2812965"/>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12419ED-3A5B-431E-9EF6-A9F97FE3B95A}"/>
              </a:ext>
            </a:extLst>
          </p:cNvPr>
          <p:cNvSpPr/>
          <p:nvPr/>
        </p:nvSpPr>
        <p:spPr>
          <a:xfrm>
            <a:off x="825366" y="2950637"/>
            <a:ext cx="10541267" cy="3119089"/>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635F24EB-55A1-49E5-9AF7-F4060FCCC0FE}"/>
              </a:ext>
            </a:extLst>
          </p:cNvPr>
          <p:cNvSpPr/>
          <p:nvPr/>
        </p:nvSpPr>
        <p:spPr>
          <a:xfrm>
            <a:off x="731476" y="5590852"/>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369810D3-F983-4C93-B6DB-E6A7D69DDB8F}"/>
              </a:ext>
            </a:extLst>
          </p:cNvPr>
          <p:cNvSpPr/>
          <p:nvPr/>
        </p:nvSpPr>
        <p:spPr>
          <a:xfrm>
            <a:off x="380570" y="5590852"/>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0FF4357-0925-47B2-800A-F08935030B63}"/>
              </a:ext>
            </a:extLst>
          </p:cNvPr>
          <p:cNvSpPr txBox="1"/>
          <p:nvPr/>
        </p:nvSpPr>
        <p:spPr>
          <a:xfrm>
            <a:off x="1321301" y="3245725"/>
            <a:ext cx="8994461" cy="584775"/>
          </a:xfrm>
          <a:prstGeom prst="rect">
            <a:avLst/>
          </a:prstGeom>
          <a:noFill/>
        </p:spPr>
        <p:txBody>
          <a:bodyPr wrap="square" rtlCol="0">
            <a:spAutoFit/>
          </a:bodyPr>
          <a:lstStyle/>
          <a:p>
            <a:pPr algn="thaiDist"/>
            <a:r>
              <a:rPr lang="en-US" sz="3200" b="1" dirty="0">
                <a:solidFill>
                  <a:srgbClr val="0070C0"/>
                </a:solidFill>
                <a:latin typeface="TH SarabunPSK" panose="020B0500040200020003" pitchFamily="34" charset="-34"/>
                <a:cs typeface="TH SarabunPSK" panose="020B0500040200020003" pitchFamily="34" charset="-34"/>
              </a:rPr>
              <a:t>For example, </a:t>
            </a:r>
            <a:endParaRPr lang="en-US" sz="3200" b="1" dirty="0"/>
          </a:p>
        </p:txBody>
      </p:sp>
    </p:spTree>
    <p:extLst>
      <p:ext uri="{BB962C8B-B14F-4D97-AF65-F5344CB8AC3E}">
        <p14:creationId xmlns:p14="http://schemas.microsoft.com/office/powerpoint/2010/main" val="4051419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E71717C-8C50-40EA-946F-3C8A25DAAAC2}"/>
              </a:ext>
            </a:extLst>
          </p:cNvPr>
          <p:cNvSpPr txBox="1"/>
          <p:nvPr/>
        </p:nvSpPr>
        <p:spPr>
          <a:xfrm>
            <a:off x="387868" y="1183085"/>
            <a:ext cx="9287044" cy="1569660"/>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A literature review is often the foundation for a theoretical framework. You can use it to discuss various theories, models, and definitions of key concepts.</a:t>
            </a:r>
            <a:endParaRPr lang="en-US" sz="3200" b="1" dirty="0"/>
          </a:p>
        </p:txBody>
      </p:sp>
      <p:grpSp>
        <p:nvGrpSpPr>
          <p:cNvPr id="34" name="Group 33">
            <a:extLst>
              <a:ext uri="{FF2B5EF4-FFF2-40B4-BE49-F238E27FC236}">
                <a16:creationId xmlns:a16="http://schemas.microsoft.com/office/drawing/2014/main" id="{9FBDC83B-A121-4FB5-A8B3-2CA5A8F00B6C}"/>
              </a:ext>
            </a:extLst>
          </p:cNvPr>
          <p:cNvGrpSpPr/>
          <p:nvPr/>
        </p:nvGrpSpPr>
        <p:grpSpPr>
          <a:xfrm>
            <a:off x="357449" y="409186"/>
            <a:ext cx="5738551" cy="576007"/>
            <a:chOff x="1604097" y="3761889"/>
            <a:chExt cx="7869384" cy="663544"/>
          </a:xfrm>
        </p:grpSpPr>
        <p:grpSp>
          <p:nvGrpSpPr>
            <p:cNvPr id="35" name="Group 34">
              <a:extLst>
                <a:ext uri="{FF2B5EF4-FFF2-40B4-BE49-F238E27FC236}">
                  <a16:creationId xmlns:a16="http://schemas.microsoft.com/office/drawing/2014/main" id="{01346CE8-3386-452F-ABD6-E5B93C07A481}"/>
                </a:ext>
              </a:extLst>
            </p:cNvPr>
            <p:cNvGrpSpPr/>
            <p:nvPr/>
          </p:nvGrpSpPr>
          <p:grpSpPr>
            <a:xfrm>
              <a:off x="1604097" y="3761889"/>
              <a:ext cx="7473655" cy="663544"/>
              <a:chOff x="693109" y="1283152"/>
              <a:chExt cx="7473655" cy="663544"/>
            </a:xfrm>
          </p:grpSpPr>
          <p:sp>
            <p:nvSpPr>
              <p:cNvPr id="37" name="Rectangle 36">
                <a:extLst>
                  <a:ext uri="{FF2B5EF4-FFF2-40B4-BE49-F238E27FC236}">
                    <a16:creationId xmlns:a16="http://schemas.microsoft.com/office/drawing/2014/main" id="{873153A0-8414-4881-A2B0-4AFBA1741776}"/>
                  </a:ext>
                </a:extLst>
              </p:cNvPr>
              <p:cNvSpPr/>
              <p:nvPr/>
            </p:nvSpPr>
            <p:spPr>
              <a:xfrm>
                <a:off x="1203016" y="1283153"/>
                <a:ext cx="6460069"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90360E90-A0E0-4746-B480-B351EB2B0275}"/>
                  </a:ext>
                </a:extLst>
              </p:cNvPr>
              <p:cNvSpPr/>
              <p:nvPr/>
            </p:nvSpPr>
            <p:spPr>
              <a:xfrm flipV="1">
                <a:off x="7656857"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79C2266B-F108-43A7-AF1D-9B75AC855422}"/>
                  </a:ext>
                </a:extLst>
              </p:cNvPr>
              <p:cNvSpPr/>
              <p:nvPr/>
            </p:nvSpPr>
            <p:spPr>
              <a:xfrm flipH="1">
                <a:off x="69310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Parallelogram 35">
              <a:extLst>
                <a:ext uri="{FF2B5EF4-FFF2-40B4-BE49-F238E27FC236}">
                  <a16:creationId xmlns:a16="http://schemas.microsoft.com/office/drawing/2014/main" id="{F64EC791-97EF-4F54-9B66-A3D3E0FC39E1}"/>
                </a:ext>
              </a:extLst>
            </p:cNvPr>
            <p:cNvSpPr/>
            <p:nvPr/>
          </p:nvSpPr>
          <p:spPr>
            <a:xfrm>
              <a:off x="8637917" y="3761890"/>
              <a:ext cx="835564"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CEA140C7-F650-4EA7-9669-B4461AFF9224}"/>
              </a:ext>
            </a:extLst>
          </p:cNvPr>
          <p:cNvSpPr txBox="1"/>
          <p:nvPr/>
        </p:nvSpPr>
        <p:spPr>
          <a:xfrm>
            <a:off x="444507" y="329372"/>
            <a:ext cx="5362917" cy="646331"/>
          </a:xfrm>
          <a:prstGeom prst="rect">
            <a:avLst/>
          </a:prstGeom>
          <a:noFill/>
        </p:spPr>
        <p:txBody>
          <a:bodyPr wrap="square" rtlCol="0">
            <a:spAutoFit/>
          </a:bodyPr>
          <a:lstStyle/>
          <a:p>
            <a:pPr algn="ctr"/>
            <a:r>
              <a:rPr lang="en-US" sz="3600" b="1" dirty="0">
                <a:latin typeface="TH SarabunPSK" panose="020B0500040200020003" pitchFamily="34" charset="-34"/>
                <a:cs typeface="TH SarabunPSK" panose="020B0500040200020003" pitchFamily="34" charset="-34"/>
              </a:rPr>
              <a:t>Theoretical</a:t>
            </a:r>
          </a:p>
        </p:txBody>
      </p:sp>
      <p:sp>
        <p:nvSpPr>
          <p:cNvPr id="24" name="TextBox 23">
            <a:extLst>
              <a:ext uri="{FF2B5EF4-FFF2-40B4-BE49-F238E27FC236}">
                <a16:creationId xmlns:a16="http://schemas.microsoft.com/office/drawing/2014/main" id="{704AFB16-60B3-49B0-A686-6EDB659E64E5}"/>
              </a:ext>
            </a:extLst>
          </p:cNvPr>
          <p:cNvSpPr txBox="1"/>
          <p:nvPr/>
        </p:nvSpPr>
        <p:spPr>
          <a:xfrm>
            <a:off x="1662705" y="3510483"/>
            <a:ext cx="8994461" cy="1569660"/>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You might argue for the relevance of a specific theoretical approach, or combine various theoretical concepts to create a framework for your research.</a:t>
            </a:r>
            <a:endParaRPr lang="en-US" sz="3200" b="1" dirty="0"/>
          </a:p>
        </p:txBody>
      </p:sp>
      <p:sp>
        <p:nvSpPr>
          <p:cNvPr id="25" name="Rectangle 24">
            <a:extLst>
              <a:ext uri="{FF2B5EF4-FFF2-40B4-BE49-F238E27FC236}">
                <a16:creationId xmlns:a16="http://schemas.microsoft.com/office/drawing/2014/main" id="{6493D0A5-2105-46F3-88C5-70DAE59879C4}"/>
              </a:ext>
            </a:extLst>
          </p:cNvPr>
          <p:cNvSpPr/>
          <p:nvPr/>
        </p:nvSpPr>
        <p:spPr>
          <a:xfrm>
            <a:off x="1071212" y="3216361"/>
            <a:ext cx="10229929" cy="2313499"/>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12419ED-3A5B-431E-9EF6-A9F97FE3B95A}"/>
              </a:ext>
            </a:extLst>
          </p:cNvPr>
          <p:cNvSpPr/>
          <p:nvPr/>
        </p:nvSpPr>
        <p:spPr>
          <a:xfrm>
            <a:off x="889303" y="3065962"/>
            <a:ext cx="10541267" cy="2565268"/>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635F24EB-55A1-49E5-9AF7-F4060FCCC0FE}"/>
              </a:ext>
            </a:extLst>
          </p:cNvPr>
          <p:cNvSpPr/>
          <p:nvPr/>
        </p:nvSpPr>
        <p:spPr>
          <a:xfrm>
            <a:off x="795413" y="5152356"/>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369810D3-F983-4C93-B6DB-E6A7D69DDB8F}"/>
              </a:ext>
            </a:extLst>
          </p:cNvPr>
          <p:cNvSpPr/>
          <p:nvPr/>
        </p:nvSpPr>
        <p:spPr>
          <a:xfrm>
            <a:off x="444507" y="5152356"/>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5847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1856786" y="80008"/>
            <a:ext cx="7338536" cy="787985"/>
            <a:chOff x="1443823" y="2944761"/>
            <a:chExt cx="7009712"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1443823" y="2944761"/>
              <a:ext cx="6480976"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B4C38A0-AC56-4EF2-8CD2-D3B16267F375}"/>
              </a:ext>
            </a:extLst>
          </p:cNvPr>
          <p:cNvSpPr txBox="1"/>
          <p:nvPr/>
        </p:nvSpPr>
        <p:spPr>
          <a:xfrm>
            <a:off x="2262650" y="2379734"/>
            <a:ext cx="7830604" cy="2308324"/>
          </a:xfrm>
          <a:prstGeom prst="rect">
            <a:avLst/>
          </a:prstGeom>
          <a:noFill/>
        </p:spPr>
        <p:txBody>
          <a:bodyPr wrap="square">
            <a:spAutoFit/>
          </a:bodyPr>
          <a:lstStyle/>
          <a:p>
            <a:pPr algn="thaiDist"/>
            <a:r>
              <a:rPr lang="en-US" sz="3600" b="1" dirty="0">
                <a:latin typeface="TH SarabunPSK" panose="020B0500040200020003" pitchFamily="34" charset="-34"/>
                <a:cs typeface="TH SarabunPSK" panose="020B0500040200020003" pitchFamily="34" charset="-34"/>
              </a:rPr>
              <a:t>Like any other academic text, your literature review should have an introduction, a main body, and a conclusion. What you include in each depends on the objective of your literature review.</a:t>
            </a:r>
          </a:p>
        </p:txBody>
      </p:sp>
      <p:sp>
        <p:nvSpPr>
          <p:cNvPr id="9" name="Rectangle 8">
            <a:extLst>
              <a:ext uri="{FF2B5EF4-FFF2-40B4-BE49-F238E27FC236}">
                <a16:creationId xmlns:a16="http://schemas.microsoft.com/office/drawing/2014/main" id="{BE162DE2-B39A-42C1-AA92-A98D668A8E75}"/>
              </a:ext>
            </a:extLst>
          </p:cNvPr>
          <p:cNvSpPr/>
          <p:nvPr/>
        </p:nvSpPr>
        <p:spPr>
          <a:xfrm>
            <a:off x="345234" y="74891"/>
            <a:ext cx="1511553" cy="793102"/>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43555" y="104387"/>
            <a:ext cx="8464469" cy="707886"/>
          </a:xfrm>
          <a:prstGeom prst="rect">
            <a:avLst/>
          </a:prstGeom>
          <a:noFill/>
        </p:spPr>
        <p:txBody>
          <a:bodyPr wrap="square" rtlCol="0">
            <a:spAutoFit/>
          </a:bodyPr>
          <a:lstStyle/>
          <a:p>
            <a:r>
              <a:rPr lang="en-US" sz="4000" b="1" dirty="0">
                <a:solidFill>
                  <a:schemeClr val="bg1"/>
                </a:solidFill>
                <a:latin typeface="TH SarabunPSK" panose="020B0500040200020003" pitchFamily="34" charset="-34"/>
                <a:cs typeface="TH SarabunPSK" panose="020B0500040200020003" pitchFamily="34" charset="-34"/>
              </a:rPr>
              <a:t>Step 5:   Write your literature review</a:t>
            </a:r>
          </a:p>
        </p:txBody>
      </p:sp>
      <p:sp>
        <p:nvSpPr>
          <p:cNvPr id="32" name="Rectangle 31">
            <a:extLst>
              <a:ext uri="{FF2B5EF4-FFF2-40B4-BE49-F238E27FC236}">
                <a16:creationId xmlns:a16="http://schemas.microsoft.com/office/drawing/2014/main" id="{B5B1E09F-689D-49D5-BBDA-47E382CB1C95}"/>
              </a:ext>
            </a:extLst>
          </p:cNvPr>
          <p:cNvSpPr/>
          <p:nvPr/>
        </p:nvSpPr>
        <p:spPr>
          <a:xfrm>
            <a:off x="1838725" y="2379734"/>
            <a:ext cx="8611940" cy="252259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E657E9D-E955-4E6D-9210-D014D7F9F3C2}"/>
              </a:ext>
            </a:extLst>
          </p:cNvPr>
          <p:cNvSpPr/>
          <p:nvPr/>
        </p:nvSpPr>
        <p:spPr>
          <a:xfrm>
            <a:off x="1691240" y="2255691"/>
            <a:ext cx="8965091" cy="2769692"/>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0D95EACA-9F6B-41AA-9AD1-BB44FFD1487E}"/>
              </a:ext>
            </a:extLst>
          </p:cNvPr>
          <p:cNvSpPr/>
          <p:nvPr/>
        </p:nvSpPr>
        <p:spPr>
          <a:xfrm>
            <a:off x="1645417" y="4610559"/>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8A483146-D24F-42B4-BA86-2A8E0810036F}"/>
              </a:ext>
            </a:extLst>
          </p:cNvPr>
          <p:cNvSpPr/>
          <p:nvPr/>
        </p:nvSpPr>
        <p:spPr>
          <a:xfrm>
            <a:off x="1294511" y="4610559"/>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9395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E71717C-8C50-40EA-946F-3C8A25DAAAC2}"/>
              </a:ext>
            </a:extLst>
          </p:cNvPr>
          <p:cNvSpPr txBox="1"/>
          <p:nvPr/>
        </p:nvSpPr>
        <p:spPr>
          <a:xfrm>
            <a:off x="423661" y="1032800"/>
            <a:ext cx="9641035" cy="1077218"/>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	The introduction should clearly establish the focus and purpose of the literature review.</a:t>
            </a:r>
            <a:endParaRPr lang="en-US" sz="3200" b="1" dirty="0"/>
          </a:p>
        </p:txBody>
      </p:sp>
      <p:grpSp>
        <p:nvGrpSpPr>
          <p:cNvPr id="34" name="Group 33">
            <a:extLst>
              <a:ext uri="{FF2B5EF4-FFF2-40B4-BE49-F238E27FC236}">
                <a16:creationId xmlns:a16="http://schemas.microsoft.com/office/drawing/2014/main" id="{9FBDC83B-A121-4FB5-A8B3-2CA5A8F00B6C}"/>
              </a:ext>
            </a:extLst>
          </p:cNvPr>
          <p:cNvGrpSpPr/>
          <p:nvPr/>
        </p:nvGrpSpPr>
        <p:grpSpPr>
          <a:xfrm>
            <a:off x="357449" y="409186"/>
            <a:ext cx="5738551" cy="576007"/>
            <a:chOff x="1604097" y="3761889"/>
            <a:chExt cx="7869384" cy="663544"/>
          </a:xfrm>
        </p:grpSpPr>
        <p:grpSp>
          <p:nvGrpSpPr>
            <p:cNvPr id="35" name="Group 34">
              <a:extLst>
                <a:ext uri="{FF2B5EF4-FFF2-40B4-BE49-F238E27FC236}">
                  <a16:creationId xmlns:a16="http://schemas.microsoft.com/office/drawing/2014/main" id="{01346CE8-3386-452F-ABD6-E5B93C07A481}"/>
                </a:ext>
              </a:extLst>
            </p:cNvPr>
            <p:cNvGrpSpPr/>
            <p:nvPr/>
          </p:nvGrpSpPr>
          <p:grpSpPr>
            <a:xfrm>
              <a:off x="1604097" y="3761889"/>
              <a:ext cx="7473655" cy="663544"/>
              <a:chOff x="693109" y="1283152"/>
              <a:chExt cx="7473655" cy="663544"/>
            </a:xfrm>
          </p:grpSpPr>
          <p:sp>
            <p:nvSpPr>
              <p:cNvPr id="37" name="Rectangle 36">
                <a:extLst>
                  <a:ext uri="{FF2B5EF4-FFF2-40B4-BE49-F238E27FC236}">
                    <a16:creationId xmlns:a16="http://schemas.microsoft.com/office/drawing/2014/main" id="{873153A0-8414-4881-A2B0-4AFBA1741776}"/>
                  </a:ext>
                </a:extLst>
              </p:cNvPr>
              <p:cNvSpPr/>
              <p:nvPr/>
            </p:nvSpPr>
            <p:spPr>
              <a:xfrm>
                <a:off x="1203016" y="1283153"/>
                <a:ext cx="6460069"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90360E90-A0E0-4746-B480-B351EB2B0275}"/>
                  </a:ext>
                </a:extLst>
              </p:cNvPr>
              <p:cNvSpPr/>
              <p:nvPr/>
            </p:nvSpPr>
            <p:spPr>
              <a:xfrm flipV="1">
                <a:off x="7656857"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79C2266B-F108-43A7-AF1D-9B75AC855422}"/>
                  </a:ext>
                </a:extLst>
              </p:cNvPr>
              <p:cNvSpPr/>
              <p:nvPr/>
            </p:nvSpPr>
            <p:spPr>
              <a:xfrm flipH="1">
                <a:off x="69310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Parallelogram 35">
              <a:extLst>
                <a:ext uri="{FF2B5EF4-FFF2-40B4-BE49-F238E27FC236}">
                  <a16:creationId xmlns:a16="http://schemas.microsoft.com/office/drawing/2014/main" id="{F64EC791-97EF-4F54-9B66-A3D3E0FC39E1}"/>
                </a:ext>
              </a:extLst>
            </p:cNvPr>
            <p:cNvSpPr/>
            <p:nvPr/>
          </p:nvSpPr>
          <p:spPr>
            <a:xfrm>
              <a:off x="8637917" y="3761890"/>
              <a:ext cx="835564"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CEA140C7-F650-4EA7-9669-B4461AFF9224}"/>
              </a:ext>
            </a:extLst>
          </p:cNvPr>
          <p:cNvSpPr txBox="1"/>
          <p:nvPr/>
        </p:nvSpPr>
        <p:spPr>
          <a:xfrm>
            <a:off x="444507" y="329372"/>
            <a:ext cx="5362917" cy="646331"/>
          </a:xfrm>
          <a:prstGeom prst="rect">
            <a:avLst/>
          </a:prstGeom>
          <a:noFill/>
        </p:spPr>
        <p:txBody>
          <a:bodyPr wrap="square" rtlCol="0">
            <a:spAutoFit/>
          </a:bodyPr>
          <a:lstStyle/>
          <a:p>
            <a:pPr algn="ctr"/>
            <a:r>
              <a:rPr lang="en-US" sz="3600" b="1" dirty="0">
                <a:latin typeface="TH SarabunPSK" panose="020B0500040200020003" pitchFamily="34" charset="-34"/>
                <a:cs typeface="TH SarabunPSK" panose="020B0500040200020003" pitchFamily="34" charset="-34"/>
              </a:rPr>
              <a:t>Introduction</a:t>
            </a:r>
          </a:p>
        </p:txBody>
      </p:sp>
      <p:sp>
        <p:nvSpPr>
          <p:cNvPr id="45" name="TextBox 44">
            <a:extLst>
              <a:ext uri="{FF2B5EF4-FFF2-40B4-BE49-F238E27FC236}">
                <a16:creationId xmlns:a16="http://schemas.microsoft.com/office/drawing/2014/main" id="{B5737C44-7905-449C-B0C9-22E3C908F2C7}"/>
              </a:ext>
            </a:extLst>
          </p:cNvPr>
          <p:cNvSpPr txBox="1"/>
          <p:nvPr/>
        </p:nvSpPr>
        <p:spPr>
          <a:xfrm>
            <a:off x="386516" y="2957787"/>
            <a:ext cx="11302835" cy="3046988"/>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	If you are writing the literature review as part of your dissertation or thesis, reiterate your central problem or research question and give a brief summary of the scholarly context. You can emphasize the timeliness of the topic (“many recent studies have focused on the problem of x”) or highlight a gap in the literature (“while there has been much research on x, few researchers have taken y into consideration”).</a:t>
            </a:r>
            <a:endParaRPr lang="en-US" sz="3200" b="1" dirty="0">
              <a:latin typeface="TH SarabunPSK" panose="020B0500040200020003" pitchFamily="34" charset="-34"/>
              <a:cs typeface="TH SarabunPSK" panose="020B0500040200020003" pitchFamily="34" charset="-34"/>
            </a:endParaRPr>
          </a:p>
        </p:txBody>
      </p:sp>
      <p:grpSp>
        <p:nvGrpSpPr>
          <p:cNvPr id="46" name="Group 45">
            <a:extLst>
              <a:ext uri="{FF2B5EF4-FFF2-40B4-BE49-F238E27FC236}">
                <a16:creationId xmlns:a16="http://schemas.microsoft.com/office/drawing/2014/main" id="{792EFE94-A968-4A40-ADA8-A74D2705D927}"/>
              </a:ext>
            </a:extLst>
          </p:cNvPr>
          <p:cNvGrpSpPr/>
          <p:nvPr/>
        </p:nvGrpSpPr>
        <p:grpSpPr>
          <a:xfrm>
            <a:off x="386516" y="2283994"/>
            <a:ext cx="6241583" cy="471264"/>
            <a:chOff x="850376" y="1283151"/>
            <a:chExt cx="7013530" cy="663545"/>
          </a:xfrm>
        </p:grpSpPr>
        <p:sp>
          <p:nvSpPr>
            <p:cNvPr id="47" name="Rectangle 46">
              <a:extLst>
                <a:ext uri="{FF2B5EF4-FFF2-40B4-BE49-F238E27FC236}">
                  <a16:creationId xmlns:a16="http://schemas.microsoft.com/office/drawing/2014/main" id="{B271DC90-5A45-4A73-A1F2-0E6D1DDF3320}"/>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47">
              <a:extLst>
                <a:ext uri="{FF2B5EF4-FFF2-40B4-BE49-F238E27FC236}">
                  <a16:creationId xmlns:a16="http://schemas.microsoft.com/office/drawing/2014/main" id="{8EA19496-AEEB-455D-837F-A44D96B2CEBD}"/>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ight Triangle 48">
              <a:extLst>
                <a:ext uri="{FF2B5EF4-FFF2-40B4-BE49-F238E27FC236}">
                  <a16:creationId xmlns:a16="http://schemas.microsoft.com/office/drawing/2014/main" id="{0A19BA1F-A178-47E3-BB77-89F556FFFE74}"/>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FD9038F7-33B5-4CFD-9077-FF9348523D6F}"/>
              </a:ext>
            </a:extLst>
          </p:cNvPr>
          <p:cNvSpPr txBox="1"/>
          <p:nvPr/>
        </p:nvSpPr>
        <p:spPr>
          <a:xfrm>
            <a:off x="675108" y="2169022"/>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Dissertation literature review</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51" name="Parallelogram 50">
            <a:extLst>
              <a:ext uri="{FF2B5EF4-FFF2-40B4-BE49-F238E27FC236}">
                <a16:creationId xmlns:a16="http://schemas.microsoft.com/office/drawing/2014/main" id="{B0D5AC03-68C8-4426-BA57-F9F67519A236}"/>
              </a:ext>
            </a:extLst>
          </p:cNvPr>
          <p:cNvSpPr/>
          <p:nvPr/>
        </p:nvSpPr>
        <p:spPr>
          <a:xfrm>
            <a:off x="6395287" y="2281303"/>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a:extLst>
              <a:ext uri="{FF2B5EF4-FFF2-40B4-BE49-F238E27FC236}">
                <a16:creationId xmlns:a16="http://schemas.microsoft.com/office/drawing/2014/main" id="{51C5E15D-DF44-46BC-BDB4-C2FE71F03370}"/>
              </a:ext>
            </a:extLst>
          </p:cNvPr>
          <p:cNvSpPr/>
          <p:nvPr/>
        </p:nvSpPr>
        <p:spPr>
          <a:xfrm>
            <a:off x="6632688" y="2281303"/>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7376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remium Vector | File searching concept illustration">
            <a:extLst>
              <a:ext uri="{FF2B5EF4-FFF2-40B4-BE49-F238E27FC236}">
                <a16:creationId xmlns:a16="http://schemas.microsoft.com/office/drawing/2014/main" id="{8F885C8A-E4D6-4BFE-B25C-EC4FE7CF1E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10" b="8351"/>
          <a:stretch/>
        </p:blipFill>
        <p:spPr bwMode="auto">
          <a:xfrm>
            <a:off x="6459490" y="1454276"/>
            <a:ext cx="5669901" cy="364023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76659"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2925"/>
            <a:ext cx="8231235" cy="707886"/>
          </a:xfrm>
          <a:prstGeom prst="rect">
            <a:avLst/>
          </a:prstGeom>
          <a:noFill/>
        </p:spPr>
        <p:txBody>
          <a:bodyPr wrap="square" rtlCol="0">
            <a:spAutoFit/>
          </a:bodyPr>
          <a:lstStyle/>
          <a:p>
            <a:pPr algn="ctr"/>
            <a:r>
              <a:rPr lang="en-US" sz="4000" b="1" dirty="0">
                <a:solidFill>
                  <a:schemeClr val="bg1"/>
                </a:solidFill>
                <a:latin typeface="TH SarabunPSK" panose="020B0500040200020003" pitchFamily="34" charset="-34"/>
                <a:cs typeface="TH SarabunPSK" panose="020B0500040200020003" pitchFamily="34" charset="-34"/>
              </a:rPr>
              <a:t> Experimental research</a:t>
            </a:r>
          </a:p>
        </p:txBody>
      </p:sp>
      <p:sp>
        <p:nvSpPr>
          <p:cNvPr id="44" name="TextBox 43">
            <a:extLst>
              <a:ext uri="{FF2B5EF4-FFF2-40B4-BE49-F238E27FC236}">
                <a16:creationId xmlns:a16="http://schemas.microsoft.com/office/drawing/2014/main" id="{B48A0DB0-B284-4E37-A4A2-000E0BF97A22}"/>
              </a:ext>
            </a:extLst>
          </p:cNvPr>
          <p:cNvSpPr txBox="1"/>
          <p:nvPr/>
        </p:nvSpPr>
        <p:spPr>
          <a:xfrm>
            <a:off x="921433" y="1820761"/>
            <a:ext cx="5538057" cy="3539430"/>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If you are writing a stand-alone paper, give some background on the topic and its importance, discuss the scope of the literature you will review (for example, the time period of your sources), and state your objective. What new insight will you draw from the literature?</a:t>
            </a:r>
            <a:endParaRPr lang="en-US" sz="3200" b="1" dirty="0">
              <a:latin typeface="TH SarabunPSK" panose="020B0500040200020003" pitchFamily="34" charset="-34"/>
              <a:cs typeface="TH SarabunPSK" panose="020B0500040200020003" pitchFamily="34" charset="-34"/>
            </a:endParaRPr>
          </a:p>
        </p:txBody>
      </p:sp>
      <p:grpSp>
        <p:nvGrpSpPr>
          <p:cNvPr id="30" name="Group 29">
            <a:extLst>
              <a:ext uri="{FF2B5EF4-FFF2-40B4-BE49-F238E27FC236}">
                <a16:creationId xmlns:a16="http://schemas.microsoft.com/office/drawing/2014/main" id="{401B4D3A-D6E6-4F8B-B003-0BAB54CE4856}"/>
              </a:ext>
            </a:extLst>
          </p:cNvPr>
          <p:cNvGrpSpPr/>
          <p:nvPr/>
        </p:nvGrpSpPr>
        <p:grpSpPr>
          <a:xfrm>
            <a:off x="525551" y="846388"/>
            <a:ext cx="6241583" cy="471264"/>
            <a:chOff x="850376" y="1283151"/>
            <a:chExt cx="7013530" cy="663545"/>
          </a:xfrm>
        </p:grpSpPr>
        <p:sp>
          <p:nvSpPr>
            <p:cNvPr id="31" name="Rectangle 30">
              <a:extLst>
                <a:ext uri="{FF2B5EF4-FFF2-40B4-BE49-F238E27FC236}">
                  <a16:creationId xmlns:a16="http://schemas.microsoft.com/office/drawing/2014/main" id="{65665B7E-4C13-4D1F-8EED-295AD1F22F18}"/>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DB17A654-42DD-4C0E-8447-B0FAC2475F73}"/>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Triangle 32">
              <a:extLst>
                <a:ext uri="{FF2B5EF4-FFF2-40B4-BE49-F238E27FC236}">
                  <a16:creationId xmlns:a16="http://schemas.microsoft.com/office/drawing/2014/main" id="{B1C8A45A-06A5-4CE6-BD7A-DC9988B21B5E}"/>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519784D5-D096-499C-BA9E-5157257CF972}"/>
              </a:ext>
            </a:extLst>
          </p:cNvPr>
          <p:cNvSpPr txBox="1"/>
          <p:nvPr/>
        </p:nvSpPr>
        <p:spPr>
          <a:xfrm>
            <a:off x="814143" y="731416"/>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Stand-alone literature review</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35" name="Parallelogram 34">
            <a:extLst>
              <a:ext uri="{FF2B5EF4-FFF2-40B4-BE49-F238E27FC236}">
                <a16:creationId xmlns:a16="http://schemas.microsoft.com/office/drawing/2014/main" id="{89524E5E-3EFC-41D4-B7C3-EFAD5436AE23}"/>
              </a:ext>
            </a:extLst>
          </p:cNvPr>
          <p:cNvSpPr/>
          <p:nvPr/>
        </p:nvSpPr>
        <p:spPr>
          <a:xfrm>
            <a:off x="6534322" y="843697"/>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0E192348-8DCA-4141-8121-E7A43B6838B0}"/>
              </a:ext>
            </a:extLst>
          </p:cNvPr>
          <p:cNvSpPr/>
          <p:nvPr/>
        </p:nvSpPr>
        <p:spPr>
          <a:xfrm>
            <a:off x="6771723" y="843697"/>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25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67B5728-5499-4564-A9B8-B44C0651AE8B}"/>
              </a:ext>
            </a:extLst>
          </p:cNvPr>
          <p:cNvSpPr/>
          <p:nvPr/>
        </p:nvSpPr>
        <p:spPr>
          <a:xfrm>
            <a:off x="-1" y="2181467"/>
            <a:ext cx="1770357" cy="2375855"/>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1015E0E-651B-4725-ADD9-1B39128E1CBA}"/>
              </a:ext>
            </a:extLst>
          </p:cNvPr>
          <p:cNvGrpSpPr/>
          <p:nvPr/>
        </p:nvGrpSpPr>
        <p:grpSpPr>
          <a:xfrm>
            <a:off x="1298091" y="1847262"/>
            <a:ext cx="8850087" cy="2380823"/>
            <a:chOff x="0" y="2944761"/>
            <a:chExt cx="8453534" cy="491613"/>
          </a:xfrm>
          <a:solidFill>
            <a:srgbClr val="FF99CC"/>
          </a:solidFill>
        </p:grpSpPr>
        <p:sp>
          <p:nvSpPr>
            <p:cNvPr id="27" name="Rectangle 26">
              <a:extLst>
                <a:ext uri="{FF2B5EF4-FFF2-40B4-BE49-F238E27FC236}">
                  <a16:creationId xmlns:a16="http://schemas.microsoft.com/office/drawing/2014/main" id="{BC0B66CC-BFEF-44B7-9D9A-C801478515EF}"/>
                </a:ext>
              </a:extLst>
            </p:cNvPr>
            <p:cNvSpPr/>
            <p:nvPr/>
          </p:nvSpPr>
          <p:spPr>
            <a:xfrm>
              <a:off x="0" y="2944761"/>
              <a:ext cx="7400434"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B453A479-7670-453F-AB20-71AD01CF7FAB}"/>
                </a:ext>
              </a:extLst>
            </p:cNvPr>
            <p:cNvSpPr/>
            <p:nvPr/>
          </p:nvSpPr>
          <p:spPr>
            <a:xfrm flipV="1">
              <a:off x="7400433" y="2944761"/>
              <a:ext cx="1053101" cy="49161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ight Triangle 28">
            <a:extLst>
              <a:ext uri="{FF2B5EF4-FFF2-40B4-BE49-F238E27FC236}">
                <a16:creationId xmlns:a16="http://schemas.microsoft.com/office/drawing/2014/main" id="{DB4585C1-F0BC-41EE-85C1-E6FBEF884B9C}"/>
              </a:ext>
            </a:extLst>
          </p:cNvPr>
          <p:cNvSpPr/>
          <p:nvPr/>
        </p:nvSpPr>
        <p:spPr>
          <a:xfrm flipH="1" flipV="1">
            <a:off x="1298091" y="4228084"/>
            <a:ext cx="472266" cy="329236"/>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58" name="TextBox 57">
            <a:extLst>
              <a:ext uri="{FF2B5EF4-FFF2-40B4-BE49-F238E27FC236}">
                <a16:creationId xmlns:a16="http://schemas.microsoft.com/office/drawing/2014/main" id="{EAE97714-F33D-410C-AF01-F9F5CC3330EF}"/>
              </a:ext>
            </a:extLst>
          </p:cNvPr>
          <p:cNvSpPr txBox="1"/>
          <p:nvPr/>
        </p:nvSpPr>
        <p:spPr>
          <a:xfrm>
            <a:off x="1914308" y="2267252"/>
            <a:ext cx="6996001" cy="1323439"/>
          </a:xfrm>
          <a:prstGeom prst="rect">
            <a:avLst/>
          </a:prstGeom>
          <a:noFill/>
        </p:spPr>
        <p:txBody>
          <a:bodyPr wrap="square" rtlCol="0">
            <a:spAutoFit/>
          </a:bodyPr>
          <a:lstStyle/>
          <a:p>
            <a:pPr algn="ctr"/>
            <a:r>
              <a:rPr lang="en-US" sz="8000" b="1" dirty="0">
                <a:solidFill>
                  <a:schemeClr val="bg1"/>
                </a:solidFill>
                <a:latin typeface="TH SarabunPSK" panose="020B0500040200020003" pitchFamily="34" charset="-34"/>
                <a:cs typeface="TH SarabunPSK" panose="020B0500040200020003" pitchFamily="34" charset="-34"/>
              </a:rPr>
              <a:t>Acknowledgements</a:t>
            </a:r>
          </a:p>
        </p:txBody>
      </p:sp>
      <p:sp>
        <p:nvSpPr>
          <p:cNvPr id="9" name="Parallelogram 8">
            <a:extLst>
              <a:ext uri="{FF2B5EF4-FFF2-40B4-BE49-F238E27FC236}">
                <a16:creationId xmlns:a16="http://schemas.microsoft.com/office/drawing/2014/main" id="{2732DBD9-C902-4A4F-AFC3-771B4DBF0788}"/>
              </a:ext>
            </a:extLst>
          </p:cNvPr>
          <p:cNvSpPr/>
          <p:nvPr/>
        </p:nvSpPr>
        <p:spPr>
          <a:xfrm>
            <a:off x="9181044" y="1847262"/>
            <a:ext cx="1416198" cy="2380822"/>
          </a:xfrm>
          <a:prstGeom prst="parallelogram">
            <a:avLst>
              <a:gd name="adj" fmla="val 75788"/>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2DD2957E-096F-4D16-9643-BDC38508B18F}"/>
              </a:ext>
            </a:extLst>
          </p:cNvPr>
          <p:cNvSpPr/>
          <p:nvPr/>
        </p:nvSpPr>
        <p:spPr>
          <a:xfrm>
            <a:off x="9626423" y="1856593"/>
            <a:ext cx="1416198" cy="2380822"/>
          </a:xfrm>
          <a:prstGeom prst="parallelogram">
            <a:avLst>
              <a:gd name="adj" fmla="val 75788"/>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0C1549C-3526-48B5-9043-15AE32DDBF32}"/>
              </a:ext>
            </a:extLst>
          </p:cNvPr>
          <p:cNvGrpSpPr/>
          <p:nvPr/>
        </p:nvGrpSpPr>
        <p:grpSpPr>
          <a:xfrm flipV="1">
            <a:off x="-1" y="2938"/>
            <a:ext cx="12192001" cy="272366"/>
            <a:chOff x="-1" y="6602634"/>
            <a:chExt cx="10804097" cy="255366"/>
          </a:xfrm>
        </p:grpSpPr>
        <p:sp>
          <p:nvSpPr>
            <p:cNvPr id="32" name="Rectangle 31">
              <a:extLst>
                <a:ext uri="{FF2B5EF4-FFF2-40B4-BE49-F238E27FC236}">
                  <a16:creationId xmlns:a16="http://schemas.microsoft.com/office/drawing/2014/main" id="{8183C6E2-5A97-4FC9-96B5-5EA7DD8130C8}"/>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E52BE90-C532-4EBF-8F25-F9B1E45F4CFE}"/>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6FF6EB57-A381-4E3C-AE02-C50D59EC5325}"/>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Triangle 36">
              <a:extLst>
                <a:ext uri="{FF2B5EF4-FFF2-40B4-BE49-F238E27FC236}">
                  <a16:creationId xmlns:a16="http://schemas.microsoft.com/office/drawing/2014/main" id="{7DDDE555-92F6-42F1-A576-3F82E41183FC}"/>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31173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remium Vector | File searching concept illustration">
            <a:extLst>
              <a:ext uri="{FF2B5EF4-FFF2-40B4-BE49-F238E27FC236}">
                <a16:creationId xmlns:a16="http://schemas.microsoft.com/office/drawing/2014/main" id="{C92B1855-8C63-4864-87A4-9431595875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72" b="18298"/>
          <a:stretch/>
        </p:blipFill>
        <p:spPr bwMode="auto">
          <a:xfrm>
            <a:off x="5916868" y="1477222"/>
            <a:ext cx="5962650" cy="429489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E71717C-8C50-40EA-946F-3C8A25DAAAC2}"/>
              </a:ext>
            </a:extLst>
          </p:cNvPr>
          <p:cNvSpPr txBox="1"/>
          <p:nvPr/>
        </p:nvSpPr>
        <p:spPr>
          <a:xfrm>
            <a:off x="586896" y="1761136"/>
            <a:ext cx="5078138" cy="3970318"/>
          </a:xfrm>
          <a:prstGeom prst="rect">
            <a:avLst/>
          </a:prstGeom>
          <a:noFill/>
        </p:spPr>
        <p:txBody>
          <a:bodyPr wrap="square" rtlCol="0">
            <a:spAutoFit/>
          </a:bodyPr>
          <a:lstStyle/>
          <a:p>
            <a:pPr algn="thaiDist"/>
            <a:r>
              <a:rPr lang="en-US" sz="3600" b="1" dirty="0">
                <a:latin typeface="TH SarabunPSK" panose="020B0500040200020003" pitchFamily="34" charset="-34"/>
                <a:cs typeface="TH SarabunPSK" panose="020B0500040200020003" pitchFamily="34" charset="-34"/>
              </a:rPr>
              <a:t>Depending on the length of your literature review, you might want to divide the body into subsections. You can use a subheading for each theme, time period, or methodological approach.</a:t>
            </a:r>
            <a:endParaRPr lang="en-US" sz="3600" b="1" dirty="0"/>
          </a:p>
        </p:txBody>
      </p:sp>
      <p:grpSp>
        <p:nvGrpSpPr>
          <p:cNvPr id="34" name="Group 33">
            <a:extLst>
              <a:ext uri="{FF2B5EF4-FFF2-40B4-BE49-F238E27FC236}">
                <a16:creationId xmlns:a16="http://schemas.microsoft.com/office/drawing/2014/main" id="{9FBDC83B-A121-4FB5-A8B3-2CA5A8F00B6C}"/>
              </a:ext>
            </a:extLst>
          </p:cNvPr>
          <p:cNvGrpSpPr/>
          <p:nvPr/>
        </p:nvGrpSpPr>
        <p:grpSpPr>
          <a:xfrm>
            <a:off x="357449" y="409186"/>
            <a:ext cx="5738551" cy="576007"/>
            <a:chOff x="1604097" y="3761889"/>
            <a:chExt cx="7869384" cy="663544"/>
          </a:xfrm>
        </p:grpSpPr>
        <p:grpSp>
          <p:nvGrpSpPr>
            <p:cNvPr id="35" name="Group 34">
              <a:extLst>
                <a:ext uri="{FF2B5EF4-FFF2-40B4-BE49-F238E27FC236}">
                  <a16:creationId xmlns:a16="http://schemas.microsoft.com/office/drawing/2014/main" id="{01346CE8-3386-452F-ABD6-E5B93C07A481}"/>
                </a:ext>
              </a:extLst>
            </p:cNvPr>
            <p:cNvGrpSpPr/>
            <p:nvPr/>
          </p:nvGrpSpPr>
          <p:grpSpPr>
            <a:xfrm>
              <a:off x="1604097" y="3761889"/>
              <a:ext cx="7473655" cy="663544"/>
              <a:chOff x="693109" y="1283152"/>
              <a:chExt cx="7473655" cy="663544"/>
            </a:xfrm>
          </p:grpSpPr>
          <p:sp>
            <p:nvSpPr>
              <p:cNvPr id="37" name="Rectangle 36">
                <a:extLst>
                  <a:ext uri="{FF2B5EF4-FFF2-40B4-BE49-F238E27FC236}">
                    <a16:creationId xmlns:a16="http://schemas.microsoft.com/office/drawing/2014/main" id="{873153A0-8414-4881-A2B0-4AFBA1741776}"/>
                  </a:ext>
                </a:extLst>
              </p:cNvPr>
              <p:cNvSpPr/>
              <p:nvPr/>
            </p:nvSpPr>
            <p:spPr>
              <a:xfrm>
                <a:off x="1203016" y="1283153"/>
                <a:ext cx="6460069"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90360E90-A0E0-4746-B480-B351EB2B0275}"/>
                  </a:ext>
                </a:extLst>
              </p:cNvPr>
              <p:cNvSpPr/>
              <p:nvPr/>
            </p:nvSpPr>
            <p:spPr>
              <a:xfrm flipV="1">
                <a:off x="7656857"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79C2266B-F108-43A7-AF1D-9B75AC855422}"/>
                  </a:ext>
                </a:extLst>
              </p:cNvPr>
              <p:cNvSpPr/>
              <p:nvPr/>
            </p:nvSpPr>
            <p:spPr>
              <a:xfrm flipH="1">
                <a:off x="69310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Parallelogram 35">
              <a:extLst>
                <a:ext uri="{FF2B5EF4-FFF2-40B4-BE49-F238E27FC236}">
                  <a16:creationId xmlns:a16="http://schemas.microsoft.com/office/drawing/2014/main" id="{F64EC791-97EF-4F54-9B66-A3D3E0FC39E1}"/>
                </a:ext>
              </a:extLst>
            </p:cNvPr>
            <p:cNvSpPr/>
            <p:nvPr/>
          </p:nvSpPr>
          <p:spPr>
            <a:xfrm>
              <a:off x="8637917" y="3761890"/>
              <a:ext cx="835564"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CEA140C7-F650-4EA7-9669-B4461AFF9224}"/>
              </a:ext>
            </a:extLst>
          </p:cNvPr>
          <p:cNvSpPr txBox="1"/>
          <p:nvPr/>
        </p:nvSpPr>
        <p:spPr>
          <a:xfrm>
            <a:off x="444507" y="329372"/>
            <a:ext cx="5362917" cy="646331"/>
          </a:xfrm>
          <a:prstGeom prst="rect">
            <a:avLst/>
          </a:prstGeom>
          <a:noFill/>
        </p:spPr>
        <p:txBody>
          <a:bodyPr wrap="square" rtlCol="0">
            <a:spAutoFit/>
          </a:bodyPr>
          <a:lstStyle/>
          <a:p>
            <a:pPr algn="ctr"/>
            <a:r>
              <a:rPr lang="en-US" sz="3600" b="1" dirty="0">
                <a:latin typeface="TH SarabunPSK" panose="020B0500040200020003" pitchFamily="34" charset="-34"/>
                <a:cs typeface="TH SarabunPSK" panose="020B0500040200020003" pitchFamily="34" charset="-34"/>
              </a:rPr>
              <a:t>Body</a:t>
            </a:r>
          </a:p>
        </p:txBody>
      </p:sp>
    </p:spTree>
    <p:extLst>
      <p:ext uri="{BB962C8B-B14F-4D97-AF65-F5344CB8AC3E}">
        <p14:creationId xmlns:p14="http://schemas.microsoft.com/office/powerpoint/2010/main" val="27535185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76659"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2925"/>
            <a:ext cx="8231235" cy="707886"/>
          </a:xfrm>
          <a:prstGeom prst="rect">
            <a:avLst/>
          </a:prstGeom>
          <a:noFill/>
        </p:spPr>
        <p:txBody>
          <a:bodyPr wrap="square" rtlCol="0">
            <a:spAutoFit/>
          </a:bodyPr>
          <a:lstStyle/>
          <a:p>
            <a:pPr algn="ctr"/>
            <a:r>
              <a:rPr lang="en-US" sz="4000" b="1" dirty="0">
                <a:solidFill>
                  <a:schemeClr val="bg1"/>
                </a:solidFill>
                <a:latin typeface="TH SarabunPSK" panose="020B0500040200020003" pitchFamily="34" charset="-34"/>
                <a:cs typeface="TH SarabunPSK" panose="020B0500040200020003" pitchFamily="34" charset="-34"/>
              </a:rPr>
              <a:t> Experimental research</a:t>
            </a:r>
          </a:p>
        </p:txBody>
      </p:sp>
      <p:sp>
        <p:nvSpPr>
          <p:cNvPr id="44" name="TextBox 43">
            <a:extLst>
              <a:ext uri="{FF2B5EF4-FFF2-40B4-BE49-F238E27FC236}">
                <a16:creationId xmlns:a16="http://schemas.microsoft.com/office/drawing/2014/main" id="{B48A0DB0-B284-4E37-A4A2-000E0BF97A22}"/>
              </a:ext>
            </a:extLst>
          </p:cNvPr>
          <p:cNvSpPr txBox="1"/>
          <p:nvPr/>
        </p:nvSpPr>
        <p:spPr>
          <a:xfrm>
            <a:off x="462221" y="982247"/>
            <a:ext cx="9822023" cy="4770537"/>
          </a:xfrm>
          <a:prstGeom prst="rect">
            <a:avLst/>
          </a:prstGeom>
          <a:noFill/>
        </p:spPr>
        <p:txBody>
          <a:bodyPr wrap="square">
            <a:spAutoFit/>
          </a:bodyPr>
          <a:lstStyle/>
          <a:p>
            <a:pPr marL="457200" indent="-457200" algn="thaiDist">
              <a:buFont typeface="Arial" panose="020B0604020202020204" pitchFamily="34" charset="0"/>
              <a:buChar char="•"/>
            </a:pPr>
            <a:r>
              <a:rPr lang="en-US" sz="3600" b="1" i="0" dirty="0">
                <a:solidFill>
                  <a:srgbClr val="0070C0"/>
                </a:solidFill>
                <a:effectLst/>
                <a:latin typeface="TH SarabunPSK" panose="020B0500040200020003" pitchFamily="34" charset="-34"/>
                <a:cs typeface="TH SarabunPSK" panose="020B0500040200020003" pitchFamily="34" charset="-34"/>
              </a:rPr>
              <a:t>Summarize and synthesize: </a:t>
            </a:r>
            <a:r>
              <a:rPr lang="en-US" sz="3200" b="1" i="0" dirty="0">
                <a:solidFill>
                  <a:srgbClr val="3B3835"/>
                </a:solidFill>
                <a:effectLst/>
                <a:latin typeface="TH SarabunPSK" panose="020B0500040200020003" pitchFamily="34" charset="-34"/>
                <a:cs typeface="TH SarabunPSK" panose="020B0500040200020003" pitchFamily="34" charset="-34"/>
              </a:rPr>
              <a:t>give an overview of the main points of each source and combine them into a coherent whole</a:t>
            </a:r>
          </a:p>
          <a:p>
            <a:pPr marL="457200" indent="-457200" algn="thaiDist">
              <a:buFont typeface="Arial" panose="020B0604020202020204" pitchFamily="34" charset="0"/>
              <a:buChar char="•"/>
            </a:pPr>
            <a:r>
              <a:rPr lang="en-US" sz="3600" b="1" i="0" dirty="0">
                <a:solidFill>
                  <a:srgbClr val="0070C0"/>
                </a:solidFill>
                <a:effectLst/>
                <a:latin typeface="TH SarabunPSK" panose="020B0500040200020003" pitchFamily="34" charset="-34"/>
                <a:cs typeface="TH SarabunPSK" panose="020B0500040200020003" pitchFamily="34" charset="-34"/>
              </a:rPr>
              <a:t>Analyze and interpret: </a:t>
            </a:r>
            <a:r>
              <a:rPr lang="en-US" sz="3200" b="1" i="0" dirty="0">
                <a:solidFill>
                  <a:srgbClr val="3B3835"/>
                </a:solidFill>
                <a:effectLst/>
                <a:latin typeface="TH SarabunPSK" panose="020B0500040200020003" pitchFamily="34" charset="-34"/>
                <a:cs typeface="TH SarabunPSK" panose="020B0500040200020003" pitchFamily="34" charset="-34"/>
              </a:rPr>
              <a:t>don’t just paraphrase other researchers—add your own interpretations where possible, discussing the significance of findings in relation to the literature as a whole</a:t>
            </a:r>
          </a:p>
          <a:p>
            <a:pPr marL="457200" indent="-457200" algn="thaiDist">
              <a:buFont typeface="Arial" panose="020B0604020202020204" pitchFamily="34" charset="0"/>
              <a:buChar char="•"/>
            </a:pPr>
            <a:r>
              <a:rPr lang="en-US" sz="3600" b="1" i="0" dirty="0">
                <a:solidFill>
                  <a:srgbClr val="0070C0"/>
                </a:solidFill>
                <a:effectLst/>
                <a:latin typeface="TH SarabunPSK" panose="020B0500040200020003" pitchFamily="34" charset="-34"/>
                <a:cs typeface="TH SarabunPSK" panose="020B0500040200020003" pitchFamily="34" charset="-34"/>
              </a:rPr>
              <a:t>Critically evaluate: </a:t>
            </a:r>
            <a:r>
              <a:rPr lang="en-US" sz="3200" b="1" i="0" dirty="0">
                <a:solidFill>
                  <a:srgbClr val="3B3835"/>
                </a:solidFill>
                <a:effectLst/>
                <a:latin typeface="TH SarabunPSK" panose="020B0500040200020003" pitchFamily="34" charset="-34"/>
                <a:cs typeface="TH SarabunPSK" panose="020B0500040200020003" pitchFamily="34" charset="-34"/>
              </a:rPr>
              <a:t>mention the strengths and weaknesses of your sources</a:t>
            </a:r>
          </a:p>
          <a:p>
            <a:pPr marL="457200" indent="-457200" algn="thaiDist">
              <a:buFont typeface="Arial" panose="020B0604020202020204" pitchFamily="34" charset="0"/>
              <a:buChar char="•"/>
            </a:pPr>
            <a:r>
              <a:rPr lang="en-US" sz="3600" b="1" i="0" dirty="0">
                <a:solidFill>
                  <a:srgbClr val="0070C0"/>
                </a:solidFill>
                <a:effectLst/>
                <a:latin typeface="TH SarabunPSK" panose="020B0500040200020003" pitchFamily="34" charset="-34"/>
                <a:cs typeface="TH SarabunPSK" panose="020B0500040200020003" pitchFamily="34" charset="-34"/>
              </a:rPr>
              <a:t>Write in well-structured paragraphs: </a:t>
            </a:r>
            <a:r>
              <a:rPr lang="en-US" sz="3200" b="1" i="0" dirty="0">
                <a:solidFill>
                  <a:srgbClr val="3B3835"/>
                </a:solidFill>
                <a:effectLst/>
                <a:latin typeface="TH SarabunPSK" panose="020B0500040200020003" pitchFamily="34" charset="-34"/>
                <a:cs typeface="TH SarabunPSK" panose="020B0500040200020003" pitchFamily="34" charset="-34"/>
              </a:rPr>
              <a:t>use transition words and topic sentences to draw connections, comparisons and contrasts</a:t>
            </a:r>
            <a:endParaRPr lang="en-US" sz="3200" b="1" dirty="0">
              <a:latin typeface="TH SarabunPSK" panose="020B0500040200020003" pitchFamily="34" charset="-34"/>
              <a:cs typeface="TH SarabunPSK" panose="020B0500040200020003" pitchFamily="34" charset="-34"/>
            </a:endParaRPr>
          </a:p>
        </p:txBody>
      </p:sp>
      <p:sp>
        <p:nvSpPr>
          <p:cNvPr id="25" name="TextBox 24">
            <a:extLst>
              <a:ext uri="{FF2B5EF4-FFF2-40B4-BE49-F238E27FC236}">
                <a16:creationId xmlns:a16="http://schemas.microsoft.com/office/drawing/2014/main" id="{EE3FD29B-596E-4113-A024-D839392946A5}"/>
              </a:ext>
            </a:extLst>
          </p:cNvPr>
          <p:cNvSpPr txBox="1"/>
          <p:nvPr/>
        </p:nvSpPr>
        <p:spPr>
          <a:xfrm>
            <a:off x="239239" y="171963"/>
            <a:ext cx="9177680" cy="584775"/>
          </a:xfrm>
          <a:prstGeom prst="rect">
            <a:avLst/>
          </a:prstGeom>
          <a:noFill/>
        </p:spPr>
        <p:txBody>
          <a:bodyPr wrap="square">
            <a:spAutoFit/>
          </a:bodyPr>
          <a:lstStyle/>
          <a:p>
            <a:pPr algn="thaiDist"/>
            <a:r>
              <a:rPr lang="en-US" sz="3200" b="1" dirty="0">
                <a:latin typeface="TH SarabunPSK" panose="020B0500040200020003" pitchFamily="34" charset="-34"/>
                <a:cs typeface="TH SarabunPSK" panose="020B0500040200020003" pitchFamily="34" charset="-34"/>
              </a:rPr>
              <a:t>As you write, you can follow these tips:</a:t>
            </a:r>
          </a:p>
        </p:txBody>
      </p:sp>
    </p:spTree>
    <p:extLst>
      <p:ext uri="{BB962C8B-B14F-4D97-AF65-F5344CB8AC3E}">
        <p14:creationId xmlns:p14="http://schemas.microsoft.com/office/powerpoint/2010/main" val="15676394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E71717C-8C50-40EA-946F-3C8A25DAAAC2}"/>
              </a:ext>
            </a:extLst>
          </p:cNvPr>
          <p:cNvSpPr txBox="1"/>
          <p:nvPr/>
        </p:nvSpPr>
        <p:spPr>
          <a:xfrm>
            <a:off x="357450" y="935178"/>
            <a:ext cx="9059470" cy="1077218"/>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In the conclusion, you should summarize the key findings you have taken from the literature and emphasize their significance.</a:t>
            </a:r>
            <a:endParaRPr lang="en-US" sz="3200" b="1" dirty="0"/>
          </a:p>
        </p:txBody>
      </p:sp>
      <p:grpSp>
        <p:nvGrpSpPr>
          <p:cNvPr id="34" name="Group 33">
            <a:extLst>
              <a:ext uri="{FF2B5EF4-FFF2-40B4-BE49-F238E27FC236}">
                <a16:creationId xmlns:a16="http://schemas.microsoft.com/office/drawing/2014/main" id="{9FBDC83B-A121-4FB5-A8B3-2CA5A8F00B6C}"/>
              </a:ext>
            </a:extLst>
          </p:cNvPr>
          <p:cNvGrpSpPr/>
          <p:nvPr/>
        </p:nvGrpSpPr>
        <p:grpSpPr>
          <a:xfrm>
            <a:off x="357449" y="409186"/>
            <a:ext cx="5738551" cy="576007"/>
            <a:chOff x="1604097" y="3761889"/>
            <a:chExt cx="7869384" cy="663544"/>
          </a:xfrm>
        </p:grpSpPr>
        <p:grpSp>
          <p:nvGrpSpPr>
            <p:cNvPr id="35" name="Group 34">
              <a:extLst>
                <a:ext uri="{FF2B5EF4-FFF2-40B4-BE49-F238E27FC236}">
                  <a16:creationId xmlns:a16="http://schemas.microsoft.com/office/drawing/2014/main" id="{01346CE8-3386-452F-ABD6-E5B93C07A481}"/>
                </a:ext>
              </a:extLst>
            </p:cNvPr>
            <p:cNvGrpSpPr/>
            <p:nvPr/>
          </p:nvGrpSpPr>
          <p:grpSpPr>
            <a:xfrm>
              <a:off x="1604097" y="3761889"/>
              <a:ext cx="7473655" cy="663544"/>
              <a:chOff x="693109" y="1283152"/>
              <a:chExt cx="7473655" cy="663544"/>
            </a:xfrm>
          </p:grpSpPr>
          <p:sp>
            <p:nvSpPr>
              <p:cNvPr id="37" name="Rectangle 36">
                <a:extLst>
                  <a:ext uri="{FF2B5EF4-FFF2-40B4-BE49-F238E27FC236}">
                    <a16:creationId xmlns:a16="http://schemas.microsoft.com/office/drawing/2014/main" id="{873153A0-8414-4881-A2B0-4AFBA1741776}"/>
                  </a:ext>
                </a:extLst>
              </p:cNvPr>
              <p:cNvSpPr/>
              <p:nvPr/>
            </p:nvSpPr>
            <p:spPr>
              <a:xfrm>
                <a:off x="1203016" y="1283153"/>
                <a:ext cx="6460069" cy="663543"/>
              </a:xfrm>
              <a:prstGeom prst="rect">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id="{90360E90-A0E0-4746-B480-B351EB2B0275}"/>
                  </a:ext>
                </a:extLst>
              </p:cNvPr>
              <p:cNvSpPr/>
              <p:nvPr/>
            </p:nvSpPr>
            <p:spPr>
              <a:xfrm flipV="1">
                <a:off x="7656857"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79C2266B-F108-43A7-AF1D-9B75AC855422}"/>
                  </a:ext>
                </a:extLst>
              </p:cNvPr>
              <p:cNvSpPr/>
              <p:nvPr/>
            </p:nvSpPr>
            <p:spPr>
              <a:xfrm flipH="1">
                <a:off x="693109" y="1283152"/>
                <a:ext cx="509907" cy="663544"/>
              </a:xfrm>
              <a:prstGeom prst="rtTriangle">
                <a:avLst/>
              </a:prstGeom>
              <a:solidFill>
                <a:srgbClr val="FF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Parallelogram 35">
              <a:extLst>
                <a:ext uri="{FF2B5EF4-FFF2-40B4-BE49-F238E27FC236}">
                  <a16:creationId xmlns:a16="http://schemas.microsoft.com/office/drawing/2014/main" id="{F64EC791-97EF-4F54-9B66-A3D3E0FC39E1}"/>
                </a:ext>
              </a:extLst>
            </p:cNvPr>
            <p:cNvSpPr/>
            <p:nvPr/>
          </p:nvSpPr>
          <p:spPr>
            <a:xfrm>
              <a:off x="8637917" y="3761890"/>
              <a:ext cx="835564" cy="663543"/>
            </a:xfrm>
            <a:prstGeom prst="parallelogram">
              <a:avLst>
                <a:gd name="adj" fmla="val 64823"/>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CEA140C7-F650-4EA7-9669-B4461AFF9224}"/>
              </a:ext>
            </a:extLst>
          </p:cNvPr>
          <p:cNvSpPr txBox="1"/>
          <p:nvPr/>
        </p:nvSpPr>
        <p:spPr>
          <a:xfrm>
            <a:off x="444507" y="329372"/>
            <a:ext cx="5362917" cy="646331"/>
          </a:xfrm>
          <a:prstGeom prst="rect">
            <a:avLst/>
          </a:prstGeom>
          <a:noFill/>
        </p:spPr>
        <p:txBody>
          <a:bodyPr wrap="square" rtlCol="0">
            <a:spAutoFit/>
          </a:bodyPr>
          <a:lstStyle/>
          <a:p>
            <a:pPr algn="ctr"/>
            <a:r>
              <a:rPr lang="en-US" sz="3600" b="1" dirty="0">
                <a:latin typeface="TH SarabunPSK" panose="020B0500040200020003" pitchFamily="34" charset="-34"/>
                <a:cs typeface="TH SarabunPSK" panose="020B0500040200020003" pitchFamily="34" charset="-34"/>
              </a:rPr>
              <a:t>Conclusion</a:t>
            </a:r>
          </a:p>
        </p:txBody>
      </p:sp>
      <p:sp>
        <p:nvSpPr>
          <p:cNvPr id="23" name="TextBox 22">
            <a:extLst>
              <a:ext uri="{FF2B5EF4-FFF2-40B4-BE49-F238E27FC236}">
                <a16:creationId xmlns:a16="http://schemas.microsoft.com/office/drawing/2014/main" id="{A3871A42-5C05-46FA-82DA-3F8A61057042}"/>
              </a:ext>
            </a:extLst>
          </p:cNvPr>
          <p:cNvSpPr txBox="1"/>
          <p:nvPr/>
        </p:nvSpPr>
        <p:spPr>
          <a:xfrm>
            <a:off x="356936" y="2826953"/>
            <a:ext cx="6407658" cy="3046988"/>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If the literature review is part of your thesis or dissertation, show how your research addresses gaps and contributes new knowledge, or discuss how you have drawn on existing theories and methods to build a framework for your research.</a:t>
            </a:r>
            <a:endParaRPr lang="en-US" sz="3200" b="1" dirty="0">
              <a:latin typeface="TH SarabunPSK" panose="020B0500040200020003" pitchFamily="34" charset="-34"/>
              <a:cs typeface="TH SarabunPSK" panose="020B0500040200020003" pitchFamily="34" charset="-34"/>
            </a:endParaRPr>
          </a:p>
        </p:txBody>
      </p:sp>
      <p:grpSp>
        <p:nvGrpSpPr>
          <p:cNvPr id="24" name="Group 23">
            <a:extLst>
              <a:ext uri="{FF2B5EF4-FFF2-40B4-BE49-F238E27FC236}">
                <a16:creationId xmlns:a16="http://schemas.microsoft.com/office/drawing/2014/main" id="{E1AE7EDE-1F19-4E0D-8010-DB7C54D2171D}"/>
              </a:ext>
            </a:extLst>
          </p:cNvPr>
          <p:cNvGrpSpPr/>
          <p:nvPr/>
        </p:nvGrpSpPr>
        <p:grpSpPr>
          <a:xfrm>
            <a:off x="354714" y="2176019"/>
            <a:ext cx="6241583" cy="471264"/>
            <a:chOff x="850376" y="1283151"/>
            <a:chExt cx="7013530" cy="663545"/>
          </a:xfrm>
        </p:grpSpPr>
        <p:sp>
          <p:nvSpPr>
            <p:cNvPr id="25" name="Rectangle 24">
              <a:extLst>
                <a:ext uri="{FF2B5EF4-FFF2-40B4-BE49-F238E27FC236}">
                  <a16:creationId xmlns:a16="http://schemas.microsoft.com/office/drawing/2014/main" id="{A8037588-9483-428E-8C9C-FEF5B602AD60}"/>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67283CE0-895F-4670-8F78-8050A65AB9DB}"/>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a:extLst>
                <a:ext uri="{FF2B5EF4-FFF2-40B4-BE49-F238E27FC236}">
                  <a16:creationId xmlns:a16="http://schemas.microsoft.com/office/drawing/2014/main" id="{8D06DF15-54C6-4DA6-9B89-213E9A3B71A1}"/>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3FC11EC9-8646-4DB8-A686-FCAA52C03111}"/>
              </a:ext>
            </a:extLst>
          </p:cNvPr>
          <p:cNvSpPr txBox="1"/>
          <p:nvPr/>
        </p:nvSpPr>
        <p:spPr>
          <a:xfrm>
            <a:off x="643306" y="2061047"/>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Dissertation literature review</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30" name="Parallelogram 29">
            <a:extLst>
              <a:ext uri="{FF2B5EF4-FFF2-40B4-BE49-F238E27FC236}">
                <a16:creationId xmlns:a16="http://schemas.microsoft.com/office/drawing/2014/main" id="{B1C3DBBA-9F99-4235-B6F8-5E85B5DB2D16}"/>
              </a:ext>
            </a:extLst>
          </p:cNvPr>
          <p:cNvSpPr/>
          <p:nvPr/>
        </p:nvSpPr>
        <p:spPr>
          <a:xfrm>
            <a:off x="6363485" y="2173328"/>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2F488B64-7976-4902-9276-ADF90DA73B31}"/>
              </a:ext>
            </a:extLst>
          </p:cNvPr>
          <p:cNvSpPr/>
          <p:nvPr/>
        </p:nvSpPr>
        <p:spPr>
          <a:xfrm>
            <a:off x="6600886" y="2173328"/>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250" name="Picture 2" descr="Free Vector | Alphabet tracing worksheet with letter and vocabulary">
            <a:extLst>
              <a:ext uri="{FF2B5EF4-FFF2-40B4-BE49-F238E27FC236}">
                <a16:creationId xmlns:a16="http://schemas.microsoft.com/office/drawing/2014/main" id="{BE54B9A2-0FA6-4E8F-BB50-B7DBB320B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322" y="2384212"/>
            <a:ext cx="321945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710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ree Vector | Girl writing in journal or diary">
            <a:extLst>
              <a:ext uri="{FF2B5EF4-FFF2-40B4-BE49-F238E27FC236}">
                <a16:creationId xmlns:a16="http://schemas.microsoft.com/office/drawing/2014/main" id="{2A79A46C-EF15-4475-A12E-6FF8211D3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104" y="621171"/>
            <a:ext cx="4879757" cy="348442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76659"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10547" y="-22925"/>
            <a:ext cx="8231235" cy="707886"/>
          </a:xfrm>
          <a:prstGeom prst="rect">
            <a:avLst/>
          </a:prstGeom>
          <a:noFill/>
        </p:spPr>
        <p:txBody>
          <a:bodyPr wrap="square" rtlCol="0">
            <a:spAutoFit/>
          </a:bodyPr>
          <a:lstStyle/>
          <a:p>
            <a:pPr algn="ctr"/>
            <a:r>
              <a:rPr lang="en-US" sz="4000" b="1" dirty="0">
                <a:solidFill>
                  <a:schemeClr val="bg1"/>
                </a:solidFill>
                <a:latin typeface="TH SarabunPSK" panose="020B0500040200020003" pitchFamily="34" charset="-34"/>
                <a:cs typeface="TH SarabunPSK" panose="020B0500040200020003" pitchFamily="34" charset="-34"/>
              </a:rPr>
              <a:t> Experimental research</a:t>
            </a:r>
          </a:p>
        </p:txBody>
      </p:sp>
      <p:sp>
        <p:nvSpPr>
          <p:cNvPr id="44" name="TextBox 43">
            <a:extLst>
              <a:ext uri="{FF2B5EF4-FFF2-40B4-BE49-F238E27FC236}">
                <a16:creationId xmlns:a16="http://schemas.microsoft.com/office/drawing/2014/main" id="{B48A0DB0-B284-4E37-A4A2-000E0BF97A22}"/>
              </a:ext>
            </a:extLst>
          </p:cNvPr>
          <p:cNvSpPr txBox="1"/>
          <p:nvPr/>
        </p:nvSpPr>
        <p:spPr>
          <a:xfrm>
            <a:off x="765060" y="1154693"/>
            <a:ext cx="5538057" cy="2554545"/>
          </a:xfrm>
          <a:prstGeom prst="rect">
            <a:avLst/>
          </a:prstGeom>
          <a:noFill/>
        </p:spPr>
        <p:txBody>
          <a:bodyPr wrap="square">
            <a:spAutoFit/>
          </a:bodyPr>
          <a:lstStyle/>
          <a:p>
            <a:pPr algn="thaiDist"/>
            <a:r>
              <a:rPr lang="en-US" sz="3200" b="1" i="0" dirty="0">
                <a:solidFill>
                  <a:srgbClr val="3B3835"/>
                </a:solidFill>
                <a:effectLst/>
                <a:latin typeface="TH SarabunPSK" panose="020B0500040200020003" pitchFamily="34" charset="-34"/>
                <a:cs typeface="TH SarabunPSK" panose="020B0500040200020003" pitchFamily="34" charset="-34"/>
              </a:rPr>
              <a:t>If you are writing a stand-alone paper, you can discuss the overall implications of the literature or make suggestions for future research based on the gaps you have identified.</a:t>
            </a:r>
            <a:endParaRPr lang="en-US" sz="3200" b="1" dirty="0">
              <a:latin typeface="TH SarabunPSK" panose="020B0500040200020003" pitchFamily="34" charset="-34"/>
              <a:cs typeface="TH SarabunPSK" panose="020B0500040200020003" pitchFamily="34" charset="-34"/>
            </a:endParaRPr>
          </a:p>
        </p:txBody>
      </p:sp>
      <p:grpSp>
        <p:nvGrpSpPr>
          <p:cNvPr id="30" name="Group 29">
            <a:extLst>
              <a:ext uri="{FF2B5EF4-FFF2-40B4-BE49-F238E27FC236}">
                <a16:creationId xmlns:a16="http://schemas.microsoft.com/office/drawing/2014/main" id="{401B4D3A-D6E6-4F8B-B003-0BAB54CE4856}"/>
              </a:ext>
            </a:extLst>
          </p:cNvPr>
          <p:cNvGrpSpPr/>
          <p:nvPr/>
        </p:nvGrpSpPr>
        <p:grpSpPr>
          <a:xfrm>
            <a:off x="410547" y="281037"/>
            <a:ext cx="6241583" cy="471264"/>
            <a:chOff x="850376" y="1283151"/>
            <a:chExt cx="7013530" cy="663545"/>
          </a:xfrm>
        </p:grpSpPr>
        <p:sp>
          <p:nvSpPr>
            <p:cNvPr id="31" name="Rectangle 30">
              <a:extLst>
                <a:ext uri="{FF2B5EF4-FFF2-40B4-BE49-F238E27FC236}">
                  <a16:creationId xmlns:a16="http://schemas.microsoft.com/office/drawing/2014/main" id="{65665B7E-4C13-4D1F-8EED-295AD1F22F18}"/>
                </a:ext>
              </a:extLst>
            </p:cNvPr>
            <p:cNvSpPr/>
            <p:nvPr/>
          </p:nvSpPr>
          <p:spPr>
            <a:xfrm>
              <a:off x="1203015" y="1283152"/>
              <a:ext cx="6342789" cy="6635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DB17A654-42DD-4C0E-8447-B0FAC2475F73}"/>
                </a:ext>
              </a:extLst>
            </p:cNvPr>
            <p:cNvSpPr/>
            <p:nvPr/>
          </p:nvSpPr>
          <p:spPr>
            <a:xfrm flipV="1">
              <a:off x="7525009" y="1283151"/>
              <a:ext cx="338897"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Triangle 32">
              <a:extLst>
                <a:ext uri="{FF2B5EF4-FFF2-40B4-BE49-F238E27FC236}">
                  <a16:creationId xmlns:a16="http://schemas.microsoft.com/office/drawing/2014/main" id="{B1C8A45A-06A5-4CE6-BD7A-DC9988B21B5E}"/>
                </a:ext>
              </a:extLst>
            </p:cNvPr>
            <p:cNvSpPr/>
            <p:nvPr/>
          </p:nvSpPr>
          <p:spPr>
            <a:xfrm flipH="1">
              <a:off x="850376" y="1283152"/>
              <a:ext cx="352639" cy="663544"/>
            </a:xfrm>
            <a:prstGeom prst="rtTriangle">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519784D5-D096-499C-BA9E-5157257CF972}"/>
              </a:ext>
            </a:extLst>
          </p:cNvPr>
          <p:cNvSpPr txBox="1"/>
          <p:nvPr/>
        </p:nvSpPr>
        <p:spPr>
          <a:xfrm>
            <a:off x="699139" y="166065"/>
            <a:ext cx="5669901" cy="646331"/>
          </a:xfrm>
          <a:prstGeom prst="rect">
            <a:avLst/>
          </a:prstGeom>
          <a:noFill/>
        </p:spPr>
        <p:txBody>
          <a:bodyPr wrap="square" rtlCol="0">
            <a:spAutoFit/>
          </a:bodyPr>
          <a:lstStyle/>
          <a:p>
            <a:pPr algn="ctr"/>
            <a:r>
              <a:rPr lang="en-US" sz="3600" b="1" dirty="0">
                <a:solidFill>
                  <a:schemeClr val="bg1"/>
                </a:solidFill>
                <a:latin typeface="TH SarabunPSK" panose="020B0500040200020003" pitchFamily="34" charset="-34"/>
                <a:cs typeface="TH SarabunPSK" panose="020B0500040200020003" pitchFamily="34" charset="-34"/>
              </a:rPr>
              <a:t>Stand-alone literature review</a:t>
            </a:r>
            <a:endParaRPr lang="th-TH" sz="3600" b="1" dirty="0">
              <a:solidFill>
                <a:schemeClr val="bg1"/>
              </a:solidFill>
              <a:latin typeface="TH SarabunPSK" panose="020B0500040200020003" pitchFamily="34" charset="-34"/>
              <a:cs typeface="TH SarabunPSK" panose="020B0500040200020003" pitchFamily="34" charset="-34"/>
            </a:endParaRPr>
          </a:p>
        </p:txBody>
      </p:sp>
      <p:sp>
        <p:nvSpPr>
          <p:cNvPr id="35" name="Parallelogram 34">
            <a:extLst>
              <a:ext uri="{FF2B5EF4-FFF2-40B4-BE49-F238E27FC236}">
                <a16:creationId xmlns:a16="http://schemas.microsoft.com/office/drawing/2014/main" id="{89524E5E-3EFC-41D4-B7C3-EFAD5436AE23}"/>
              </a:ext>
            </a:extLst>
          </p:cNvPr>
          <p:cNvSpPr/>
          <p:nvPr/>
        </p:nvSpPr>
        <p:spPr>
          <a:xfrm>
            <a:off x="6419318" y="278346"/>
            <a:ext cx="481508" cy="471263"/>
          </a:xfrm>
          <a:prstGeom prst="parallelogram">
            <a:avLst>
              <a:gd name="adj" fmla="val 636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0E192348-8DCA-4141-8121-E7A43B6838B0}"/>
              </a:ext>
            </a:extLst>
          </p:cNvPr>
          <p:cNvSpPr/>
          <p:nvPr/>
        </p:nvSpPr>
        <p:spPr>
          <a:xfrm>
            <a:off x="6656719" y="278346"/>
            <a:ext cx="481508" cy="471263"/>
          </a:xfrm>
          <a:prstGeom prst="parallelogram">
            <a:avLst>
              <a:gd name="adj" fmla="val 63600"/>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7515625-7ECB-4829-A42E-5476B86986E5}"/>
              </a:ext>
            </a:extLst>
          </p:cNvPr>
          <p:cNvSpPr txBox="1"/>
          <p:nvPr/>
        </p:nvSpPr>
        <p:spPr>
          <a:xfrm>
            <a:off x="724373" y="4436710"/>
            <a:ext cx="10541267" cy="1200329"/>
          </a:xfrm>
          <a:prstGeom prst="rect">
            <a:avLst/>
          </a:prstGeom>
          <a:noFill/>
        </p:spPr>
        <p:txBody>
          <a:bodyPr wrap="square">
            <a:spAutoFit/>
          </a:bodyPr>
          <a:lstStyle/>
          <a:p>
            <a:pPr algn="thaiDist"/>
            <a:r>
              <a:rPr lang="en-US" sz="3600" b="1" i="0" dirty="0">
                <a:solidFill>
                  <a:srgbClr val="FF3399"/>
                </a:solidFill>
                <a:effectLst/>
                <a:latin typeface="TH SarabunPSK" panose="020B0500040200020003" pitchFamily="34" charset="-34"/>
                <a:cs typeface="TH SarabunPSK" panose="020B0500040200020003" pitchFamily="34" charset="-34"/>
              </a:rPr>
              <a:t>	When you’ve finished writing and revising your literature review, don’t forget to proofread thoroughly before submitting. </a:t>
            </a:r>
            <a:endParaRPr lang="en-US" sz="3600" b="1" dirty="0">
              <a:solidFill>
                <a:srgbClr val="FF3399"/>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613559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6963FC-7DB5-4914-AFCD-D8739B9850EF}"/>
              </a:ext>
            </a:extLst>
          </p:cNvPr>
          <p:cNvSpPr/>
          <p:nvPr/>
        </p:nvSpPr>
        <p:spPr>
          <a:xfrm>
            <a:off x="-8161" y="223934"/>
            <a:ext cx="558667" cy="793102"/>
          </a:xfrm>
          <a:prstGeom prst="rect">
            <a:avLst/>
          </a:prstGeom>
          <a:solidFill>
            <a:srgbClr val="FF85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509982A-ABE6-4650-A7E1-C4646186C52C}"/>
              </a:ext>
            </a:extLst>
          </p:cNvPr>
          <p:cNvGrpSpPr/>
          <p:nvPr/>
        </p:nvGrpSpPr>
        <p:grpSpPr>
          <a:xfrm>
            <a:off x="345234" y="80008"/>
            <a:ext cx="8850088" cy="793102"/>
            <a:chOff x="0" y="2944761"/>
            <a:chExt cx="8453535" cy="491613"/>
          </a:xfrm>
          <a:solidFill>
            <a:srgbClr val="FF99CC"/>
          </a:solidFill>
        </p:grpSpPr>
        <p:sp>
          <p:nvSpPr>
            <p:cNvPr id="15" name="Rectangle 14">
              <a:extLst>
                <a:ext uri="{FF2B5EF4-FFF2-40B4-BE49-F238E27FC236}">
                  <a16:creationId xmlns:a16="http://schemas.microsoft.com/office/drawing/2014/main" id="{6F26C7B6-DB60-4119-B147-3962119D8D84}"/>
                </a:ext>
              </a:extLst>
            </p:cNvPr>
            <p:cNvSpPr/>
            <p:nvPr/>
          </p:nvSpPr>
          <p:spPr>
            <a:xfrm>
              <a:off x="0" y="2944761"/>
              <a:ext cx="7924800" cy="4916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C9017370-E5F2-4378-B4A9-C7BA0B9679D3}"/>
                </a:ext>
              </a:extLst>
            </p:cNvPr>
            <p:cNvSpPr/>
            <p:nvPr/>
          </p:nvSpPr>
          <p:spPr>
            <a:xfrm flipV="1">
              <a:off x="7924800" y="2944761"/>
              <a:ext cx="528735" cy="4842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ight Triangle 17">
            <a:extLst>
              <a:ext uri="{FF2B5EF4-FFF2-40B4-BE49-F238E27FC236}">
                <a16:creationId xmlns:a16="http://schemas.microsoft.com/office/drawing/2014/main" id="{1CE08264-8168-4515-AA15-9E781B67D25D}"/>
              </a:ext>
            </a:extLst>
          </p:cNvPr>
          <p:cNvSpPr/>
          <p:nvPr/>
        </p:nvSpPr>
        <p:spPr>
          <a:xfrm flipH="1" flipV="1">
            <a:off x="345234" y="861214"/>
            <a:ext cx="205272" cy="155822"/>
          </a:xfrm>
          <a:prstGeom prst="rtTriangle">
            <a:avLst/>
          </a:prstGeom>
          <a:solidFill>
            <a:srgbClr val="E6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836C3F2-F0D9-40C8-8B4C-EBE5E4AC68D1}"/>
              </a:ext>
            </a:extLst>
          </p:cNvPr>
          <p:cNvSpPr txBox="1"/>
          <p:nvPr/>
        </p:nvSpPr>
        <p:spPr>
          <a:xfrm>
            <a:off x="447870" y="15084"/>
            <a:ext cx="8231235" cy="830997"/>
          </a:xfrm>
          <a:prstGeom prst="rect">
            <a:avLst/>
          </a:prstGeom>
          <a:noFill/>
        </p:spPr>
        <p:txBody>
          <a:bodyPr wrap="square" rtlCol="0">
            <a:spAutoFit/>
          </a:bodyPr>
          <a:lstStyle/>
          <a:p>
            <a:pPr algn="ctr"/>
            <a:r>
              <a:rPr lang="en-US" sz="4800" b="1" dirty="0">
                <a:solidFill>
                  <a:schemeClr val="bg1"/>
                </a:solidFill>
                <a:latin typeface="TH SarabunPSK" panose="020B0500040200020003" pitchFamily="34" charset="-34"/>
                <a:cs typeface="TH SarabunPSK" panose="020B0500040200020003" pitchFamily="34" charset="-34"/>
              </a:rPr>
              <a:t>Homework</a:t>
            </a:r>
          </a:p>
        </p:txBody>
      </p:sp>
      <p:sp>
        <p:nvSpPr>
          <p:cNvPr id="26" name="TextBox 25">
            <a:extLst>
              <a:ext uri="{FF2B5EF4-FFF2-40B4-BE49-F238E27FC236}">
                <a16:creationId xmlns:a16="http://schemas.microsoft.com/office/drawing/2014/main" id="{3CB0C424-911B-4E2D-A2E4-F7CB1A295CF2}"/>
              </a:ext>
            </a:extLst>
          </p:cNvPr>
          <p:cNvSpPr txBox="1"/>
          <p:nvPr/>
        </p:nvSpPr>
        <p:spPr>
          <a:xfrm>
            <a:off x="1525466" y="5715705"/>
            <a:ext cx="7394973" cy="830997"/>
          </a:xfrm>
          <a:prstGeom prst="rect">
            <a:avLst/>
          </a:prstGeom>
          <a:noFill/>
        </p:spPr>
        <p:txBody>
          <a:bodyPr wrap="none" rtlCol="0">
            <a:spAutoFit/>
          </a:bodyPr>
          <a:lstStyle/>
          <a:p>
            <a:r>
              <a:rPr lang="en-US" sz="4800" b="1" dirty="0">
                <a:solidFill>
                  <a:srgbClr val="0070C0"/>
                </a:solidFill>
                <a:latin typeface="TH SarabunPSK" panose="020B0500040200020003" pitchFamily="34" charset="-34"/>
                <a:cs typeface="TH SarabunPSK" panose="020B0500040200020003" pitchFamily="34" charset="-34"/>
              </a:rPr>
              <a:t>Submit e-mail </a:t>
            </a:r>
            <a:r>
              <a:rPr lang="en-US" sz="4800" b="1" dirty="0" err="1">
                <a:solidFill>
                  <a:srgbClr val="0070C0"/>
                </a:solidFill>
                <a:latin typeface="TH SarabunPSK" panose="020B0500040200020003" pitchFamily="34" charset="-34"/>
                <a:cs typeface="TH SarabunPSK" panose="020B0500040200020003" pitchFamily="34" charset="-34"/>
              </a:rPr>
              <a:t>nuntiya.no@</a:t>
            </a:r>
            <a:r>
              <a:rPr lang="en-US" sz="4800" b="1" err="1">
                <a:solidFill>
                  <a:srgbClr val="0070C0"/>
                </a:solidFill>
                <a:latin typeface="TH SarabunPSK" panose="020B0500040200020003" pitchFamily="34" charset="-34"/>
                <a:cs typeface="TH SarabunPSK" panose="020B0500040200020003" pitchFamily="34" charset="-34"/>
              </a:rPr>
              <a:t>ssru</a:t>
            </a:r>
            <a:r>
              <a:rPr lang="en-US" sz="4800" b="1">
                <a:solidFill>
                  <a:srgbClr val="0070C0"/>
                </a:solidFill>
                <a:latin typeface="TH SarabunPSK" panose="020B0500040200020003" pitchFamily="34" charset="-34"/>
                <a:cs typeface="TH SarabunPSK" panose="020B0500040200020003" pitchFamily="34" charset="-34"/>
              </a:rPr>
              <a:t>.ac.th</a:t>
            </a:r>
            <a:endParaRPr lang="en-US" sz="4800" b="1" dirty="0">
              <a:solidFill>
                <a:srgbClr val="0070C0"/>
              </a:solidFill>
              <a:latin typeface="TH SarabunPSK" panose="020B0500040200020003" pitchFamily="34" charset="-34"/>
              <a:cs typeface="TH SarabunPSK" panose="020B0500040200020003" pitchFamily="34" charset="-34"/>
            </a:endParaRPr>
          </a:p>
        </p:txBody>
      </p:sp>
      <p:sp>
        <p:nvSpPr>
          <p:cNvPr id="27" name="TextBox 26">
            <a:extLst>
              <a:ext uri="{FF2B5EF4-FFF2-40B4-BE49-F238E27FC236}">
                <a16:creationId xmlns:a16="http://schemas.microsoft.com/office/drawing/2014/main" id="{D722FC0B-AD3F-4346-8FA8-26F82490819A}"/>
              </a:ext>
            </a:extLst>
          </p:cNvPr>
          <p:cNvSpPr txBox="1"/>
          <p:nvPr/>
        </p:nvSpPr>
        <p:spPr>
          <a:xfrm>
            <a:off x="1315715" y="1549989"/>
            <a:ext cx="9601876" cy="3712876"/>
          </a:xfrm>
          <a:prstGeom prst="rect">
            <a:avLst/>
          </a:prstGeom>
          <a:noFill/>
        </p:spPr>
        <p:txBody>
          <a:bodyPr wrap="square" rtlCol="0">
            <a:spAutoFit/>
          </a:bodyPr>
          <a:lstStyle/>
          <a:p>
            <a:pPr marL="457200" indent="-457200" algn="thaiDist">
              <a:lnSpc>
                <a:spcPct val="150000"/>
              </a:lnSpc>
              <a:buFont typeface="Arial" panose="020B0604020202020204" pitchFamily="34" charset="0"/>
              <a:buChar char="•"/>
            </a:pPr>
            <a:r>
              <a:rPr lang="en-US" sz="3200" b="1" dirty="0">
                <a:latin typeface="TH SarabunPSK" panose="020B0500040200020003" pitchFamily="34" charset="-34"/>
                <a:cs typeface="TH SarabunPSK" panose="020B0500040200020003" pitchFamily="34" charset="-34"/>
              </a:rPr>
              <a:t>What is the purpose of an abstract?</a:t>
            </a:r>
          </a:p>
          <a:p>
            <a:pPr marL="457200" indent="-457200" algn="thaiDist">
              <a:lnSpc>
                <a:spcPct val="150000"/>
              </a:lnSpc>
              <a:buFont typeface="Arial" panose="020B0604020202020204" pitchFamily="34" charset="0"/>
              <a:buChar char="•"/>
            </a:pPr>
            <a:r>
              <a:rPr lang="en-US" sz="3200" b="1" dirty="0">
                <a:latin typeface="TH SarabunPSK" panose="020B0500040200020003" pitchFamily="34" charset="-34"/>
                <a:cs typeface="TH SarabunPSK" panose="020B0500040200020003" pitchFamily="34" charset="-34"/>
              </a:rPr>
              <a:t>How long is a dissertation abstract?</a:t>
            </a:r>
          </a:p>
          <a:p>
            <a:pPr marL="457200" indent="-457200" algn="thaiDist">
              <a:lnSpc>
                <a:spcPct val="150000"/>
              </a:lnSpc>
              <a:buFont typeface="Arial" panose="020B0604020202020204" pitchFamily="34" charset="0"/>
              <a:buChar char="•"/>
            </a:pPr>
            <a:r>
              <a:rPr lang="en-US" sz="3200" b="1" dirty="0">
                <a:latin typeface="TH SarabunPSK" panose="020B0500040200020003" pitchFamily="34" charset="-34"/>
                <a:cs typeface="TH SarabunPSK" panose="020B0500040200020003" pitchFamily="34" charset="-34"/>
              </a:rPr>
              <a:t>When should I write the abstract?</a:t>
            </a:r>
          </a:p>
          <a:p>
            <a:pPr marL="457200" indent="-457200" algn="thaiDist">
              <a:lnSpc>
                <a:spcPct val="150000"/>
              </a:lnSpc>
              <a:buFont typeface="Arial" panose="020B0604020202020204" pitchFamily="34" charset="0"/>
              <a:buChar char="•"/>
            </a:pPr>
            <a:r>
              <a:rPr lang="en-US" sz="3200" b="1" dirty="0">
                <a:latin typeface="TH SarabunPSK" panose="020B0500040200020003" pitchFamily="34" charset="-34"/>
                <a:cs typeface="TH SarabunPSK" panose="020B0500040200020003" pitchFamily="34" charset="-34"/>
              </a:rPr>
              <a:t>What is a literature review?</a:t>
            </a:r>
          </a:p>
          <a:p>
            <a:pPr marL="457200" indent="-457200" algn="thaiDist">
              <a:lnSpc>
                <a:spcPct val="150000"/>
              </a:lnSpc>
              <a:buFont typeface="Arial" panose="020B0604020202020204" pitchFamily="34" charset="0"/>
              <a:buChar char="•"/>
            </a:pPr>
            <a:r>
              <a:rPr lang="en-US" sz="3200" b="1" dirty="0">
                <a:latin typeface="TH SarabunPSK" panose="020B0500040200020003" pitchFamily="34" charset="-34"/>
                <a:cs typeface="TH SarabunPSK" panose="020B0500040200020003" pitchFamily="34" charset="-34"/>
              </a:rPr>
              <a:t>What is the purpose of a literature review?</a:t>
            </a:r>
          </a:p>
        </p:txBody>
      </p:sp>
    </p:spTree>
    <p:extLst>
      <p:ext uri="{BB962C8B-B14F-4D97-AF65-F5344CB8AC3E}">
        <p14:creationId xmlns:p14="http://schemas.microsoft.com/office/powerpoint/2010/main" val="338205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AE97714-F33D-410C-AF01-F9F5CC3330EF}"/>
              </a:ext>
            </a:extLst>
          </p:cNvPr>
          <p:cNvSpPr txBox="1"/>
          <p:nvPr/>
        </p:nvSpPr>
        <p:spPr>
          <a:xfrm>
            <a:off x="548851" y="4621376"/>
            <a:ext cx="10663433" cy="1077218"/>
          </a:xfrm>
          <a:prstGeom prst="rect">
            <a:avLst/>
          </a:prstGeom>
          <a:noFill/>
        </p:spPr>
        <p:txBody>
          <a:bodyPr wrap="square" rtlCol="0">
            <a:spAutoFit/>
          </a:bodyPr>
          <a:lstStyle/>
          <a:p>
            <a:pPr algn="ctr"/>
            <a:r>
              <a:rPr lang="en-US" sz="3200" b="1" dirty="0">
                <a:latin typeface="TH SarabunPSK" panose="020B0500040200020003" pitchFamily="34" charset="-34"/>
                <a:cs typeface="TH SarabunPSK" panose="020B0500040200020003" pitchFamily="34" charset="-34"/>
              </a:rPr>
              <a:t>The dissertation acknowledgements appear directly after the title page and before the abstract, and should usually be no longer than </a:t>
            </a:r>
            <a:r>
              <a:rPr lang="en-US" sz="3200" b="1" dirty="0">
                <a:solidFill>
                  <a:srgbClr val="0070C0"/>
                </a:solidFill>
                <a:latin typeface="TH SarabunPSK" panose="020B0500040200020003" pitchFamily="34" charset="-34"/>
                <a:cs typeface="TH SarabunPSK" panose="020B0500040200020003" pitchFamily="34" charset="-34"/>
              </a:rPr>
              <a:t>one page.</a:t>
            </a:r>
            <a:endParaRPr lang="en-US" sz="3200" b="1" dirty="0">
              <a:solidFill>
                <a:srgbClr val="0070C0"/>
              </a:solidFill>
            </a:endParaRPr>
          </a:p>
        </p:txBody>
      </p:sp>
      <p:sp>
        <p:nvSpPr>
          <p:cNvPr id="46" name="TextBox 45">
            <a:extLst>
              <a:ext uri="{FF2B5EF4-FFF2-40B4-BE49-F238E27FC236}">
                <a16:creationId xmlns:a16="http://schemas.microsoft.com/office/drawing/2014/main" id="{D03BEF75-BF5C-4B7C-A444-96F89295E60F}"/>
              </a:ext>
            </a:extLst>
          </p:cNvPr>
          <p:cNvSpPr txBox="1"/>
          <p:nvPr/>
        </p:nvSpPr>
        <p:spPr>
          <a:xfrm>
            <a:off x="1867802" y="1221284"/>
            <a:ext cx="8364768" cy="2062103"/>
          </a:xfrm>
          <a:prstGeom prst="rect">
            <a:avLst/>
          </a:prstGeom>
          <a:noFill/>
        </p:spPr>
        <p:txBody>
          <a:bodyPr wrap="square">
            <a:spAutoFit/>
          </a:bodyPr>
          <a:lstStyle/>
          <a:p>
            <a:pPr marL="0" lvl="1" algn="thaiDist">
              <a:buClr>
                <a:schemeClr val="tx1"/>
              </a:buClr>
            </a:pPr>
            <a:r>
              <a:rPr lang="en-US" altLang="th-TH" sz="3200" b="1" dirty="0">
                <a:solidFill>
                  <a:srgbClr val="000000"/>
                </a:solidFill>
                <a:latin typeface="TH SarabunPSK" panose="020B0500040200020003" pitchFamily="34" charset="-34"/>
                <a:cs typeface="TH SarabunPSK" panose="020B0500040200020003" pitchFamily="34" charset="-34"/>
              </a:rPr>
              <a:t>	The dissertation acknowledgements section is where you thank those who have helped and supported you during the research and writing process. This includes both professional and personal acknowledgements.</a:t>
            </a:r>
          </a:p>
        </p:txBody>
      </p:sp>
      <p:sp>
        <p:nvSpPr>
          <p:cNvPr id="47" name="Rectangle 46">
            <a:extLst>
              <a:ext uri="{FF2B5EF4-FFF2-40B4-BE49-F238E27FC236}">
                <a16:creationId xmlns:a16="http://schemas.microsoft.com/office/drawing/2014/main" id="{87DB883A-49D4-435E-86DF-7184585BCF95}"/>
              </a:ext>
            </a:extLst>
          </p:cNvPr>
          <p:cNvSpPr/>
          <p:nvPr/>
        </p:nvSpPr>
        <p:spPr>
          <a:xfrm>
            <a:off x="1531901" y="984477"/>
            <a:ext cx="9026013" cy="274761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6D2A2F3-2A0B-4625-B4D9-10BCE5FF5F3E}"/>
              </a:ext>
            </a:extLst>
          </p:cNvPr>
          <p:cNvSpPr/>
          <p:nvPr/>
        </p:nvSpPr>
        <p:spPr>
          <a:xfrm>
            <a:off x="1349992" y="849738"/>
            <a:ext cx="9345574" cy="2747616"/>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a:extLst>
              <a:ext uri="{FF2B5EF4-FFF2-40B4-BE49-F238E27FC236}">
                <a16:creationId xmlns:a16="http://schemas.microsoft.com/office/drawing/2014/main" id="{B281EAA4-CD7E-4563-9060-1C0257F8C88F}"/>
              </a:ext>
            </a:extLst>
          </p:cNvPr>
          <p:cNvSpPr/>
          <p:nvPr/>
        </p:nvSpPr>
        <p:spPr>
          <a:xfrm>
            <a:off x="1349992" y="3273774"/>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49">
            <a:extLst>
              <a:ext uri="{FF2B5EF4-FFF2-40B4-BE49-F238E27FC236}">
                <a16:creationId xmlns:a16="http://schemas.microsoft.com/office/drawing/2014/main" id="{C4B36913-CC69-45D6-A328-8A2D0C92741C}"/>
              </a:ext>
            </a:extLst>
          </p:cNvPr>
          <p:cNvSpPr/>
          <p:nvPr/>
        </p:nvSpPr>
        <p:spPr>
          <a:xfrm>
            <a:off x="999086" y="3273774"/>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05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6B085B-CFB0-4C5C-A678-3A468745240A}"/>
              </a:ext>
            </a:extLst>
          </p:cNvPr>
          <p:cNvGrpSpPr/>
          <p:nvPr/>
        </p:nvGrpSpPr>
        <p:grpSpPr>
          <a:xfrm>
            <a:off x="-1" y="6357052"/>
            <a:ext cx="12192001" cy="584775"/>
            <a:chOff x="-1" y="6357052"/>
            <a:chExt cx="12192001" cy="584775"/>
          </a:xfrm>
        </p:grpSpPr>
        <p:grpSp>
          <p:nvGrpSpPr>
            <p:cNvPr id="19" name="Group 18">
              <a:extLst>
                <a:ext uri="{FF2B5EF4-FFF2-40B4-BE49-F238E27FC236}">
                  <a16:creationId xmlns:a16="http://schemas.microsoft.com/office/drawing/2014/main" id="{A556E8EE-1474-4ACE-8F57-6F4B80CD7D51}"/>
                </a:ext>
              </a:extLst>
            </p:cNvPr>
            <p:cNvGrpSpPr/>
            <p:nvPr/>
          </p:nvGrpSpPr>
          <p:grpSpPr>
            <a:xfrm>
              <a:off x="-1" y="6366383"/>
              <a:ext cx="12192001" cy="491618"/>
              <a:chOff x="-1" y="6366383"/>
              <a:chExt cx="12192001" cy="491618"/>
            </a:xfrm>
          </p:grpSpPr>
          <p:sp>
            <p:nvSpPr>
              <p:cNvPr id="3" name="Rectangle 2">
                <a:extLst>
                  <a:ext uri="{FF2B5EF4-FFF2-40B4-BE49-F238E27FC236}">
                    <a16:creationId xmlns:a16="http://schemas.microsoft.com/office/drawing/2014/main" id="{1E672D03-C2C3-4079-A9B1-98BEC74F53A3}"/>
                  </a:ext>
                </a:extLst>
              </p:cNvPr>
              <p:cNvSpPr/>
              <p:nvPr/>
            </p:nvSpPr>
            <p:spPr>
              <a:xfrm flipH="1">
                <a:off x="-1" y="6756366"/>
                <a:ext cx="10695567" cy="101634"/>
              </a:xfrm>
              <a:prstGeom prst="rect">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15F52-FD13-4F98-B8B1-BE50C9FABDB6}"/>
                  </a:ext>
                </a:extLst>
              </p:cNvPr>
              <p:cNvSpPr/>
              <p:nvPr/>
            </p:nvSpPr>
            <p:spPr>
              <a:xfrm flipH="1">
                <a:off x="10846396" y="6366383"/>
                <a:ext cx="1345604" cy="491618"/>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F69D-34DC-45E1-A589-25F18685A589}"/>
                  </a:ext>
                </a:extLst>
              </p:cNvPr>
              <p:cNvSpPr/>
              <p:nvPr/>
            </p:nvSpPr>
            <p:spPr>
              <a:xfrm flipH="1">
                <a:off x="-1" y="6606081"/>
                <a:ext cx="10541267" cy="101634"/>
              </a:xfrm>
              <a:prstGeom prst="rect">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47383654-FC30-453B-8977-BA664E86D072}"/>
                  </a:ext>
                </a:extLst>
              </p:cNvPr>
              <p:cNvSpPr/>
              <p:nvPr/>
            </p:nvSpPr>
            <p:spPr>
              <a:xfrm flipH="1" flipV="1">
                <a:off x="10384522" y="6366383"/>
                <a:ext cx="471205" cy="491615"/>
              </a:xfrm>
              <a:prstGeom prst="r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E0A93032-4F06-41A6-B096-550471021C66}"/>
                  </a:ext>
                </a:extLst>
              </p:cNvPr>
              <p:cNvSpPr/>
              <p:nvPr/>
            </p:nvSpPr>
            <p:spPr>
              <a:xfrm>
                <a:off x="10541266" y="6602634"/>
                <a:ext cx="115065" cy="101634"/>
              </a:xfrm>
              <a:prstGeom prst="rtTriangle">
                <a:avLst/>
              </a:prstGeom>
              <a:solidFill>
                <a:srgbClr val="E3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5FE53CB9-2FE2-4C3A-A4FB-69119B8E856B}"/>
                  </a:ext>
                </a:extLst>
              </p:cNvPr>
              <p:cNvSpPr/>
              <p:nvPr/>
            </p:nvSpPr>
            <p:spPr>
              <a:xfrm>
                <a:off x="10695566" y="6751603"/>
                <a:ext cx="108530" cy="106388"/>
              </a:xfrm>
              <a:prstGeom prst="rtTriangle">
                <a:avLst/>
              </a:prstGeom>
              <a:solidFill>
                <a:srgbClr val="55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E562FD34-CC4A-4B74-9E9D-2D4A848086C1}"/>
                </a:ext>
              </a:extLst>
            </p:cNvPr>
            <p:cNvSpPr txBox="1"/>
            <p:nvPr/>
          </p:nvSpPr>
          <p:spPr>
            <a:xfrm>
              <a:off x="10919161" y="6357052"/>
              <a:ext cx="1053494" cy="584775"/>
            </a:xfrm>
            <a:prstGeom prst="rect">
              <a:avLst/>
            </a:prstGeom>
            <a:noFill/>
          </p:spPr>
          <p:txBody>
            <a:bodyPr wrap="none" rtlCol="0">
              <a:spAutoFit/>
            </a:bodyPr>
            <a:lstStyle/>
            <a:p>
              <a:r>
                <a:rPr lang="en-US" sz="3200" dirty="0">
                  <a:solidFill>
                    <a:schemeClr val="bg1"/>
                  </a:solidFill>
                  <a:latin typeface="Impact" panose="020B0806030902050204" pitchFamily="34" charset="0"/>
                </a:rPr>
                <a:t>SSRU</a:t>
              </a:r>
            </a:p>
          </p:txBody>
        </p:sp>
      </p:grpSp>
      <p:sp>
        <p:nvSpPr>
          <p:cNvPr id="13" name="Parallelogram 12">
            <a:extLst>
              <a:ext uri="{FF2B5EF4-FFF2-40B4-BE49-F238E27FC236}">
                <a16:creationId xmlns:a16="http://schemas.microsoft.com/office/drawing/2014/main" id="{CCA7D6D4-0E2D-4B1F-B079-046CCB7FADF0}"/>
              </a:ext>
            </a:extLst>
          </p:cNvPr>
          <p:cNvSpPr/>
          <p:nvPr/>
        </p:nvSpPr>
        <p:spPr>
          <a:xfrm>
            <a:off x="9195321" y="0"/>
            <a:ext cx="1139892" cy="793102"/>
          </a:xfrm>
          <a:prstGeom prst="parallelogram">
            <a:avLst>
              <a:gd name="adj" fmla="val 7273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EAE97714-F33D-410C-AF01-F9F5CC3330EF}"/>
              </a:ext>
            </a:extLst>
          </p:cNvPr>
          <p:cNvSpPr txBox="1"/>
          <p:nvPr/>
        </p:nvSpPr>
        <p:spPr>
          <a:xfrm>
            <a:off x="1385413" y="1184883"/>
            <a:ext cx="5887739" cy="3539430"/>
          </a:xfrm>
          <a:prstGeom prst="rect">
            <a:avLst/>
          </a:prstGeom>
          <a:noFill/>
        </p:spPr>
        <p:txBody>
          <a:bodyPr wrap="square" rtlCol="0">
            <a:spAutoFit/>
          </a:bodyPr>
          <a:lstStyle/>
          <a:p>
            <a:pPr algn="thaiDist"/>
            <a:r>
              <a:rPr lang="en-US" sz="3200" b="1" dirty="0">
                <a:latin typeface="TH SarabunPSK" panose="020B0500040200020003" pitchFamily="34" charset="-34"/>
                <a:cs typeface="TH SarabunPSK" panose="020B0500040200020003" pitchFamily="34" charset="-34"/>
              </a:rPr>
              <a:t>In the acknowledgements, you can use a more informal style than is usually permitted in academic writing. This is not part of the academic work itself — it is your chance to write something more personal. For that reason, you may use first-person pronouns in this section.</a:t>
            </a:r>
            <a:endParaRPr lang="en-US" sz="3200" b="1" dirty="0"/>
          </a:p>
        </p:txBody>
      </p:sp>
      <p:sp>
        <p:nvSpPr>
          <p:cNvPr id="11" name="Parallelogram 10">
            <a:extLst>
              <a:ext uri="{FF2B5EF4-FFF2-40B4-BE49-F238E27FC236}">
                <a16:creationId xmlns:a16="http://schemas.microsoft.com/office/drawing/2014/main" id="{285BED47-ED48-4F26-A040-6B9FAEB5C07D}"/>
              </a:ext>
            </a:extLst>
          </p:cNvPr>
          <p:cNvSpPr/>
          <p:nvPr/>
        </p:nvSpPr>
        <p:spPr>
          <a:xfrm>
            <a:off x="10232570" y="0"/>
            <a:ext cx="1959429" cy="1763486"/>
          </a:xfrm>
          <a:prstGeom prst="parallelogram">
            <a:avLst>
              <a:gd name="adj" fmla="val 72737"/>
            </a:avLst>
          </a:prstGeom>
          <a:solidFill>
            <a:srgbClr val="FFE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0380BC64-5C63-4453-BED9-C9375A864B84}"/>
              </a:ext>
            </a:extLst>
          </p:cNvPr>
          <p:cNvSpPr/>
          <p:nvPr/>
        </p:nvSpPr>
        <p:spPr>
          <a:xfrm>
            <a:off x="9416919" y="0"/>
            <a:ext cx="1500672" cy="1240971"/>
          </a:xfrm>
          <a:prstGeom prst="parallelogram">
            <a:avLst>
              <a:gd name="adj" fmla="val 72737"/>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112FF53-71D5-4799-8B9C-50CE97EA4476}"/>
              </a:ext>
            </a:extLst>
          </p:cNvPr>
          <p:cNvSpPr/>
          <p:nvPr/>
        </p:nvSpPr>
        <p:spPr>
          <a:xfrm>
            <a:off x="1170817" y="1082389"/>
            <a:ext cx="6316932" cy="3966781"/>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9DB932-75A5-4AE2-839B-E178E85EC723}"/>
              </a:ext>
            </a:extLst>
          </p:cNvPr>
          <p:cNvSpPr/>
          <p:nvPr/>
        </p:nvSpPr>
        <p:spPr>
          <a:xfrm>
            <a:off x="1018403" y="947650"/>
            <a:ext cx="6631093" cy="4202889"/>
          </a:xfrm>
          <a:prstGeom prst="rect">
            <a:avLst/>
          </a:prstGeom>
          <a:no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EB5931DA-063C-4868-9543-3A7946DD4CDB}"/>
              </a:ext>
            </a:extLst>
          </p:cNvPr>
          <p:cNvSpPr/>
          <p:nvPr/>
        </p:nvSpPr>
        <p:spPr>
          <a:xfrm>
            <a:off x="1143739" y="4726694"/>
            <a:ext cx="755968" cy="663543"/>
          </a:xfrm>
          <a:prstGeom prst="parallelogram">
            <a:avLst>
              <a:gd name="adj" fmla="val 77782"/>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B225D3FE-CCA7-4B01-A603-4D1E78D3A470}"/>
              </a:ext>
            </a:extLst>
          </p:cNvPr>
          <p:cNvSpPr/>
          <p:nvPr/>
        </p:nvSpPr>
        <p:spPr>
          <a:xfrm>
            <a:off x="792833" y="4726694"/>
            <a:ext cx="755968" cy="663543"/>
          </a:xfrm>
          <a:prstGeom prst="parallelogram">
            <a:avLst>
              <a:gd name="adj" fmla="val 77782"/>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Image result for research vector">
            <a:extLst>
              <a:ext uri="{FF2B5EF4-FFF2-40B4-BE49-F238E27FC236}">
                <a16:creationId xmlns:a16="http://schemas.microsoft.com/office/drawing/2014/main" id="{AF635ECD-B98D-498B-8988-6DCEC8DED0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66" b="9652"/>
          <a:stretch/>
        </p:blipFill>
        <p:spPr bwMode="auto">
          <a:xfrm>
            <a:off x="7875066" y="1968158"/>
            <a:ext cx="3983107" cy="320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922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3272</TotalTime>
  <Words>4181</Words>
  <Application>Microsoft Office PowerPoint</Application>
  <PresentationFormat>Widescreen</PresentationFormat>
  <Paragraphs>427</Paragraphs>
  <Slides>74</Slides>
  <Notes>63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Calibri</vt:lpstr>
      <vt:lpstr>Calibri Light</vt:lpstr>
      <vt:lpstr>Impact</vt:lpstr>
      <vt:lpstr>TH Niramit AS</vt:lpstr>
      <vt:lpstr>TH SarabunPSK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Kornkamol  Chuchuey</dc:creator>
  <cp:lastModifiedBy>nuntiya noichun</cp:lastModifiedBy>
  <cp:revision>376</cp:revision>
  <cp:lastPrinted>2021-02-16T04:43:20Z</cp:lastPrinted>
  <dcterms:created xsi:type="dcterms:W3CDTF">2021-01-17T14:10:47Z</dcterms:created>
  <dcterms:modified xsi:type="dcterms:W3CDTF">2024-01-03T12:19:30Z</dcterms:modified>
</cp:coreProperties>
</file>