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0111FD-B6A2-4235-8E16-DA95612000CF}" type="doc">
      <dgm:prSet loTypeId="urn:microsoft.com/office/officeart/2005/8/layout/process1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7F355C9-2B5F-412E-8142-88014EF12341}">
      <dgm:prSet custT="1"/>
      <dgm:spPr/>
      <dgm:t>
        <a:bodyPr/>
        <a:lstStyle/>
        <a:p>
          <a:r>
            <a:rPr lang="th-TH" sz="2400" b="1" smtClean="0">
              <a:solidFill>
                <a:schemeClr val="tx1"/>
              </a:solidFill>
            </a:rPr>
            <a:t>ประชากร</a:t>
          </a:r>
          <a:endParaRPr lang="en-US" sz="2400" b="1">
            <a:solidFill>
              <a:schemeClr val="tx1"/>
            </a:solidFill>
          </a:endParaRPr>
        </a:p>
      </dgm:t>
    </dgm:pt>
    <dgm:pt modelId="{902DE44E-1B1C-42AE-B326-572C624DC16F}" type="parTrans" cxnId="{C8A2843F-20C9-4B5C-B4C0-F8E649A5247D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BF80F8F2-8D2C-4D38-87F7-AC6C7FFE4282}" type="sibTrans" cxnId="{C8A2843F-20C9-4B5C-B4C0-F8E649A5247D}">
      <dgm:prSet custT="1"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7F420681-32A3-4FC0-B75E-4D18596BEFA3}">
      <dgm:prSet custT="1"/>
      <dgm:spPr/>
      <dgm:t>
        <a:bodyPr/>
        <a:lstStyle/>
        <a:p>
          <a:r>
            <a:rPr lang="th-TH" sz="2400" b="1" smtClean="0">
              <a:solidFill>
                <a:schemeClr val="tx1"/>
              </a:solidFill>
            </a:rPr>
            <a:t>ขอบเขตการศึกษา</a:t>
          </a:r>
          <a:endParaRPr lang="en-US" sz="2400" b="1">
            <a:solidFill>
              <a:schemeClr val="tx1"/>
            </a:solidFill>
          </a:endParaRPr>
        </a:p>
      </dgm:t>
    </dgm:pt>
    <dgm:pt modelId="{78BB48BE-258A-4CBF-B202-D270CC620BAA}" type="parTrans" cxnId="{61C75DFA-EB75-4642-94C0-8A83216DA380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B8C2423-27BA-4476-9BEF-F77579E10F1D}" type="sibTrans" cxnId="{61C75DFA-EB75-4642-94C0-8A83216DA380}">
      <dgm:prSet custT="1"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04142FE1-39DD-41F0-8725-3BFDFB9B4F20}">
      <dgm:prSet custT="1"/>
      <dgm:spPr/>
      <dgm:t>
        <a:bodyPr/>
        <a:lstStyle/>
        <a:p>
          <a:r>
            <a:rPr lang="th-TH" sz="2400" b="1" smtClean="0">
              <a:solidFill>
                <a:schemeClr val="tx1"/>
              </a:solidFill>
            </a:rPr>
            <a:t>ขอบเขตพื้นที่ </a:t>
          </a:r>
          <a:endParaRPr lang="en-US" sz="2400" b="1">
            <a:solidFill>
              <a:schemeClr val="tx1"/>
            </a:solidFill>
          </a:endParaRPr>
        </a:p>
      </dgm:t>
    </dgm:pt>
    <dgm:pt modelId="{2A54B19E-1767-4499-9B86-04EE2F0C474C}" type="parTrans" cxnId="{C708EB7D-C805-43FF-A589-EC7669C7614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451277D-E126-4A8D-AC88-FFB34F511DF8}" type="sibTrans" cxnId="{C708EB7D-C805-43FF-A589-EC7669C7614B}">
      <dgm:prSet custT="1"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C99148FA-0839-4A0A-88D2-141157C3D56F}">
      <dgm:prSet custT="1"/>
      <dgm:spPr/>
      <dgm:t>
        <a:bodyPr/>
        <a:lstStyle/>
        <a:p>
          <a:r>
            <a:rPr lang="th-TH" sz="2400" b="1" smtClean="0">
              <a:solidFill>
                <a:schemeClr val="tx1"/>
              </a:solidFill>
            </a:rPr>
            <a:t>ขอบเขตด้านเนื้อหา</a:t>
          </a:r>
          <a:endParaRPr lang="en-US" sz="2400" b="1">
            <a:solidFill>
              <a:schemeClr val="tx1"/>
            </a:solidFill>
          </a:endParaRPr>
        </a:p>
      </dgm:t>
    </dgm:pt>
    <dgm:pt modelId="{F7CD2E20-ACB1-466F-8BFD-9B0E31E5C85A}" type="parTrans" cxnId="{4F1E2F44-DBCE-439D-9D04-24FDAEB2A77D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686042D5-A702-42ED-BFD2-952687CD608B}" type="sibTrans" cxnId="{4F1E2F44-DBCE-439D-9D04-24FDAEB2A77D}">
      <dgm:prSet custT="1"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963A02A0-4530-4FA5-A2AD-65A812BC296C}">
      <dgm:prSet custT="1"/>
      <dgm:spPr/>
      <dgm:t>
        <a:bodyPr/>
        <a:lstStyle/>
        <a:p>
          <a:r>
            <a:rPr lang="th-TH" sz="2400" b="1" smtClean="0">
              <a:solidFill>
                <a:schemeClr val="tx1"/>
              </a:solidFill>
            </a:rPr>
            <a:t>การดำเนินวิธีการวิจัยในขั้นตอนนี้ผู้วิจัยใช้ระเบียบวิธีวิจัยเชิงคุณภาพโดยมีกระบวนการและระเบียบวิธี </a:t>
          </a:r>
          <a:endParaRPr lang="en-US" sz="2400" b="1">
            <a:solidFill>
              <a:schemeClr val="tx1"/>
            </a:solidFill>
          </a:endParaRPr>
        </a:p>
      </dgm:t>
    </dgm:pt>
    <dgm:pt modelId="{40D22916-D75E-49E0-AE6B-04D28C07E0C0}" type="parTrans" cxnId="{5D832D1C-8EB6-421A-92B5-CC694925E312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EB38D1EB-591B-4EA0-87E0-97196DF56BC9}" type="sibTrans" cxnId="{5D832D1C-8EB6-421A-92B5-CC694925E312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1F7AD732-2F16-4CBA-98EC-506914079E1F}" type="pres">
      <dgm:prSet presAssocID="{1C0111FD-B6A2-4235-8E16-DA95612000C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49F291-7CA2-4DC3-9C1B-F9AAE9E90C86}" type="pres">
      <dgm:prSet presAssocID="{87F355C9-2B5F-412E-8142-88014EF1234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55F5B8-1D36-484A-BB6B-31311D663AC3}" type="pres">
      <dgm:prSet presAssocID="{BF80F8F2-8D2C-4D38-87F7-AC6C7FFE4282}" presName="sibTrans" presStyleLbl="sibTrans2D1" presStyleIdx="0" presStyleCnt="4"/>
      <dgm:spPr/>
      <dgm:t>
        <a:bodyPr/>
        <a:lstStyle/>
        <a:p>
          <a:endParaRPr lang="en-US"/>
        </a:p>
      </dgm:t>
    </dgm:pt>
    <dgm:pt modelId="{11355AD9-CF2D-4228-97D5-E8E226DAC980}" type="pres">
      <dgm:prSet presAssocID="{BF80F8F2-8D2C-4D38-87F7-AC6C7FFE4282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62E47DC1-32A5-4154-BE0B-34F8CC9CFCCB}" type="pres">
      <dgm:prSet presAssocID="{7F420681-32A3-4FC0-B75E-4D18596BEFA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19C4A2-D774-4CFC-86F9-707AE2575934}" type="pres">
      <dgm:prSet presAssocID="{2B8C2423-27BA-4476-9BEF-F77579E10F1D}" presName="sibTrans" presStyleLbl="sibTrans2D1" presStyleIdx="1" presStyleCnt="4"/>
      <dgm:spPr/>
      <dgm:t>
        <a:bodyPr/>
        <a:lstStyle/>
        <a:p>
          <a:endParaRPr lang="en-US"/>
        </a:p>
      </dgm:t>
    </dgm:pt>
    <dgm:pt modelId="{99C7E673-AAEE-445C-9E77-0A57F107AF21}" type="pres">
      <dgm:prSet presAssocID="{2B8C2423-27BA-4476-9BEF-F77579E10F1D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37E5E8A3-3B24-42D4-B69E-83FFDB48A3C4}" type="pres">
      <dgm:prSet presAssocID="{04142FE1-39DD-41F0-8725-3BFDFB9B4F2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2FF8D-FA4E-4429-9FD1-BD524157AA1D}" type="pres">
      <dgm:prSet presAssocID="{F451277D-E126-4A8D-AC88-FFB34F511DF8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9ECED22-F6D1-41CA-89F2-7EC073519598}" type="pres">
      <dgm:prSet presAssocID="{F451277D-E126-4A8D-AC88-FFB34F511DF8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1EF0F8F2-7229-4D5D-B7D4-3594F9323CA7}" type="pres">
      <dgm:prSet presAssocID="{C99148FA-0839-4A0A-88D2-141157C3D56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B78937-BCA9-4104-B2FA-3FFB56216040}" type="pres">
      <dgm:prSet presAssocID="{686042D5-A702-42ED-BFD2-952687CD608B}" presName="sibTrans" presStyleLbl="sibTrans2D1" presStyleIdx="3" presStyleCnt="4"/>
      <dgm:spPr/>
      <dgm:t>
        <a:bodyPr/>
        <a:lstStyle/>
        <a:p>
          <a:endParaRPr lang="en-US"/>
        </a:p>
      </dgm:t>
    </dgm:pt>
    <dgm:pt modelId="{82686F84-273E-467B-90EE-543A0DFB3B56}" type="pres">
      <dgm:prSet presAssocID="{686042D5-A702-42ED-BFD2-952687CD608B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EB857122-4947-48D4-B369-02A2523DEF6C}" type="pres">
      <dgm:prSet presAssocID="{963A02A0-4530-4FA5-A2AD-65A812BC296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C5817F-7EC6-481F-97C8-A15DC010A28D}" type="presOf" srcId="{F451277D-E126-4A8D-AC88-FFB34F511DF8}" destId="{29ECED22-F6D1-41CA-89F2-7EC073519598}" srcOrd="1" destOrd="0" presId="urn:microsoft.com/office/officeart/2005/8/layout/process1"/>
    <dgm:cxn modelId="{C2FC93F2-83D7-4A86-9A22-4DD515F80E29}" type="presOf" srcId="{2B8C2423-27BA-4476-9BEF-F77579E10F1D}" destId="{9019C4A2-D774-4CFC-86F9-707AE2575934}" srcOrd="0" destOrd="0" presId="urn:microsoft.com/office/officeart/2005/8/layout/process1"/>
    <dgm:cxn modelId="{29B5A214-A04E-4EFF-9E99-363056E48A8B}" type="presOf" srcId="{7F420681-32A3-4FC0-B75E-4D18596BEFA3}" destId="{62E47DC1-32A5-4154-BE0B-34F8CC9CFCCB}" srcOrd="0" destOrd="0" presId="urn:microsoft.com/office/officeart/2005/8/layout/process1"/>
    <dgm:cxn modelId="{C8A2843F-20C9-4B5C-B4C0-F8E649A5247D}" srcId="{1C0111FD-B6A2-4235-8E16-DA95612000CF}" destId="{87F355C9-2B5F-412E-8142-88014EF12341}" srcOrd="0" destOrd="0" parTransId="{902DE44E-1B1C-42AE-B326-572C624DC16F}" sibTransId="{BF80F8F2-8D2C-4D38-87F7-AC6C7FFE4282}"/>
    <dgm:cxn modelId="{1E0C28F1-3BB8-4A9A-95ED-BEB5AF11408B}" type="presOf" srcId="{BF80F8F2-8D2C-4D38-87F7-AC6C7FFE4282}" destId="{11355AD9-CF2D-4228-97D5-E8E226DAC980}" srcOrd="1" destOrd="0" presId="urn:microsoft.com/office/officeart/2005/8/layout/process1"/>
    <dgm:cxn modelId="{AABECD79-9CC7-4129-92C1-23885305D02D}" type="presOf" srcId="{963A02A0-4530-4FA5-A2AD-65A812BC296C}" destId="{EB857122-4947-48D4-B369-02A2523DEF6C}" srcOrd="0" destOrd="0" presId="urn:microsoft.com/office/officeart/2005/8/layout/process1"/>
    <dgm:cxn modelId="{5D832D1C-8EB6-421A-92B5-CC694925E312}" srcId="{1C0111FD-B6A2-4235-8E16-DA95612000CF}" destId="{963A02A0-4530-4FA5-A2AD-65A812BC296C}" srcOrd="4" destOrd="0" parTransId="{40D22916-D75E-49E0-AE6B-04D28C07E0C0}" sibTransId="{EB38D1EB-591B-4EA0-87E0-97196DF56BC9}"/>
    <dgm:cxn modelId="{DDD7635D-1518-4953-A00D-BA9CF96701C0}" type="presOf" srcId="{87F355C9-2B5F-412E-8142-88014EF12341}" destId="{C349F291-7CA2-4DC3-9C1B-F9AAE9E90C86}" srcOrd="0" destOrd="0" presId="urn:microsoft.com/office/officeart/2005/8/layout/process1"/>
    <dgm:cxn modelId="{EEB9FB8A-D1E5-4BB3-A217-285B8E2C18BB}" type="presOf" srcId="{C99148FA-0839-4A0A-88D2-141157C3D56F}" destId="{1EF0F8F2-7229-4D5D-B7D4-3594F9323CA7}" srcOrd="0" destOrd="0" presId="urn:microsoft.com/office/officeart/2005/8/layout/process1"/>
    <dgm:cxn modelId="{4F1E2F44-DBCE-439D-9D04-24FDAEB2A77D}" srcId="{1C0111FD-B6A2-4235-8E16-DA95612000CF}" destId="{C99148FA-0839-4A0A-88D2-141157C3D56F}" srcOrd="3" destOrd="0" parTransId="{F7CD2E20-ACB1-466F-8BFD-9B0E31E5C85A}" sibTransId="{686042D5-A702-42ED-BFD2-952687CD608B}"/>
    <dgm:cxn modelId="{61C3D2DF-EE38-4D55-9427-24B568D593B2}" type="presOf" srcId="{BF80F8F2-8D2C-4D38-87F7-AC6C7FFE4282}" destId="{8155F5B8-1D36-484A-BB6B-31311D663AC3}" srcOrd="0" destOrd="0" presId="urn:microsoft.com/office/officeart/2005/8/layout/process1"/>
    <dgm:cxn modelId="{4C19B474-32A0-416D-BA87-115228A5ED22}" type="presOf" srcId="{F451277D-E126-4A8D-AC88-FFB34F511DF8}" destId="{8A42FF8D-FA4E-4429-9FD1-BD524157AA1D}" srcOrd="0" destOrd="0" presId="urn:microsoft.com/office/officeart/2005/8/layout/process1"/>
    <dgm:cxn modelId="{A8C4BA66-3A32-42D9-B157-4F2C2D00231D}" type="presOf" srcId="{686042D5-A702-42ED-BFD2-952687CD608B}" destId="{72B78937-BCA9-4104-B2FA-3FFB56216040}" srcOrd="0" destOrd="0" presId="urn:microsoft.com/office/officeart/2005/8/layout/process1"/>
    <dgm:cxn modelId="{C708EB7D-C805-43FF-A589-EC7669C7614B}" srcId="{1C0111FD-B6A2-4235-8E16-DA95612000CF}" destId="{04142FE1-39DD-41F0-8725-3BFDFB9B4F20}" srcOrd="2" destOrd="0" parTransId="{2A54B19E-1767-4499-9B86-04EE2F0C474C}" sibTransId="{F451277D-E126-4A8D-AC88-FFB34F511DF8}"/>
    <dgm:cxn modelId="{E0A13ADC-9272-4194-A178-994D55857371}" type="presOf" srcId="{1C0111FD-B6A2-4235-8E16-DA95612000CF}" destId="{1F7AD732-2F16-4CBA-98EC-506914079E1F}" srcOrd="0" destOrd="0" presId="urn:microsoft.com/office/officeart/2005/8/layout/process1"/>
    <dgm:cxn modelId="{F4C7D0B9-89B1-4AC0-ABD5-96D25B59C17C}" type="presOf" srcId="{2B8C2423-27BA-4476-9BEF-F77579E10F1D}" destId="{99C7E673-AAEE-445C-9E77-0A57F107AF21}" srcOrd="1" destOrd="0" presId="urn:microsoft.com/office/officeart/2005/8/layout/process1"/>
    <dgm:cxn modelId="{6BE25D56-0FF8-43F3-94A9-5B382488F4B9}" type="presOf" srcId="{686042D5-A702-42ED-BFD2-952687CD608B}" destId="{82686F84-273E-467B-90EE-543A0DFB3B56}" srcOrd="1" destOrd="0" presId="urn:microsoft.com/office/officeart/2005/8/layout/process1"/>
    <dgm:cxn modelId="{44F0E9AF-23A9-412F-B6E3-9BF3F5A5E2E8}" type="presOf" srcId="{04142FE1-39DD-41F0-8725-3BFDFB9B4F20}" destId="{37E5E8A3-3B24-42D4-B69E-83FFDB48A3C4}" srcOrd="0" destOrd="0" presId="urn:microsoft.com/office/officeart/2005/8/layout/process1"/>
    <dgm:cxn modelId="{61C75DFA-EB75-4642-94C0-8A83216DA380}" srcId="{1C0111FD-B6A2-4235-8E16-DA95612000CF}" destId="{7F420681-32A3-4FC0-B75E-4D18596BEFA3}" srcOrd="1" destOrd="0" parTransId="{78BB48BE-258A-4CBF-B202-D270CC620BAA}" sibTransId="{2B8C2423-27BA-4476-9BEF-F77579E10F1D}"/>
    <dgm:cxn modelId="{6521E6F2-31C3-4DA4-8234-17026E7EDD5C}" type="presParOf" srcId="{1F7AD732-2F16-4CBA-98EC-506914079E1F}" destId="{C349F291-7CA2-4DC3-9C1B-F9AAE9E90C86}" srcOrd="0" destOrd="0" presId="urn:microsoft.com/office/officeart/2005/8/layout/process1"/>
    <dgm:cxn modelId="{A6CAF0D2-B2E0-4EC5-AC19-6E8665CCC228}" type="presParOf" srcId="{1F7AD732-2F16-4CBA-98EC-506914079E1F}" destId="{8155F5B8-1D36-484A-BB6B-31311D663AC3}" srcOrd="1" destOrd="0" presId="urn:microsoft.com/office/officeart/2005/8/layout/process1"/>
    <dgm:cxn modelId="{FBDC22A4-2C1A-46AB-92AF-A3453EF323AC}" type="presParOf" srcId="{8155F5B8-1D36-484A-BB6B-31311D663AC3}" destId="{11355AD9-CF2D-4228-97D5-E8E226DAC980}" srcOrd="0" destOrd="0" presId="urn:microsoft.com/office/officeart/2005/8/layout/process1"/>
    <dgm:cxn modelId="{EAB3AE16-5E9D-4FB3-A55D-A33FE3ED5191}" type="presParOf" srcId="{1F7AD732-2F16-4CBA-98EC-506914079E1F}" destId="{62E47DC1-32A5-4154-BE0B-34F8CC9CFCCB}" srcOrd="2" destOrd="0" presId="urn:microsoft.com/office/officeart/2005/8/layout/process1"/>
    <dgm:cxn modelId="{C580FF4F-6D20-4E6B-B6D9-8ECBC6369E90}" type="presParOf" srcId="{1F7AD732-2F16-4CBA-98EC-506914079E1F}" destId="{9019C4A2-D774-4CFC-86F9-707AE2575934}" srcOrd="3" destOrd="0" presId="urn:microsoft.com/office/officeart/2005/8/layout/process1"/>
    <dgm:cxn modelId="{B671EF55-C0A2-4839-8D9A-8CCB0E609DD8}" type="presParOf" srcId="{9019C4A2-D774-4CFC-86F9-707AE2575934}" destId="{99C7E673-AAEE-445C-9E77-0A57F107AF21}" srcOrd="0" destOrd="0" presId="urn:microsoft.com/office/officeart/2005/8/layout/process1"/>
    <dgm:cxn modelId="{3D2EDA23-BE16-4531-901B-7795182E7E07}" type="presParOf" srcId="{1F7AD732-2F16-4CBA-98EC-506914079E1F}" destId="{37E5E8A3-3B24-42D4-B69E-83FFDB48A3C4}" srcOrd="4" destOrd="0" presId="urn:microsoft.com/office/officeart/2005/8/layout/process1"/>
    <dgm:cxn modelId="{638D9DFD-7C82-4072-B6A5-A1D26CC77345}" type="presParOf" srcId="{1F7AD732-2F16-4CBA-98EC-506914079E1F}" destId="{8A42FF8D-FA4E-4429-9FD1-BD524157AA1D}" srcOrd="5" destOrd="0" presId="urn:microsoft.com/office/officeart/2005/8/layout/process1"/>
    <dgm:cxn modelId="{DA58AA88-4451-472F-8470-7DE5E8D93615}" type="presParOf" srcId="{8A42FF8D-FA4E-4429-9FD1-BD524157AA1D}" destId="{29ECED22-F6D1-41CA-89F2-7EC073519598}" srcOrd="0" destOrd="0" presId="urn:microsoft.com/office/officeart/2005/8/layout/process1"/>
    <dgm:cxn modelId="{4937FABB-9110-4D37-8E26-534AF1FFF599}" type="presParOf" srcId="{1F7AD732-2F16-4CBA-98EC-506914079E1F}" destId="{1EF0F8F2-7229-4D5D-B7D4-3594F9323CA7}" srcOrd="6" destOrd="0" presId="urn:microsoft.com/office/officeart/2005/8/layout/process1"/>
    <dgm:cxn modelId="{8650F775-75BB-41BD-84A3-28ADBBD2B0C3}" type="presParOf" srcId="{1F7AD732-2F16-4CBA-98EC-506914079E1F}" destId="{72B78937-BCA9-4104-B2FA-3FFB56216040}" srcOrd="7" destOrd="0" presId="urn:microsoft.com/office/officeart/2005/8/layout/process1"/>
    <dgm:cxn modelId="{1BA005B3-50D6-413F-BD08-8C34391AE34D}" type="presParOf" srcId="{72B78937-BCA9-4104-B2FA-3FFB56216040}" destId="{82686F84-273E-467B-90EE-543A0DFB3B56}" srcOrd="0" destOrd="0" presId="urn:microsoft.com/office/officeart/2005/8/layout/process1"/>
    <dgm:cxn modelId="{9F23EEAB-2DD3-4528-882C-66EFAE588FCC}" type="presParOf" srcId="{1F7AD732-2F16-4CBA-98EC-506914079E1F}" destId="{EB857122-4947-48D4-B369-02A2523DEF6C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9F291-7CA2-4DC3-9C1B-F9AAE9E90C86}">
      <dsp:nvSpPr>
        <dsp:cNvPr id="0" name=""/>
        <dsp:cNvSpPr/>
      </dsp:nvSpPr>
      <dsp:spPr>
        <a:xfrm>
          <a:off x="5394" y="250121"/>
          <a:ext cx="1672326" cy="30572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smtClean="0">
              <a:solidFill>
                <a:schemeClr val="tx1"/>
              </a:solidFill>
            </a:rPr>
            <a:t>ประชากร</a:t>
          </a:r>
          <a:endParaRPr lang="en-US" sz="2400" b="1" kern="1200">
            <a:solidFill>
              <a:schemeClr val="tx1"/>
            </a:solidFill>
          </a:endParaRPr>
        </a:p>
      </dsp:txBody>
      <dsp:txXfrm>
        <a:off x="54375" y="299102"/>
        <a:ext cx="1574364" cy="2959260"/>
      </dsp:txXfrm>
    </dsp:sp>
    <dsp:sp modelId="{8155F5B8-1D36-484A-BB6B-31311D663AC3}">
      <dsp:nvSpPr>
        <dsp:cNvPr id="0" name=""/>
        <dsp:cNvSpPr/>
      </dsp:nvSpPr>
      <dsp:spPr>
        <a:xfrm>
          <a:off x="1844954" y="1571363"/>
          <a:ext cx="354533" cy="4147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solidFill>
              <a:schemeClr val="tx1"/>
            </a:solidFill>
          </a:endParaRPr>
        </a:p>
      </dsp:txBody>
      <dsp:txXfrm>
        <a:off x="1844954" y="1654310"/>
        <a:ext cx="248173" cy="248843"/>
      </dsp:txXfrm>
    </dsp:sp>
    <dsp:sp modelId="{62E47DC1-32A5-4154-BE0B-34F8CC9CFCCB}">
      <dsp:nvSpPr>
        <dsp:cNvPr id="0" name=""/>
        <dsp:cNvSpPr/>
      </dsp:nvSpPr>
      <dsp:spPr>
        <a:xfrm>
          <a:off x="2346652" y="250121"/>
          <a:ext cx="1672326" cy="30572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778272"/>
                <a:satOff val="8468"/>
                <a:lumOff val="299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4778272"/>
                <a:satOff val="8468"/>
                <a:lumOff val="299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4778272"/>
                <a:satOff val="8468"/>
                <a:lumOff val="299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smtClean="0">
              <a:solidFill>
                <a:schemeClr val="tx1"/>
              </a:solidFill>
            </a:rPr>
            <a:t>ขอบเขตการศึกษา</a:t>
          </a:r>
          <a:endParaRPr lang="en-US" sz="2400" b="1" kern="1200">
            <a:solidFill>
              <a:schemeClr val="tx1"/>
            </a:solidFill>
          </a:endParaRPr>
        </a:p>
      </dsp:txBody>
      <dsp:txXfrm>
        <a:off x="2395633" y="299102"/>
        <a:ext cx="1574364" cy="2959260"/>
      </dsp:txXfrm>
    </dsp:sp>
    <dsp:sp modelId="{9019C4A2-D774-4CFC-86F9-707AE2575934}">
      <dsp:nvSpPr>
        <dsp:cNvPr id="0" name=""/>
        <dsp:cNvSpPr/>
      </dsp:nvSpPr>
      <dsp:spPr>
        <a:xfrm>
          <a:off x="4186211" y="1571363"/>
          <a:ext cx="354533" cy="4147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6371030"/>
                <a:satOff val="11291"/>
                <a:lumOff val="398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6371030"/>
                <a:satOff val="11291"/>
                <a:lumOff val="398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6371030"/>
                <a:satOff val="11291"/>
                <a:lumOff val="3987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solidFill>
              <a:schemeClr val="tx1"/>
            </a:solidFill>
          </a:endParaRPr>
        </a:p>
      </dsp:txBody>
      <dsp:txXfrm>
        <a:off x="4186211" y="1654310"/>
        <a:ext cx="248173" cy="248843"/>
      </dsp:txXfrm>
    </dsp:sp>
    <dsp:sp modelId="{37E5E8A3-3B24-42D4-B69E-83FFDB48A3C4}">
      <dsp:nvSpPr>
        <dsp:cNvPr id="0" name=""/>
        <dsp:cNvSpPr/>
      </dsp:nvSpPr>
      <dsp:spPr>
        <a:xfrm>
          <a:off x="4687909" y="250121"/>
          <a:ext cx="1672326" cy="30572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9556544"/>
                <a:satOff val="16937"/>
                <a:lumOff val="598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9556544"/>
                <a:satOff val="16937"/>
                <a:lumOff val="598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9556544"/>
                <a:satOff val="16937"/>
                <a:lumOff val="598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smtClean="0">
              <a:solidFill>
                <a:schemeClr val="tx1"/>
              </a:solidFill>
            </a:rPr>
            <a:t>ขอบเขตพื้นที่ </a:t>
          </a:r>
          <a:endParaRPr lang="en-US" sz="2400" b="1" kern="1200">
            <a:solidFill>
              <a:schemeClr val="tx1"/>
            </a:solidFill>
          </a:endParaRPr>
        </a:p>
      </dsp:txBody>
      <dsp:txXfrm>
        <a:off x="4736890" y="299102"/>
        <a:ext cx="1574364" cy="2959260"/>
      </dsp:txXfrm>
    </dsp:sp>
    <dsp:sp modelId="{8A42FF8D-FA4E-4429-9FD1-BD524157AA1D}">
      <dsp:nvSpPr>
        <dsp:cNvPr id="0" name=""/>
        <dsp:cNvSpPr/>
      </dsp:nvSpPr>
      <dsp:spPr>
        <a:xfrm>
          <a:off x="6527469" y="1571363"/>
          <a:ext cx="354533" cy="4147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2742060"/>
                <a:satOff val="22582"/>
                <a:lumOff val="797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12742060"/>
                <a:satOff val="22582"/>
                <a:lumOff val="797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12742060"/>
                <a:satOff val="22582"/>
                <a:lumOff val="7973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solidFill>
              <a:schemeClr val="tx1"/>
            </a:solidFill>
          </a:endParaRPr>
        </a:p>
      </dsp:txBody>
      <dsp:txXfrm>
        <a:off x="6527469" y="1654310"/>
        <a:ext cx="248173" cy="248843"/>
      </dsp:txXfrm>
    </dsp:sp>
    <dsp:sp modelId="{1EF0F8F2-7229-4D5D-B7D4-3594F9323CA7}">
      <dsp:nvSpPr>
        <dsp:cNvPr id="0" name=""/>
        <dsp:cNvSpPr/>
      </dsp:nvSpPr>
      <dsp:spPr>
        <a:xfrm>
          <a:off x="7029167" y="250121"/>
          <a:ext cx="1672326" cy="30572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334816"/>
                <a:satOff val="25405"/>
                <a:lumOff val="897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14334816"/>
                <a:satOff val="25405"/>
                <a:lumOff val="897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14334816"/>
                <a:satOff val="25405"/>
                <a:lumOff val="897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smtClean="0">
              <a:solidFill>
                <a:schemeClr val="tx1"/>
              </a:solidFill>
            </a:rPr>
            <a:t>ขอบเขตด้านเนื้อหา</a:t>
          </a:r>
          <a:endParaRPr lang="en-US" sz="2400" b="1" kern="1200">
            <a:solidFill>
              <a:schemeClr val="tx1"/>
            </a:solidFill>
          </a:endParaRPr>
        </a:p>
      </dsp:txBody>
      <dsp:txXfrm>
        <a:off x="7078148" y="299102"/>
        <a:ext cx="1574364" cy="2959260"/>
      </dsp:txXfrm>
    </dsp:sp>
    <dsp:sp modelId="{72B78937-BCA9-4104-B2FA-3FFB56216040}">
      <dsp:nvSpPr>
        <dsp:cNvPr id="0" name=""/>
        <dsp:cNvSpPr/>
      </dsp:nvSpPr>
      <dsp:spPr>
        <a:xfrm>
          <a:off x="8868726" y="1571363"/>
          <a:ext cx="354533" cy="41473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9113089"/>
                <a:satOff val="33873"/>
                <a:lumOff val="1196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19113089"/>
                <a:satOff val="33873"/>
                <a:lumOff val="1196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19113089"/>
                <a:satOff val="33873"/>
                <a:lumOff val="1196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>
            <a:solidFill>
              <a:schemeClr val="tx1"/>
            </a:solidFill>
          </a:endParaRPr>
        </a:p>
      </dsp:txBody>
      <dsp:txXfrm>
        <a:off x="8868726" y="1654310"/>
        <a:ext cx="248173" cy="248843"/>
      </dsp:txXfrm>
    </dsp:sp>
    <dsp:sp modelId="{EB857122-4947-48D4-B369-02A2523DEF6C}">
      <dsp:nvSpPr>
        <dsp:cNvPr id="0" name=""/>
        <dsp:cNvSpPr/>
      </dsp:nvSpPr>
      <dsp:spPr>
        <a:xfrm>
          <a:off x="9370424" y="250121"/>
          <a:ext cx="1672326" cy="30572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9113089"/>
                <a:satOff val="33873"/>
                <a:lumOff val="1196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-19113089"/>
                <a:satOff val="33873"/>
                <a:lumOff val="1196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-19113089"/>
                <a:satOff val="33873"/>
                <a:lumOff val="1196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smtClean="0">
              <a:solidFill>
                <a:schemeClr val="tx1"/>
              </a:solidFill>
            </a:rPr>
            <a:t>การดำเนินวิธีการวิจัยในขั้นตอนนี้ผู้วิจัยใช้ระเบียบวิธีวิจัยเชิงคุณภาพโดยมีกระบวนการและระเบียบวิธี </a:t>
          </a:r>
          <a:endParaRPr lang="en-US" sz="2400" b="1" kern="1200">
            <a:solidFill>
              <a:schemeClr val="tx1"/>
            </a:solidFill>
          </a:endParaRPr>
        </a:p>
      </dsp:txBody>
      <dsp:txXfrm>
        <a:off x="9419405" y="299102"/>
        <a:ext cx="1574364" cy="2959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6856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63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03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50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7543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32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9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549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49540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9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A5FEDE35-239F-443E-AFCE-38491F10A4CC}" type="datetimeFigureOut">
              <a:rPr lang="en-US" smtClean="0"/>
              <a:t>7/4/2022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53B29006-305F-476D-AD12-CE08CE020B5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758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5400" dirty="0"/>
              <a:t>บทที่ </a:t>
            </a:r>
            <a:r>
              <a:rPr lang="th-TH" sz="5400" dirty="0" smtClean="0"/>
              <a:t>3</a:t>
            </a:r>
            <a:r>
              <a:rPr lang="th-TH" sz="5400" dirty="0"/>
              <a:t/>
            </a:r>
            <a:br>
              <a:rPr lang="th-TH" sz="5400" dirty="0"/>
            </a:br>
            <a:r>
              <a:rPr lang="th-TH" sz="5400" dirty="0"/>
              <a:t>วิธีการดำเนินการวิจัย</a:t>
            </a:r>
          </a:p>
        </p:txBody>
      </p:sp>
    </p:spTree>
    <p:extLst>
      <p:ext uri="{BB962C8B-B14F-4D97-AF65-F5344CB8AC3E}">
        <p14:creationId xmlns:p14="http://schemas.microsoft.com/office/powerpoint/2010/main" val="231735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การกำหนดประชากรและการสุ่มกลุ่มตัวอย่าง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564253"/>
              </p:ext>
            </p:extLst>
          </p:nvPr>
        </p:nvGraphicFramePr>
        <p:xfrm>
          <a:off x="656125" y="2414618"/>
          <a:ext cx="11048146" cy="3557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0505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การสร้างเครื่องมือที่ใช้ในการวิจัย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3988" y="2246811"/>
            <a:ext cx="7550283" cy="3843093"/>
          </a:xfrm>
        </p:spPr>
        <p:txBody>
          <a:bodyPr>
            <a:noAutofit/>
          </a:bodyPr>
          <a:lstStyle/>
          <a:p>
            <a:r>
              <a:rPr lang="th-TH" sz="2800" b="1" dirty="0"/>
              <a:t>การวิจัยเชิงปริมาณ </a:t>
            </a:r>
            <a:endParaRPr lang="en-US" sz="2800" dirty="0"/>
          </a:p>
          <a:p>
            <a:pPr marL="0" indent="0" algn="thaiDist">
              <a:buNone/>
            </a:pPr>
            <a:r>
              <a:rPr lang="en-US" sz="2800" b="1" dirty="0"/>
              <a:t>	</a:t>
            </a:r>
            <a:r>
              <a:rPr lang="th-TH" sz="2800" dirty="0"/>
              <a:t>ผู้วิจัยเก็บรวบรวมข้อมูลในการวิจัยเชิงสำรวจ (</a:t>
            </a:r>
            <a:r>
              <a:rPr lang="en-US" sz="2800" dirty="0"/>
              <a:t>Survey research</a:t>
            </a:r>
            <a:r>
              <a:rPr lang="th-TH" sz="2800" dirty="0"/>
              <a:t>) โดยใช้แบบสอบถามเป็นเครื่องมือในการวิจัย จากนักท่องเที่ยวชาวไทยที่เดินทางมาท่องเที่ยวบริเวณเขื่อนในประเทศไทย กรณีศึกษา</a:t>
            </a:r>
            <a:r>
              <a:rPr lang="en-US" sz="2800" dirty="0"/>
              <a:t>: </a:t>
            </a:r>
            <a:r>
              <a:rPr lang="th-TH" sz="2800" dirty="0"/>
              <a:t>เขื่อนรัชชประภา อุทยานแห่งชาติเขาสก จังหวัดสุราษฎร์ธานี และเขื่อนศรีนครินทร์ อุทยานแห่งชาติศรีนครินทร์ จังหวัดกาญจนบุรี  ดังนี้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0484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1429" y="365759"/>
            <a:ext cx="8770571" cy="5123253"/>
          </a:xfrm>
        </p:spPr>
        <p:txBody>
          <a:bodyPr>
            <a:noAutofit/>
          </a:bodyPr>
          <a:lstStyle/>
          <a:p>
            <a:r>
              <a:rPr lang="th-TH" sz="2400" b="1" dirty="0"/>
              <a:t>2.1 ลักษณะ</a:t>
            </a:r>
            <a:r>
              <a:rPr lang="th-TH" sz="2400" b="1" dirty="0" smtClean="0"/>
              <a:t>เครื่องมือ</a:t>
            </a:r>
            <a:endParaRPr lang="th-TH" sz="2400" dirty="0" smtClean="0"/>
          </a:p>
          <a:p>
            <a:pPr marL="0" indent="0" algn="thaiDist">
              <a:buNone/>
            </a:pPr>
            <a:r>
              <a:rPr lang="th-TH" sz="2400" dirty="0" smtClean="0"/>
              <a:t>        </a:t>
            </a:r>
            <a:r>
              <a:rPr lang="th-TH" sz="2400" dirty="0"/>
              <a:t>	เครื่องมือที่ใช้ในการวิจัย คือ แบบสอบถามที่ผู้วิจัยสร้างขึ้นเพื่อศึกษาค่านิยมการท่องเที่ยว ส่วนประสมทางการตลาด พฤติกรรมและแนวโน้มพฤติกรรมการท่องเที่ยวบริเวณเขื่อนในประเทศไทย กรณีศึกษา</a:t>
            </a:r>
            <a:r>
              <a:rPr lang="en-US" sz="2400" dirty="0"/>
              <a:t>: </a:t>
            </a:r>
            <a:r>
              <a:rPr lang="th-TH" sz="2400" dirty="0"/>
              <a:t>เขื่อนรัชชประภา อุทยานแห่งชาติเขาสก จังหวัดสุราษฎร์ธานี และบริเวณเขื่อนศรีนครินทร์ อุทยานแห่งชาติเขื่อนศรีนครินทร์ จังหวัดกาญจนบุรี โดยแบ่งออกเป็น 4 ส่วน ดังนี้</a:t>
            </a:r>
            <a:endParaRPr lang="en-US" sz="2400" dirty="0"/>
          </a:p>
          <a:p>
            <a:pPr algn="thaiDist"/>
            <a:r>
              <a:rPr lang="th-TH" sz="2400" b="1" dirty="0"/>
              <a:t>ส่วนที่ 1</a:t>
            </a:r>
            <a:r>
              <a:rPr lang="th-TH" sz="2400" dirty="0"/>
              <a:t> เป็นแบบสอบถามเกี่ยวกับลักษณะส่วนบุคคลของนักท่องเที่ยว จำนวน 6 ข้อ ได้แก่ เพศ อายุ ระดับการศึกษา อาชีพ รายได้เฉลี่ยต่อเดือน และสถานภาพ ลักษณะคำถามเป็นแบบปลายปิดมีตัวเลือกให้ตอบโดยมีคำตอบ 2 ตัวเลือก (</a:t>
            </a:r>
            <a:r>
              <a:rPr lang="en-US" sz="2400" dirty="0"/>
              <a:t>Dichotomous Questions</a:t>
            </a:r>
            <a:r>
              <a:rPr lang="th-TH" sz="2400" dirty="0"/>
              <a:t>) จำนวน 2 ข้อ และมีหลายตัวเลือกให้ตอบ จำนวน 4 ข้อ เป็นระดับการวัดข้อมูลประเภทนามบัญญัติ (</a:t>
            </a:r>
            <a:r>
              <a:rPr lang="en-US" sz="2400" dirty="0"/>
              <a:t>Nominal Scale</a:t>
            </a:r>
            <a:r>
              <a:rPr lang="th-TH" sz="2400" dirty="0"/>
              <a:t>) และเรียงลำดับ </a:t>
            </a:r>
            <a:r>
              <a:rPr lang="en-US" sz="2400" dirty="0"/>
              <a:t>(Ordinal Scale)</a:t>
            </a:r>
          </a:p>
          <a:p>
            <a:pPr algn="thaiDist"/>
            <a:r>
              <a:rPr lang="th-TH" sz="2400" b="1" dirty="0"/>
              <a:t>ส่วนที่ 2 </a:t>
            </a:r>
            <a:r>
              <a:rPr lang="th-TH" sz="2400" dirty="0"/>
              <a:t>เป็นแบบสอบถามเกี่ยวกับค่านิยมการท่องเที่ยวเขื่อนในประเทศไทย ประกอบด้วย ค่านิยมทางเศรษฐกิจ ค่านิยมทางสุนทรียภาพ ค่านิยมทางสังคม ค่านิยมทางศาสนา มีจำนวนรวม 20 ข้อ ลักษณะคำถามเป็นแบบมาตราส่วนประมาณค่าของลิเคอร์ท (</a:t>
            </a:r>
            <a:r>
              <a:rPr lang="en-US" sz="2400" dirty="0"/>
              <a:t>Likert’s Rating Scale</a:t>
            </a:r>
            <a:r>
              <a:rPr lang="th-TH" sz="2400" dirty="0"/>
              <a:t>) เป็นระดับการวัดข้อมูลประเภทอันตรภาค (</a:t>
            </a:r>
            <a:r>
              <a:rPr lang="en-US" sz="2400" dirty="0"/>
              <a:t>Interval Scale</a:t>
            </a:r>
            <a:r>
              <a:rPr lang="th-TH" sz="2400" dirty="0"/>
              <a:t>) มี 5 ระดับ โดยกำหนดค่าน้ำหนักของแต่ละระดับคะแนน ดังนี้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5767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6682" y="134042"/>
            <a:ext cx="8770571" cy="1560716"/>
          </a:xfrm>
        </p:spPr>
        <p:txBody>
          <a:bodyPr/>
          <a:lstStyle/>
          <a:p>
            <a:r>
              <a:rPr lang="th-TH" dirty="0"/>
              <a:t>การเก็บรวบรวมข้อมูล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8229" y="783772"/>
            <a:ext cx="8138112" cy="4496236"/>
          </a:xfrm>
        </p:spPr>
        <p:txBody>
          <a:bodyPr>
            <a:noAutofit/>
          </a:bodyPr>
          <a:lstStyle/>
          <a:p>
            <a:r>
              <a:rPr lang="th-TH" sz="2400" b="1" dirty="0"/>
              <a:t>การวิจัยเชิงปริมาณ </a:t>
            </a:r>
            <a:endParaRPr lang="en-US" sz="2400" dirty="0"/>
          </a:p>
          <a:p>
            <a:pPr marL="0" indent="0" algn="thaiDist">
              <a:buNone/>
            </a:pPr>
            <a:r>
              <a:rPr lang="th-TH" sz="2400" dirty="0" smtClean="0"/>
              <a:t>                    วิธีการ</a:t>
            </a:r>
            <a:r>
              <a:rPr lang="th-TH" sz="2400" dirty="0"/>
              <a:t>เก็บรวบรวมข้อมูล โดยใช้แบบสอบถามเก็บข้อมูลจากนักท่องเทียวที่เดินทางมาท่องเที่ยวในพื้นที่บริเวณเขื่อนรัชชประภา อุทยานแห่งชาติเขาสก จังหวัดสุราษฎร์ธานี และบริเวณเขื่อนศรีนครินทร์ อุทยานแห่งชาติเขื่อนศรีนครินทร์ จังหวัดกาญจนบุรี แห่งละ 400 คน รวมจำนวน </a:t>
            </a:r>
            <a:r>
              <a:rPr lang="en-US" sz="2400" dirty="0"/>
              <a:t>800 </a:t>
            </a:r>
            <a:r>
              <a:rPr lang="th-TH" sz="2400" dirty="0"/>
              <a:t>คน โดยมีขั้นตอนในการดำเนินการ ดังนี้</a:t>
            </a:r>
            <a:endParaRPr lang="en-US" sz="2400" dirty="0"/>
          </a:p>
          <a:p>
            <a:r>
              <a:rPr lang="en-US" sz="2400" dirty="0"/>
              <a:t>1</a:t>
            </a:r>
            <a:r>
              <a:rPr lang="th-TH" sz="2400" dirty="0"/>
              <a:t>. กำหนดเจ้าหน้าที่ผู้เก็บข้อมูลภาคสนามเขื่อนละจำนวน 6 คน โดยกำหนดเกณฑ์ ดังนี้</a:t>
            </a:r>
            <a:endParaRPr lang="en-US" sz="2400" dirty="0"/>
          </a:p>
          <a:p>
            <a:pPr marL="0" indent="0">
              <a:buNone/>
            </a:pPr>
            <a:r>
              <a:rPr lang="th-TH" sz="2400" b="1" dirty="0" smtClean="0"/>
              <a:t>        </a:t>
            </a:r>
            <a:r>
              <a:rPr lang="en-US" sz="2400" b="1" dirty="0" smtClean="0"/>
              <a:t>- </a:t>
            </a:r>
            <a:r>
              <a:rPr lang="th-TH" sz="2400" b="1" dirty="0"/>
              <a:t>ต้องมีความเข้าใจแบบสอบถามในแต่ละเขื่อน</a:t>
            </a:r>
            <a:endParaRPr lang="en-US" sz="2400" b="1" dirty="0"/>
          </a:p>
          <a:p>
            <a:pPr marL="0" indent="0">
              <a:buNone/>
            </a:pPr>
            <a:r>
              <a:rPr lang="th-TH" sz="2400" dirty="0" smtClean="0"/>
              <a:t>          </a:t>
            </a:r>
            <a:r>
              <a:rPr lang="en-US" sz="2400" dirty="0" smtClean="0"/>
              <a:t>- </a:t>
            </a:r>
            <a:r>
              <a:rPr lang="th-TH" sz="2400" dirty="0"/>
              <a:t>ต้องมีความมานะอดทน</a:t>
            </a:r>
            <a:endParaRPr lang="en-US" sz="2400" dirty="0"/>
          </a:p>
          <a:p>
            <a:pPr marL="0" indent="0">
              <a:buNone/>
            </a:pPr>
            <a:r>
              <a:rPr lang="th-TH" sz="2400" dirty="0" smtClean="0"/>
              <a:t>          </a:t>
            </a:r>
            <a:r>
              <a:rPr lang="en-US" sz="2400" dirty="0" smtClean="0"/>
              <a:t>- </a:t>
            </a:r>
            <a:r>
              <a:rPr lang="th-TH" sz="2400" dirty="0"/>
              <a:t>ต้องมีมนุษยสัมพันธ์ที่ดี</a:t>
            </a:r>
            <a:endParaRPr lang="en-US" sz="2400" dirty="0"/>
          </a:p>
          <a:p>
            <a:pPr marL="0" indent="0">
              <a:buNone/>
            </a:pPr>
            <a:r>
              <a:rPr lang="th-TH" sz="2400" dirty="0" smtClean="0"/>
              <a:t>         </a:t>
            </a:r>
            <a:r>
              <a:rPr lang="en-US" sz="2400" dirty="0" smtClean="0"/>
              <a:t>- </a:t>
            </a:r>
            <a:r>
              <a:rPr lang="th-TH" sz="2400" dirty="0"/>
              <a:t>มีความสามารถในการสื่อสาร</a:t>
            </a:r>
            <a:endParaRPr lang="en-US" sz="2400" dirty="0"/>
          </a:p>
          <a:p>
            <a:r>
              <a:rPr lang="en-US" sz="2400" dirty="0"/>
              <a:t>2</a:t>
            </a:r>
            <a:r>
              <a:rPr lang="th-TH" sz="2400" dirty="0"/>
              <a:t>. ทำการชี้แจงเจ้าหน้าที่ผู้เก็บข้อมูลโดยการใช้แบบสอบถามเพื่อให้ทราบขั้นตอนและวิธีการเก็บข้อมูลรวมทั้งทำความเข้าใจเกี่ยวกับข้อคำถามที่ระบุในเครื่องมือให้มีความเข้าใจไปในทิศทางเดียวกัน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6475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การจัดกระทำและการวิเคราะห์ข้อมูล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3989" y="2373086"/>
            <a:ext cx="7354339" cy="3651504"/>
          </a:xfrm>
        </p:spPr>
        <p:txBody>
          <a:bodyPr>
            <a:noAutofit/>
          </a:bodyPr>
          <a:lstStyle/>
          <a:p>
            <a:pPr algn="thaiDist"/>
            <a:r>
              <a:rPr lang="th-TH" sz="2200" dirty="0"/>
              <a:t>การวิจัยเชิงปริมาณ </a:t>
            </a:r>
          </a:p>
          <a:p>
            <a:pPr marL="0" indent="0" algn="thaiDist">
              <a:buNone/>
            </a:pPr>
            <a:r>
              <a:rPr lang="th-TH" sz="2200" dirty="0"/>
              <a:t>	เมื่อคณะผู้วิจัยเก็บรวบรวมข้อมูลภาคสนามจากแบบสอบถามแล้วจะนำข้อมูลทั้งหมดมาคัดเลือกจัดระบบ จัดกลุ่มข้อมูล แล้วนำมาวิเคราะห์ประมวลผลด้วยเครื่องคอมพิวเตอร์ โดยใช้โปรแกรมคอมพิวเตอร์สำเร็จรูป ซึ่งสถิติที่ใช้ในการวิเคราะห์ข้อมูล มีดังนี้</a:t>
            </a:r>
          </a:p>
          <a:p>
            <a:pPr marL="0" indent="0" algn="thaiDist">
              <a:buNone/>
            </a:pPr>
            <a:r>
              <a:rPr lang="th-TH" sz="2200" dirty="0"/>
              <a:t>	4.1 สถิติเชิงพรรณนา (</a:t>
            </a:r>
            <a:r>
              <a:rPr lang="en-US" sz="2200" dirty="0"/>
              <a:t>Descriptive Statistics) </a:t>
            </a:r>
            <a:r>
              <a:rPr lang="th-TH" sz="2200" dirty="0"/>
              <a:t>ใช้ในการอธิบายลักษณะพื้นฐานของกลุ่มตัวอย่าง (ชูศรี วงศ์รัตนะ, 2541, หน้า 40) ประกอบด้วย</a:t>
            </a:r>
          </a:p>
          <a:p>
            <a:pPr marL="0" indent="0" algn="thaiDist">
              <a:buNone/>
            </a:pPr>
            <a:r>
              <a:rPr lang="th-TH" sz="2200" dirty="0"/>
              <a:t>	(1) ค่าร้อยละ</a:t>
            </a:r>
          </a:p>
          <a:p>
            <a:pPr marL="0" indent="0" algn="thaiDist">
              <a:buNone/>
            </a:pPr>
            <a:r>
              <a:rPr lang="th-TH" sz="2200" dirty="0"/>
              <a:t>	(2) ค่าคะแนนเฉลี่ย (</a:t>
            </a:r>
            <a:r>
              <a:rPr lang="en-US" sz="2200" dirty="0"/>
              <a:t>Mean:  ) </a:t>
            </a:r>
          </a:p>
          <a:p>
            <a:pPr marL="0" indent="0" algn="thaiDist">
              <a:buNone/>
            </a:pPr>
            <a:r>
              <a:rPr lang="en-US" sz="2200" dirty="0"/>
              <a:t>	</a:t>
            </a:r>
            <a:r>
              <a:rPr lang="th-TH" sz="2200" dirty="0" smtClean="0"/>
              <a:t>(3) ค่า</a:t>
            </a:r>
            <a:r>
              <a:rPr lang="th-TH" sz="2200" dirty="0"/>
              <a:t>เบี่ยงเบนมาตรฐาน (</a:t>
            </a:r>
            <a:r>
              <a:rPr lang="en-US" sz="2200" dirty="0"/>
              <a:t>Standard Deviation: S.D.) </a:t>
            </a:r>
          </a:p>
          <a:p>
            <a:pPr algn="thaiDist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63590835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27</TotalTime>
  <Words>223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Century Schoolbook</vt:lpstr>
      <vt:lpstr>Corbel</vt:lpstr>
      <vt:lpstr>Cordia New</vt:lpstr>
      <vt:lpstr>KodchiangUPC</vt:lpstr>
      <vt:lpstr>Feathered</vt:lpstr>
      <vt:lpstr>บทที่ 3 วิธีการดำเนินการวิจัย</vt:lpstr>
      <vt:lpstr>การกำหนดประชากรและการสุ่มกลุ่มตัวอย่าง</vt:lpstr>
      <vt:lpstr>การสร้างเครื่องมือที่ใช้ในการวิจัย</vt:lpstr>
      <vt:lpstr>PowerPoint Presentation</vt:lpstr>
      <vt:lpstr>การเก็บรวบรวมข้อมูล</vt:lpstr>
      <vt:lpstr>การจัดกระทำและการวิเคราะห์ข้อมูล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 1 บทนำ</dc:title>
  <dc:creator>WIN10</dc:creator>
  <cp:lastModifiedBy>WIN10</cp:lastModifiedBy>
  <cp:revision>27</cp:revision>
  <dcterms:created xsi:type="dcterms:W3CDTF">2022-07-01T12:49:29Z</dcterms:created>
  <dcterms:modified xsi:type="dcterms:W3CDTF">2022-07-04T01:16:24Z</dcterms:modified>
</cp:coreProperties>
</file>