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51" d="100"/>
          <a:sy n="51" d="100"/>
        </p:scale>
        <p:origin x="114"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Basic knowledge of </a:t>
            </a:r>
            <a:r>
              <a:rPr lang="en-US" dirty="0"/>
              <a:t>Digital Media and Streaming Production</a:t>
            </a:r>
            <a:endParaRPr lang="en-US" dirty="0"/>
          </a:p>
        </p:txBody>
      </p:sp>
      <p:sp>
        <p:nvSpPr>
          <p:cNvPr id="3" name="Subtitle 2"/>
          <p:cNvSpPr>
            <a:spLocks noGrp="1"/>
          </p:cNvSpPr>
          <p:nvPr>
            <p:ph type="subTitle" idx="1"/>
          </p:nvPr>
        </p:nvSpPr>
        <p:spPr/>
        <p:txBody>
          <a:bodyPr/>
          <a:lstStyle/>
          <a:p>
            <a:r>
              <a:rPr lang="en-US"/>
              <a:t>Lectures, Q&amp;A </a:t>
            </a:r>
            <a:r>
              <a:rPr lang="en-US" smtClean="0"/>
              <a:t>PowerPoint TQF.</a:t>
            </a:r>
            <a:endParaRPr lang="en-US"/>
          </a:p>
        </p:txBody>
      </p:sp>
    </p:spTree>
    <p:extLst>
      <p:ext uri="{BB962C8B-B14F-4D97-AF65-F5344CB8AC3E}">
        <p14:creationId xmlns:p14="http://schemas.microsoft.com/office/powerpoint/2010/main" val="3190211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of </a:t>
            </a:r>
            <a:r>
              <a:rPr lang="en-US" dirty="0"/>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6473884"/>
              </p:ext>
            </p:extLst>
          </p:nvPr>
        </p:nvGraphicFramePr>
        <p:xfrm>
          <a:off x="1141413" y="2097087"/>
          <a:ext cx="9906000" cy="3578000"/>
        </p:xfrm>
        <a:graphic>
          <a:graphicData uri="http://schemas.openxmlformats.org/drawingml/2006/table">
            <a:tbl>
              <a:tblPr firstRow="1" firstCol="1" bandRow="1">
                <a:tableStyleId>{5C22544A-7EE6-4342-B048-85BDC9FD1C3A}</a:tableStyleId>
              </a:tblPr>
              <a:tblGrid>
                <a:gridCol w="9906000">
                  <a:extLst>
                    <a:ext uri="{9D8B030D-6E8A-4147-A177-3AD203B41FA5}">
                      <a16:colId xmlns:a16="http://schemas.microsoft.com/office/drawing/2014/main" val="856099867"/>
                    </a:ext>
                  </a:extLst>
                </a:gridCol>
              </a:tblGrid>
              <a:tr h="511143">
                <a:tc>
                  <a:txBody>
                    <a:bodyPr/>
                    <a:lstStyle/>
                    <a:p>
                      <a:pPr>
                        <a:spcAft>
                          <a:spcPts val="0"/>
                        </a:spcAft>
                      </a:pPr>
                      <a:r>
                        <a:rPr lang="th-TH" sz="1600">
                          <a:effectLst/>
                        </a:rPr>
                        <a:t>1. Course ID :</a:t>
                      </a:r>
                      <a:r>
                        <a:rPr lang="en-US" sz="1600">
                          <a:effectLst/>
                        </a:rPr>
                        <a:t> BRT3201</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2240636885"/>
                  </a:ext>
                </a:extLst>
              </a:tr>
              <a:tr h="511143">
                <a:tc>
                  <a:txBody>
                    <a:bodyPr/>
                    <a:lstStyle/>
                    <a:p>
                      <a:pPr>
                        <a:spcAft>
                          <a:spcPts val="0"/>
                        </a:spcAft>
                      </a:pPr>
                      <a:r>
                        <a:rPr lang="th-TH" sz="1600">
                          <a:effectLst/>
                        </a:rPr>
                        <a:t>2. Course Title : </a:t>
                      </a:r>
                      <a:r>
                        <a:rPr lang="en-US" sz="1600">
                          <a:effectLst/>
                        </a:rPr>
                        <a:t>Television Production 1</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2034709432"/>
                  </a:ext>
                </a:extLst>
              </a:tr>
              <a:tr h="511143">
                <a:tc>
                  <a:txBody>
                    <a:bodyPr/>
                    <a:lstStyle/>
                    <a:p>
                      <a:pPr>
                        <a:spcAft>
                          <a:spcPts val="0"/>
                        </a:spcAft>
                      </a:pPr>
                      <a:r>
                        <a:rPr lang="th-TH" sz="1600" dirty="0">
                          <a:effectLst/>
                        </a:rPr>
                        <a:t>3. Credit :</a:t>
                      </a:r>
                      <a:r>
                        <a:rPr lang="en-US" sz="1600" dirty="0">
                          <a:effectLst/>
                        </a:rPr>
                        <a:t> 3</a:t>
                      </a:r>
                      <a:r>
                        <a:rPr lang="th-TH" sz="1600" dirty="0">
                          <a:effectLst/>
                        </a:rPr>
                        <a:t>(2-2-5)</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2341586634"/>
                  </a:ext>
                </a:extLst>
              </a:tr>
              <a:tr h="511143">
                <a:tc>
                  <a:txBody>
                    <a:bodyPr/>
                    <a:lstStyle/>
                    <a:p>
                      <a:pPr>
                        <a:spcAft>
                          <a:spcPts val="0"/>
                        </a:spcAft>
                      </a:pPr>
                      <a:r>
                        <a:rPr lang="th-TH" sz="1600">
                          <a:effectLst/>
                        </a:rPr>
                        <a:t>4. Curriculum :</a:t>
                      </a:r>
                      <a:r>
                        <a:rPr lang="en-US" sz="1600">
                          <a:effectLst/>
                        </a:rPr>
                        <a:t>Bachelor of Communication Arts</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346733387"/>
                  </a:ext>
                </a:extLst>
              </a:tr>
              <a:tr h="511143">
                <a:tc>
                  <a:txBody>
                    <a:bodyPr/>
                    <a:lstStyle/>
                    <a:p>
                      <a:pPr>
                        <a:spcAft>
                          <a:spcPts val="0"/>
                        </a:spcAft>
                      </a:pPr>
                      <a:r>
                        <a:rPr lang="th-TH" sz="1600">
                          <a:effectLst/>
                        </a:rPr>
                        <a:t>5.  </a:t>
                      </a:r>
                      <a:r>
                        <a:rPr lang="en-US" sz="1600">
                          <a:effectLst/>
                        </a:rPr>
                        <a:t>Type of subject</a:t>
                      </a:r>
                      <a:r>
                        <a:rPr lang="th-TH" sz="1600">
                          <a:effectLst/>
                        </a:rPr>
                        <a:t> :</a:t>
                      </a:r>
                      <a:r>
                        <a:rPr lang="en-US" sz="1600">
                          <a:effectLst/>
                        </a:rPr>
                        <a:t> Major</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885123212"/>
                  </a:ext>
                </a:extLst>
              </a:tr>
              <a:tr h="1022285">
                <a:tc>
                  <a:txBody>
                    <a:bodyPr/>
                    <a:lstStyle/>
                    <a:p>
                      <a:pPr>
                        <a:spcAft>
                          <a:spcPts val="0"/>
                        </a:spcAft>
                      </a:pPr>
                      <a:r>
                        <a:rPr lang="th-TH" sz="1600" dirty="0">
                          <a:effectLst/>
                        </a:rPr>
                        <a:t>6.  </a:t>
                      </a:r>
                      <a:r>
                        <a:rPr lang="en-US" sz="1600" dirty="0">
                          <a:effectLst/>
                        </a:rPr>
                        <a:t>Responsible lecturer</a:t>
                      </a:r>
                      <a:r>
                        <a:rPr lang="th-TH" sz="1600" dirty="0">
                          <a:effectLst/>
                        </a:rPr>
                        <a:t> :</a:t>
                      </a:r>
                      <a:r>
                        <a:rPr lang="en-US" sz="1600" dirty="0">
                          <a:effectLst/>
                        </a:rPr>
                        <a:t> </a:t>
                      </a:r>
                      <a:r>
                        <a:rPr lang="en-US" sz="1600" dirty="0" err="1">
                          <a:effectLst/>
                        </a:rPr>
                        <a:t>Prapoj</a:t>
                      </a:r>
                      <a:r>
                        <a:rPr lang="en-US" sz="1600" dirty="0">
                          <a:effectLst/>
                        </a:rPr>
                        <a:t> Na </a:t>
                      </a:r>
                      <a:r>
                        <a:rPr lang="en-US" sz="1600" dirty="0" err="1">
                          <a:effectLst/>
                        </a:rPr>
                        <a:t>bangchang</a:t>
                      </a:r>
                      <a:endParaRPr lang="en-US" sz="1200" dirty="0">
                        <a:effectLst/>
                      </a:endParaRPr>
                    </a:p>
                    <a:p>
                      <a:pPr>
                        <a:spcAft>
                          <a:spcPts val="0"/>
                        </a:spcAft>
                      </a:pPr>
                      <a:r>
                        <a:rPr lang="en-US" sz="1600" dirty="0">
                          <a:effectLst/>
                        </a:rPr>
                        <a:t>     lecturer </a:t>
                      </a:r>
                      <a:r>
                        <a:rPr lang="th-TH" sz="1600" dirty="0">
                          <a:effectLst/>
                        </a:rPr>
                        <a:t>:</a:t>
                      </a:r>
                      <a:r>
                        <a:rPr lang="en-US" sz="1600" dirty="0">
                          <a:effectLst/>
                        </a:rPr>
                        <a:t> </a:t>
                      </a:r>
                      <a:r>
                        <a:rPr lang="en-US" sz="1600" dirty="0" err="1">
                          <a:effectLst/>
                        </a:rPr>
                        <a:t>Prapoj</a:t>
                      </a:r>
                      <a:r>
                        <a:rPr lang="en-US" sz="1600" dirty="0">
                          <a:effectLst/>
                        </a:rPr>
                        <a:t> Na </a:t>
                      </a:r>
                      <a:r>
                        <a:rPr lang="en-US" sz="1600" dirty="0" err="1">
                          <a:effectLst/>
                        </a:rPr>
                        <a:t>bangchang</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7901" marR="67901" marT="0" marB="0"/>
                </a:tc>
                <a:extLst>
                  <a:ext uri="{0D108BD9-81ED-4DB2-BD59-A6C34878D82A}">
                    <a16:rowId xmlns:a16="http://schemas.microsoft.com/office/drawing/2014/main" val="2142151939"/>
                  </a:ext>
                </a:extLst>
              </a:tr>
            </a:tbl>
          </a:graphicData>
        </a:graphic>
      </p:graphicFrame>
    </p:spTree>
    <p:extLst>
      <p:ext uri="{BB962C8B-B14F-4D97-AF65-F5344CB8AC3E}">
        <p14:creationId xmlns:p14="http://schemas.microsoft.com/office/powerpoint/2010/main" val="5160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of </a:t>
            </a:r>
            <a:r>
              <a:rPr lang="en-US" dirty="0"/>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0295881"/>
              </p:ext>
            </p:extLst>
          </p:nvPr>
        </p:nvGraphicFramePr>
        <p:xfrm>
          <a:off x="1141413" y="2097087"/>
          <a:ext cx="9906000" cy="3563483"/>
        </p:xfrm>
        <a:graphic>
          <a:graphicData uri="http://schemas.openxmlformats.org/drawingml/2006/table">
            <a:tbl>
              <a:tblPr firstRow="1" firstCol="1" bandRow="1">
                <a:tableStyleId>{5C22544A-7EE6-4342-B048-85BDC9FD1C3A}</a:tableStyleId>
              </a:tblPr>
              <a:tblGrid>
                <a:gridCol w="9906000">
                  <a:extLst>
                    <a:ext uri="{9D8B030D-6E8A-4147-A177-3AD203B41FA5}">
                      <a16:colId xmlns:a16="http://schemas.microsoft.com/office/drawing/2014/main" val="2499109875"/>
                    </a:ext>
                  </a:extLst>
                </a:gridCol>
              </a:tblGrid>
              <a:tr h="2036276">
                <a:tc>
                  <a:txBody>
                    <a:bodyPr/>
                    <a:lstStyle/>
                    <a:p>
                      <a:pPr>
                        <a:spcAft>
                          <a:spcPts val="0"/>
                        </a:spcAft>
                      </a:pPr>
                      <a:r>
                        <a:rPr lang="th-TH" sz="1600">
                          <a:effectLst/>
                        </a:rPr>
                        <a:t>1. </a:t>
                      </a:r>
                      <a:r>
                        <a:rPr lang="en-US" sz="1600">
                          <a:effectLst/>
                        </a:rPr>
                        <a:t>Objectives of Course</a:t>
                      </a:r>
                      <a:r>
                        <a:rPr lang="th-TH" sz="1600">
                          <a:effectLst/>
                        </a:rPr>
                        <a:t> : </a:t>
                      </a:r>
                      <a:endParaRPr lang="en-US" sz="1200">
                        <a:effectLst/>
                      </a:endParaRPr>
                    </a:p>
                    <a:p>
                      <a:pPr>
                        <a:spcAft>
                          <a:spcPts val="0"/>
                        </a:spcAft>
                      </a:pPr>
                      <a:r>
                        <a:rPr lang="en-US" sz="1600">
                          <a:effectLst/>
                        </a:rPr>
                        <a:t>- To learn the production process of various types of radio and television programs</a:t>
                      </a:r>
                      <a:endParaRPr lang="en-US" sz="1200">
                        <a:effectLst/>
                      </a:endParaRPr>
                    </a:p>
                    <a:p>
                      <a:pPr>
                        <a:spcAft>
                          <a:spcPts val="0"/>
                        </a:spcAft>
                      </a:pPr>
                      <a:r>
                        <a:rPr lang="en-US" sz="1600">
                          <a:effectLst/>
                        </a:rPr>
                        <a:t>- To learn procedures, techniques and methods of using instruments in radio and television laboratories.</a:t>
                      </a:r>
                      <a:endParaRPr lang="en-US" sz="1200">
                        <a:effectLst/>
                      </a:endParaRPr>
                    </a:p>
                    <a:p>
                      <a:pPr>
                        <a:spcAft>
                          <a:spcPts val="0"/>
                        </a:spcAft>
                      </a:pPr>
                      <a:r>
                        <a:rPr lang="en-US" sz="1600">
                          <a:effectLst/>
                        </a:rPr>
                        <a:t> </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3217537339"/>
                  </a:ext>
                </a:extLst>
              </a:tr>
              <a:tr h="1527207">
                <a:tc>
                  <a:txBody>
                    <a:bodyPr/>
                    <a:lstStyle/>
                    <a:p>
                      <a:pPr>
                        <a:spcAft>
                          <a:spcPts val="0"/>
                        </a:spcAft>
                      </a:pPr>
                      <a:r>
                        <a:rPr lang="th-TH" sz="1600" dirty="0">
                          <a:effectLst/>
                        </a:rPr>
                        <a:t>2. </a:t>
                      </a:r>
                      <a:r>
                        <a:rPr lang="en-US" sz="1600" dirty="0">
                          <a:effectLst/>
                        </a:rPr>
                        <a:t>Objectives of Developing</a:t>
                      </a:r>
                      <a:r>
                        <a:rPr lang="th-TH" sz="1600" dirty="0">
                          <a:effectLst/>
                        </a:rPr>
                        <a:t>/</a:t>
                      </a:r>
                      <a:r>
                        <a:rPr lang="en-US" sz="1600" dirty="0">
                          <a:effectLst/>
                        </a:rPr>
                        <a:t>Revising Course </a:t>
                      </a:r>
                      <a:r>
                        <a:rPr lang="th-TH" sz="1600" dirty="0">
                          <a:effectLst/>
                        </a:rPr>
                        <a:t>: </a:t>
                      </a:r>
                      <a:r>
                        <a:rPr lang="en-US" sz="1600" dirty="0">
                          <a:effectLst/>
                        </a:rPr>
                        <a:t>Modify case studies and teaching materials To be up to date with the current situation in television production</a:t>
                      </a:r>
                      <a:endParaRPr lang="en-US" sz="1200" dirty="0">
                        <a:effectLst/>
                      </a:endParaRPr>
                    </a:p>
                    <a:p>
                      <a:pPr>
                        <a:spcAft>
                          <a:spcPts val="0"/>
                        </a:spcAft>
                      </a:pPr>
                      <a:r>
                        <a:rPr lang="en-US" sz="1600" dirty="0">
                          <a:effectLst/>
                        </a:rPr>
                        <a:t>	</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2295271354"/>
                  </a:ext>
                </a:extLst>
              </a:tr>
            </a:tbl>
          </a:graphicData>
        </a:graphic>
      </p:graphicFrame>
    </p:spTree>
    <p:extLst>
      <p:ext uri="{BB962C8B-B14F-4D97-AF65-F5344CB8AC3E}">
        <p14:creationId xmlns:p14="http://schemas.microsoft.com/office/powerpoint/2010/main" val="993063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of </a:t>
            </a:r>
            <a:r>
              <a:rPr lang="en-US" dirty="0"/>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9575017"/>
              </p:ext>
            </p:extLst>
          </p:nvPr>
        </p:nvGraphicFramePr>
        <p:xfrm>
          <a:off x="1141413" y="1959429"/>
          <a:ext cx="9906000" cy="4644571"/>
        </p:xfrm>
        <a:graphic>
          <a:graphicData uri="http://schemas.openxmlformats.org/drawingml/2006/table">
            <a:tbl>
              <a:tblPr firstRow="1" firstCol="1" bandRow="1">
                <a:tableStyleId>{5C22544A-7EE6-4342-B048-85BDC9FD1C3A}</a:tableStyleId>
              </a:tblPr>
              <a:tblGrid>
                <a:gridCol w="2137715">
                  <a:extLst>
                    <a:ext uri="{9D8B030D-6E8A-4147-A177-3AD203B41FA5}">
                      <a16:colId xmlns:a16="http://schemas.microsoft.com/office/drawing/2014/main" val="1516431928"/>
                    </a:ext>
                  </a:extLst>
                </a:gridCol>
                <a:gridCol w="2329891">
                  <a:extLst>
                    <a:ext uri="{9D8B030D-6E8A-4147-A177-3AD203B41FA5}">
                      <a16:colId xmlns:a16="http://schemas.microsoft.com/office/drawing/2014/main" val="3026625757"/>
                    </a:ext>
                  </a:extLst>
                </a:gridCol>
                <a:gridCol w="2537917">
                  <a:extLst>
                    <a:ext uri="{9D8B030D-6E8A-4147-A177-3AD203B41FA5}">
                      <a16:colId xmlns:a16="http://schemas.microsoft.com/office/drawing/2014/main" val="618743415"/>
                    </a:ext>
                  </a:extLst>
                </a:gridCol>
                <a:gridCol w="2900477">
                  <a:extLst>
                    <a:ext uri="{9D8B030D-6E8A-4147-A177-3AD203B41FA5}">
                      <a16:colId xmlns:a16="http://schemas.microsoft.com/office/drawing/2014/main" val="1459580643"/>
                    </a:ext>
                  </a:extLst>
                </a:gridCol>
              </a:tblGrid>
              <a:tr h="1327020">
                <a:tc gridSpan="4">
                  <a:txBody>
                    <a:bodyPr/>
                    <a:lstStyle/>
                    <a:p>
                      <a:pPr>
                        <a:spcAft>
                          <a:spcPts val="0"/>
                        </a:spcAft>
                      </a:pPr>
                      <a:r>
                        <a:rPr lang="th-TH" sz="1600">
                          <a:effectLst/>
                        </a:rPr>
                        <a:t>1.</a:t>
                      </a:r>
                      <a:r>
                        <a:rPr lang="en-US" sz="1600">
                          <a:effectLst/>
                        </a:rPr>
                        <a:t> Course Outline</a:t>
                      </a:r>
                      <a:endParaRPr lang="en-US" sz="1200">
                        <a:effectLst/>
                      </a:endParaRPr>
                    </a:p>
                    <a:p>
                      <a:pPr>
                        <a:spcAft>
                          <a:spcPts val="0"/>
                        </a:spcAft>
                      </a:pPr>
                      <a:r>
                        <a:rPr lang="en-US" sz="1600">
                          <a:effectLst/>
                        </a:rPr>
                        <a:t>     Study the production process of various types of radio and television programs. Techniques and methods for using instruments in radio and television laboratories. and practice producing programs according to the steps.</a:t>
                      </a:r>
                      <a:endParaRPr lang="en-US" sz="1200">
                        <a:effectLst/>
                      </a:endParaRPr>
                    </a:p>
                    <a:p>
                      <a:pPr algn="just">
                        <a:spcAft>
                          <a:spcPts val="0"/>
                        </a:spcAft>
                      </a:pPr>
                      <a:r>
                        <a:rPr lang="th-TH" sz="1600">
                          <a:effectLst/>
                        </a:rPr>
                        <a:t>          </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88982399"/>
                  </a:ext>
                </a:extLst>
              </a:tr>
              <a:tr h="331755">
                <a:tc gridSpan="4">
                  <a:txBody>
                    <a:bodyPr/>
                    <a:lstStyle/>
                    <a:p>
                      <a:pPr>
                        <a:spcAft>
                          <a:spcPts val="0"/>
                        </a:spcAft>
                      </a:pPr>
                      <a:r>
                        <a:rPr lang="th-TH" sz="1600">
                          <a:effectLst/>
                        </a:rPr>
                        <a:t>2. </a:t>
                      </a:r>
                      <a:r>
                        <a:rPr lang="en-US" sz="1600">
                          <a:effectLst/>
                        </a:rPr>
                        <a:t>Time Length per Semester </a:t>
                      </a:r>
                      <a:r>
                        <a:rPr lang="th-TH" sz="1600">
                          <a:effectLst/>
                        </a:rPr>
                        <a:t>(</a:t>
                      </a:r>
                      <a:r>
                        <a:rPr lang="en-US" sz="1600">
                          <a:effectLst/>
                        </a:rPr>
                        <a:t>Lecture</a:t>
                      </a:r>
                      <a:r>
                        <a:rPr lang="th-TH" sz="1600">
                          <a:effectLst/>
                        </a:rPr>
                        <a:t>-</a:t>
                      </a:r>
                      <a:r>
                        <a:rPr lang="en-US" sz="1600">
                          <a:effectLst/>
                        </a:rPr>
                        <a:t>Hours </a:t>
                      </a:r>
                      <a:r>
                        <a:rPr lang="th-TH" sz="1600">
                          <a:effectLst/>
                        </a:rPr>
                        <a:t>/ </a:t>
                      </a:r>
                      <a:r>
                        <a:rPr lang="en-US" sz="1600">
                          <a:effectLst/>
                        </a:rPr>
                        <a:t>Practice</a:t>
                      </a:r>
                      <a:r>
                        <a:rPr lang="th-TH" sz="1600">
                          <a:effectLst/>
                        </a:rPr>
                        <a:t>-</a:t>
                      </a:r>
                      <a:r>
                        <a:rPr lang="en-US" sz="1600">
                          <a:effectLst/>
                        </a:rPr>
                        <a:t>Hours </a:t>
                      </a:r>
                      <a:r>
                        <a:rPr lang="th-TH" sz="1600">
                          <a:effectLst/>
                        </a:rPr>
                        <a:t>/ </a:t>
                      </a:r>
                      <a:r>
                        <a:rPr lang="en-US" sz="1600">
                          <a:effectLst/>
                        </a:rPr>
                        <a:t>Self Study</a:t>
                      </a:r>
                      <a:r>
                        <a:rPr lang="th-TH" sz="1600">
                          <a:effectLst/>
                        </a:rPr>
                        <a:t>-</a:t>
                      </a:r>
                      <a:r>
                        <a:rPr lang="en-US" sz="1600">
                          <a:effectLst/>
                        </a:rPr>
                        <a:t>Hours</a:t>
                      </a:r>
                      <a:r>
                        <a:rPr lang="th-TH" sz="1600">
                          <a:effectLst/>
                        </a:rPr>
                        <a: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0056902"/>
                  </a:ext>
                </a:extLst>
              </a:tr>
              <a:tr h="331755">
                <a:tc>
                  <a:txBody>
                    <a:bodyPr/>
                    <a:lstStyle/>
                    <a:p>
                      <a:pPr algn="ctr">
                        <a:spcAft>
                          <a:spcPts val="0"/>
                        </a:spcAft>
                      </a:pPr>
                      <a:r>
                        <a:rPr lang="en-US" sz="1600">
                          <a:effectLst/>
                        </a:rPr>
                        <a:t>Lecture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th-TH" sz="1600">
                          <a:effectLst/>
                        </a:rPr>
                        <a:t>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th-TH" sz="1600">
                          <a:effectLst/>
                        </a:rPr>
                        <a:t>Self Study</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th-TH" sz="1600">
                          <a:effectLst/>
                        </a:rPr>
                        <a:t>Additional</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extLst>
                  <a:ext uri="{0D108BD9-81ED-4DB2-BD59-A6C34878D82A}">
                    <a16:rowId xmlns:a16="http://schemas.microsoft.com/office/drawing/2014/main" val="754711943"/>
                  </a:ext>
                </a:extLst>
              </a:tr>
              <a:tr h="331755">
                <a:tc>
                  <a:txBody>
                    <a:bodyPr/>
                    <a:lstStyle/>
                    <a:p>
                      <a:pPr algn="ctr">
                        <a:spcAft>
                          <a:spcPts val="0"/>
                        </a:spcAft>
                      </a:pPr>
                      <a:r>
                        <a:rPr lang="en-US" sz="1600">
                          <a:effectLst/>
                        </a:rPr>
                        <a:t>30</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30</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75</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upon student request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2478773184"/>
                  </a:ext>
                </a:extLst>
              </a:tr>
              <a:tr h="2322286">
                <a:tc gridSpan="4">
                  <a:txBody>
                    <a:bodyPr/>
                    <a:lstStyle/>
                    <a:p>
                      <a:pPr>
                        <a:spcAft>
                          <a:spcPts val="0"/>
                        </a:spcAft>
                      </a:pPr>
                      <a:r>
                        <a:rPr lang="th-TH" sz="1600" dirty="0">
                          <a:effectLst/>
                        </a:rPr>
                        <a:t>3. </a:t>
                      </a:r>
                      <a:r>
                        <a:rPr lang="en-US" sz="1600" dirty="0">
                          <a:effectLst/>
                        </a:rPr>
                        <a:t>Time Length per Week for Individual Academic Consulting and Guidance</a:t>
                      </a:r>
                      <a:r>
                        <a:rPr lang="th-TH" sz="1600" dirty="0">
                          <a:effectLst/>
                        </a:rPr>
                        <a:t>    </a:t>
                      </a:r>
                      <a:endParaRPr lang="en-US" sz="1200" dirty="0">
                        <a:effectLst/>
                      </a:endParaRPr>
                    </a:p>
                    <a:p>
                      <a:pPr>
                        <a:spcAft>
                          <a:spcPts val="0"/>
                        </a:spcAft>
                      </a:pPr>
                      <a:r>
                        <a:rPr lang="th-TH" sz="1600" dirty="0">
                          <a:effectLst/>
                        </a:rPr>
                        <a:t> </a:t>
                      </a:r>
                      <a:r>
                        <a:rPr lang="en-US" sz="1600" dirty="0">
                          <a:effectLst/>
                        </a:rPr>
                        <a:t>    a</a:t>
                      </a:r>
                      <a:r>
                        <a:rPr lang="th-TH" sz="1600" dirty="0">
                          <a:effectLst/>
                        </a:rPr>
                        <a:t>.  </a:t>
                      </a:r>
                      <a:r>
                        <a:rPr lang="en-US" sz="1600" dirty="0">
                          <a:effectLst/>
                        </a:rPr>
                        <a:t>Lecture will be available every</a:t>
                      </a:r>
                      <a:r>
                        <a:rPr lang="th-TH" sz="1600" dirty="0">
                          <a:effectLst/>
                        </a:rPr>
                        <a:t> </a:t>
                      </a:r>
                      <a:r>
                        <a:rPr lang="en-US" sz="1600" dirty="0">
                          <a:effectLst/>
                        </a:rPr>
                        <a:t>from  to at College of </a:t>
                      </a:r>
                      <a:endParaRPr lang="en-US" sz="1200" dirty="0">
                        <a:effectLst/>
                      </a:endParaRPr>
                    </a:p>
                    <a:p>
                      <a:pPr>
                        <a:spcAft>
                          <a:spcPts val="0"/>
                        </a:spcAft>
                      </a:pPr>
                      <a:r>
                        <a:rPr lang="en-US" sz="1600" dirty="0">
                          <a:effectLst/>
                        </a:rPr>
                        <a:t>         Communication Arts</a:t>
                      </a:r>
                      <a:endParaRPr lang="en-US" sz="1200" dirty="0">
                        <a:effectLst/>
                      </a:endParaRPr>
                    </a:p>
                    <a:p>
                      <a:pPr>
                        <a:spcAft>
                          <a:spcPts val="0"/>
                        </a:spcAft>
                      </a:pPr>
                      <a:r>
                        <a:rPr lang="en-US" sz="1600" dirty="0">
                          <a:effectLst/>
                        </a:rPr>
                        <a:t>     b</a:t>
                      </a:r>
                      <a:r>
                        <a:rPr lang="th-TH" sz="1600" dirty="0">
                          <a:effectLst/>
                        </a:rPr>
                        <a:t>. </a:t>
                      </a:r>
                      <a:r>
                        <a:rPr lang="en-US" sz="1600" dirty="0">
                          <a:effectLst/>
                        </a:rPr>
                        <a:t>Lecturer can also be reached e</a:t>
                      </a:r>
                      <a:r>
                        <a:rPr lang="th-TH" sz="1600" dirty="0">
                          <a:effectLst/>
                        </a:rPr>
                        <a:t>-</a:t>
                      </a:r>
                      <a:r>
                        <a:rPr lang="en-US" sz="1600" dirty="0">
                          <a:effectLst/>
                        </a:rPr>
                        <a:t>mail for any short consultations</a:t>
                      </a:r>
                      <a:r>
                        <a:rPr lang="th-TH" sz="1600" dirty="0">
                          <a:effectLst/>
                        </a:rPr>
                        <a:t>:</a:t>
                      </a:r>
                      <a:r>
                        <a:rPr lang="en-US" sz="1600" dirty="0">
                          <a:effectLst/>
                        </a:rPr>
                        <a:t> prapoj.na@ssru.ac.th</a:t>
                      </a:r>
                      <a:endParaRPr lang="en-US" sz="1200" dirty="0">
                        <a:effectLst/>
                      </a:endParaRPr>
                    </a:p>
                    <a:p>
                      <a:pPr>
                        <a:spcAft>
                          <a:spcPts val="0"/>
                        </a:spcAft>
                      </a:pPr>
                      <a:r>
                        <a:rPr lang="th-TH" sz="1600" dirty="0">
                          <a:effectLst/>
                        </a:rPr>
                        <a:t>         </a:t>
                      </a:r>
                      <a:endParaRPr lang="en-US" sz="1200" dirty="0">
                        <a:effectLst/>
                      </a:endParaRPr>
                    </a:p>
                    <a:p>
                      <a:pPr>
                        <a:spcAft>
                          <a:spcPts val="0"/>
                        </a:spcAft>
                      </a:pPr>
                      <a:r>
                        <a:rPr lang="th-TH" sz="1600" dirty="0">
                          <a:effectLst/>
                        </a:rPr>
                        <a:t>    </a:t>
                      </a:r>
                      <a:r>
                        <a:rPr lang="en-US" sz="1600" dirty="0">
                          <a:effectLst/>
                        </a:rPr>
                        <a:t>c</a:t>
                      </a:r>
                      <a:r>
                        <a:rPr lang="th-TH" sz="1600" dirty="0">
                          <a:effectLst/>
                        </a:rPr>
                        <a:t>. </a:t>
                      </a:r>
                      <a:r>
                        <a:rPr lang="en-US" sz="1600" dirty="0">
                          <a:effectLst/>
                        </a:rPr>
                        <a:t>Consult via mobile </a:t>
                      </a:r>
                      <a:r>
                        <a:rPr lang="th-TH" sz="1600" dirty="0">
                          <a:effectLst/>
                        </a:rPr>
                        <a:t>: </a:t>
                      </a:r>
                      <a:r>
                        <a:rPr lang="en-US" sz="1600" dirty="0">
                          <a:effectLst/>
                        </a:rPr>
                        <a:t>0971242666</a:t>
                      </a:r>
                      <a:endParaRPr lang="en-US" sz="1200" dirty="0">
                        <a:effectLst/>
                      </a:endParaRPr>
                    </a:p>
                    <a:p>
                      <a:pPr>
                        <a:spcAft>
                          <a:spcPts val="0"/>
                        </a:spcAft>
                      </a:pPr>
                      <a:r>
                        <a:rPr lang="en-US" sz="1600" dirty="0">
                          <a:effectLst/>
                        </a:rPr>
                        <a:t> </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79005008"/>
                  </a:ext>
                </a:extLst>
              </a:tr>
            </a:tbl>
          </a:graphicData>
        </a:graphic>
      </p:graphicFrame>
    </p:spTree>
    <p:extLst>
      <p:ext uri="{BB962C8B-B14F-4D97-AF65-F5344CB8AC3E}">
        <p14:creationId xmlns:p14="http://schemas.microsoft.com/office/powerpoint/2010/main" val="40832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of </a:t>
            </a:r>
            <a:r>
              <a:rPr lang="en-US" dirty="0"/>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3344512"/>
              </p:ext>
            </p:extLst>
          </p:nvPr>
        </p:nvGraphicFramePr>
        <p:xfrm>
          <a:off x="1277256" y="1901374"/>
          <a:ext cx="8998857" cy="4760685"/>
        </p:xfrm>
        <a:graphic>
          <a:graphicData uri="http://schemas.openxmlformats.org/drawingml/2006/table">
            <a:tbl>
              <a:tblPr firstRow="1" firstCol="1" lastRow="1" lastCol="1" bandRow="1" bandCol="1">
                <a:tableStyleId>{5C22544A-7EE6-4342-B048-85BDC9FD1C3A}</a:tableStyleId>
              </a:tblPr>
              <a:tblGrid>
                <a:gridCol w="680586">
                  <a:extLst>
                    <a:ext uri="{9D8B030D-6E8A-4147-A177-3AD203B41FA5}">
                      <a16:colId xmlns:a16="http://schemas.microsoft.com/office/drawing/2014/main" val="3022937654"/>
                    </a:ext>
                  </a:extLst>
                </a:gridCol>
                <a:gridCol w="2949205">
                  <a:extLst>
                    <a:ext uri="{9D8B030D-6E8A-4147-A177-3AD203B41FA5}">
                      <a16:colId xmlns:a16="http://schemas.microsoft.com/office/drawing/2014/main" val="240013167"/>
                    </a:ext>
                  </a:extLst>
                </a:gridCol>
                <a:gridCol w="756206">
                  <a:extLst>
                    <a:ext uri="{9D8B030D-6E8A-4147-A177-3AD203B41FA5}">
                      <a16:colId xmlns:a16="http://schemas.microsoft.com/office/drawing/2014/main" val="2157802160"/>
                    </a:ext>
                  </a:extLst>
                </a:gridCol>
                <a:gridCol w="2894591">
                  <a:extLst>
                    <a:ext uri="{9D8B030D-6E8A-4147-A177-3AD203B41FA5}">
                      <a16:colId xmlns:a16="http://schemas.microsoft.com/office/drawing/2014/main" val="269993114"/>
                    </a:ext>
                  </a:extLst>
                </a:gridCol>
                <a:gridCol w="1718269">
                  <a:extLst>
                    <a:ext uri="{9D8B030D-6E8A-4147-A177-3AD203B41FA5}">
                      <a16:colId xmlns:a16="http://schemas.microsoft.com/office/drawing/2014/main" val="1256842558"/>
                    </a:ext>
                  </a:extLst>
                </a:gridCol>
              </a:tblGrid>
              <a:tr h="528965">
                <a:tc>
                  <a:txBody>
                    <a:bodyPr/>
                    <a:lstStyle/>
                    <a:p>
                      <a:pPr algn="ctr">
                        <a:spcAft>
                          <a:spcPts val="0"/>
                        </a:spcAft>
                      </a:pPr>
                      <a:r>
                        <a:rPr lang="en-US" sz="1600">
                          <a:effectLst/>
                        </a:rPr>
                        <a:t>Week</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th-TH" sz="1600">
                          <a:effectLst/>
                        </a:rPr>
                        <a:t>Topic and Detail</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en-US" sz="1600">
                          <a:effectLst/>
                        </a:rPr>
                        <a:t>Hours</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th-TH" sz="1600">
                          <a:effectLst/>
                        </a:rPr>
                        <a:t>Activity and Media</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tc>
                  <a:txBody>
                    <a:bodyPr/>
                    <a:lstStyle/>
                    <a:p>
                      <a:pPr algn="ctr">
                        <a:spcAft>
                          <a:spcPts val="0"/>
                        </a:spcAft>
                      </a:pPr>
                      <a:r>
                        <a:rPr lang="en-US" sz="1600">
                          <a:effectLst/>
                        </a:rPr>
                        <a:t>Lecturer</a:t>
                      </a:r>
                      <a:r>
                        <a:rPr lang="th-TH" sz="1600">
                          <a:effectLst/>
                        </a:rPr>
                        <a:t>(</a:t>
                      </a:r>
                      <a:r>
                        <a:rPr lang="en-US" sz="1600">
                          <a:effectLst/>
                        </a:rPr>
                        <a:t>s</a:t>
                      </a:r>
                      <a:r>
                        <a:rPr lang="th-TH" sz="1600">
                          <a:effectLst/>
                        </a:rPr>
                        <a: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nchor="ctr"/>
                </a:tc>
                <a:extLst>
                  <a:ext uri="{0D108BD9-81ED-4DB2-BD59-A6C34878D82A}">
                    <a16:rowId xmlns:a16="http://schemas.microsoft.com/office/drawing/2014/main" val="1736147773"/>
                  </a:ext>
                </a:extLst>
              </a:tr>
              <a:tr h="528965">
                <a:tc>
                  <a:txBody>
                    <a:bodyPr/>
                    <a:lstStyle/>
                    <a:p>
                      <a:pPr algn="ctr">
                        <a:spcAft>
                          <a:spcPts val="0"/>
                        </a:spcAft>
                      </a:pPr>
                      <a:r>
                        <a:rPr lang="th-TH" sz="1600">
                          <a:effectLst/>
                        </a:rPr>
                        <a:t>1</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200">
                          <a:effectLst/>
                        </a:rPr>
                        <a:t>Basic knowledge of radio and television program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Q&amp;A PowerPoint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380387371"/>
                  </a:ext>
                </a:extLst>
              </a:tr>
              <a:tr h="528965">
                <a:tc>
                  <a:txBody>
                    <a:bodyPr/>
                    <a:lstStyle/>
                    <a:p>
                      <a:pPr algn="ctr">
                        <a:spcAft>
                          <a:spcPts val="0"/>
                        </a:spcAft>
                      </a:pPr>
                      <a:r>
                        <a:rPr lang="th-TH" sz="1600">
                          <a:effectLst/>
                        </a:rPr>
                        <a:t>2</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Type of television program</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Q&amp;A PowerPoint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48019696"/>
                  </a:ext>
                </a:extLst>
              </a:tr>
              <a:tr h="528965">
                <a:tc>
                  <a:txBody>
                    <a:bodyPr/>
                    <a:lstStyle/>
                    <a:p>
                      <a:pPr algn="ctr">
                        <a:spcAft>
                          <a:spcPts val="0"/>
                        </a:spcAft>
                      </a:pPr>
                      <a:r>
                        <a:rPr lang="th-TH" sz="1600">
                          <a:effectLst/>
                        </a:rPr>
                        <a:t>3</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Techniques in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Q&amp;A PowerPoint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2633259901"/>
                  </a:ext>
                </a:extLst>
              </a:tr>
              <a:tr h="793447">
                <a:tc>
                  <a:txBody>
                    <a:bodyPr/>
                    <a:lstStyle/>
                    <a:p>
                      <a:pPr algn="ctr">
                        <a:spcAft>
                          <a:spcPts val="0"/>
                        </a:spcAft>
                      </a:pPr>
                      <a:r>
                        <a:rPr lang="th-TH"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use of studio equipment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 Q&amp;A Practice using the equipment in the studio.</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037358116"/>
                  </a:ext>
                </a:extLst>
              </a:tr>
              <a:tr h="528965">
                <a:tc>
                  <a:txBody>
                    <a:bodyPr/>
                    <a:lstStyle/>
                    <a:p>
                      <a:pPr algn="ctr">
                        <a:spcAft>
                          <a:spcPts val="0"/>
                        </a:spcAft>
                      </a:pPr>
                      <a:r>
                        <a:rPr lang="th-TH" sz="1600">
                          <a:effectLst/>
                        </a:rPr>
                        <a:t>5</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tabLst>
                          <a:tab pos="664210" algn="l"/>
                        </a:tabLst>
                      </a:pPr>
                      <a:r>
                        <a:rPr lang="en-US" sz="1600">
                          <a:effectLst/>
                        </a:rPr>
                        <a:t>Studio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082070774"/>
                  </a:ext>
                </a:extLst>
              </a:tr>
              <a:tr h="528965">
                <a:tc>
                  <a:txBody>
                    <a:bodyPr/>
                    <a:lstStyle/>
                    <a:p>
                      <a:pPr algn="ctr">
                        <a:spcAft>
                          <a:spcPts val="0"/>
                        </a:spcAft>
                      </a:pPr>
                      <a:r>
                        <a:rPr lang="en-US" sz="1600">
                          <a:effectLst/>
                        </a:rPr>
                        <a:t>6</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tabLst>
                          <a:tab pos="664210" algn="l"/>
                        </a:tabLst>
                      </a:pPr>
                      <a:r>
                        <a:rPr lang="en-US" sz="1600">
                          <a:effectLst/>
                        </a:rPr>
                        <a:t>Studio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450769206"/>
                  </a:ext>
                </a:extLst>
              </a:tr>
              <a:tr h="528965">
                <a:tc>
                  <a:txBody>
                    <a:bodyPr/>
                    <a:lstStyle/>
                    <a:p>
                      <a:pPr algn="ctr">
                        <a:spcAft>
                          <a:spcPts val="0"/>
                        </a:spcAft>
                      </a:pPr>
                      <a:r>
                        <a:rPr lang="en-US" sz="1600">
                          <a:effectLst/>
                        </a:rPr>
                        <a:t>7</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Studio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4199637797"/>
                  </a:ext>
                </a:extLst>
              </a:tr>
              <a:tr h="264483">
                <a:tc gridSpan="5">
                  <a:txBody>
                    <a:bodyPr/>
                    <a:lstStyle/>
                    <a:p>
                      <a:pPr algn="ctr">
                        <a:spcAft>
                          <a:spcPts val="0"/>
                        </a:spcAft>
                      </a:pPr>
                      <a:r>
                        <a:rPr lang="en-US" sz="1600" dirty="0">
                          <a:effectLst/>
                        </a:rPr>
                        <a:t>Midterm Examination</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1195265"/>
                  </a:ext>
                </a:extLst>
              </a:tr>
            </a:tbl>
          </a:graphicData>
        </a:graphic>
      </p:graphicFrame>
      <p:sp>
        <p:nvSpPr>
          <p:cNvPr id="5" name="Rectangle 1"/>
          <p:cNvSpPr>
            <a:spLocks noChangeArrowheads="1"/>
          </p:cNvSpPr>
          <p:nvPr/>
        </p:nvSpPr>
        <p:spPr bwMode="auto">
          <a:xfrm>
            <a:off x="-2539799" y="43934"/>
            <a:ext cx="1613240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63575" algn="l"/>
              </a:tabLst>
              <a:defRPr>
                <a:solidFill>
                  <a:schemeClr val="tx1"/>
                </a:solidFill>
                <a:latin typeface="Arial" panose="020B0604020202020204" pitchFamily="34" charset="0"/>
              </a:defRPr>
            </a:lvl1pPr>
            <a:lvl2pPr eaLnBrk="0" fontAlgn="base" hangingPunct="0">
              <a:spcBef>
                <a:spcPct val="0"/>
              </a:spcBef>
              <a:spcAft>
                <a:spcPct val="0"/>
              </a:spcAft>
              <a:tabLst>
                <a:tab pos="663575" algn="l"/>
              </a:tabLst>
              <a:defRPr>
                <a:solidFill>
                  <a:schemeClr val="tx1"/>
                </a:solidFill>
                <a:latin typeface="Arial" panose="020B0604020202020204" pitchFamily="34" charset="0"/>
              </a:defRPr>
            </a:lvl2pPr>
            <a:lvl3pPr eaLnBrk="0" fontAlgn="base" hangingPunct="0">
              <a:spcBef>
                <a:spcPct val="0"/>
              </a:spcBef>
              <a:spcAft>
                <a:spcPct val="0"/>
              </a:spcAft>
              <a:tabLst>
                <a:tab pos="663575" algn="l"/>
              </a:tabLst>
              <a:defRPr>
                <a:solidFill>
                  <a:schemeClr val="tx1"/>
                </a:solidFill>
                <a:latin typeface="Arial" panose="020B0604020202020204" pitchFamily="34" charset="0"/>
              </a:defRPr>
            </a:lvl3pPr>
            <a:lvl4pPr eaLnBrk="0" fontAlgn="base" hangingPunct="0">
              <a:spcBef>
                <a:spcPct val="0"/>
              </a:spcBef>
              <a:spcAft>
                <a:spcPct val="0"/>
              </a:spcAft>
              <a:tabLst>
                <a:tab pos="663575" algn="l"/>
              </a:tabLst>
              <a:defRPr>
                <a:solidFill>
                  <a:schemeClr val="tx1"/>
                </a:solidFill>
                <a:latin typeface="Arial" panose="020B0604020202020204" pitchFamily="34" charset="0"/>
              </a:defRPr>
            </a:lvl4pPr>
            <a:lvl5pPr eaLnBrk="0" fontAlgn="base" hangingPunct="0">
              <a:spcBef>
                <a:spcPct val="0"/>
              </a:spcBef>
              <a:spcAft>
                <a:spcPct val="0"/>
              </a:spcAft>
              <a:tabLst>
                <a:tab pos="663575" algn="l"/>
              </a:tabLst>
              <a:defRPr>
                <a:solidFill>
                  <a:schemeClr val="tx1"/>
                </a:solidFill>
                <a:latin typeface="Arial" panose="020B0604020202020204" pitchFamily="34" charset="0"/>
              </a:defRPr>
            </a:lvl5pPr>
            <a:lvl6pPr eaLnBrk="0" fontAlgn="base" hangingPunct="0">
              <a:spcBef>
                <a:spcPct val="0"/>
              </a:spcBef>
              <a:spcAft>
                <a:spcPct val="0"/>
              </a:spcAft>
              <a:tabLst>
                <a:tab pos="663575" algn="l"/>
              </a:tabLst>
              <a:defRPr>
                <a:solidFill>
                  <a:schemeClr val="tx1"/>
                </a:solidFill>
                <a:latin typeface="Arial" panose="020B0604020202020204" pitchFamily="34" charset="0"/>
              </a:defRPr>
            </a:lvl6pPr>
            <a:lvl7pPr eaLnBrk="0" fontAlgn="base" hangingPunct="0">
              <a:spcBef>
                <a:spcPct val="0"/>
              </a:spcBef>
              <a:spcAft>
                <a:spcPct val="0"/>
              </a:spcAft>
              <a:tabLst>
                <a:tab pos="663575" algn="l"/>
              </a:tabLst>
              <a:defRPr>
                <a:solidFill>
                  <a:schemeClr val="tx1"/>
                </a:solidFill>
                <a:latin typeface="Arial" panose="020B0604020202020204" pitchFamily="34" charset="0"/>
              </a:defRPr>
            </a:lvl7pPr>
            <a:lvl8pPr eaLnBrk="0" fontAlgn="base" hangingPunct="0">
              <a:spcBef>
                <a:spcPct val="0"/>
              </a:spcBef>
              <a:spcAft>
                <a:spcPct val="0"/>
              </a:spcAft>
              <a:tabLst>
                <a:tab pos="663575" algn="l"/>
              </a:tabLst>
              <a:defRPr>
                <a:solidFill>
                  <a:schemeClr val="tx1"/>
                </a:solidFill>
                <a:latin typeface="Arial" panose="020B0604020202020204" pitchFamily="34" charset="0"/>
              </a:defRPr>
            </a:lvl8pPr>
            <a:lvl9pPr eaLnBrk="0" fontAlgn="base" hangingPunct="0">
              <a:spcBef>
                <a:spcPct val="0"/>
              </a:spcBef>
              <a:spcAft>
                <a:spcPct val="0"/>
              </a:spcAft>
              <a:tabLst>
                <a:tab pos="6635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63575" algn="l"/>
              </a:tabLst>
            </a:pPr>
            <a:r>
              <a:rPr kumimoji="0" lang="en-US" altLang="en-US" sz="18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1</a:t>
            </a:r>
            <a:r>
              <a:rPr kumimoji="0" lang="th-TH" altLang="en-US" sz="18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a:t>
            </a:r>
            <a:r>
              <a:rPr kumimoji="0" lang="th-TH" altLang="en-US" sz="16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 </a:t>
            </a:r>
            <a:r>
              <a:rPr kumimoji="0" lang="en-US" altLang="en-US" sz="16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Teaching Schedule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024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of </a:t>
            </a:r>
            <a:r>
              <a:rPr lang="en-US" dirty="0"/>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44542388"/>
              </p:ext>
            </p:extLst>
          </p:nvPr>
        </p:nvGraphicFramePr>
        <p:xfrm>
          <a:off x="1335312" y="1988455"/>
          <a:ext cx="8998858" cy="4688115"/>
        </p:xfrm>
        <a:graphic>
          <a:graphicData uri="http://schemas.openxmlformats.org/drawingml/2006/table">
            <a:tbl>
              <a:tblPr firstRow="1" firstCol="1" lastRow="1" lastCol="1" bandRow="1" bandCol="1">
                <a:tableStyleId>{5C22544A-7EE6-4342-B048-85BDC9FD1C3A}</a:tableStyleId>
              </a:tblPr>
              <a:tblGrid>
                <a:gridCol w="680586">
                  <a:extLst>
                    <a:ext uri="{9D8B030D-6E8A-4147-A177-3AD203B41FA5}">
                      <a16:colId xmlns:a16="http://schemas.microsoft.com/office/drawing/2014/main" val="684759014"/>
                    </a:ext>
                  </a:extLst>
                </a:gridCol>
                <a:gridCol w="2949206">
                  <a:extLst>
                    <a:ext uri="{9D8B030D-6E8A-4147-A177-3AD203B41FA5}">
                      <a16:colId xmlns:a16="http://schemas.microsoft.com/office/drawing/2014/main" val="3342185212"/>
                    </a:ext>
                  </a:extLst>
                </a:gridCol>
                <a:gridCol w="756206">
                  <a:extLst>
                    <a:ext uri="{9D8B030D-6E8A-4147-A177-3AD203B41FA5}">
                      <a16:colId xmlns:a16="http://schemas.microsoft.com/office/drawing/2014/main" val="2222090819"/>
                    </a:ext>
                  </a:extLst>
                </a:gridCol>
                <a:gridCol w="2894591">
                  <a:extLst>
                    <a:ext uri="{9D8B030D-6E8A-4147-A177-3AD203B41FA5}">
                      <a16:colId xmlns:a16="http://schemas.microsoft.com/office/drawing/2014/main" val="2966930858"/>
                    </a:ext>
                  </a:extLst>
                </a:gridCol>
                <a:gridCol w="1718269">
                  <a:extLst>
                    <a:ext uri="{9D8B030D-6E8A-4147-A177-3AD203B41FA5}">
                      <a16:colId xmlns:a16="http://schemas.microsoft.com/office/drawing/2014/main" val="4069252716"/>
                    </a:ext>
                  </a:extLst>
                </a:gridCol>
              </a:tblGrid>
              <a:tr h="390676">
                <a:tc>
                  <a:txBody>
                    <a:bodyPr/>
                    <a:lstStyle/>
                    <a:p>
                      <a:pPr algn="ctr">
                        <a:spcAft>
                          <a:spcPts val="0"/>
                        </a:spcAft>
                      </a:pPr>
                      <a:r>
                        <a:rPr lang="en-US" sz="1600">
                          <a:effectLst/>
                        </a:rPr>
                        <a:t>9</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Studio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532303241"/>
                  </a:ext>
                </a:extLst>
              </a:tr>
              <a:tr h="390676">
                <a:tc>
                  <a:txBody>
                    <a:bodyPr/>
                    <a:lstStyle/>
                    <a:p>
                      <a:pPr algn="ctr">
                        <a:spcAft>
                          <a:spcPts val="0"/>
                        </a:spcAft>
                      </a:pPr>
                      <a:r>
                        <a:rPr lang="en-US" sz="1600">
                          <a:effectLst/>
                        </a:rPr>
                        <a:t>10</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off-site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34280070"/>
                  </a:ext>
                </a:extLst>
              </a:tr>
              <a:tr h="390676">
                <a:tc>
                  <a:txBody>
                    <a:bodyPr/>
                    <a:lstStyle/>
                    <a:p>
                      <a:pPr algn="ctr">
                        <a:spcAft>
                          <a:spcPts val="0"/>
                        </a:spcAft>
                      </a:pPr>
                      <a:r>
                        <a:rPr lang="en-US" sz="1600">
                          <a:effectLst/>
                        </a:rPr>
                        <a:t>11</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off-site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2279935125"/>
                  </a:ext>
                </a:extLst>
              </a:tr>
              <a:tr h="390676">
                <a:tc>
                  <a:txBody>
                    <a:bodyPr/>
                    <a:lstStyle/>
                    <a:p>
                      <a:pPr algn="ctr">
                        <a:spcAft>
                          <a:spcPts val="0"/>
                        </a:spcAft>
                      </a:pPr>
                      <a:r>
                        <a:rPr lang="en-US" sz="1600">
                          <a:effectLst/>
                        </a:rPr>
                        <a:t>12</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off-site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3779182369"/>
                  </a:ext>
                </a:extLst>
              </a:tr>
              <a:tr h="390676">
                <a:tc>
                  <a:txBody>
                    <a:bodyPr/>
                    <a:lstStyle/>
                    <a:p>
                      <a:pPr algn="ctr">
                        <a:spcAft>
                          <a:spcPts val="0"/>
                        </a:spcAft>
                      </a:pPr>
                      <a:r>
                        <a:rPr lang="en-US" sz="1600">
                          <a:effectLst/>
                        </a:rPr>
                        <a:t>13</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off-site television production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and practice</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003168480"/>
                  </a:ext>
                </a:extLst>
              </a:tr>
              <a:tr h="781353">
                <a:tc>
                  <a:txBody>
                    <a:bodyPr/>
                    <a:lstStyle/>
                    <a:p>
                      <a:pPr algn="ctr">
                        <a:spcAft>
                          <a:spcPts val="0"/>
                        </a:spcAft>
                      </a:pPr>
                      <a:r>
                        <a:rPr lang="en-US" sz="1600">
                          <a:effectLst/>
                        </a:rPr>
                        <a:t>14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Present the group report in front of the class.</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present student report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337216637"/>
                  </a:ext>
                </a:extLst>
              </a:tr>
              <a:tr h="781353">
                <a:tc>
                  <a:txBody>
                    <a:bodyPr/>
                    <a:lstStyle/>
                    <a:p>
                      <a:pPr algn="ctr">
                        <a:spcAft>
                          <a:spcPts val="0"/>
                        </a:spcAft>
                      </a:pPr>
                      <a:r>
                        <a:rPr lang="en-US" sz="1600">
                          <a:effectLst/>
                        </a:rPr>
                        <a:t>15</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Present the group report in front of the class.</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present student report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44832469"/>
                  </a:ext>
                </a:extLst>
              </a:tr>
              <a:tr h="781353">
                <a:tc>
                  <a:txBody>
                    <a:bodyPr/>
                    <a:lstStyle/>
                    <a:p>
                      <a:pPr algn="ctr">
                        <a:spcAft>
                          <a:spcPts val="0"/>
                        </a:spcAft>
                      </a:pPr>
                      <a:r>
                        <a:rPr lang="th-TH" sz="1600">
                          <a:effectLst/>
                        </a:rPr>
                        <a:t>1</a:t>
                      </a:r>
                      <a:r>
                        <a:rPr lang="en-US" sz="1600">
                          <a:effectLst/>
                        </a:rPr>
                        <a:t>6</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Summarize the course content, ask questions</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4</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spcAft>
                          <a:spcPts val="0"/>
                        </a:spcAft>
                      </a:pPr>
                      <a:r>
                        <a:rPr lang="en-US" sz="1600">
                          <a:effectLst/>
                        </a:rPr>
                        <a:t>Lectures, Q&amp;A PowerPoint</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a:txBody>
                    <a:bodyPr/>
                    <a:lstStyle/>
                    <a:p>
                      <a:pPr algn="ctr">
                        <a:spcAft>
                          <a:spcPts val="0"/>
                        </a:spcAft>
                      </a:pPr>
                      <a:r>
                        <a:rPr lang="en-US" sz="1600">
                          <a:effectLst/>
                        </a:rPr>
                        <a:t>Mr.Prapoj N.</a:t>
                      </a:r>
                      <a:endParaRPr lang="en-US" sz="12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extLst>
                  <a:ext uri="{0D108BD9-81ED-4DB2-BD59-A6C34878D82A}">
                    <a16:rowId xmlns:a16="http://schemas.microsoft.com/office/drawing/2014/main" val="187539975"/>
                  </a:ext>
                </a:extLst>
              </a:tr>
              <a:tr h="390676">
                <a:tc gridSpan="5">
                  <a:txBody>
                    <a:bodyPr/>
                    <a:lstStyle/>
                    <a:p>
                      <a:pPr algn="ctr">
                        <a:spcAft>
                          <a:spcPts val="0"/>
                        </a:spcAft>
                      </a:pPr>
                      <a:r>
                        <a:rPr lang="en-US" sz="1600" dirty="0">
                          <a:effectLst/>
                        </a:rPr>
                        <a:t>Final Examination</a:t>
                      </a:r>
                      <a:endParaRPr lang="en-US" sz="12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2824854"/>
                  </a:ext>
                </a:extLst>
              </a:tr>
            </a:tbl>
          </a:graphicData>
        </a:graphic>
      </p:graphicFrame>
    </p:spTree>
    <p:extLst>
      <p:ext uri="{BB962C8B-B14F-4D97-AF65-F5344CB8AC3E}">
        <p14:creationId xmlns:p14="http://schemas.microsoft.com/office/powerpoint/2010/main" val="330566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knowledge </a:t>
            </a:r>
            <a:r>
              <a:rPr lang="en-US"/>
              <a:t>of </a:t>
            </a:r>
            <a:r>
              <a:rPr lang="en-US"/>
              <a:t>Digital Media and Streaming Production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5361091"/>
              </p:ext>
            </p:extLst>
          </p:nvPr>
        </p:nvGraphicFramePr>
        <p:xfrm>
          <a:off x="1141413" y="1973942"/>
          <a:ext cx="9906000" cy="3556000"/>
        </p:xfrm>
        <a:graphic>
          <a:graphicData uri="http://schemas.openxmlformats.org/drawingml/2006/table">
            <a:tbl>
              <a:tblPr firstRow="1" firstCol="1" bandRow="1">
                <a:tableStyleId>{5C22544A-7EE6-4342-B048-85BDC9FD1C3A}</a:tableStyleId>
              </a:tblPr>
              <a:tblGrid>
                <a:gridCol w="2627597">
                  <a:extLst>
                    <a:ext uri="{9D8B030D-6E8A-4147-A177-3AD203B41FA5}">
                      <a16:colId xmlns:a16="http://schemas.microsoft.com/office/drawing/2014/main" val="939443663"/>
                    </a:ext>
                  </a:extLst>
                </a:gridCol>
                <a:gridCol w="3721438">
                  <a:extLst>
                    <a:ext uri="{9D8B030D-6E8A-4147-A177-3AD203B41FA5}">
                      <a16:colId xmlns:a16="http://schemas.microsoft.com/office/drawing/2014/main" val="2089608719"/>
                    </a:ext>
                  </a:extLst>
                </a:gridCol>
                <a:gridCol w="1323706">
                  <a:extLst>
                    <a:ext uri="{9D8B030D-6E8A-4147-A177-3AD203B41FA5}">
                      <a16:colId xmlns:a16="http://schemas.microsoft.com/office/drawing/2014/main" val="1655264920"/>
                    </a:ext>
                  </a:extLst>
                </a:gridCol>
                <a:gridCol w="2233259">
                  <a:extLst>
                    <a:ext uri="{9D8B030D-6E8A-4147-A177-3AD203B41FA5}">
                      <a16:colId xmlns:a16="http://schemas.microsoft.com/office/drawing/2014/main" val="1686631387"/>
                    </a:ext>
                  </a:extLst>
                </a:gridCol>
              </a:tblGrid>
              <a:tr h="711200">
                <a:tc>
                  <a:txBody>
                    <a:bodyPr/>
                    <a:lstStyle/>
                    <a:p>
                      <a:pPr algn="ctr">
                        <a:spcAft>
                          <a:spcPts val="0"/>
                        </a:spcAft>
                      </a:pPr>
                      <a:r>
                        <a:rPr lang="en-US" sz="1200">
                          <a:effectLst/>
                        </a:rPr>
                        <a:t>Learning Outcomes</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Assessment Activities</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Time Schedule</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Proportion of Assessment </a:t>
                      </a:r>
                      <a:r>
                        <a:rPr lang="th-TH" sz="1200">
                          <a:effectLst/>
                        </a:rPr>
                        <a:t>(%)</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extLst>
                  <a:ext uri="{0D108BD9-81ED-4DB2-BD59-A6C34878D82A}">
                    <a16:rowId xmlns:a16="http://schemas.microsoft.com/office/drawing/2014/main" val="2623657099"/>
                  </a:ext>
                </a:extLst>
              </a:tr>
              <a:tr h="711200">
                <a:tc>
                  <a:txBody>
                    <a:bodyPr/>
                    <a:lstStyle/>
                    <a:p>
                      <a:pPr algn="ctr">
                        <a:spcAft>
                          <a:spcPts val="0"/>
                        </a:spcAft>
                      </a:pPr>
                      <a:r>
                        <a:rPr lang="en-US" sz="1200">
                          <a:effectLst/>
                        </a:rPr>
                        <a:t>1.1</a:t>
                      </a:r>
                      <a:r>
                        <a:rPr lang="th-TH" sz="1200">
                          <a:effectLst/>
                        </a:rPr>
                        <a:t>,</a:t>
                      </a:r>
                      <a:r>
                        <a:rPr lang="en-US" sz="1200">
                          <a:effectLst/>
                        </a:rPr>
                        <a:t>2.2</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spcAft>
                          <a:spcPts val="0"/>
                        </a:spcAft>
                      </a:pPr>
                      <a:r>
                        <a:rPr lang="en-US" sz="1200">
                          <a:effectLst/>
                        </a:rPr>
                        <a:t>Midterm Examination</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900">
                          <a:effectLst/>
                        </a:rPr>
                        <a:t>8</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900">
                          <a:effectLst/>
                        </a:rPr>
                        <a:t>20</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extLst>
                  <a:ext uri="{0D108BD9-81ED-4DB2-BD59-A6C34878D82A}">
                    <a16:rowId xmlns:a16="http://schemas.microsoft.com/office/drawing/2014/main" val="2882553467"/>
                  </a:ext>
                </a:extLst>
              </a:tr>
              <a:tr h="711200">
                <a:tc>
                  <a:txBody>
                    <a:bodyPr/>
                    <a:lstStyle/>
                    <a:p>
                      <a:pPr algn="ctr">
                        <a:spcAft>
                          <a:spcPts val="0"/>
                        </a:spcAft>
                      </a:pPr>
                      <a:r>
                        <a:rPr lang="en-US" sz="1200">
                          <a:effectLst/>
                        </a:rPr>
                        <a:t>2.2</a:t>
                      </a:r>
                      <a:r>
                        <a:rPr lang="th-TH" sz="1100">
                          <a:effectLst/>
                        </a:rPr>
                        <a:t>,</a:t>
                      </a:r>
                      <a:r>
                        <a:rPr lang="en-US" sz="1200">
                          <a:effectLst/>
                        </a:rPr>
                        <a:t>3.4</a:t>
                      </a:r>
                      <a:r>
                        <a:rPr lang="th-TH" sz="1100">
                          <a:effectLst/>
                        </a:rPr>
                        <a:t>,</a:t>
                      </a:r>
                      <a:r>
                        <a:rPr lang="en-US" sz="1200">
                          <a:effectLst/>
                        </a:rPr>
                        <a:t>3.5</a:t>
                      </a:r>
                      <a:r>
                        <a:rPr lang="th-TH" sz="1100">
                          <a:effectLst/>
                        </a:rPr>
                        <a:t>,</a:t>
                      </a:r>
                      <a:r>
                        <a:rPr lang="en-US" sz="1200">
                          <a:effectLst/>
                        </a:rPr>
                        <a:t>4.1</a:t>
                      </a:r>
                      <a:r>
                        <a:rPr lang="th-TH" sz="1100">
                          <a:effectLst/>
                        </a:rPr>
                        <a:t>,4.2,</a:t>
                      </a:r>
                      <a:r>
                        <a:rPr lang="en-US" sz="1200">
                          <a:effectLst/>
                        </a:rPr>
                        <a:t>5.3</a:t>
                      </a:r>
                      <a:r>
                        <a:rPr lang="th-TH" sz="1200">
                          <a:effectLst/>
                        </a:rPr>
                        <a:t>,</a:t>
                      </a:r>
                      <a:r>
                        <a:rPr lang="en-US" sz="1200">
                          <a:effectLst/>
                        </a:rPr>
                        <a:t>6</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spcAft>
                          <a:spcPts val="0"/>
                        </a:spcAft>
                      </a:pPr>
                      <a:r>
                        <a:rPr lang="en-US" sz="1200">
                          <a:effectLst/>
                        </a:rPr>
                        <a:t>Student report and Exercise</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15</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30</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extLst>
                  <a:ext uri="{0D108BD9-81ED-4DB2-BD59-A6C34878D82A}">
                    <a16:rowId xmlns:a16="http://schemas.microsoft.com/office/drawing/2014/main" val="812809185"/>
                  </a:ext>
                </a:extLst>
              </a:tr>
              <a:tr h="711200">
                <a:tc>
                  <a:txBody>
                    <a:bodyPr/>
                    <a:lstStyle/>
                    <a:p>
                      <a:pPr algn="ctr">
                        <a:spcAft>
                          <a:spcPts val="0"/>
                        </a:spcAft>
                      </a:pPr>
                      <a:r>
                        <a:rPr lang="en-US" sz="1200">
                          <a:effectLst/>
                        </a:rPr>
                        <a:t>2.2</a:t>
                      </a:r>
                      <a:r>
                        <a:rPr lang="th-TH" sz="1100">
                          <a:effectLst/>
                        </a:rPr>
                        <a:t>,</a:t>
                      </a:r>
                      <a:r>
                        <a:rPr lang="en-US" sz="1200">
                          <a:effectLst/>
                        </a:rPr>
                        <a:t>3.4</a:t>
                      </a:r>
                      <a:r>
                        <a:rPr lang="th-TH" sz="1100">
                          <a:effectLst/>
                        </a:rPr>
                        <a:t>,</a:t>
                      </a:r>
                      <a:r>
                        <a:rPr lang="en-US" sz="1200">
                          <a:effectLst/>
                        </a:rPr>
                        <a:t>5.3</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spcAft>
                          <a:spcPts val="0"/>
                        </a:spcAft>
                      </a:pPr>
                      <a:r>
                        <a:rPr lang="en-US" sz="1200">
                          <a:effectLst/>
                        </a:rPr>
                        <a:t>Final Examination</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17</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40</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extLst>
                  <a:ext uri="{0D108BD9-81ED-4DB2-BD59-A6C34878D82A}">
                    <a16:rowId xmlns:a16="http://schemas.microsoft.com/office/drawing/2014/main" val="3563802734"/>
                  </a:ext>
                </a:extLst>
              </a:tr>
              <a:tr h="711200">
                <a:tc>
                  <a:txBody>
                    <a:bodyPr/>
                    <a:lstStyle/>
                    <a:p>
                      <a:pPr algn="ctr">
                        <a:spcAft>
                          <a:spcPts val="0"/>
                        </a:spcAft>
                      </a:pPr>
                      <a:r>
                        <a:rPr lang="en-US" sz="1200">
                          <a:effectLst/>
                        </a:rPr>
                        <a:t>1.1</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spcAft>
                          <a:spcPts val="0"/>
                        </a:spcAft>
                      </a:pPr>
                      <a:r>
                        <a:rPr lang="en-US" sz="1200">
                          <a:effectLst/>
                        </a:rPr>
                        <a:t>Lecture, Q&amp;A Practice using the equipment in the studio.</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a:effectLst/>
                        </a:rPr>
                        <a:t>1-16</a:t>
                      </a:r>
                      <a:endParaRPr lang="en-US" sz="90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tc>
                  <a:txBody>
                    <a:bodyPr/>
                    <a:lstStyle/>
                    <a:p>
                      <a:pPr algn="ctr">
                        <a:spcAft>
                          <a:spcPts val="0"/>
                        </a:spcAft>
                      </a:pPr>
                      <a:r>
                        <a:rPr lang="en-US" sz="1200" dirty="0">
                          <a:effectLst/>
                        </a:rPr>
                        <a:t>10</a:t>
                      </a:r>
                      <a:endParaRPr lang="en-US" sz="900" dirty="0">
                        <a:effectLst/>
                        <a:latin typeface="Times New Roman" panose="02020603050405020304" pitchFamily="18" charset="0"/>
                        <a:ea typeface="Times New Roman" panose="02020603050405020304" pitchFamily="18" charset="0"/>
                        <a:cs typeface="Angsana New" panose="02020603050405020304" pitchFamily="18" charset="-34"/>
                      </a:endParaRPr>
                    </a:p>
                  </a:txBody>
                  <a:tcPr marL="52811" marR="52811" marT="0" marB="0" anchor="ctr"/>
                </a:tc>
                <a:extLst>
                  <a:ext uri="{0D108BD9-81ED-4DB2-BD59-A6C34878D82A}">
                    <a16:rowId xmlns:a16="http://schemas.microsoft.com/office/drawing/2014/main" val="1327376446"/>
                  </a:ext>
                </a:extLst>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2</a:t>
            </a:r>
            <a:r>
              <a:rPr kumimoji="0" lang="th-TH" altLang="en-US" sz="16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 </a:t>
            </a:r>
            <a:r>
              <a:rPr kumimoji="0" lang="en-US" altLang="en-US" sz="1600" b="1" i="0" u="none" strike="noStrike" cap="none" normalizeH="0" baseline="0" smtClean="0">
                <a:ln>
                  <a:noFill/>
                </a:ln>
                <a:solidFill>
                  <a:srgbClr val="000000"/>
                </a:solidFill>
                <a:effectLst/>
                <a:latin typeface="Angsana New" panose="02020603050405020304" pitchFamily="18" charset="-34"/>
                <a:ea typeface="Times New Roman" panose="02020603050405020304" pitchFamily="18" charset="0"/>
                <a:cs typeface="Angsana New" panose="02020603050405020304" pitchFamily="18" charset="-34"/>
              </a:rPr>
              <a:t>Learning Assessment Plan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0020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52</TotalTime>
  <Words>587</Words>
  <Application>Microsoft Office PowerPoint</Application>
  <PresentationFormat>Widescreen</PresentationFormat>
  <Paragraphs>144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Angsana New</vt:lpstr>
      <vt:lpstr>Arial</vt:lpstr>
      <vt:lpstr>Cordia New</vt:lpstr>
      <vt:lpstr>Times New Roman</vt:lpstr>
      <vt:lpstr>Trebuchet MS</vt:lpstr>
      <vt:lpstr>Tw Cen MT</vt:lpstr>
      <vt:lpstr>Circuit</vt:lpstr>
      <vt:lpstr>Basic knowledge of Digital Media and Streaming Production</vt:lpstr>
      <vt:lpstr>Basic knowledge of Digital Media and Streaming Production</vt:lpstr>
      <vt:lpstr>Basic knowledge of Digital Media and Streaming Production</vt:lpstr>
      <vt:lpstr>Basic knowledge of Digital Media and Streaming Production</vt:lpstr>
      <vt:lpstr>Basic knowledge of Digital Media and Streaming Production</vt:lpstr>
      <vt:lpstr>Basic knowledge of Digital Media and Streaming Production</vt:lpstr>
      <vt:lpstr>Basic knowledge of Digital Media and Streaming Production</vt:lpstr>
    </vt:vector>
  </TitlesOfParts>
  <Company>SSRU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knowledge of radio and television program production</dc:title>
  <dc:creator>SSRU</dc:creator>
  <cp:lastModifiedBy>SSRU</cp:lastModifiedBy>
  <cp:revision>22</cp:revision>
  <dcterms:created xsi:type="dcterms:W3CDTF">2023-02-12T06:18:08Z</dcterms:created>
  <dcterms:modified xsi:type="dcterms:W3CDTF">2025-05-16T15:34:39Z</dcterms:modified>
</cp:coreProperties>
</file>