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67" r:id="rId3"/>
    <p:sldId id="268" r:id="rId4"/>
    <p:sldId id="269" r:id="rId5"/>
    <p:sldId id="270" r:id="rId6"/>
    <p:sldId id="271" r:id="rId7"/>
    <p:sldId id="273" r:id="rId8"/>
    <p:sldId id="272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74" r:id="rId17"/>
    <p:sldId id="275" r:id="rId18"/>
    <p:sldId id="285" r:id="rId19"/>
    <p:sldId id="286" r:id="rId20"/>
    <p:sldId id="287" r:id="rId21"/>
    <p:sldId id="276" r:id="rId22"/>
    <p:sldId id="277" r:id="rId23"/>
    <p:sldId id="288" r:id="rId24"/>
    <p:sldId id="289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64" r:id="rId33"/>
    <p:sldId id="290" r:id="rId34"/>
    <p:sldId id="291" r:id="rId35"/>
    <p:sldId id="292" r:id="rId36"/>
    <p:sldId id="293" r:id="rId37"/>
    <p:sldId id="294" r:id="rId38"/>
    <p:sldId id="295" r:id="rId39"/>
    <p:sldId id="265" r:id="rId40"/>
    <p:sldId id="266" r:id="rId41"/>
  </p:sldIdLst>
  <p:sldSz cx="18288000" cy="10287000"/>
  <p:notesSz cx="6858000" cy="9144000"/>
  <p:embeddedFontLst>
    <p:embeddedFont>
      <p:font typeface="Cordia New" panose="020B0304020202020204" pitchFamily="34" charset="-34"/>
      <p:regular r:id="rId42"/>
      <p:bold r:id="rId43"/>
      <p:italic r:id="rId44"/>
      <p:boldItalic r:id="rId45"/>
    </p:embeddedFont>
    <p:embeddedFont>
      <p:font typeface="Angsana New" panose="02020603050405020304" pitchFamily="18" charset="-34"/>
      <p:regular r:id="rId46"/>
      <p:bold r:id="rId47"/>
      <p:italic r:id="rId48"/>
      <p:boldItalic r:id="rId49"/>
    </p:embeddedFont>
    <p:embeddedFont>
      <p:font typeface="Eczar Medium" panose="020B0604020202020204" charset="0"/>
      <p:regular r:id="rId50"/>
    </p:embeddedFont>
    <p:embeddedFont>
      <p:font typeface="Garamond" panose="02020404030301010803" pitchFamily="18" charset="0"/>
      <p:regular r:id="rId51"/>
      <p:bold r:id="rId52"/>
      <p: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5401" y="0"/>
            <a:ext cx="18346740" cy="1028432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8598" y="2806697"/>
            <a:ext cx="10223504" cy="2273300"/>
          </a:xfrm>
        </p:spPr>
        <p:txBody>
          <a:bodyPr anchor="b">
            <a:noAutofit/>
          </a:bodyPr>
          <a:lstStyle>
            <a:lvl1pPr algn="ctr">
              <a:defRPr sz="8100">
                <a:effectLst/>
              </a:defRPr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598" y="5486396"/>
            <a:ext cx="10223504" cy="1981203"/>
          </a:xfrm>
        </p:spPr>
        <p:txBody>
          <a:bodyPr anchor="t">
            <a:normAutofit/>
          </a:bodyPr>
          <a:lstStyle>
            <a:lvl1pPr marL="0" indent="0" algn="ctr">
              <a:buNone/>
              <a:defRPr sz="3150">
                <a:solidFill>
                  <a:schemeClr val="tx1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4849" y="7556495"/>
            <a:ext cx="1346201" cy="4191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6" y="7556495"/>
            <a:ext cx="7821953" cy="4191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435351" y="7556495"/>
            <a:ext cx="826751" cy="4191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4038599" y="5283197"/>
            <a:ext cx="102235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903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รูปภาพพาโนราม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7223122"/>
            <a:ext cx="14414499" cy="850107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62141" y="1562099"/>
            <a:ext cx="15158958" cy="5003804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102" y="8073230"/>
            <a:ext cx="14414499" cy="740568"/>
          </a:xfr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77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802" y="1473198"/>
            <a:ext cx="14389098" cy="4432302"/>
          </a:xfrm>
        </p:spPr>
        <p:txBody>
          <a:bodyPr anchor="ctr">
            <a:normAutofit/>
          </a:bodyPr>
          <a:lstStyle>
            <a:lvl1pPr algn="ctr">
              <a:defRPr sz="48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5802" y="6515099"/>
            <a:ext cx="14389098" cy="2298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94254" y="62102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2727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1473198"/>
            <a:ext cx="13944597" cy="35560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12218" y="5029200"/>
            <a:ext cx="13258803" cy="8763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3000"/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6515099"/>
            <a:ext cx="14414499" cy="2298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93020" y="1319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900401" y="4241805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094254" y="62102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131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3" y="4962872"/>
            <a:ext cx="14414502" cy="2203200"/>
          </a:xfrm>
        </p:spPr>
        <p:txBody>
          <a:bodyPr anchor="b">
            <a:normAutofit/>
          </a:bodyPr>
          <a:lstStyle>
            <a:lvl1pPr algn="l">
              <a:defRPr sz="48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7166072"/>
            <a:ext cx="14414502" cy="1290600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1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1473198"/>
            <a:ext cx="13944597" cy="33655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943102" y="5458968"/>
            <a:ext cx="14414502" cy="133045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6794500"/>
            <a:ext cx="14414502" cy="2019300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93020" y="1319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00401" y="389889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2094254" y="5143500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886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1473198"/>
            <a:ext cx="14414499" cy="336550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943102" y="5445252"/>
            <a:ext cx="14414502" cy="126187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42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0" y="6705599"/>
            <a:ext cx="14414505" cy="210820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94254" y="5143500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996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504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499035" y="1473197"/>
            <a:ext cx="2836343" cy="7340603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3098" y="1473198"/>
            <a:ext cx="11149538" cy="7340601"/>
          </a:xfrm>
        </p:spPr>
        <p:txBody>
          <a:bodyPr vert="eaVert" anchor="t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295835" y="1485900"/>
            <a:ext cx="0" cy="73152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590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97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604" y="2628909"/>
            <a:ext cx="12238032" cy="2733771"/>
          </a:xfrm>
        </p:spPr>
        <p:txBody>
          <a:bodyPr anchor="b">
            <a:normAutofit/>
          </a:bodyPr>
          <a:lstStyle>
            <a:lvl1pPr algn="ctr">
              <a:defRPr sz="66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2601" y="5769077"/>
            <a:ext cx="12238035" cy="1431821"/>
          </a:xfrm>
        </p:spPr>
        <p:txBody>
          <a:bodyPr anchor="t"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19085" y="5565878"/>
            <a:ext cx="1224507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79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7672" y="3840480"/>
            <a:ext cx="7077456" cy="4965192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72016" y="3840480"/>
            <a:ext cx="7077456" cy="4965192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152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0" y="3987800"/>
            <a:ext cx="7077456" cy="864393"/>
          </a:xfrm>
        </p:spPr>
        <p:txBody>
          <a:bodyPr anchor="b">
            <a:noAutofit/>
          </a:bodyPr>
          <a:lstStyle>
            <a:lvl1pPr marL="0" indent="0">
              <a:spcBef>
                <a:spcPts val="1008"/>
              </a:spcBef>
              <a:spcAft>
                <a:spcPts val="900"/>
              </a:spcAft>
              <a:buNone/>
              <a:defRPr sz="42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3100" y="4864894"/>
            <a:ext cx="7077456" cy="3948908"/>
          </a:xfrm>
        </p:spPr>
        <p:txBody>
          <a:bodyPr anchor="t">
            <a:normAutofit/>
          </a:bodyPr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71005" y="3987800"/>
            <a:ext cx="7077456" cy="864393"/>
          </a:xfrm>
        </p:spPr>
        <p:txBody>
          <a:bodyPr anchor="b">
            <a:noAutofit/>
          </a:bodyPr>
          <a:lstStyle>
            <a:lvl1pPr marL="0" indent="0">
              <a:spcBef>
                <a:spcPts val="1008"/>
              </a:spcBef>
              <a:spcAft>
                <a:spcPts val="900"/>
              </a:spcAft>
              <a:buNone/>
              <a:defRPr sz="42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71005" y="4864894"/>
            <a:ext cx="7077456" cy="3948908"/>
          </a:xfrm>
        </p:spPr>
        <p:txBody>
          <a:bodyPr anchor="t">
            <a:normAutofit/>
          </a:bodyPr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27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775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00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0717" y="2082801"/>
            <a:ext cx="5577683" cy="2057400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2" y="1473197"/>
            <a:ext cx="8204199" cy="7340603"/>
          </a:xfrm>
        </p:spPr>
        <p:txBody>
          <a:bodyPr anchor="ctr">
            <a:normAutofit/>
          </a:bodyPr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0717" y="4546598"/>
            <a:ext cx="5577683" cy="3657606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94254" y="4368800"/>
            <a:ext cx="52717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695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099" y="2825748"/>
            <a:ext cx="9362724" cy="2057400"/>
          </a:xfrm>
        </p:spPr>
        <p:txBody>
          <a:bodyPr anchor="b">
            <a:normAutofit/>
          </a:bodyPr>
          <a:lstStyle>
            <a:lvl1pPr algn="ctr">
              <a:defRPr sz="42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42247" y="1562100"/>
            <a:ext cx="4595021" cy="71628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099" y="4883148"/>
            <a:ext cx="9362724" cy="2743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05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3604" y="0"/>
            <a:ext cx="18344943" cy="1028432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3103" y="1473199"/>
            <a:ext cx="14401794" cy="19558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3835398"/>
            <a:ext cx="14401794" cy="4978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16252" y="8953500"/>
            <a:ext cx="240030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102" y="8953500"/>
            <a:ext cx="1095885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30852" y="8953500"/>
            <a:ext cx="814046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685800" rtl="0" eaLnBrk="1" latinLnBrk="0" hangingPunct="1">
        <a:spcBef>
          <a:spcPct val="0"/>
        </a:spcBef>
        <a:buNone/>
        <a:defRPr sz="66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286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3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3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8002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7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23145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30003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09862" y="8334375"/>
            <a:ext cx="19507723" cy="1343307"/>
            <a:chOff x="0" y="0"/>
            <a:chExt cx="5137837" cy="3537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37837" cy="353793"/>
            </a:xfrm>
            <a:custGeom>
              <a:avLst/>
              <a:gdLst/>
              <a:ahLst/>
              <a:cxnLst/>
              <a:rect l="l" t="t" r="r" b="b"/>
              <a:pathLst>
                <a:path w="5137837" h="353793">
                  <a:moveTo>
                    <a:pt x="0" y="0"/>
                  </a:moveTo>
                  <a:lnTo>
                    <a:pt x="5137837" y="0"/>
                  </a:lnTo>
                  <a:lnTo>
                    <a:pt x="5137837" y="353793"/>
                  </a:lnTo>
                  <a:lnTo>
                    <a:pt x="0" y="353793"/>
                  </a:lnTo>
                  <a:lnTo>
                    <a:pt x="0" y="0"/>
                  </a:lnTo>
                </a:path>
              </a:pathLst>
            </a:custGeom>
            <a:solidFill>
              <a:srgbClr val="F9B299"/>
            </a:solidFill>
            <a:ln w="38100">
              <a:solidFill>
                <a:srgbClr val="320B01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609862" y="1598295"/>
            <a:ext cx="6948601" cy="7090409"/>
          </a:xfrm>
          <a:custGeom>
            <a:avLst/>
            <a:gdLst/>
            <a:ahLst/>
            <a:cxnLst/>
            <a:rect l="l" t="t" r="r" b="b"/>
            <a:pathLst>
              <a:path w="6948601" h="7090409">
                <a:moveTo>
                  <a:pt x="6948601" y="0"/>
                </a:moveTo>
                <a:lnTo>
                  <a:pt x="0" y="0"/>
                </a:lnTo>
                <a:lnTo>
                  <a:pt x="0" y="7090410"/>
                </a:lnTo>
                <a:lnTo>
                  <a:pt x="6948601" y="7090410"/>
                </a:lnTo>
                <a:lnTo>
                  <a:pt x="69486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54784" y="1598295"/>
            <a:ext cx="11199231" cy="6124580"/>
          </a:xfrm>
          <a:custGeom>
            <a:avLst/>
            <a:gdLst/>
            <a:ahLst/>
            <a:cxnLst/>
            <a:rect l="l" t="t" r="r" b="b"/>
            <a:pathLst>
              <a:path w="11199231" h="6124580">
                <a:moveTo>
                  <a:pt x="0" y="0"/>
                </a:moveTo>
                <a:lnTo>
                  <a:pt x="11199231" y="0"/>
                </a:lnTo>
                <a:lnTo>
                  <a:pt x="11199231" y="6124580"/>
                </a:lnTo>
                <a:lnTo>
                  <a:pt x="0" y="61245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812414" y="8786953"/>
            <a:ext cx="9446886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59"/>
              </a:lnSpc>
            </a:pPr>
            <a:r>
              <a:rPr lang="en-US" sz="2799">
                <a:solidFill>
                  <a:srgbClr val="320B01"/>
                </a:solidFill>
                <a:latin typeface="Eczar Medium"/>
              </a:rPr>
              <a:t>Reading Standards for Literature and Informational Texts</a:t>
            </a: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2476238" y="9805093"/>
            <a:ext cx="4779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https://www.youtube.com/watch?v=i-nO6iHHu-8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91000" y="0"/>
            <a:ext cx="10282714" cy="10287000"/>
          </a:xfrm>
          <a:custGeom>
            <a:avLst/>
            <a:gdLst/>
            <a:ahLst/>
            <a:cxnLst/>
            <a:rect l="l" t="t" r="r" b="b"/>
            <a:pathLst>
              <a:path w="10282714" h="10287000">
                <a:moveTo>
                  <a:pt x="0" y="0"/>
                </a:moveTo>
                <a:lnTo>
                  <a:pt x="10282714" y="0"/>
                </a:lnTo>
                <a:lnTo>
                  <a:pt x="102827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005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005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02643" y="0"/>
            <a:ext cx="10282714" cy="10287000"/>
          </a:xfrm>
          <a:custGeom>
            <a:avLst/>
            <a:gdLst/>
            <a:ahLst/>
            <a:cxnLst/>
            <a:rect l="l" t="t" r="r" b="b"/>
            <a:pathLst>
              <a:path w="10282714" h="10287000">
                <a:moveTo>
                  <a:pt x="0" y="0"/>
                </a:moveTo>
                <a:lnTo>
                  <a:pt x="10282714" y="0"/>
                </a:lnTo>
                <a:lnTo>
                  <a:pt x="102827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005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02643" y="0"/>
            <a:ext cx="10282714" cy="10287000"/>
          </a:xfrm>
          <a:custGeom>
            <a:avLst/>
            <a:gdLst/>
            <a:ahLst/>
            <a:cxnLst/>
            <a:rect l="l" t="t" r="r" b="b"/>
            <a:pathLst>
              <a:path w="10282714" h="10287000">
                <a:moveTo>
                  <a:pt x="0" y="0"/>
                </a:moveTo>
                <a:lnTo>
                  <a:pt x="10282714" y="0"/>
                </a:lnTo>
                <a:lnTo>
                  <a:pt x="102827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122" y="2056969"/>
            <a:ext cx="12393755" cy="61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2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333500"/>
            <a:ext cx="10432451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2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104900"/>
            <a:ext cx="9906000" cy="837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7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23900"/>
            <a:ext cx="6858000" cy="8938517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1028700"/>
            <a:ext cx="7631503" cy="789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943102" y="967873"/>
            <a:ext cx="14401794" cy="1955801"/>
          </a:xfrm>
        </p:spPr>
        <p:txBody>
          <a:bodyPr/>
          <a:lstStyle/>
          <a:p>
            <a:r>
              <a:rPr lang="th-TH" dirty="0"/>
              <a:t>ประโยชน์หลักของ </a:t>
            </a:r>
            <a:r>
              <a:rPr lang="en-US" dirty="0"/>
              <a:t>ISO 45001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943102" y="2644271"/>
            <a:ext cx="14401794" cy="4978404"/>
          </a:xfrm>
        </p:spPr>
        <p:txBody>
          <a:bodyPr>
            <a:noAutofit/>
          </a:bodyPr>
          <a:lstStyle/>
          <a:p>
            <a:r>
              <a:rPr lang="th-TH" sz="4800" dirty="0"/>
              <a:t>ลดการบาดเจ็บ </a:t>
            </a:r>
            <a:r>
              <a:rPr lang="th-TH" sz="4800" dirty="0" err="1"/>
              <a:t>การเจ็บ</a:t>
            </a:r>
            <a:r>
              <a:rPr lang="th-TH" sz="4800" dirty="0"/>
              <a:t>ป่วย และการถึงแก่ความตายที่เกี่ยวข้องกับการทำงาน</a:t>
            </a:r>
          </a:p>
          <a:p>
            <a:r>
              <a:rPr lang="th-TH" sz="4800" dirty="0"/>
              <a:t>พัฒนาและดำเนินการตามข้อกำหนดและวัตถุประสงค์ของระบบ</a:t>
            </a:r>
            <a:r>
              <a:rPr lang="th-TH" sz="4800" dirty="0" err="1"/>
              <a:t>การจัด</a:t>
            </a:r>
            <a:r>
              <a:rPr lang="th-TH" sz="4800" dirty="0"/>
              <a:t>การอาชีวอนามัยและความปลอดภัย</a:t>
            </a:r>
          </a:p>
          <a:p>
            <a:r>
              <a:rPr lang="th-TH" sz="4800" dirty="0"/>
              <a:t>แสดงออกถึงความเป็นผู้นำและความตั้งใจด้วยการดำเนินตามระบบ</a:t>
            </a:r>
            <a:r>
              <a:rPr lang="th-TH" sz="4800" dirty="0" err="1"/>
              <a:t>การจัด</a:t>
            </a:r>
            <a:r>
              <a:rPr lang="th-TH" sz="4800" dirty="0"/>
              <a:t>การอาชีวอนามัยและความปลอดภัย</a:t>
            </a:r>
          </a:p>
          <a:p>
            <a:r>
              <a:rPr lang="th-TH" sz="4800" dirty="0"/>
              <a:t>กำจัดความเสี่ยงของระบบ</a:t>
            </a:r>
            <a:r>
              <a:rPr lang="th-TH" sz="4800" dirty="0" err="1"/>
              <a:t>การจัด</a:t>
            </a:r>
            <a:r>
              <a:rPr lang="th-TH" sz="4800" dirty="0"/>
              <a:t>การอาชีวอนามัยและความปลอดภัย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316750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52500"/>
            <a:ext cx="7048963" cy="8152896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979930"/>
            <a:ext cx="7010400" cy="809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0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181100"/>
            <a:ext cx="14078862" cy="785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1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201" y="1171020"/>
            <a:ext cx="12879597" cy="794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0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52500"/>
            <a:ext cx="9448800" cy="809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7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552700"/>
            <a:ext cx="12846239" cy="551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7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964" y="1047178"/>
            <a:ext cx="12870071" cy="819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3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043" y="1280573"/>
            <a:ext cx="12993913" cy="772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0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800100"/>
            <a:ext cx="10744200" cy="866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9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800100"/>
            <a:ext cx="12011925" cy="848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5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571500"/>
            <a:ext cx="13042872" cy="917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7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943103" y="1473198"/>
            <a:ext cx="14401794" cy="2993940"/>
          </a:xfrm>
        </p:spPr>
        <p:txBody>
          <a:bodyPr>
            <a:normAutofit fontScale="90000"/>
          </a:bodyPr>
          <a:lstStyle/>
          <a:p>
            <a:r>
              <a:rPr lang="th-TH" b="1" dirty="0"/>
              <a:t>เห็นความสำคัญของพนักงานเป็นอันดับแรก</a:t>
            </a:r>
            <a:r>
              <a:rPr lang="th-TH" b="1" dirty="0" smtClean="0"/>
              <a:t>ด้วย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/>
              <a:t> </a:t>
            </a:r>
            <a:r>
              <a:rPr lang="en-US" b="1" dirty="0"/>
              <a:t>ISO 45001:2018 </a:t>
            </a:r>
            <a:r>
              <a:rPr lang="th-TH" b="1" dirty="0"/>
              <a:t>ระบบมาตรฐาน</a:t>
            </a:r>
            <a:r>
              <a:rPr lang="th-TH" b="1" dirty="0" err="1"/>
              <a:t>การจัด</a:t>
            </a:r>
            <a:r>
              <a:rPr lang="th-TH" b="1" dirty="0"/>
              <a:t>การอาชีวอนามัยและความปลอดภัย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943103" y="4099982"/>
            <a:ext cx="14401794" cy="4029281"/>
          </a:xfrm>
        </p:spPr>
        <p:txBody>
          <a:bodyPr/>
          <a:lstStyle/>
          <a:p>
            <a:pPr fontAlgn="base"/>
            <a:r>
              <a:rPr lang="th-TH" sz="4800" dirty="0"/>
              <a:t>องค์กรคือผู้ที่ต้องรับผิดชอบต่อสุขอนามัยและความปลอดภัยของพนักงานและผู้ที่ทำงานภายใต้การควบคุมขององค์กร ด้วยเหตุนี้เอง องค์กรจึงต้องจัดหาความปลอดภัยและอาชีวอนามัยในที่ทำงาน ป้องกันอุบัติเหตุ บาดแผลที่อาจเกิดขึ้นจากการทำงาน และความเจ็บป่วยทางร่างกาย ดังนั้น จึงควรพัฒนาคุณภาพใน</a:t>
            </a:r>
            <a:r>
              <a:rPr lang="th-TH" sz="4800" dirty="0" err="1"/>
              <a:t>การจัด</a:t>
            </a:r>
            <a:r>
              <a:rPr lang="th-TH" sz="4800" dirty="0"/>
              <a:t>การด้านอาชีวอนามัยและความปลอดภัยอยู่เสมอ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285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070" y="332703"/>
            <a:ext cx="12793860" cy="962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9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004710"/>
            <a:ext cx="11383272" cy="838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3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005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819400" y="1485900"/>
            <a:ext cx="13411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0000"/>
                </a:solidFill>
                <a:latin typeface="Angsana New" panose="02020603050405020304" pitchFamily="18" charset="-34"/>
              </a:rPr>
              <a:t>ข้อกำหนดที่ 8.1 กำ</a:t>
            </a:r>
            <a:r>
              <a:rPr lang="th-TH" sz="3600" b="1" dirty="0" err="1">
                <a:solidFill>
                  <a:srgbClr val="000000"/>
                </a:solidFill>
                <a:latin typeface="Angsana New" panose="02020603050405020304" pitchFamily="18" charset="-34"/>
              </a:rPr>
              <a:t>รวำง</a:t>
            </a:r>
            <a:r>
              <a:rPr lang="th-TH" sz="3600" b="1" dirty="0">
                <a:solidFill>
                  <a:srgbClr val="000000"/>
                </a:solidFill>
                <a:latin typeface="Angsana New" panose="02020603050405020304" pitchFamily="18" charset="-34"/>
              </a:rPr>
              <a:t>แผน และ กำรควบคุมกำ</a:t>
            </a:r>
            <a:r>
              <a:rPr lang="th-TH" sz="3600" b="1" dirty="0" err="1">
                <a:solidFill>
                  <a:srgbClr val="000000"/>
                </a:solidFill>
                <a:latin typeface="Angsana New" panose="02020603050405020304" pitchFamily="18" charset="-34"/>
              </a:rPr>
              <a:t>รปฏิบั</a:t>
            </a:r>
            <a:r>
              <a:rPr lang="th-TH" sz="3600" b="1" dirty="0">
                <a:solidFill>
                  <a:srgbClr val="000000"/>
                </a:solidFill>
                <a:latin typeface="Angsana New" panose="02020603050405020304" pitchFamily="18" charset="-34"/>
              </a:rPr>
              <a:t>ติงำน </a:t>
            </a:r>
            <a:endParaRPr lang="th-TH" sz="3600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r>
              <a:rPr lang="th-TH" sz="3600" b="1" dirty="0">
                <a:solidFill>
                  <a:srgbClr val="000000"/>
                </a:solidFill>
                <a:latin typeface="Angsana New" panose="02020603050405020304" pitchFamily="18" charset="-34"/>
              </a:rPr>
              <a:t>ข้อกำหนดที่ 8.1.1 ทั่วไป </a:t>
            </a:r>
            <a:endParaRPr lang="th-TH" sz="3600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องค์กรต้องวางแผน, นาไปปฏิบัติ, ควบคุม และ ธารงรักษา กระบวนการที่จาเป็นในการบรรลุข้อกาหน</a:t>
            </a:r>
            <a:r>
              <a:rPr lang="th-TH" sz="3600" dirty="0" err="1">
                <a:solidFill>
                  <a:srgbClr val="000000"/>
                </a:solidFill>
                <a:latin typeface="Angsana New" panose="02020603050405020304" pitchFamily="18" charset="-34"/>
              </a:rPr>
              <a:t>ดข</a:t>
            </a: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องระบบบริหาร ด้านอาชีวอนามัยและความปลอดภัย และดาเนินการปฏิบัติที่กาหนดในข้อกาหนดที่ 6 โดย </a:t>
            </a: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1. </a:t>
            </a:r>
            <a:r>
              <a:rPr lang="th-TH" sz="3600" dirty="0" err="1">
                <a:solidFill>
                  <a:srgbClr val="000000"/>
                </a:solidFill>
                <a:latin typeface="Angsana New" panose="02020603050405020304" pitchFamily="18" charset="-34"/>
              </a:rPr>
              <a:t>การจัด</a:t>
            </a: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ทาเกณฑ์สาหรับกระบวนการ </a:t>
            </a: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2. การดาเนินการควบคุมกระบวนการตามเกณฑ์ </a:t>
            </a: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3. ธารงรักษา และ จัดเก็บเอกสารสารสนเทศตามจาเป็นเพื่อให้มีความมั่นใจว่ามีการดาเนินกระบวนการตามแผน </a:t>
            </a: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4. การดัดแปลงงานให้ผู้ทางานในสถานที่ทางานที่มีนายจ้างหลายคน, องค์กรต้องประสานงานกับส่วนที่เกี่ยวข้องกับระบบบริหารด้านอาชีวอนามัยและความปลอดภัย กับองค์กรอื่น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529200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200400" y="2095500"/>
            <a:ext cx="13030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0000"/>
                </a:solidFill>
                <a:latin typeface="Angsana New" panose="02020603050405020304" pitchFamily="18" charset="-34"/>
              </a:rPr>
              <a:t>ข้อกำหนดที่ 8.1.2 กำรกำจัดอันตรำ</a:t>
            </a:r>
            <a:r>
              <a:rPr lang="th-TH" sz="3600" b="1" dirty="0" err="1">
                <a:solidFill>
                  <a:srgbClr val="000000"/>
                </a:solidFill>
                <a:latin typeface="Angsana New" panose="02020603050405020304" pitchFamily="18" charset="-34"/>
              </a:rPr>
              <a:t>ยแ</a:t>
            </a:r>
            <a:r>
              <a:rPr lang="th-TH" sz="3600" b="1" dirty="0">
                <a:solidFill>
                  <a:srgbClr val="000000"/>
                </a:solidFill>
                <a:latin typeface="Angsana New" panose="02020603050405020304" pitchFamily="18" charset="-34"/>
              </a:rPr>
              <a:t>ละกำรลด</a:t>
            </a:r>
            <a:r>
              <a:rPr lang="th-TH" sz="3600" b="1" dirty="0" err="1">
                <a:solidFill>
                  <a:srgbClr val="000000"/>
                </a:solidFill>
                <a:latin typeface="Angsana New" panose="02020603050405020304" pitchFamily="18" charset="-34"/>
              </a:rPr>
              <a:t>ควำม</a:t>
            </a:r>
            <a:r>
              <a:rPr lang="th-TH" sz="3600" b="1" dirty="0">
                <a:solidFill>
                  <a:srgbClr val="000000"/>
                </a:solidFill>
                <a:latin typeface="Angsana New" panose="02020603050405020304" pitchFamily="18" charset="-34"/>
              </a:rPr>
              <a:t>เสี่ยง ด้ำนอำชีวอนำมัยและ</a:t>
            </a:r>
            <a:r>
              <a:rPr lang="th-TH" sz="3600" b="1" dirty="0" err="1">
                <a:solidFill>
                  <a:srgbClr val="000000"/>
                </a:solidFill>
                <a:latin typeface="Angsana New" panose="02020603050405020304" pitchFamily="18" charset="-34"/>
              </a:rPr>
              <a:t>ควำม</a:t>
            </a:r>
            <a:r>
              <a:rPr lang="th-TH" sz="3600" b="1" dirty="0">
                <a:solidFill>
                  <a:srgbClr val="000000"/>
                </a:solidFill>
                <a:latin typeface="Angsana New" panose="02020603050405020304" pitchFamily="18" charset="-34"/>
              </a:rPr>
              <a:t>ปลอดภัย </a:t>
            </a:r>
            <a:endParaRPr lang="th-TH" sz="3600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องค์กรต้อง จัดทา นาไปปฏิบัติ และ การธารงรักษากระบวนการ สาหรับการกาจัดอันตรายและลดความเสี่ยงด้านอาชีวอนามัยและความปลอดภัย โดยใช้ลาดับชั้นในการควบคุม ดังนี้ </a:t>
            </a: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1. กาจัดอันตราย </a:t>
            </a: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2. ทดแทนด้วยวัสดุ กระบวนการ การปฏิบัติงานหรือเครื่องมือที่มีอันตรายน้อยกว่า </a:t>
            </a: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3. ใช้การควบคุมทางวิศวกรรม และหรือ การจัดงานใหม่ </a:t>
            </a: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4. ใช้การควบคุมเชิง</a:t>
            </a:r>
            <a:r>
              <a:rPr lang="th-TH" sz="3600" dirty="0" err="1">
                <a:solidFill>
                  <a:srgbClr val="000000"/>
                </a:solidFill>
                <a:latin typeface="Angsana New" panose="02020603050405020304" pitchFamily="18" charset="-34"/>
              </a:rPr>
              <a:t>การจัด</a:t>
            </a: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การ รวมถึงการอบรม </a:t>
            </a: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5. ใช้อุปกรณ์ป้องกันอันตรายส่วนบุคคลที่เพียงพอ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11851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048000" y="1562100"/>
            <a:ext cx="13182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0000"/>
                </a:solidFill>
                <a:latin typeface="Angsana New" panose="02020603050405020304" pitchFamily="18" charset="-34"/>
              </a:rPr>
              <a:t>ข้อกำหนดที่ 8.1.3 กำรบริหำรกำรเปลี่ยนแปลง </a:t>
            </a:r>
            <a:endParaRPr lang="th-TH" sz="3600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องค์กรต้องจัดทา กระบวนการสาหรับการนาไปปฏิบัติ และการควบคุมการเปลี่ยนแปลงไม่ว่าชั่วคราวหรือถาวร ที่กระทบต่อสมรรถนะด้านอาชีวอนามัยและความปลอดภัย อาทิ เช่น ผลิตภัณฑ์ กระบวนการ หรือบริการ ใหม่หรือที่เปลี่ยนแปลง รวมถึง </a:t>
            </a: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1. ที่ตั้งสถานที่ทางาน หรือ โดยรอบ </a:t>
            </a:r>
            <a:r>
              <a:rPr lang="th-TH" sz="3600" dirty="0" err="1">
                <a:solidFill>
                  <a:srgbClr val="000000"/>
                </a:solidFill>
                <a:latin typeface="Angsana New" panose="02020603050405020304" pitchFamily="18" charset="-34"/>
              </a:rPr>
              <a:t>การจัด</a:t>
            </a: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วางงาน สภาพการทางาน เครื่องจักร แรงงาน </a:t>
            </a: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2. การเปลี่ยนแปลงในข้อกาหนดทางกฎหมายที่บังคับใช้ และ ข้อกาหนดอ</a:t>
            </a:r>
            <a:r>
              <a:rPr lang="th-TH" sz="3600" dirty="0" err="1">
                <a:solidFill>
                  <a:srgbClr val="000000"/>
                </a:solidFill>
                <a:latin typeface="Angsana New" panose="02020603050405020304" pitchFamily="18" charset="-34"/>
              </a:rPr>
              <a:t>ื่น</a:t>
            </a: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 ๆ </a:t>
            </a: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3. การเปลี่ยนแปลงในความรู้หรือสารสนเทศที่เกี่ยวกับอันตรายและความเสี่ยงด้านอาชีวอนามัยและความปลอดภัย </a:t>
            </a: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4. การพัฒนาความรู้ และเทคโนโลยี องค์กร ต้อง ทบทวน ผลที่ตามมาของการเปลี่ยนแปลงโดยไม่ตั้งใจ การดาเนินกิจกรรมเพื่อบรรเทาผลด้านลบ ตามจาเป็น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88996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2514600" y="1714500"/>
            <a:ext cx="134112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0000"/>
                </a:solidFill>
                <a:latin typeface="Angsana New" panose="02020603050405020304" pitchFamily="18" charset="-34"/>
              </a:rPr>
              <a:t>ข้อกำหนดที่ 8.1.4 กำรจัดซื้อจัดจ้ำง </a:t>
            </a:r>
            <a:endParaRPr lang="th-TH" sz="3600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r>
              <a:rPr lang="th-TH" sz="3600" b="1" dirty="0">
                <a:solidFill>
                  <a:srgbClr val="000000"/>
                </a:solidFill>
                <a:latin typeface="Angsana New" panose="02020603050405020304" pitchFamily="18" charset="-34"/>
              </a:rPr>
              <a:t>ข้อกำหนดที่ 8.1.4.1 ทั่วไป </a:t>
            </a:r>
            <a:endParaRPr lang="th-TH" sz="3600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องค์กรต้องจัดทา นาไปปฏิบัติ และธารงรักษากระบวนการ เพื่อควบคุม </a:t>
            </a:r>
            <a:r>
              <a:rPr lang="th-TH" sz="3600" dirty="0" err="1">
                <a:solidFill>
                  <a:srgbClr val="000000"/>
                </a:solidFill>
                <a:latin typeface="Angsana New" panose="02020603050405020304" pitchFamily="18" charset="-34"/>
              </a:rPr>
              <a:t>การจัด</a:t>
            </a: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ซื้อจัดจ้าง ผลิตภัณฑ์และบริการ เพื่อทาให้มั่นใจการสอดคล้องกับข้อกาหนดระบบบริหาร ด้านอาชีวอนามัยและความปลอดภัย </a:t>
            </a:r>
          </a:p>
          <a:p>
            <a:r>
              <a:rPr lang="th-TH" sz="3600" b="1" dirty="0">
                <a:solidFill>
                  <a:srgbClr val="000000"/>
                </a:solidFill>
                <a:latin typeface="Angsana New" panose="02020603050405020304" pitchFamily="18" charset="-34"/>
              </a:rPr>
              <a:t>ข้อกำหนดที่ 8.1.4.2 ผู้รับเหมำ </a:t>
            </a:r>
            <a:endParaRPr lang="th-TH" sz="3600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องค์กรต้องประสานงานกระบวนการจัดซื้อจัดจ้าง กับผู้รับเหมา, สาหรับการบ่งชี้อันตราย และเพื่อประเมินและควบคุม ความเสี่ยงด้านอาชีวอนามัยและความปลอดภัย ซึ่งเกิดขึ้นจาก </a:t>
            </a: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1. กิจกรรมและการปฏิบัติงานของผู้รับเหมาที่กระทบต่อองค์กร </a:t>
            </a: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2. กิจกรรมและการปฏิบัติงานขององค์กรที่กระทบต่อผู้ทางานของผู้รับเหมา </a:t>
            </a: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3. กิจกรรมและการปฏิบัติงานของผู้รับเหมาที่กระทบต่อผู้มีส่วนได้ส่วนเสียอื่นในสถานที่ทางาน </a:t>
            </a:r>
            <a:endParaRPr lang="th-TH" sz="3600" dirty="0" smtClean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r>
              <a:rPr lang="th-TH" sz="3600" dirty="0"/>
              <a:t>กระบวนการจัดซื้อจัดจ้างขององค์กร ต้องกาหน</a:t>
            </a:r>
            <a:r>
              <a:rPr lang="th-TH" sz="3600" dirty="0" err="1"/>
              <a:t>ดแ</a:t>
            </a:r>
            <a:r>
              <a:rPr lang="th-TH" sz="3600" dirty="0"/>
              <a:t>ละใช้เกณฑ์ด้านอาชีวอนามัยและความปลอดภัย สาหรับการคัดเลือกผู้รับเหมา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41057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3886200" y="2628900"/>
            <a:ext cx="11049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dirty="0">
                <a:solidFill>
                  <a:srgbClr val="000000"/>
                </a:solidFill>
                <a:latin typeface="Angsana New" panose="02020603050405020304" pitchFamily="18" charset="-34"/>
              </a:rPr>
              <a:t>ข้อกำหนดที่ 8.1.4.3 เอำ</a:t>
            </a:r>
            <a:r>
              <a:rPr lang="th-TH" sz="4000" b="1" dirty="0" err="1">
                <a:solidFill>
                  <a:srgbClr val="000000"/>
                </a:solidFill>
                <a:latin typeface="Angsana New" panose="02020603050405020304" pitchFamily="18" charset="-34"/>
              </a:rPr>
              <a:t>ต์</a:t>
            </a:r>
            <a:r>
              <a:rPr lang="th-TH" sz="4000" b="1" dirty="0">
                <a:solidFill>
                  <a:srgbClr val="000000"/>
                </a:solidFill>
                <a:latin typeface="Angsana New" panose="02020603050405020304" pitchFamily="18" charset="-34"/>
              </a:rPr>
              <a:t>ซอร์ส (แหล่ง</a:t>
            </a:r>
            <a:r>
              <a:rPr lang="th-TH" sz="4000" b="1" dirty="0" err="1">
                <a:solidFill>
                  <a:srgbClr val="000000"/>
                </a:solidFill>
                <a:latin typeface="Angsana New" panose="02020603050405020304" pitchFamily="18" charset="-34"/>
              </a:rPr>
              <a:t>ภำยน</a:t>
            </a:r>
            <a:r>
              <a:rPr lang="th-TH" sz="4000" b="1" dirty="0">
                <a:solidFill>
                  <a:srgbClr val="000000"/>
                </a:solidFill>
                <a:latin typeface="Angsana New" panose="02020603050405020304" pitchFamily="18" charset="-34"/>
              </a:rPr>
              <a:t>อก) </a:t>
            </a:r>
            <a:endParaRPr lang="th-TH" sz="4000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r>
              <a:rPr lang="th-TH" sz="4000" dirty="0">
                <a:solidFill>
                  <a:srgbClr val="000000"/>
                </a:solidFill>
                <a:latin typeface="Angsana New" panose="02020603050405020304" pitchFamily="18" charset="-34"/>
              </a:rPr>
              <a:t>องค์กรต้องทาให้มั่นใจว่า กระบวนการและหน้าที่ จากแหล่งภายนอกได้รับการควบคุมองค์กรต้องมั่นใจว่า การประสานงานกับแหล่งภายนอกสอดคล้องกับข้อกาหนด</a:t>
            </a:r>
            <a:r>
              <a:rPr lang="th-TH" sz="4000" dirty="0" err="1">
                <a:solidFill>
                  <a:srgbClr val="000000"/>
                </a:solidFill>
                <a:latin typeface="Angsana New" panose="02020603050405020304" pitchFamily="18" charset="-34"/>
              </a:rPr>
              <a:t>กฏหมาย</a:t>
            </a:r>
            <a:r>
              <a:rPr lang="th-TH" sz="4000" dirty="0">
                <a:solidFill>
                  <a:srgbClr val="000000"/>
                </a:solidFill>
                <a:latin typeface="Angsana New" panose="02020603050405020304" pitchFamily="18" charset="-34"/>
              </a:rPr>
              <a:t>และข้อกาหนด</a:t>
            </a:r>
            <a:r>
              <a:rPr lang="th-TH" sz="4000" dirty="0" err="1">
                <a:solidFill>
                  <a:srgbClr val="000000"/>
                </a:solidFill>
                <a:latin typeface="Angsana New" panose="02020603050405020304" pitchFamily="18" charset="-34"/>
              </a:rPr>
              <a:t>อื่นๆ</a:t>
            </a:r>
            <a:r>
              <a:rPr lang="th-TH" sz="4000" dirty="0">
                <a:solidFill>
                  <a:srgbClr val="000000"/>
                </a:solidFill>
                <a:latin typeface="Angsana New" panose="02020603050405020304" pitchFamily="18" charset="-34"/>
              </a:rPr>
              <a:t> และ บรรลุ ผลลัพธ์ที่ต้องการของระบบการบริหาร ด้านอาชีวอนามัยและความปลอดภัย ประเภทและระดับการควบคุมที่ประยุกต์ใช้กับกระบวนการและหน้าที่เหล่านี้ต้องมีการกาหนดภายในระบบบริหาร ด้านอาชีวอนามัยและความปลอดภัย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125157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1752600" y="1181100"/>
            <a:ext cx="15087600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0000"/>
                </a:solidFill>
                <a:latin typeface="Angsana New" panose="02020603050405020304" pitchFamily="18" charset="-34"/>
              </a:rPr>
              <a:t>ข้อกำหนดที่ 8.2 กำรเตรียมกำ</a:t>
            </a:r>
            <a:r>
              <a:rPr lang="th-TH" sz="3600" b="1" dirty="0" err="1">
                <a:solidFill>
                  <a:srgbClr val="000000"/>
                </a:solidFill>
                <a:latin typeface="Angsana New" panose="02020603050405020304" pitchFamily="18" charset="-34"/>
              </a:rPr>
              <a:t>รแ</a:t>
            </a:r>
            <a:r>
              <a:rPr lang="th-TH" sz="3600" b="1" dirty="0">
                <a:solidFill>
                  <a:srgbClr val="000000"/>
                </a:solidFill>
                <a:latin typeface="Angsana New" panose="02020603050405020304" pitchFamily="18" charset="-34"/>
              </a:rPr>
              <a:t>ละตอบสนองกรณีฉุกเฉิน </a:t>
            </a:r>
            <a:endParaRPr lang="th-TH" sz="3600" dirty="0">
              <a:solidFill>
                <a:srgbClr val="000000"/>
              </a:solidFill>
              <a:latin typeface="Angsana New" panose="02020603050405020304" pitchFamily="18" charset="-34"/>
            </a:endParaRP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องค์กรต้องจัดทา นาไปปฏิบัติ และ ธารงรักษา กระบวนการที่จาเป็น เพื่อเตรียมการและตอบสนอง สาหรับ สถานการณ์ฉุกเฉินที่มีนัยยะ ตามที่ระบุในข้อกาหนดที่ </a:t>
            </a:r>
            <a:r>
              <a:rPr lang="th-TH" sz="3600" dirty="0" smtClean="0">
                <a:solidFill>
                  <a:srgbClr val="000000"/>
                </a:solidFill>
                <a:latin typeface="Angsana New" panose="02020603050405020304" pitchFamily="18" charset="-34"/>
              </a:rPr>
              <a:t>6.1 </a:t>
            </a: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รวมถึง </a:t>
            </a: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1. </a:t>
            </a:r>
            <a:r>
              <a:rPr lang="th-TH" sz="3600" dirty="0" err="1">
                <a:solidFill>
                  <a:srgbClr val="000000"/>
                </a:solidFill>
                <a:latin typeface="Angsana New" panose="02020603050405020304" pitchFamily="18" charset="-34"/>
              </a:rPr>
              <a:t>การจัด</a:t>
            </a: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ทา แผนตอบสนองต่อสถานการณ์ฉุกเฉิน รวมการปฐมพยาบาลเบื้องต้น </a:t>
            </a: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2. ให้การอบรมสาหรับแผนตอบสนอง </a:t>
            </a: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3. ทดสอบและฝึกซ้อม กาลังความสามารถของแผนการตอบสนอง เป็นระยะ </a:t>
            </a: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4. การประเมินสมรรถนะ และ ตามจาเป็น แก้ไขแผนตอบสนอง รวมถึงหลังการทดสอบ และโดยเฉพาะหลังการเกิดสถานการณ์ฉุกเฉิน </a:t>
            </a: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5. สื่อสารและให้ข้อมูลที่เกี่ยวข้องกับผู้ทางานทุกคน ที่มีหน้าที่และรับผิดชอบ </a:t>
            </a: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6. สื่อสารข้อมูลที่เกี่ยวข้องให้กับผู้รับเหมา ผู้มาเยือน การให้บริการตอบสนองกรณีฉุกเฉินหน่วยราชการ และ ชุมชนท้องถิ่น </a:t>
            </a: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7. ไตร่ตรองถึง ความจาเป็นและความสามารถของผู้มีส่วนได้ส่วนเสียที่เกี่ยวข้องทั้งหมดและ ทาให้มั่นใจในการมีส่วนร่วมตามความเหมาะสมใน</a:t>
            </a:r>
            <a:r>
              <a:rPr lang="th-TH" sz="3600" dirty="0" err="1">
                <a:solidFill>
                  <a:srgbClr val="000000"/>
                </a:solidFill>
                <a:latin typeface="Angsana New" panose="02020603050405020304" pitchFamily="18" charset="-34"/>
              </a:rPr>
              <a:t>การจัด</a:t>
            </a:r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ทาแผนตอบสนอง </a:t>
            </a:r>
          </a:p>
          <a:p>
            <a:r>
              <a:rPr lang="th-TH" sz="3600" dirty="0">
                <a:solidFill>
                  <a:srgbClr val="000000"/>
                </a:solidFill>
                <a:latin typeface="Angsana New" panose="02020603050405020304" pitchFamily="18" charset="-34"/>
              </a:rPr>
              <a:t>องค์กรต้องธารงรักษาและจัดเก็บเอกสารสารสนเทศเกี่ยวกับกระบวนการ และเกี่ยวกับแผนการตอบสนองต่อสถานการณ์ฉุกเฉินที่เป็นไปได้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02169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005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 45001:2018 </a:t>
            </a:r>
            <a:r>
              <a:rPr lang="th-TH" dirty="0"/>
              <a:t>คืออะไร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ISO 45001 </a:t>
            </a:r>
            <a:r>
              <a:rPr lang="th-TH" sz="5400" dirty="0"/>
              <a:t>จัดทำขึ้นโดยใช้ </a:t>
            </a:r>
            <a:r>
              <a:rPr lang="en-US" sz="5400" dirty="0"/>
              <a:t>High-Level Structure </a:t>
            </a:r>
            <a:r>
              <a:rPr lang="th-TH" sz="5400" dirty="0"/>
              <a:t>ซึ่งมีจุดประสงค์เพื่อเพิ่มความสอดคล้องของมาตรฐานระบบ</a:t>
            </a:r>
            <a:r>
              <a:rPr lang="th-TH" sz="5400" dirty="0" err="1"/>
              <a:t>การจัด</a:t>
            </a:r>
            <a:r>
              <a:rPr lang="th-TH" sz="5400" dirty="0"/>
              <a:t>การของ </a:t>
            </a:r>
            <a:r>
              <a:rPr lang="en-US" sz="5400" dirty="0"/>
              <a:t>ISO </a:t>
            </a:r>
            <a:r>
              <a:rPr lang="th-TH" sz="5400" dirty="0"/>
              <a:t>และเพื่ออำนวยความสะดวกให้แก่การดำเนินการขององค์กรที่ต้องการยกระดับมาตรฐานต่าง ๆ ที่ต้องการในทันที ตัวอย่างเช่น </a:t>
            </a:r>
            <a:r>
              <a:rPr lang="en-US" sz="5400" dirty="0"/>
              <a:t>ISO </a:t>
            </a:r>
            <a:r>
              <a:rPr lang="en-US" sz="5400" dirty="0" smtClean="0"/>
              <a:t>9001 </a:t>
            </a:r>
            <a:r>
              <a:rPr lang="th-TH" sz="5400" dirty="0"/>
              <a:t>และ </a:t>
            </a:r>
            <a:r>
              <a:rPr lang="en-US" sz="5400" dirty="0"/>
              <a:t>ISO </a:t>
            </a:r>
            <a:r>
              <a:rPr lang="en-US" sz="5400" dirty="0" smtClean="0"/>
              <a:t>14001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498929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02643" y="0"/>
            <a:ext cx="10282714" cy="10287000"/>
          </a:xfrm>
          <a:custGeom>
            <a:avLst/>
            <a:gdLst/>
            <a:ahLst/>
            <a:cxnLst/>
            <a:rect l="l" t="t" r="r" b="b"/>
            <a:pathLst>
              <a:path w="10282714" h="10287000">
                <a:moveTo>
                  <a:pt x="0" y="0"/>
                </a:moveTo>
                <a:lnTo>
                  <a:pt x="10282714" y="0"/>
                </a:lnTo>
                <a:lnTo>
                  <a:pt x="102827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04048" y="1127760"/>
            <a:ext cx="14401794" cy="114366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spcAft>
                <a:spcPts val="900"/>
              </a:spcAft>
              <a:buClr>
                <a:schemeClr val="accent1"/>
              </a:buClr>
              <a:buSzPct val="115000"/>
            </a:pPr>
            <a:r>
              <a:rPr lang="th-TH" sz="6000" b="1" dirty="0">
                <a:latin typeface="+mn-lt"/>
                <a:ea typeface="+mn-ea"/>
                <a:cs typeface="+mn-cs"/>
              </a:rPr>
              <a:t>ศัพท์ที่ควรรู้เกี่ยวกับ </a:t>
            </a:r>
            <a:r>
              <a:rPr lang="en-US" sz="6000" b="1" dirty="0">
                <a:latin typeface="+mn-lt"/>
                <a:ea typeface="+mn-ea"/>
                <a:cs typeface="+mn-cs"/>
              </a:rPr>
              <a:t>ISO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561096" y="2576228"/>
            <a:ext cx="15887699" cy="72916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/>
              <a:t>1</a:t>
            </a:r>
            <a:r>
              <a:rPr lang="en-US" sz="4800" dirty="0" smtClean="0"/>
              <a:t>. Auditor  </a:t>
            </a:r>
            <a:r>
              <a:rPr lang="th-TH" sz="4800" dirty="0"/>
              <a:t>ผู้ตรวจประเมิน</a:t>
            </a:r>
          </a:p>
          <a:p>
            <a:pPr marL="0" indent="0">
              <a:buNone/>
            </a:pPr>
            <a:r>
              <a:rPr lang="th-TH" sz="4800" dirty="0"/>
              <a:t>2</a:t>
            </a:r>
            <a:r>
              <a:rPr lang="th-TH" sz="4800" dirty="0" smtClean="0"/>
              <a:t>.</a:t>
            </a:r>
            <a:r>
              <a:rPr lang="en-US" sz="4800" dirty="0" smtClean="0"/>
              <a:t> Auditee  </a:t>
            </a:r>
            <a:r>
              <a:rPr lang="th-TH" sz="4800" dirty="0"/>
              <a:t>ผู้ถูกตรวจประเมิน</a:t>
            </a:r>
          </a:p>
          <a:p>
            <a:pPr marL="0" indent="0">
              <a:buNone/>
            </a:pPr>
            <a:r>
              <a:rPr lang="th-TH" sz="4800" dirty="0"/>
              <a:t>3</a:t>
            </a:r>
            <a:r>
              <a:rPr lang="th-TH" sz="4800" dirty="0" smtClean="0"/>
              <a:t>.</a:t>
            </a:r>
            <a:r>
              <a:rPr lang="en-US" sz="4800" dirty="0" smtClean="0"/>
              <a:t> Lead </a:t>
            </a:r>
            <a:r>
              <a:rPr lang="en-US" sz="4800" dirty="0"/>
              <a:t>Auditor  </a:t>
            </a:r>
            <a:r>
              <a:rPr lang="th-TH" sz="4800" dirty="0"/>
              <a:t>หัวหน้าทีมผู้ตรวจประเมิน (มีหน้าที่ควบคุมสถานะการ /รวบรวมเอกสารเสนอผู้บริหาร /ทบทวนผลการตรวจประเมินอีกรอบ)</a:t>
            </a:r>
          </a:p>
          <a:p>
            <a:pPr marL="0" indent="0">
              <a:buNone/>
            </a:pPr>
            <a:r>
              <a:rPr lang="th-TH" sz="4800" dirty="0"/>
              <a:t>4</a:t>
            </a:r>
            <a:r>
              <a:rPr lang="th-TH" sz="4800" dirty="0" smtClean="0"/>
              <a:t>.</a:t>
            </a:r>
            <a:r>
              <a:rPr lang="en-US" sz="4800" dirty="0" smtClean="0"/>
              <a:t> Audit </a:t>
            </a:r>
            <a:r>
              <a:rPr lang="en-US" sz="4800" dirty="0"/>
              <a:t>Criteria  </a:t>
            </a:r>
            <a:r>
              <a:rPr lang="th-TH" sz="4800" dirty="0"/>
              <a:t>เกณฑ์ที่ใช้ตรวจประเมิน (1.อ้างอิงตามกฎหมาย 2.ข้อกำหนด มาตรการ</a:t>
            </a:r>
            <a:r>
              <a:rPr lang="th-TH" sz="4800" dirty="0" err="1"/>
              <a:t>ต่างๆ</a:t>
            </a:r>
            <a:r>
              <a:rPr lang="en-US" sz="4800" dirty="0"/>
              <a:t> </a:t>
            </a:r>
            <a:r>
              <a:rPr lang="th-TH" sz="4800" dirty="0"/>
              <a:t>ที่องค์การกำหนดใช้ เช่น </a:t>
            </a:r>
            <a:r>
              <a:rPr lang="en-US" sz="4800" dirty="0" err="1"/>
              <a:t>EdPEx</a:t>
            </a:r>
            <a:r>
              <a:rPr lang="en-US" sz="4800" dirty="0"/>
              <a:t>  ISO </a:t>
            </a:r>
            <a:r>
              <a:rPr lang="th-TH" sz="4800" dirty="0"/>
              <a:t>เป็นต้น  3.ข้อกำหนดของลูกค้า  4.ข้อกำหนดขององค์การ </a:t>
            </a:r>
            <a:r>
              <a:rPr lang="th-TH" sz="4800" dirty="0" smtClean="0"/>
              <a:t>(</a:t>
            </a:r>
            <a:r>
              <a:rPr lang="en-US" sz="4800" dirty="0" smtClean="0"/>
              <a:t>Policy</a:t>
            </a:r>
            <a:r>
              <a:rPr lang="th-TH" sz="4800" dirty="0" smtClean="0"/>
              <a:t>))</a:t>
            </a:r>
            <a:endParaRPr lang="en-US" sz="4800" dirty="0"/>
          </a:p>
          <a:p>
            <a:pPr marL="0" indent="0">
              <a:buNone/>
            </a:pPr>
            <a:r>
              <a:rPr lang="en-US" sz="4800" dirty="0"/>
              <a:t>5</a:t>
            </a:r>
            <a:r>
              <a:rPr lang="en-US" sz="4800" dirty="0" smtClean="0"/>
              <a:t>. Audit </a:t>
            </a:r>
            <a:r>
              <a:rPr lang="en-US" sz="4800" dirty="0"/>
              <a:t>Evidence  </a:t>
            </a:r>
            <a:r>
              <a:rPr lang="th-TH" sz="4800" dirty="0"/>
              <a:t>หลักฐาน  (จากการสัมภาษณ์ /สังเกต /เอกสาร)</a:t>
            </a:r>
          </a:p>
        </p:txBody>
      </p:sp>
    </p:spTree>
    <p:extLst>
      <p:ext uri="{BB962C8B-B14F-4D97-AF65-F5344CB8AC3E}">
        <p14:creationId xmlns:p14="http://schemas.microsoft.com/office/powerpoint/2010/main" val="1204070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982205" y="2781300"/>
            <a:ext cx="14967282" cy="5319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4800" dirty="0"/>
              <a:t>6</a:t>
            </a:r>
            <a:r>
              <a:rPr lang="th-TH" sz="4800" dirty="0" smtClean="0"/>
              <a:t>. </a:t>
            </a:r>
            <a:r>
              <a:rPr lang="en-US" sz="4800" dirty="0" smtClean="0"/>
              <a:t>NC  </a:t>
            </a:r>
            <a:r>
              <a:rPr lang="en-US" sz="4800" dirty="0"/>
              <a:t>Nonconformity  </a:t>
            </a:r>
            <a:r>
              <a:rPr lang="th-TH" sz="4800" dirty="0"/>
              <a:t>ความไม่สอดคล้อง</a:t>
            </a:r>
          </a:p>
          <a:p>
            <a:pPr marL="0" indent="0">
              <a:buNone/>
            </a:pPr>
            <a:r>
              <a:rPr lang="th-TH" sz="4800" dirty="0"/>
              <a:t>7</a:t>
            </a:r>
            <a:r>
              <a:rPr lang="th-TH" sz="4800" dirty="0" smtClean="0"/>
              <a:t>. </a:t>
            </a:r>
            <a:r>
              <a:rPr lang="en-US" sz="4800" dirty="0" smtClean="0"/>
              <a:t>OB  </a:t>
            </a:r>
            <a:r>
              <a:rPr lang="en-US" sz="4800" dirty="0"/>
              <a:t>Observation  </a:t>
            </a:r>
            <a:r>
              <a:rPr lang="th-TH" sz="4800" dirty="0"/>
              <a:t>ข้อสังเกต</a:t>
            </a:r>
            <a:endParaRPr lang="en-US" sz="4800" dirty="0"/>
          </a:p>
          <a:p>
            <a:pPr marL="0" indent="0">
              <a:buNone/>
            </a:pPr>
            <a:r>
              <a:rPr lang="th-TH" sz="4800" dirty="0"/>
              <a:t>8</a:t>
            </a:r>
            <a:r>
              <a:rPr lang="th-TH" sz="4800" dirty="0" smtClean="0"/>
              <a:t>. </a:t>
            </a:r>
            <a:r>
              <a:rPr lang="en-US" sz="4800" dirty="0" smtClean="0"/>
              <a:t>C  </a:t>
            </a:r>
            <a:r>
              <a:rPr lang="en-US" sz="4800" dirty="0"/>
              <a:t>Compliance  </a:t>
            </a:r>
            <a:r>
              <a:rPr lang="th-TH" sz="4800" dirty="0"/>
              <a:t>ความสอดคล้อง</a:t>
            </a:r>
          </a:p>
          <a:p>
            <a:pPr marL="0" indent="0">
              <a:buNone/>
            </a:pPr>
            <a:r>
              <a:rPr lang="th-TH" sz="4800" dirty="0"/>
              <a:t>9</a:t>
            </a:r>
            <a:r>
              <a:rPr lang="th-TH" sz="4800" dirty="0" smtClean="0"/>
              <a:t>. </a:t>
            </a:r>
            <a:r>
              <a:rPr lang="en-US" sz="4800" dirty="0" smtClean="0"/>
              <a:t>CAR </a:t>
            </a:r>
            <a:r>
              <a:rPr lang="en-US" sz="4800" dirty="0"/>
              <a:t>(Corrective Action Request)  </a:t>
            </a:r>
            <a:r>
              <a:rPr lang="th-TH" sz="4800" dirty="0"/>
              <a:t>ใบขอให้แก้ไข</a:t>
            </a:r>
          </a:p>
          <a:p>
            <a:pPr marL="0" indent="0">
              <a:buNone/>
            </a:pPr>
            <a:r>
              <a:rPr lang="th-TH" sz="4800" dirty="0"/>
              <a:t>10</a:t>
            </a:r>
            <a:r>
              <a:rPr lang="th-TH" sz="4800" dirty="0" smtClean="0"/>
              <a:t>. </a:t>
            </a:r>
            <a:r>
              <a:rPr lang="en-US" sz="4800" dirty="0" smtClean="0"/>
              <a:t>First </a:t>
            </a:r>
            <a:r>
              <a:rPr lang="en-US" sz="4800" dirty="0"/>
              <a:t>Party Audit  (Internal Audit)  </a:t>
            </a:r>
            <a:r>
              <a:rPr lang="th-TH" sz="4800" dirty="0"/>
              <a:t>ตรวจภายใน</a:t>
            </a:r>
            <a:r>
              <a:rPr lang="th-TH" sz="4800" dirty="0" smtClean="0"/>
              <a:t>กันเอง</a:t>
            </a:r>
            <a:endParaRPr lang="th-TH" sz="4800" dirty="0"/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264949" y="1333500"/>
            <a:ext cx="14401794" cy="114366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66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spcAft>
                <a:spcPts val="900"/>
              </a:spcAft>
              <a:buClr>
                <a:schemeClr val="accent1"/>
              </a:buClr>
              <a:buSzPct val="115000"/>
            </a:pPr>
            <a:r>
              <a:rPr lang="th-TH" sz="6000" b="1" dirty="0" smtClean="0">
                <a:latin typeface="+mn-lt"/>
                <a:ea typeface="+mn-ea"/>
                <a:cs typeface="+mn-cs"/>
              </a:rPr>
              <a:t>ศัพท์ที่ควรรู้เกี่ยวกับ </a:t>
            </a:r>
            <a:r>
              <a:rPr lang="en-US" sz="6000" b="1" dirty="0" smtClean="0">
                <a:latin typeface="+mn-lt"/>
                <a:ea typeface="+mn-ea"/>
                <a:cs typeface="+mn-cs"/>
              </a:rPr>
              <a:t>ISO</a:t>
            </a:r>
            <a:endParaRPr lang="en-US" sz="60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2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982205" y="2871537"/>
            <a:ext cx="14967282" cy="50913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4800" dirty="0" smtClean="0"/>
              <a:t>11. </a:t>
            </a:r>
            <a:r>
              <a:rPr lang="en-US" sz="4800" dirty="0" smtClean="0"/>
              <a:t>Second </a:t>
            </a:r>
            <a:r>
              <a:rPr lang="en-US" sz="4800" dirty="0"/>
              <a:t>Party Audit  </a:t>
            </a:r>
            <a:r>
              <a:rPr lang="th-TH" sz="4800" dirty="0"/>
              <a:t>ประเมินโดยสององค์การที่เกี่ยวข้องกัน  การตรวจโดยลูกค้า หรือผู้มีส่วนได้ส่วนเสียขององค์การ</a:t>
            </a:r>
          </a:p>
          <a:p>
            <a:pPr marL="0" indent="0">
              <a:buNone/>
            </a:pPr>
            <a:r>
              <a:rPr lang="th-TH" sz="4800" dirty="0"/>
              <a:t>12</a:t>
            </a:r>
            <a:r>
              <a:rPr lang="th-TH" sz="4800" dirty="0" smtClean="0"/>
              <a:t>. </a:t>
            </a:r>
            <a:r>
              <a:rPr lang="en-US" sz="4800" dirty="0" smtClean="0"/>
              <a:t>Third </a:t>
            </a:r>
            <a:r>
              <a:rPr lang="en-US" sz="4800" dirty="0"/>
              <a:t>Party Audit  </a:t>
            </a:r>
            <a:r>
              <a:rPr lang="th-TH" sz="4800" dirty="0"/>
              <a:t>การตรวจโดยหน่วยงานที่ให้การรับรอง  เป็นหน่วยงานที่ไม่มีส่วนได้ส่วนเสียกับองค์การ</a:t>
            </a:r>
            <a:endParaRPr lang="en-US" sz="4800" dirty="0"/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2264949" y="1257300"/>
            <a:ext cx="14401794" cy="114366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66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spcAft>
                <a:spcPts val="900"/>
              </a:spcAft>
              <a:buClr>
                <a:schemeClr val="accent1"/>
              </a:buClr>
              <a:buSzPct val="115000"/>
            </a:pPr>
            <a:r>
              <a:rPr lang="th-TH" sz="6000" b="1" dirty="0" smtClean="0">
                <a:latin typeface="+mn-lt"/>
                <a:ea typeface="+mn-ea"/>
                <a:cs typeface="+mn-cs"/>
              </a:rPr>
              <a:t>ศัพท์ที่ควรรู้เกี่ยวกับ </a:t>
            </a:r>
            <a:r>
              <a:rPr lang="en-US" sz="6000" b="1" dirty="0" smtClean="0">
                <a:latin typeface="+mn-lt"/>
                <a:ea typeface="+mn-ea"/>
                <a:cs typeface="+mn-cs"/>
              </a:rPr>
              <a:t>ISO</a:t>
            </a:r>
            <a:endParaRPr lang="en-US" sz="60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519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54351" y="969860"/>
            <a:ext cx="14401794" cy="791829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High-Level Structure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448" y="1761689"/>
            <a:ext cx="12784824" cy="760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34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4176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ชีวภาพ">
  <a:themeElements>
    <a:clrScheme name="ชีวภาพ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ชีวภาพ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ชีวภาพ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285</TotalTime>
  <Words>1291</Words>
  <Application>Microsoft Office PowerPoint</Application>
  <PresentationFormat>กำหนดเอง</PresentationFormat>
  <Paragraphs>68</Paragraphs>
  <Slides>40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40</vt:i4>
      </vt:variant>
    </vt:vector>
  </HeadingPairs>
  <TitlesOfParts>
    <vt:vector size="46" baseType="lpstr">
      <vt:lpstr>Cordia New</vt:lpstr>
      <vt:lpstr>Angsana New</vt:lpstr>
      <vt:lpstr>Arial</vt:lpstr>
      <vt:lpstr>Eczar Medium</vt:lpstr>
      <vt:lpstr>Garamond</vt:lpstr>
      <vt:lpstr>ชีวภาพ</vt:lpstr>
      <vt:lpstr>งานนำเสนอ PowerPoint</vt:lpstr>
      <vt:lpstr>ประโยชน์หลักของ ISO 45001</vt:lpstr>
      <vt:lpstr>เห็นความสำคัญของพนักงานเป็นอันดับแรกด้วย  ISO 45001:2018 ระบบมาตรฐานการจัดการอาชีวอนามัยและความปลอดภัย </vt:lpstr>
      <vt:lpstr>ISO 45001:2018 คืออะไร</vt:lpstr>
      <vt:lpstr>ศัพท์ที่ควรรู้เกี่ยวกับ ISO</vt:lpstr>
      <vt:lpstr>งานนำเสนอ PowerPoint</vt:lpstr>
      <vt:lpstr>งานนำเสนอ PowerPoint</vt:lpstr>
      <vt:lpstr>High-Level Structure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ISO45001</dc:title>
  <cp:lastModifiedBy>aran tum</cp:lastModifiedBy>
  <cp:revision>11</cp:revision>
  <dcterms:created xsi:type="dcterms:W3CDTF">2006-08-16T00:00:00Z</dcterms:created>
  <dcterms:modified xsi:type="dcterms:W3CDTF">2025-02-19T06:03:00Z</dcterms:modified>
  <dc:identifier>DAFtfVaBAzM</dc:identifier>
</cp:coreProperties>
</file>