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ibre Franklin Medium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84963" y="4807029"/>
            <a:ext cx="7860912" cy="4882040"/>
          </a:xfrm>
          <a:custGeom>
            <a:avLst/>
            <a:gdLst/>
            <a:ahLst/>
            <a:cxnLst/>
            <a:rect l="l" t="t" r="r" b="b"/>
            <a:pathLst>
              <a:path w="7860912" h="4882040">
                <a:moveTo>
                  <a:pt x="0" y="0"/>
                </a:moveTo>
                <a:lnTo>
                  <a:pt x="7860912" y="0"/>
                </a:lnTo>
                <a:lnTo>
                  <a:pt x="7860912" y="4882039"/>
                </a:lnTo>
                <a:lnTo>
                  <a:pt x="0" y="4882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40631" y="780719"/>
            <a:ext cx="12406738" cy="3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04"/>
              </a:lnSpc>
            </a:pPr>
            <a:r>
              <a:rPr lang="en-US" sz="10587">
                <a:solidFill>
                  <a:srgbClr val="FFFFFF"/>
                </a:solidFill>
                <a:cs typeface="Libre Franklin Medium"/>
              </a:rPr>
              <a:t>ความสำคัญของเสียงและความสั่นสะเทือน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7581" y="4643393"/>
            <a:ext cx="8120972" cy="4872583"/>
          </a:xfrm>
          <a:custGeom>
            <a:avLst/>
            <a:gdLst/>
            <a:ahLst/>
            <a:cxnLst/>
            <a:rect l="l" t="t" r="r" b="b"/>
            <a:pathLst>
              <a:path w="8120972" h="4872583">
                <a:moveTo>
                  <a:pt x="0" y="0"/>
                </a:moveTo>
                <a:lnTo>
                  <a:pt x="8120972" y="0"/>
                </a:lnTo>
                <a:lnTo>
                  <a:pt x="8120972" y="4872583"/>
                </a:lnTo>
                <a:lnTo>
                  <a:pt x="0" y="487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4643393"/>
            <a:ext cx="8906625" cy="5458899"/>
          </a:xfrm>
          <a:custGeom>
            <a:avLst/>
            <a:gdLst/>
            <a:ahLst/>
            <a:cxnLst/>
            <a:rect l="l" t="t" r="r" b="b"/>
            <a:pathLst>
              <a:path w="8906625" h="5458899">
                <a:moveTo>
                  <a:pt x="0" y="0"/>
                </a:moveTo>
                <a:lnTo>
                  <a:pt x="8906625" y="0"/>
                </a:lnTo>
                <a:lnTo>
                  <a:pt x="8906625" y="5458899"/>
                </a:lnTo>
                <a:lnTo>
                  <a:pt x="0" y="5458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182" y="1252227"/>
            <a:ext cx="13871826" cy="307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4"/>
              </a:lnSpc>
              <a:spcBef>
                <a:spcPct val="0"/>
              </a:spcBef>
            </a:pP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ส่วน</a:t>
            </a:r>
            <a:r>
              <a:rPr lang="en-US" sz="5061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ผลกระทบที่เกิดกับอาคาร</a:t>
            </a:r>
            <a:r>
              <a:rPr lang="en-US" sz="5061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มักจะแสดงออกมาให้เห็นว่าตามผนังอาคารมีรอยร้าว</a:t>
            </a:r>
            <a:r>
              <a:rPr lang="en-US" sz="5061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ซึ่งเกิดจากการทรุดตัวของอาคาร</a:t>
            </a:r>
            <a:r>
              <a:rPr lang="en-US" sz="5061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และหากอาคารมีการทรุดตัวมาก</a:t>
            </a:r>
            <a:r>
              <a:rPr lang="en-US" sz="5061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1" dirty="0" err="1">
                <a:solidFill>
                  <a:srgbClr val="FFFFFF"/>
                </a:solidFill>
                <a:cs typeface="Libre Franklin Medium"/>
              </a:rPr>
              <a:t>จะทําให้อาคารนั้นพังทะลายลงมาได้</a:t>
            </a:r>
            <a:endParaRPr lang="en-US" sz="5061" dirty="0">
              <a:solidFill>
                <a:srgbClr val="FFFFFF"/>
              </a:solidFill>
              <a:cs typeface="Libre Franklin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5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3576" y="2201787"/>
            <a:ext cx="14220849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423"/>
              </a:lnSpc>
            </a:pP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การสั่นสะเทือนสามารถพบได้ทั่วไปในชีวิตประจําวัน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และในงานทางวิศวกรรมมากมาย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ตัวอย่างการสั่นสะเทือนที่พบได้บ่อย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เช่น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การสั่นสะเทือนในรถยนต์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การสั่นสะเทือนจากการทํางานของ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เครื่องซักผ้า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การสั่นสะเทือนจากการทํางานของเครื่องจักรกลเกษตร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การสั่นสะเทือนจากลมพายุ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หรือ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แผ่นดินไหว</a:t>
            </a:r>
            <a:r>
              <a:rPr lang="en-US" sz="5352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352" dirty="0" err="1">
                <a:solidFill>
                  <a:srgbClr val="FFFFFF"/>
                </a:solidFill>
                <a:cs typeface="Libre Franklin Medium"/>
              </a:rPr>
              <a:t>เป็นต้น</a:t>
            </a:r>
            <a:endParaRPr lang="en-US" sz="5352" dirty="0">
              <a:solidFill>
                <a:srgbClr val="FFFFFF"/>
              </a:solidFill>
              <a:cs typeface="Libre Franklin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9165" y="6077497"/>
            <a:ext cx="5910182" cy="3940121"/>
          </a:xfrm>
          <a:custGeom>
            <a:avLst/>
            <a:gdLst/>
            <a:ahLst/>
            <a:cxnLst/>
            <a:rect l="l" t="t" r="r" b="b"/>
            <a:pathLst>
              <a:path w="5910182" h="3940121">
                <a:moveTo>
                  <a:pt x="0" y="0"/>
                </a:moveTo>
                <a:lnTo>
                  <a:pt x="5910182" y="0"/>
                </a:lnTo>
                <a:lnTo>
                  <a:pt x="5910182" y="3940121"/>
                </a:lnTo>
                <a:lnTo>
                  <a:pt x="0" y="3940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82222" y="5918584"/>
            <a:ext cx="8190766" cy="4869424"/>
          </a:xfrm>
          <a:custGeom>
            <a:avLst/>
            <a:gdLst/>
            <a:ahLst/>
            <a:cxnLst/>
            <a:rect l="l" t="t" r="r" b="b"/>
            <a:pathLst>
              <a:path w="8190766" h="4869424">
                <a:moveTo>
                  <a:pt x="0" y="0"/>
                </a:moveTo>
                <a:lnTo>
                  <a:pt x="8190766" y="0"/>
                </a:lnTo>
                <a:lnTo>
                  <a:pt x="8190766" y="4869424"/>
                </a:lnTo>
                <a:lnTo>
                  <a:pt x="0" y="486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956" y="531956"/>
            <a:ext cx="16847344" cy="541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99"/>
              </a:lnSpc>
            </a:pP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การสั่นสะเทือนในรถยนต์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การสั่นสะเทือนในรถยนต์เกิดขึ้นตั้งแต่เมื่อสตาร์ทเครื่องยนต์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การทํางานของลูกสูบในเครื่องยนต์ที่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ไม่สมดุลทําให้เกิดการสั่นสะเทือนขึ้น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และเมื่อรถเริ่มเคลื่อนที่การขบกันของฟันเฟืองในระบบส่งกําลังก็ทําให้เกิดการสั่นสะเทือนและเสียงรบกวนเช่นกัน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หากรถวิ่งผ่านถนนขรุขระเป็นลูกคลื่น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หรือวิ่งผ่านลูกระนาด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หรือหลุมบนพื้นถนน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ผลของความไม่เรียบของพื้นถนนเหล่านี้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ก็ทําให้เกิดการสั่นสะเทือน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และส่งผ่านไปยังตัวรถและผู้โดยสารด้วย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จะเห็นว่าเฉพาะในรถยนต์เพียงอย่างเดียวก็อาจมีปัญหาเกี่ยวกับการสั่นสะเทือน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ซึ่งเกิดจากต้นเหตุหลายๆ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415" dirty="0" err="1">
                <a:solidFill>
                  <a:srgbClr val="FFFFFF"/>
                </a:solidFill>
                <a:cs typeface="Libre Franklin Medium"/>
              </a:rPr>
              <a:t>สาเหตุ</a:t>
            </a:r>
            <a:r>
              <a:rPr lang="en-US" sz="4415" dirty="0">
                <a:solidFill>
                  <a:srgbClr val="FFFFFF"/>
                </a:solidFill>
                <a:cs typeface="Libre Franklin Medium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3500" y="5209848"/>
            <a:ext cx="7127749" cy="4910227"/>
          </a:xfrm>
          <a:custGeom>
            <a:avLst/>
            <a:gdLst/>
            <a:ahLst/>
            <a:cxnLst/>
            <a:rect l="l" t="t" r="r" b="b"/>
            <a:pathLst>
              <a:path w="7127749" h="4910227">
                <a:moveTo>
                  <a:pt x="0" y="0"/>
                </a:moveTo>
                <a:lnTo>
                  <a:pt x="7127749" y="0"/>
                </a:lnTo>
                <a:lnTo>
                  <a:pt x="7127749" y="4910227"/>
                </a:lnTo>
                <a:lnTo>
                  <a:pt x="0" y="4910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14627" y="6071623"/>
            <a:ext cx="9759197" cy="3186677"/>
          </a:xfrm>
          <a:custGeom>
            <a:avLst/>
            <a:gdLst/>
            <a:ahLst/>
            <a:cxnLst/>
            <a:rect l="l" t="t" r="r" b="b"/>
            <a:pathLst>
              <a:path w="9759197" h="3186677">
                <a:moveTo>
                  <a:pt x="0" y="0"/>
                </a:moveTo>
                <a:lnTo>
                  <a:pt x="9759197" y="0"/>
                </a:lnTo>
                <a:lnTo>
                  <a:pt x="9759197" y="3186677"/>
                </a:lnTo>
                <a:lnTo>
                  <a:pt x="0" y="31866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4691" y="422041"/>
            <a:ext cx="17739133" cy="418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7"/>
              </a:lnSpc>
              <a:spcBef>
                <a:spcPct val="0"/>
              </a:spcBef>
            </a:pP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การศึกษาเกี่ยวกับการสั่นสะเทือนจะทําให้สามารถออกแบบรถยนต์ที่ขับได้นิ่มนวลและเงียบได้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เช่น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การสั่นสะเทือนจากเครื่องยนต์ก็อาจแก้ได้โดยการถ่วงสมดุลเครื่องยนต์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เพื่อให้แรงที่ไม่สมดุลเหลือน้อยที่สุด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นองจากนี้ยังต้องมียางรองแท่นเครื่องเพื่อลดการถ่ายเทการสั่นสะเทือนจาก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เครื่องยนต์ไปสู่ส่วนอื่นๆ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การสั่นสะเทือนเนื่องจากการขบกันของฟันเฟืองก็อาจลดได้โดยการออกแบบรูปร่างฟันเฟืองและเพิ่มความเรียบผิวของฟันเฟือง ส่วนการสั่นสะเทือนที่ถ่ายทอดจากผลของสภาพพื้นถนนที่ไม่เรียบก็สามารถลดได้โดยการออกแบบระบบรองรับ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ซึ่งประกอบด้วยสปริงหรือแหนบ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และตัวหน่วง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การกระแทก</a:t>
            </a:r>
            <a:r>
              <a:rPr lang="en-US" sz="3881" dirty="0">
                <a:solidFill>
                  <a:srgbClr val="FFFFFF"/>
                </a:solidFill>
                <a:latin typeface="Libre Franklin Medium"/>
                <a:cs typeface="Libre Franklin Medium"/>
              </a:rPr>
              <a:t> (Shock absorber) </a:t>
            </a:r>
            <a:r>
              <a:rPr lang="en-US" sz="3881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ที่เหมาะสมเป็นต้น</a:t>
            </a:r>
            <a:endParaRPr lang="en-US" sz="3881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17529" y="4329431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26559" y="4329431"/>
            <a:ext cx="6725852" cy="4928869"/>
          </a:xfrm>
          <a:custGeom>
            <a:avLst/>
            <a:gdLst/>
            <a:ahLst/>
            <a:cxnLst/>
            <a:rect l="l" t="t" r="r" b="b"/>
            <a:pathLst>
              <a:path w="6725852" h="4928869">
                <a:moveTo>
                  <a:pt x="0" y="0"/>
                </a:moveTo>
                <a:lnTo>
                  <a:pt x="6725853" y="0"/>
                </a:lnTo>
                <a:lnTo>
                  <a:pt x="6725853" y="4928869"/>
                </a:lnTo>
                <a:lnTo>
                  <a:pt x="0" y="492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18228" y="522417"/>
            <a:ext cx="16649507" cy="341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43"/>
              </a:lnSpc>
            </a:pPr>
            <a:r>
              <a:rPr lang="en-US" sz="3786">
                <a:solidFill>
                  <a:srgbClr val="FFFFFF"/>
                </a:solidFill>
                <a:cs typeface="Libre Franklin Medium"/>
              </a:rPr>
              <a:t>การสั่นสะเทือนจากการทํางานของเครื่องซักผ้า การสั่นสะเทือนของเครื่องซักผ้า เกิดจากการหมุนปั่นผ้าในถังซัก ผ้าที่ถูกเหวี่ยงขณะหมุนปั่นทําให้เกิดความไม่สมดุล และแรงที่ทําให้เกิดการสั่นสะเทือนขึ้นอย่างไม่อาจหลีกเลี่ยงได้ อย่างไรก็ตามในการใช้ งานผู้ใช้ไม่ต้องการให้การสั่นสะเทือนของถังซักถ่ายทอดไปยังโครงเครื่องซักผ้าและพื้นรองรับ ความรู้เรื่อง การสั่นสะเทือนจะช่วยให้ออกแบบการเชื่อมต่อระหว่างถังซักผ้ากับโครงเครื่องซักผ้า เพื่อลดการสั่นสะเทือน ที่ถูกถ่ายทอดไปยังโครงสร้างเครื่องซักผ้าได้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78920" y="1621513"/>
            <a:ext cx="14453360" cy="6231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81"/>
              </a:lnSpc>
            </a:pP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การสั่นสะเทือนของเครื่องจักรกลการเกษตร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เครื่องจักรกลการเกษตรจํานวนมากที่ต้องทํางานบนผิวดิน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เช่น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รถแทรกเตอร์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รถพรวนดิน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การสั่นสะเทือนของเครื่องจักรกลเหล่านี้นอกจากจะมาจากเครื่องยนต์ต้นกําลังเช่นเดียวกับรถยนต์แล้ว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ยังเป็น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ผลมาจากอุปกรณ์การเกษตรที่ติดตั้งอยู่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เช่น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ใบมีดจอบหมุนที่ใช้พรวนดิน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7" dirty="0" err="1">
                <a:solidFill>
                  <a:srgbClr val="FFFFFF"/>
                </a:solidFill>
                <a:cs typeface="Libre Franklin Medium"/>
              </a:rPr>
              <a:t>การหมุนของใบมีดพรวนดินเพื่อย่อยดินนั้น</a:t>
            </a:r>
            <a:r>
              <a:rPr lang="en-US" sz="5067" dirty="0">
                <a:solidFill>
                  <a:srgbClr val="FFFFFF"/>
                </a:solidFill>
                <a:cs typeface="Libre Franklin Medium"/>
              </a:rPr>
              <a:t> ทําให้เกิดการสั่นสะเทือนเป็นจังหวะสอดคล้องกับจังหวะของการหมุนพรวนดิน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425" y="467548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34835" y="467548"/>
            <a:ext cx="8324357" cy="4900862"/>
          </a:xfrm>
          <a:custGeom>
            <a:avLst/>
            <a:gdLst/>
            <a:ahLst/>
            <a:cxnLst/>
            <a:rect l="l" t="t" r="r" b="b"/>
            <a:pathLst>
              <a:path w="8324357" h="4900862">
                <a:moveTo>
                  <a:pt x="0" y="0"/>
                </a:moveTo>
                <a:lnTo>
                  <a:pt x="8324357" y="0"/>
                </a:lnTo>
                <a:lnTo>
                  <a:pt x="8324357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515" b="-651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88605" y="5944273"/>
            <a:ext cx="11613652" cy="331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  <a:spcBef>
                <a:spcPct val="0"/>
              </a:spcBef>
            </a:pPr>
            <a:r>
              <a:rPr lang="en-US" sz="4346">
                <a:solidFill>
                  <a:srgbClr val="FFFFFF"/>
                </a:solidFill>
                <a:cs typeface="Libre Franklin Medium"/>
              </a:rPr>
              <a:t>การสั่นสะเทือน เหล่านี้จะส่งผ่านไปยังเกษตรกรผู้ใช้งานเครื่องจักร การใช้งานเครื่องจักรกลเหล่านี้ต่อเนื่องกันอาจส่งผลให้ เกิดความเมื่อยล้า ประสิทธิภาพการทํางานลดลง รวมถึงอาจส่งผลกระทบต่อสุขภาพของผู้ใช้งานได้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08813" y="5349362"/>
            <a:ext cx="9413076" cy="4706538"/>
          </a:xfrm>
          <a:custGeom>
            <a:avLst/>
            <a:gdLst/>
            <a:ahLst/>
            <a:cxnLst/>
            <a:rect l="l" t="t" r="r" b="b"/>
            <a:pathLst>
              <a:path w="9413076" h="4706538">
                <a:moveTo>
                  <a:pt x="0" y="0"/>
                </a:moveTo>
                <a:lnTo>
                  <a:pt x="9413076" y="0"/>
                </a:lnTo>
                <a:lnTo>
                  <a:pt x="9413076" y="4706538"/>
                </a:lnTo>
                <a:lnTo>
                  <a:pt x="0" y="4706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1252" y="5349362"/>
            <a:ext cx="7072667" cy="4706538"/>
          </a:xfrm>
          <a:custGeom>
            <a:avLst/>
            <a:gdLst/>
            <a:ahLst/>
            <a:cxnLst/>
            <a:rect l="l" t="t" r="r" b="b"/>
            <a:pathLst>
              <a:path w="7072667" h="4706538">
                <a:moveTo>
                  <a:pt x="0" y="0"/>
                </a:moveTo>
                <a:lnTo>
                  <a:pt x="7072666" y="0"/>
                </a:lnTo>
                <a:lnTo>
                  <a:pt x="7072666" y="4706538"/>
                </a:lnTo>
                <a:lnTo>
                  <a:pt x="0" y="4706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8736" y="445433"/>
            <a:ext cx="15995263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22"/>
              </a:lnSpc>
            </a:pP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การสั่นสะเทือนจากลมพายุและจากแผ่นดินไหว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นอกเหนือจากการทํางานของเครื่องจักรกลที่ทําให้เกิดการสั่นสะเทือนขึ้นแล้ว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ภัยธรรมชาติเช่น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ลม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พายุ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หรือแผ่นดินไหว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ก็เป็นต้นเหตุให้เกิดการสั่นสะเทือนเช่นกัน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การสั่นสะเทือนเกี่ยวข้องกับสิ่งต่างๆ</a:t>
            </a:r>
            <a:r>
              <a:rPr lang="en-US" sz="5185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185" dirty="0" err="1">
                <a:solidFill>
                  <a:srgbClr val="FFFFFF"/>
                </a:solidFill>
                <a:cs typeface="Libre Franklin Medium"/>
              </a:rPr>
              <a:t>ในชีวิตประจําวันเป็นอย่างมาก</a:t>
            </a:r>
            <a:endParaRPr lang="en-US" sz="5185" dirty="0">
              <a:solidFill>
                <a:srgbClr val="FFFFFF"/>
              </a:solidFill>
              <a:cs typeface="Libre Franklin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8337" y="2100494"/>
            <a:ext cx="15625359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21"/>
              </a:lnSpc>
            </a:pP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ความรู้ในเรื่องการสั่นสะเทือนจะทําให้สามารถออกแบบเครื่องจักรกลได้อย่างเหมาะสม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มีการสั่นสะเทือนตํ่าส่งผลต่อความสะดวกสบาย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และความปลอดภัยในการใช้งานเครื่องจักร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นอกจากนี้ด้วยเหตุที่เมื่อเครื่องจักรโดยเฉพาะเครื่องจักรกลหมุนทํางานจะเกิดการสั่นสะเทือนขึ้น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และเมื่อเครื่องจักรนั้นเกิดความผิดปกติ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ลักษณะการสั่นสะเทือนจะเปลี่ยนแปลงไป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ดังนั้นจึงอาจใช้วิธีการวัดการสั่นสะเทือนเพื่อตรวจสอบความ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ผิดปกติของเครื่องจักรกลได้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การตรวจสอบเครื่องจักรกลโดยการวัดการสั่นสะเทือนเป็นวิธีการที่สําคัญมาก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และมีใช้โดยทั่วไปในโรงงานต่างๆ</a:t>
            </a:r>
            <a:r>
              <a:rPr lang="en-US" sz="3934" dirty="0">
                <a:solidFill>
                  <a:srgbClr val="FFFFFF"/>
                </a:solidFill>
                <a:cs typeface="Libre Franklin Medium"/>
              </a:rPr>
              <a:t> ทั้งนี้เนื่องจากการตรวจสอบโดยวิธีนี้สามารถทําได้ในขณะที่เครื่องจักรยังทํางานอยู่ </a:t>
            </a:r>
            <a:r>
              <a:rPr lang="en-US" sz="3934" dirty="0" err="1">
                <a:solidFill>
                  <a:srgbClr val="FFFFFF"/>
                </a:solidFill>
                <a:cs typeface="Libre Franklin Medium"/>
              </a:rPr>
              <a:t>ไม่จําเป็นต้องหยุดเครื่องจักรเพื่อถอดชิ้นส่วนมาตรวจสอบ</a:t>
            </a:r>
            <a:endParaRPr lang="en-US" sz="3934" dirty="0">
              <a:solidFill>
                <a:srgbClr val="FFFFFF"/>
              </a:solidFill>
              <a:cs typeface="Libre Franklin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46266" y="2031141"/>
            <a:ext cx="14211063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4"/>
              </a:lnSpc>
            </a:pP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นอกจากนี้เนื่องจากการสั่นสะเทือนของชิ้นส่วนต่างๆ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ของเครื่องจักร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มักจะเกิดที่ความถี่ต่างๆ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กัน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การวิเคราะห์สัญญาณการสั่นสะเทือนจึงบอก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ได้ด้วยว่าสาเหตุของการสั่นสะเทือนมาจากชิ้นส่วนใด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เนื่องจากการทํางานของชิ้นส่วนต่างๆ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ของระบบทางกลหนึ่ง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จากรูปจะพบว่าสัญญาณการสั่นสะเทือนที่วัด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ได้จะเกิดที่ความถี่ต่างๆ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กัน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อย่างไรก็ตามการตรวจสอบโดยการวัดการสั่นสะเทือนนั้น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ผู้ตรวจสอบจําเป็น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จะต้องมีความเข้าใจพื้นฐานเกี่ยวกับการสั่นสะเทือน</a:t>
            </a:r>
            <a:r>
              <a:rPr lang="en-US" sz="4337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337" dirty="0" err="1">
                <a:solidFill>
                  <a:srgbClr val="FFFFFF"/>
                </a:solidFill>
                <a:cs typeface="Libre Franklin Medium"/>
              </a:rPr>
              <a:t>รวมถึงวิธีการวิเคราะห์สัญญาณเป็นอย่างดี</a:t>
            </a:r>
            <a:endParaRPr lang="en-US" sz="4337" dirty="0">
              <a:solidFill>
                <a:srgbClr val="FFFFFF"/>
              </a:solidFill>
              <a:cs typeface="Libre Franklin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2296187"/>
            <a:ext cx="12406738" cy="569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47"/>
              </a:lnSpc>
            </a:pPr>
            <a:r>
              <a:rPr lang="en-US" sz="6289">
                <a:solidFill>
                  <a:srgbClr val="FFFFFF"/>
                </a:solidFill>
                <a:latin typeface="Libre Franklin Medium"/>
                <a:cs typeface="Libre Franklin Medium"/>
              </a:rPr>
              <a:t>การสั่นสะเทือน (Vibration) หมายถึงการเคลื่อนที่กลับไปกลับมาของวัตถุเมื่อเทียบกับจุดอ้างอิงที่ อยู่นิ่ง โดยการเคลื่อนที่กลับไปกลับมาของวัตถุอาจจะเป็นการเคลื่อนที่โดยอิสระ หรือมีแรงบังคับตลอดเวลา ให้เคลื่อนที่ก็ได้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7511" y="2045287"/>
            <a:ext cx="15831789" cy="679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47"/>
              </a:lnSpc>
            </a:pP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การปฏิบัติเพื่อควบคุมเสียงและความสั่นสะเทือนจากการก่อสร้างอาคาร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ก็เพื่อให้เสียงและความสั่นสะเทือนจาก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การก่อสร้างอยู่ในเกณฑ์มาตรฐานตามที่กฎหมายกําหนด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เช่น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th-TH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1.</a:t>
            </a: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ประกาศ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คณะกรรมการ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สิ่งแวดล้อมแห่งชาติฉบับที่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๑๕ (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พ.ศ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. ๒๕๔๐) 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เรื่อง</a:t>
            </a:r>
            <a:r>
              <a:rPr lang="en-US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กําหนดมาตรฐานระดับเสียงโดยทั่วไป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th-TH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2.</a:t>
            </a: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ประกาศ</a:t>
            </a:r>
            <a:r>
              <a:rPr lang="en-US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คณะกรรมการสิ่งแวดล้อมแห่งชาติฉบับที่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๒๙ (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พ.ศ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. ๒๕๕๐) 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เรื่อง</a:t>
            </a:r>
            <a:r>
              <a:rPr lang="en-US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ค่าระดับเสียง</a:t>
            </a: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รบกวน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th-TH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3.</a:t>
            </a: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ประกาศ</a:t>
            </a:r>
            <a:r>
              <a:rPr lang="en-US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คณะกรรมการสิ่งแวดล้อมแห่งชาติฉบับที่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๓๗ (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พ.ศ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. ๒๕๕๓) </a:t>
            </a:r>
            <a:endParaRPr lang="th-TH" sz="4456" dirty="0" smtClean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marL="0" lvl="0" indent="0">
              <a:lnSpc>
                <a:spcPts val="5347"/>
              </a:lnSpc>
            </a:pPr>
            <a:r>
              <a:rPr lang="en-US" sz="4456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เรื่อง</a:t>
            </a:r>
            <a:r>
              <a:rPr lang="en-US" sz="4456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กําหนดมาตรฐานความสั่นสะเทือนเพื่อป้องกัน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ผลกระทบต่ออาคาร</a:t>
            </a:r>
            <a:r>
              <a:rPr lang="en-US" sz="4456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456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เป็นต้น</a:t>
            </a:r>
            <a:endParaRPr lang="en-US" sz="4456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9975" y="1844386"/>
            <a:ext cx="15468051" cy="541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6"/>
              </a:lnSpc>
            </a:pPr>
            <a:r>
              <a:rPr lang="en-US" sz="6005">
                <a:solidFill>
                  <a:srgbClr val="FFFFFF"/>
                </a:solidFill>
                <a:cs typeface="Libre Franklin Medium"/>
              </a:rPr>
              <a:t>ผู้ที่ทำงานเกี่ยวกับความสั่นสะเทือนหรือจากการสัมผัสความเย็น เช่นคนเจาะถนน เจาะหิน ทำงานในห้องเย็น เป็นต้น เสี่ยงโรคจากความสั่นสะเทือน แนะป้องกันโดยเลือกใช้เครื่องมือที่มีระบบป้องกันการสั่นสะเทือน ร่วมกับถุงมือป้องกันการสั่นสะเทือน หยุดพักเป็นระยะและไม่ใช้เครื่องมือนานเกินไป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8520" y="1540371"/>
            <a:ext cx="15105049" cy="532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1"/>
              </a:lnSpc>
            </a:pPr>
            <a:r>
              <a:rPr lang="en-US" sz="3893">
                <a:solidFill>
                  <a:srgbClr val="FFFFFF"/>
                </a:solidFill>
                <a:cs typeface="Libre Franklin Medium"/>
              </a:rPr>
              <a:t>โรคจากความสั่นสะเทือนหรือปัจจุบันนิยมเรียกกันว่า กลุ่มอาการผิดปกติจากความสั่นสะเทือนเฉพาะมือและแขน เป็นอาการผิดปกติที่เกิดกับนิ้วมือ มือ และแขน หรือจากการสัมผัสความเย็นจะเพิ่มความผิดปกติที่เกิดจากความสั่นสะเทือน เพราะอุณหภูมิที่ลดลงมีผลทำให้หลอดเลือดหดตัว เลือดไปเลี้ยงนิ้วมือลดลง และลดอุณหภูมิที่ผิวหนังของนิ้วมือ ส่งผลการรับประสาทสัมผัสลดลงอย่างถาวร เสียความถนัดของมือในการจับต้องอุปกรณ์ต่างๆ มีผลต่อการปฏิบัติงานและอาจก่อให้เกิดอันตรายได้ ซึ่งอาชีพเสี่ยง ได้แก่ คนที่ต้องใช้เครื่องมือที่มีความสั่นสะเทือน เช่น เจาะถนน เจาะหิน ตอกหมุด ขัดพื้น เป็นต้น คนที่ต้องทำงานในห้องเย็น โรงงานผลิตน้ำแข็ง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1628850"/>
            <a:ext cx="12406738" cy="518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0"/>
              </a:lnSpc>
            </a:pPr>
            <a:r>
              <a:rPr lang="en-US" sz="5700">
                <a:solidFill>
                  <a:srgbClr val="FFFFFF"/>
                </a:solidFill>
                <a:latin typeface="Libre Franklin Medium"/>
                <a:cs typeface="Libre Franklin Medium"/>
              </a:rPr>
              <a:t>อาการของโรคจากความสั่นสะเทือนเฉพาะมือและแขน ประกอบด้วย การเสียวแปลบ ชา และซีดขาวของนิ้วมือ เสียความสามารถในการควบคุมกล้ามเนื้อ และอาจมีอาการปวด การรับความรู้สึกร้อน-เย็น ลดลง ในรายที่รุนแรงจะพบความผิดปกติ คือ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677546"/>
            <a:ext cx="16230600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dirty="0">
                <a:solidFill>
                  <a:srgbClr val="FFFFFF"/>
                </a:solidFill>
                <a:latin typeface="Libre Franklin Medium"/>
              </a:rPr>
              <a:t>1.</a:t>
            </a:r>
            <a:r>
              <a:rPr lang="en-US" sz="4999" dirty="0">
                <a:solidFill>
                  <a:srgbClr val="FFFFFF"/>
                </a:solidFill>
                <a:cs typeface="Libre Franklin Medium"/>
              </a:rPr>
              <a:t>มีความผิดปกติของระบบหลอดเลือด </a:t>
            </a:r>
            <a:r>
              <a:rPr lang="en-US" sz="4999" dirty="0" err="1">
                <a:solidFill>
                  <a:srgbClr val="FFFFFF"/>
                </a:solidFill>
                <a:cs typeface="Libre Franklin Medium"/>
              </a:rPr>
              <a:t>ทำให้หลอดเลือดตีบและนิ้วมือซีดขาว</a:t>
            </a:r>
            <a:r>
              <a:rPr lang="en-US" sz="4999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4999" dirty="0" err="1">
                <a:solidFill>
                  <a:srgbClr val="FFFFFF"/>
                </a:solidFill>
                <a:cs typeface="Libre Franklin Medium"/>
              </a:rPr>
              <a:t>ในรายที่มีอาการรุนแรงอาจเกิดแผลที่ปลายนิ้ว</a:t>
            </a:r>
            <a:endParaRPr lang="en-US" sz="4999" dirty="0">
              <a:solidFill>
                <a:srgbClr val="FFFFFF"/>
              </a:solidFill>
              <a:cs typeface="Libre Franklin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3428" y="3877821"/>
            <a:ext cx="15994009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 dirty="0">
                <a:solidFill>
                  <a:srgbClr val="FFFFFF"/>
                </a:solidFill>
                <a:latin typeface="Libre Franklin Medium"/>
                <a:cs typeface="Libre Franklin Medium"/>
              </a:rPr>
              <a:t>2.มีการทำลายเส้นประสาทรับความรู้สึกและเส้นประสาทสั่งการ </a:t>
            </a:r>
            <a:r>
              <a:rPr lang="en-US" sz="499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ทำให้เสียวแปลบ</a:t>
            </a:r>
            <a:r>
              <a:rPr lang="en-US" sz="499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99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ชา</a:t>
            </a:r>
            <a:r>
              <a:rPr lang="en-US" sz="499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99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เสียการประสานงานระหว่างนิ้ว</a:t>
            </a:r>
            <a:r>
              <a:rPr lang="en-US" sz="499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99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และความคล่องแคล่วในการใช้มือนอกจากนี้ยังมีการบวมรอบเส้นประสาท</a:t>
            </a:r>
            <a:r>
              <a:rPr lang="en-US" sz="499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99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เกิดพังผืดและใยประสาทเสียหาย</a:t>
            </a:r>
            <a:endParaRPr lang="en-US" sz="4999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1283" y="7583046"/>
            <a:ext cx="16554780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Libre Franklin Medium"/>
                <a:cs typeface="Libre Franklin Medium"/>
              </a:rPr>
              <a:t>3.มีความผิดปกติของระบบกระดูกและกล้ามเนื้อ </a:t>
            </a:r>
            <a:r>
              <a:rPr lang="en-US" sz="5000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ทำให้กล้ามเนื้ออ่อนแรงของกล้ามเนื้อปวดในมือและแขน</a:t>
            </a:r>
            <a:r>
              <a:rPr lang="en-US" sz="5000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และอาจรุนแรงถึงขั้นสูญเสียสมรรถภาพ</a:t>
            </a:r>
            <a:endParaRPr lang="en-US" sz="5000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4342693"/>
            <a:ext cx="12406738" cy="160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04"/>
              </a:lnSpc>
            </a:pPr>
            <a:r>
              <a:rPr lang="en-US" sz="10587">
                <a:solidFill>
                  <a:srgbClr val="FFFFFF"/>
                </a:solidFill>
                <a:cs typeface="Libre Franklin Medium"/>
              </a:rPr>
              <a:t>สามารถป้องกันได้โดย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95502" y="3891571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47128" y="3891571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7" y="0"/>
                </a:lnTo>
                <a:lnTo>
                  <a:pt x="5029317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502284"/>
            <a:ext cx="16565325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1.เลือกใช้เครื่องมือที่มีระบบป้องกันการสั่นสะเทือน หรือมีความสั่นสะเทือนน้อย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7253" y="4107326"/>
            <a:ext cx="8628542" cy="5741902"/>
          </a:xfrm>
          <a:custGeom>
            <a:avLst/>
            <a:gdLst/>
            <a:ahLst/>
            <a:cxnLst/>
            <a:rect l="l" t="t" r="r" b="b"/>
            <a:pathLst>
              <a:path w="8628542" h="5741902">
                <a:moveTo>
                  <a:pt x="0" y="0"/>
                </a:moveTo>
                <a:lnTo>
                  <a:pt x="8628542" y="0"/>
                </a:lnTo>
                <a:lnTo>
                  <a:pt x="8628542" y="5741902"/>
                </a:lnTo>
                <a:lnTo>
                  <a:pt x="0" y="574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69731" y="3782311"/>
            <a:ext cx="3561467" cy="6066917"/>
          </a:xfrm>
          <a:custGeom>
            <a:avLst/>
            <a:gdLst/>
            <a:ahLst/>
            <a:cxnLst/>
            <a:rect l="l" t="t" r="r" b="b"/>
            <a:pathLst>
              <a:path w="3561467" h="6066917">
                <a:moveTo>
                  <a:pt x="0" y="0"/>
                </a:moveTo>
                <a:lnTo>
                  <a:pt x="3561467" y="0"/>
                </a:lnTo>
                <a:lnTo>
                  <a:pt x="3561467" y="6066917"/>
                </a:lnTo>
                <a:lnTo>
                  <a:pt x="0" y="6066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29430" y="1319491"/>
            <a:ext cx="14318669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2.ใช้เครื่องมืออย่างถูกวิธีและมีการบำรุงรักษาที่ดีอย่างต่อเนื่อง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17128" y="4366425"/>
            <a:ext cx="4667186" cy="5056118"/>
          </a:xfrm>
          <a:custGeom>
            <a:avLst/>
            <a:gdLst/>
            <a:ahLst/>
            <a:cxnLst/>
            <a:rect l="l" t="t" r="r" b="b"/>
            <a:pathLst>
              <a:path w="4667186" h="5056118">
                <a:moveTo>
                  <a:pt x="0" y="0"/>
                </a:moveTo>
                <a:lnTo>
                  <a:pt x="4667186" y="0"/>
                </a:lnTo>
                <a:lnTo>
                  <a:pt x="4667186" y="5056118"/>
                </a:lnTo>
                <a:lnTo>
                  <a:pt x="0" y="5056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87592" y="4444054"/>
            <a:ext cx="7364683" cy="4900862"/>
          </a:xfrm>
          <a:custGeom>
            <a:avLst/>
            <a:gdLst/>
            <a:ahLst/>
            <a:cxnLst/>
            <a:rect l="l" t="t" r="r" b="b"/>
            <a:pathLst>
              <a:path w="7364683" h="4900862">
                <a:moveTo>
                  <a:pt x="0" y="0"/>
                </a:moveTo>
                <a:lnTo>
                  <a:pt x="7364683" y="0"/>
                </a:lnTo>
                <a:lnTo>
                  <a:pt x="7364683" y="4900861"/>
                </a:lnTo>
                <a:lnTo>
                  <a:pt x="0" y="4900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34521" y="2251329"/>
            <a:ext cx="1240673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3.ใช้ถุงมือป้องกันการสั่นสะเทือน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9953" y="5006909"/>
            <a:ext cx="9494774" cy="4251391"/>
          </a:xfrm>
          <a:custGeom>
            <a:avLst/>
            <a:gdLst/>
            <a:ahLst/>
            <a:cxnLst/>
            <a:rect l="l" t="t" r="r" b="b"/>
            <a:pathLst>
              <a:path w="9494774" h="4251391">
                <a:moveTo>
                  <a:pt x="0" y="0"/>
                </a:moveTo>
                <a:lnTo>
                  <a:pt x="9494774" y="0"/>
                </a:lnTo>
                <a:lnTo>
                  <a:pt x="9494774" y="4251391"/>
                </a:lnTo>
                <a:lnTo>
                  <a:pt x="0" y="4251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86858" y="5006909"/>
            <a:ext cx="6588554" cy="4251391"/>
          </a:xfrm>
          <a:custGeom>
            <a:avLst/>
            <a:gdLst/>
            <a:ahLst/>
            <a:cxnLst/>
            <a:rect l="l" t="t" r="r" b="b"/>
            <a:pathLst>
              <a:path w="6588554" h="4251391">
                <a:moveTo>
                  <a:pt x="0" y="0"/>
                </a:moveTo>
                <a:lnTo>
                  <a:pt x="6588554" y="0"/>
                </a:lnTo>
                <a:lnTo>
                  <a:pt x="6588554" y="4251391"/>
                </a:lnTo>
                <a:lnTo>
                  <a:pt x="0" y="425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98" t="-19096" r="-129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54413" y="1279981"/>
            <a:ext cx="12406738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4.มีการสับเปลี่ยนหมุนเวียนงาน ไม่ใช้เครื่องมือและทำงานในระยะเวลานานเกินไป ควรหยุดพักเป็นระยะอย่างน้อยครั้งละ 10 นาที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85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640334"/>
            <a:ext cx="13414764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118"/>
              </a:lnSpc>
            </a:pPr>
            <a:r>
              <a:rPr lang="en-US" sz="6765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โดยทั่วไป</a:t>
            </a:r>
            <a:r>
              <a:rPr lang="en-US" sz="6765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6765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การวัดแรงสั่นสะเทือนนั้นจะวิเคราะห์จาก</a:t>
            </a:r>
            <a:r>
              <a:rPr lang="en-US" sz="6765" dirty="0">
                <a:solidFill>
                  <a:srgbClr val="FFFFFF"/>
                </a:solidFill>
                <a:latin typeface="Libre Franklin Medium"/>
                <a:cs typeface="Libre Franklin Medium"/>
              </a:rPr>
              <a:t> 3 </a:t>
            </a:r>
            <a:r>
              <a:rPr lang="en-US" sz="6765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ปัจจัยหลัก</a:t>
            </a:r>
            <a:r>
              <a:rPr lang="en-US" sz="6765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6765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ได้แก่</a:t>
            </a:r>
            <a:endParaRPr lang="en-US" sz="6765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0" y="4229100"/>
            <a:ext cx="13361161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720"/>
              </a:lnSpc>
            </a:pPr>
            <a:r>
              <a:rPr lang="th-TH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1.</a:t>
            </a:r>
            <a:r>
              <a:rPr lang="en-US" sz="5600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ระยะทาง</a:t>
            </a:r>
            <a:r>
              <a:rPr lang="en-US" sz="5600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ของการสั่นสะเทือน</a:t>
            </a:r>
            <a:r>
              <a:rPr lang="en-US" sz="5600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(Displacement)</a:t>
            </a:r>
            <a:endParaRPr lang="th-TH" sz="5600" dirty="0">
              <a:solidFill>
                <a:srgbClr val="FFFFFF"/>
              </a:solidFill>
              <a:latin typeface="Libre Franklin Medium"/>
              <a:cs typeface="Libre Franklin Medium"/>
            </a:endParaRPr>
          </a:p>
          <a:p>
            <a:pPr lvl="0">
              <a:lnSpc>
                <a:spcPts val="6720"/>
              </a:lnSpc>
            </a:pPr>
            <a:r>
              <a:rPr lang="th-TH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2.</a:t>
            </a:r>
            <a:r>
              <a:rPr lang="en-US" sz="5600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ความเร็ว</a:t>
            </a:r>
            <a:r>
              <a:rPr lang="en-US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5600" dirty="0">
                <a:solidFill>
                  <a:srgbClr val="FFFFFF"/>
                </a:solidFill>
                <a:latin typeface="Libre Franklin Medium"/>
                <a:cs typeface="Libre Franklin Medium"/>
              </a:rPr>
              <a:t>(Velocity</a:t>
            </a:r>
            <a:r>
              <a:rPr lang="en-US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)</a:t>
            </a:r>
            <a:r>
              <a:rPr lang="th-TH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</a:p>
          <a:p>
            <a:pPr lvl="0">
              <a:lnSpc>
                <a:spcPts val="6720"/>
              </a:lnSpc>
            </a:pPr>
            <a:r>
              <a:rPr lang="th-TH" sz="5600" dirty="0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3.</a:t>
            </a:r>
            <a:r>
              <a:rPr lang="en-US" sz="5600" dirty="0" err="1" smtClean="0">
                <a:solidFill>
                  <a:srgbClr val="FFFFFF"/>
                </a:solidFill>
                <a:latin typeface="Libre Franklin Medium"/>
                <a:cs typeface="Libre Franklin Medium"/>
              </a:rPr>
              <a:t>อัตรา</a:t>
            </a:r>
            <a:r>
              <a:rPr lang="en-US" sz="5600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เร่ง</a:t>
            </a:r>
            <a:r>
              <a:rPr lang="en-US" sz="5600" dirty="0">
                <a:solidFill>
                  <a:srgbClr val="FFFFFF"/>
                </a:solidFill>
                <a:latin typeface="Libre Franklin Medium"/>
                <a:cs typeface="Libre Franklin Medium"/>
              </a:rPr>
              <a:t> (Acceleration)</a:t>
            </a:r>
          </a:p>
          <a:p>
            <a:pPr marL="914400" indent="-914400" algn="ctr">
              <a:lnSpc>
                <a:spcPts val="6720"/>
              </a:lnSpc>
              <a:buFontTx/>
              <a:buAutoNum type="arabicPeriod"/>
            </a:pPr>
            <a:endParaRPr lang="en-US" sz="5600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75793" y="4110096"/>
            <a:ext cx="9374161" cy="4928994"/>
          </a:xfrm>
          <a:custGeom>
            <a:avLst/>
            <a:gdLst/>
            <a:ahLst/>
            <a:cxnLst/>
            <a:rect l="l" t="t" r="r" b="b"/>
            <a:pathLst>
              <a:path w="9374161" h="4928994">
                <a:moveTo>
                  <a:pt x="0" y="0"/>
                </a:moveTo>
                <a:lnTo>
                  <a:pt x="9374161" y="0"/>
                </a:lnTo>
                <a:lnTo>
                  <a:pt x="9374161" y="4928994"/>
                </a:lnTo>
                <a:lnTo>
                  <a:pt x="0" y="4928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87067" y="1538364"/>
            <a:ext cx="12406738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5.รักษาร่างกายให้อบอุ่น โดยเฉพาะบริเวณมือ เพื่อให้เลือดไหลเวียนได้สะดวก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684459"/>
            <a:ext cx="7794340" cy="4885185"/>
          </a:xfrm>
          <a:custGeom>
            <a:avLst/>
            <a:gdLst/>
            <a:ahLst/>
            <a:cxnLst/>
            <a:rect l="l" t="t" r="r" b="b"/>
            <a:pathLst>
              <a:path w="7794340" h="4885185">
                <a:moveTo>
                  <a:pt x="0" y="0"/>
                </a:moveTo>
                <a:lnTo>
                  <a:pt x="7794340" y="0"/>
                </a:lnTo>
                <a:lnTo>
                  <a:pt x="7794340" y="4885185"/>
                </a:lnTo>
                <a:lnTo>
                  <a:pt x="0" y="488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67824" y="4684459"/>
            <a:ext cx="7701163" cy="4888327"/>
          </a:xfrm>
          <a:custGeom>
            <a:avLst/>
            <a:gdLst/>
            <a:ahLst/>
            <a:cxnLst/>
            <a:rect l="l" t="t" r="r" b="b"/>
            <a:pathLst>
              <a:path w="7701163" h="4888327">
                <a:moveTo>
                  <a:pt x="0" y="0"/>
                </a:moveTo>
                <a:lnTo>
                  <a:pt x="7701164" y="0"/>
                </a:lnTo>
                <a:lnTo>
                  <a:pt x="7701164" y="4888327"/>
                </a:lnTo>
                <a:lnTo>
                  <a:pt x="0" y="4888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21758" y="1038225"/>
            <a:ext cx="12406738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r>
              <a:rPr lang="en-US" sz="4999">
                <a:solidFill>
                  <a:srgbClr val="FFFFFF"/>
                </a:solidFill>
                <a:latin typeface="Libre Franklin Medium"/>
                <a:cs typeface="Libre Franklin Medium"/>
              </a:rPr>
              <a:t>6.งดการสูบบุหรี่ เพราะมีผลกระทบต่อการไหลเวียนโลหิต ทั้งนี้หากพบความผิดปกติควรรีบไปพบแพทย์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2268200" cy="77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3408603"/>
            <a:ext cx="12406738" cy="481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27"/>
              </a:lnSpc>
            </a:pPr>
            <a:r>
              <a:rPr lang="en-US" sz="4522">
                <a:solidFill>
                  <a:srgbClr val="FFFFFF"/>
                </a:solidFill>
                <a:latin typeface="Libre Franklin Medium"/>
                <a:cs typeface="Libre Franklin Medium"/>
              </a:rPr>
              <a:t>คือ การวัดการสั่นในแต่ละรอบว่ามีระยะเคลื่อนที่ไปมากแค่ไหนจากจุดอ้างอิงแรก โดยเป็นการวัดแบบ “เต็มคลื่น (Peak To Peak)” ซึ่งนิยมใช้หน่วยวัดเป็น “มิลลิเมตร (mm) หรือ นิ้ว (inch)” โดยการวัด Displacement มักจะใช้วัดเครื่องจักรที่มีรอบต่ำ หรือไม่เกิน 1,200 รอบต่อนาที หรือมีระดับความถี่การสั่นสะเทือนไม่เกินกว่า 20 Hz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80264" y="1725713"/>
            <a:ext cx="14112496" cy="85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82"/>
              </a:lnSpc>
            </a:pPr>
            <a:r>
              <a:rPr lang="en-US" sz="5652">
                <a:solidFill>
                  <a:srgbClr val="FFFFFF"/>
                </a:solidFill>
                <a:latin typeface="Libre Franklin Medium"/>
                <a:cs typeface="Libre Franklin Medium"/>
              </a:rPr>
              <a:t>1. ระยะทางของการสั่นสะเทือน (Displacement)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3043607"/>
            <a:ext cx="12406738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03"/>
              </a:lnSpc>
            </a:pP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คือ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การวัดความเร็วในแต่ละรอบการสั่นสะเทือน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โดยจะเป็นการวัดแบบ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RMS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และนิยมใช้หน่วยวัดเป็น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“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มิลลิเมตรต่อวินาที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(mm/s)” ปัจจัยการวัดแรงสั่นสะเทือนนี้สามารถใช้ได้กับเครื่องจักรที่มีความเร็วรอบมากกว่า 1,200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รอบต่อนาที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และมีระดับความถี่การสั่นสะเทือนอยู่ระหว่าง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20 Hz </a:t>
            </a:r>
            <a:r>
              <a:rPr lang="en-US" sz="4669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ถึง</a:t>
            </a:r>
            <a:r>
              <a:rPr lang="en-US" sz="4669" dirty="0">
                <a:solidFill>
                  <a:srgbClr val="FFFFFF"/>
                </a:solidFill>
                <a:latin typeface="Libre Franklin Medium"/>
                <a:cs typeface="Libre Franklin Medium"/>
              </a:rPr>
              <a:t> 1,000 Hz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40631" y="1231831"/>
            <a:ext cx="1146417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Libre Franklin Medium"/>
                <a:cs typeface="Libre Franklin Medium"/>
              </a:rPr>
              <a:t>2. ความเร็ว (Velocity)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0631" y="2260595"/>
            <a:ext cx="12406738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635"/>
              </a:lnSpc>
            </a:pPr>
            <a:r>
              <a:rPr lang="en-US" sz="6363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คือ</a:t>
            </a:r>
            <a:r>
              <a:rPr lang="en-US" sz="6363" dirty="0">
                <a:solidFill>
                  <a:srgbClr val="FFFFFF"/>
                </a:solidFill>
                <a:latin typeface="Libre Franklin Medium"/>
                <a:cs typeface="Libre Franklin Medium"/>
              </a:rPr>
              <a:t> การวัดอัตราความเร็วเครื่องจักรจากศูนย์ถึงจุดสูงสุดในแต่ละรอบการสั่นสะเทือน </a:t>
            </a:r>
            <a:r>
              <a:rPr lang="en-US" sz="6363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โดยมีหน่วยวัดเป็น</a:t>
            </a:r>
            <a:r>
              <a:rPr lang="en-US" sz="6363" dirty="0">
                <a:solidFill>
                  <a:srgbClr val="FFFFFF"/>
                </a:solidFill>
                <a:latin typeface="Libre Franklin Medium"/>
                <a:cs typeface="Libre Franklin Medium"/>
              </a:rPr>
              <a:t> “</a:t>
            </a:r>
            <a:r>
              <a:rPr lang="en-US" sz="6363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มิลลิเมตรต่อวินาทียกกำลังสอง</a:t>
            </a:r>
            <a:r>
              <a:rPr lang="en-US" sz="6363" dirty="0">
                <a:solidFill>
                  <a:srgbClr val="FFFFFF"/>
                </a:solidFill>
                <a:latin typeface="Libre Franklin Medium"/>
                <a:cs typeface="Libre Franklin Medium"/>
              </a:rPr>
              <a:t> (mm/s2)” </a:t>
            </a:r>
            <a:r>
              <a:rPr lang="en-US" sz="6363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ซึ่งใช้ในการวัดการสั่นสะเทือนความถี่สูงตั้งแต่</a:t>
            </a:r>
            <a:r>
              <a:rPr lang="en-US" sz="6363" dirty="0">
                <a:solidFill>
                  <a:srgbClr val="FFFFFF"/>
                </a:solidFill>
                <a:latin typeface="Libre Franklin Medium"/>
                <a:cs typeface="Libre Franklin Medium"/>
              </a:rPr>
              <a:t> 10 kHz </a:t>
            </a:r>
            <a:r>
              <a:rPr lang="en-US" sz="6363" dirty="0" err="1">
                <a:solidFill>
                  <a:srgbClr val="FFFFFF"/>
                </a:solidFill>
                <a:latin typeface="Libre Franklin Medium"/>
                <a:cs typeface="Libre Franklin Medium"/>
              </a:rPr>
              <a:t>ขึ้นไปนั่นเอง</a:t>
            </a:r>
            <a:endParaRPr lang="en-US" sz="6363" dirty="0">
              <a:solidFill>
                <a:srgbClr val="FFFFFF"/>
              </a:solidFill>
              <a:latin typeface="Libre Franklin Medium"/>
              <a:cs typeface="Libre Franklin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90198" y="604838"/>
            <a:ext cx="1496910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Libre Franklin Medium"/>
                <a:cs typeface="Libre Franklin Medium"/>
              </a:rPr>
              <a:t>3. อัตราเร่ง (Acceleration)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24740" y="6056432"/>
            <a:ext cx="6520460" cy="3987929"/>
          </a:xfrm>
          <a:custGeom>
            <a:avLst/>
            <a:gdLst/>
            <a:ahLst/>
            <a:cxnLst/>
            <a:rect l="l" t="t" r="r" b="b"/>
            <a:pathLst>
              <a:path w="6520460" h="3987929">
                <a:moveTo>
                  <a:pt x="0" y="0"/>
                </a:moveTo>
                <a:lnTo>
                  <a:pt x="6520459" y="0"/>
                </a:lnTo>
                <a:lnTo>
                  <a:pt x="6520459" y="3987930"/>
                </a:lnTo>
                <a:lnTo>
                  <a:pt x="0" y="398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9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0599" y="6056432"/>
            <a:ext cx="5992790" cy="3987929"/>
          </a:xfrm>
          <a:custGeom>
            <a:avLst/>
            <a:gdLst/>
            <a:ahLst/>
            <a:cxnLst/>
            <a:rect l="l" t="t" r="r" b="b"/>
            <a:pathLst>
              <a:path w="5992790" h="3987929">
                <a:moveTo>
                  <a:pt x="0" y="0"/>
                </a:moveTo>
                <a:lnTo>
                  <a:pt x="5992789" y="0"/>
                </a:lnTo>
                <a:lnTo>
                  <a:pt x="5992789" y="3987930"/>
                </a:lnTo>
                <a:lnTo>
                  <a:pt x="0" y="3987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706368"/>
            <a:ext cx="15746596" cy="544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76"/>
              </a:lnSpc>
            </a:pP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การขยายตัวของสังคมเมืองก่อให้เกิดการก่อสร้างอาคารต่างๆ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เพื่อใช้เป็นที่พักอาศัย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อาคารสํานักงาน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และห้างสรรพสินค้า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เป็นต้น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ก่อให้เกิดมลภาวะด้านเสียงและความสั่นสะเทือน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การปฏิบัติเพื่อควบคุมเสียงและ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ความสั่นสะเทือนจากการก่อสร้างอาคาร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จึงเป็นสิ่งสําคัญสิ่งหน่ึงที่วิศวกรหรือผู้รับเหมาก่อสร้างต้องให้ความสําคัญ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ไม่น้อยไปกว่าขั้นตอนการก่อสร้างเพื่อให้อาคารมีความแข็งแรง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  <a:r>
              <a:rPr lang="en-US" sz="5063" dirty="0" err="1">
                <a:solidFill>
                  <a:srgbClr val="FFFFFF"/>
                </a:solidFill>
                <a:cs typeface="Libre Franklin Medium"/>
              </a:rPr>
              <a:t>และสวยงาม</a:t>
            </a:r>
            <a:r>
              <a:rPr lang="en-US" sz="5063" dirty="0">
                <a:solidFill>
                  <a:srgbClr val="FFFFFF"/>
                </a:solidFill>
                <a:cs typeface="Libre Franklin Medium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95384" y="2281904"/>
            <a:ext cx="16578560" cy="518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1"/>
              </a:lnSpc>
              <a:spcBef>
                <a:spcPct val="0"/>
              </a:spcBef>
            </a:pPr>
            <a:r>
              <a:rPr lang="en-US" sz="5676">
                <a:solidFill>
                  <a:srgbClr val="FFFFFF"/>
                </a:solidFill>
                <a:cs typeface="Libre Franklin Medium"/>
              </a:rPr>
              <a:t>เนื่องจากเสียงและความสั่นสะเทือน จากการก่อสร้างจะก่อให้เกิดผลกระทบทั้งต่อมนุษย์ และอาคารบริเวณใกล้เคียงพื้นที่ก่อสร้าง โดยผลกระทบที่เกิดกับมนุษย์จะก่อให้เกิดผลกระทบทั้งทางร่างกายและจิตใจ เช่น ทําให้สูญเสียการได้ยิน เกิดภาวะเครียด นอนไม่หลับ และก่อให้เกิดโรคบางอย่าง เช่น โรคกระเพาะ คลื่นไส้อาเจียน เป็นต้น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1752</Words>
  <Application>Microsoft Office PowerPoint</Application>
  <PresentationFormat>กำหนดเอง</PresentationFormat>
  <Paragraphs>44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5" baseType="lpstr">
      <vt:lpstr>Calibri</vt:lpstr>
      <vt:lpstr>Arial</vt:lpstr>
      <vt:lpstr>Libre Franklin Medium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ความสำคัญของเสียงและความสั่นสะเทือน - Presentation</dc:title>
  <cp:lastModifiedBy>aran tum</cp:lastModifiedBy>
  <cp:revision>3</cp:revision>
  <dcterms:created xsi:type="dcterms:W3CDTF">2006-08-16T00:00:00Z</dcterms:created>
  <dcterms:modified xsi:type="dcterms:W3CDTF">2025-12-09T05:51:34Z</dcterms:modified>
  <dc:identifier>DAF2Q8CQLtk</dc:identifier>
</cp:coreProperties>
</file>