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1" r:id="rId5"/>
    <p:sldId id="259" r:id="rId6"/>
    <p:sldId id="260" r:id="rId7"/>
    <p:sldId id="262" r:id="rId8"/>
    <p:sldId id="263" r:id="rId9"/>
    <p:sldId id="264" r:id="rId10"/>
    <p:sldId id="265" r:id="rId11"/>
    <p:sldId id="266" r:id="rId12"/>
    <p:sldId id="286" r:id="rId13"/>
    <p:sldId id="267" r:id="rId14"/>
    <p:sldId id="287" r:id="rId15"/>
    <p:sldId id="268" r:id="rId16"/>
    <p:sldId id="288" r:id="rId17"/>
    <p:sldId id="269" r:id="rId18"/>
    <p:sldId id="289" r:id="rId19"/>
    <p:sldId id="270" r:id="rId20"/>
    <p:sldId id="271" r:id="rId21"/>
    <p:sldId id="290" r:id="rId22"/>
    <p:sldId id="272" r:id="rId23"/>
    <p:sldId id="291" r:id="rId24"/>
    <p:sldId id="292" r:id="rId25"/>
    <p:sldId id="273" r:id="rId26"/>
    <p:sldId id="274" r:id="rId27"/>
    <p:sldId id="275" r:id="rId28"/>
    <p:sldId id="293" r:id="rId29"/>
    <p:sldId id="294" r:id="rId30"/>
    <p:sldId id="276" r:id="rId31"/>
    <p:sldId id="277" r:id="rId32"/>
    <p:sldId id="295" r:id="rId33"/>
    <p:sldId id="296" r:id="rId34"/>
    <p:sldId id="278" r:id="rId35"/>
    <p:sldId id="279" r:id="rId36"/>
    <p:sldId id="298" r:id="rId37"/>
    <p:sldId id="297" r:id="rId38"/>
    <p:sldId id="280" r:id="rId39"/>
    <p:sldId id="281" r:id="rId40"/>
    <p:sldId id="282" r:id="rId41"/>
    <p:sldId id="283" r:id="rId42"/>
    <p:sldId id="284" r:id="rId43"/>
    <p:sldId id="285" r:id="rId44"/>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94660"/>
  </p:normalViewPr>
  <p:slideViewPr>
    <p:cSldViewPr snapToGrid="0">
      <p:cViewPr varScale="1">
        <p:scale>
          <a:sx n="82" d="100"/>
          <a:sy n="82" d="100"/>
        </p:scale>
        <p:origin x="797" y="5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ED45136-8B89-EF43-6AC6-1CC629DDE309}"/>
              </a:ext>
            </a:extLst>
          </p:cNvPr>
          <p:cNvSpPr>
            <a:spLocks noGrp="1"/>
          </p:cNvSpPr>
          <p:nvPr>
            <p:ph type="ctrTitle"/>
          </p:nvPr>
        </p:nvSpPr>
        <p:spPr>
          <a:xfrm>
            <a:off x="1524000" y="1122363"/>
            <a:ext cx="9144000" cy="2387600"/>
          </a:xfrm>
        </p:spPr>
        <p:txBody>
          <a:bodyPr anchor="b"/>
          <a:lstStyle>
            <a:lvl1pPr algn="ctr">
              <a:defRPr sz="6000"/>
            </a:lvl1pPr>
          </a:lstStyle>
          <a:p>
            <a:r>
              <a:rPr lang="th-TH"/>
              <a:t>คลิกเพื่อแก้ไขสไตล์ชื่อเรื่องต้นแบบ</a:t>
            </a:r>
          </a:p>
        </p:txBody>
      </p:sp>
      <p:sp>
        <p:nvSpPr>
          <p:cNvPr id="3" name="ชื่อเรื่องรอง 2">
            <a:extLst>
              <a:ext uri="{FF2B5EF4-FFF2-40B4-BE49-F238E27FC236}">
                <a16:creationId xmlns:a16="http://schemas.microsoft.com/office/drawing/2014/main" id="{CA648EF2-14E0-91BA-1CD8-588874AF6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p>
        </p:txBody>
      </p:sp>
      <p:sp>
        <p:nvSpPr>
          <p:cNvPr id="4" name="ตัวแทนวันที่ 3">
            <a:extLst>
              <a:ext uri="{FF2B5EF4-FFF2-40B4-BE49-F238E27FC236}">
                <a16:creationId xmlns:a16="http://schemas.microsoft.com/office/drawing/2014/main" id="{805325FA-93E1-C79C-778B-241024867BF7}"/>
              </a:ext>
            </a:extLst>
          </p:cNvPr>
          <p:cNvSpPr>
            <a:spLocks noGrp="1"/>
          </p:cNvSpPr>
          <p:nvPr>
            <p:ph type="dt" sz="half" idx="10"/>
          </p:nvPr>
        </p:nvSpPr>
        <p:spPr/>
        <p:txBody>
          <a:bodyPr/>
          <a:lstStyle/>
          <a:p>
            <a:fld id="{85A874A2-1E51-4A17-91A4-E909877C9FF7}" type="datetimeFigureOut">
              <a:rPr lang="th-TH" smtClean="0"/>
              <a:t>28/07/68</a:t>
            </a:fld>
            <a:endParaRPr lang="th-TH"/>
          </a:p>
        </p:txBody>
      </p:sp>
      <p:sp>
        <p:nvSpPr>
          <p:cNvPr id="5" name="ตัวแทนท้ายกระดาษ 4">
            <a:extLst>
              <a:ext uri="{FF2B5EF4-FFF2-40B4-BE49-F238E27FC236}">
                <a16:creationId xmlns:a16="http://schemas.microsoft.com/office/drawing/2014/main" id="{77C7C433-7D71-F4EE-12DB-C48F542547D3}"/>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47252E2D-2AAB-A58A-582B-916621EB12C3}"/>
              </a:ext>
            </a:extLst>
          </p:cNvPr>
          <p:cNvSpPr>
            <a:spLocks noGrp="1"/>
          </p:cNvSpPr>
          <p:nvPr>
            <p:ph type="sldNum" sz="quarter" idx="12"/>
          </p:nvPr>
        </p:nvSpPr>
        <p:spPr/>
        <p:txBody>
          <a:bodyPr/>
          <a:lstStyle/>
          <a:p>
            <a:fld id="{057192CB-BE34-4AA1-A9EE-7BE1AF24324A}" type="slidenum">
              <a:rPr lang="th-TH" smtClean="0"/>
              <a:t>‹#›</a:t>
            </a:fld>
            <a:endParaRPr lang="th-TH"/>
          </a:p>
        </p:txBody>
      </p:sp>
    </p:spTree>
    <p:extLst>
      <p:ext uri="{BB962C8B-B14F-4D97-AF65-F5344CB8AC3E}">
        <p14:creationId xmlns:p14="http://schemas.microsoft.com/office/powerpoint/2010/main" val="227099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ED5D78F-B1E2-F289-1B24-789AEE326057}"/>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ข้อความแนวตั้ง 2">
            <a:extLst>
              <a:ext uri="{FF2B5EF4-FFF2-40B4-BE49-F238E27FC236}">
                <a16:creationId xmlns:a16="http://schemas.microsoft.com/office/drawing/2014/main" id="{C90B84BF-2F01-355A-5395-16D5231CFE4A}"/>
              </a:ext>
            </a:extLst>
          </p:cNvPr>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03C5CD1E-4CEA-04EB-8FF4-926545BDCE9E}"/>
              </a:ext>
            </a:extLst>
          </p:cNvPr>
          <p:cNvSpPr>
            <a:spLocks noGrp="1"/>
          </p:cNvSpPr>
          <p:nvPr>
            <p:ph type="dt" sz="half" idx="10"/>
          </p:nvPr>
        </p:nvSpPr>
        <p:spPr/>
        <p:txBody>
          <a:bodyPr/>
          <a:lstStyle/>
          <a:p>
            <a:fld id="{85A874A2-1E51-4A17-91A4-E909877C9FF7}" type="datetimeFigureOut">
              <a:rPr lang="th-TH" smtClean="0"/>
              <a:t>28/07/68</a:t>
            </a:fld>
            <a:endParaRPr lang="th-TH"/>
          </a:p>
        </p:txBody>
      </p:sp>
      <p:sp>
        <p:nvSpPr>
          <p:cNvPr id="5" name="ตัวแทนท้ายกระดาษ 4">
            <a:extLst>
              <a:ext uri="{FF2B5EF4-FFF2-40B4-BE49-F238E27FC236}">
                <a16:creationId xmlns:a16="http://schemas.microsoft.com/office/drawing/2014/main" id="{B2EE6DB1-6A0F-4101-A649-BE2EE545D7AA}"/>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A4F94FE3-775B-54DB-DF21-F45D300FF5CE}"/>
              </a:ext>
            </a:extLst>
          </p:cNvPr>
          <p:cNvSpPr>
            <a:spLocks noGrp="1"/>
          </p:cNvSpPr>
          <p:nvPr>
            <p:ph type="sldNum" sz="quarter" idx="12"/>
          </p:nvPr>
        </p:nvSpPr>
        <p:spPr/>
        <p:txBody>
          <a:bodyPr/>
          <a:lstStyle/>
          <a:p>
            <a:fld id="{057192CB-BE34-4AA1-A9EE-7BE1AF24324A}" type="slidenum">
              <a:rPr lang="th-TH" smtClean="0"/>
              <a:t>‹#›</a:t>
            </a:fld>
            <a:endParaRPr lang="th-TH"/>
          </a:p>
        </p:txBody>
      </p:sp>
    </p:spTree>
    <p:extLst>
      <p:ext uri="{BB962C8B-B14F-4D97-AF65-F5344CB8AC3E}">
        <p14:creationId xmlns:p14="http://schemas.microsoft.com/office/powerpoint/2010/main" val="322405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a:extLst>
              <a:ext uri="{FF2B5EF4-FFF2-40B4-BE49-F238E27FC236}">
                <a16:creationId xmlns:a16="http://schemas.microsoft.com/office/drawing/2014/main" id="{6D43556A-9660-A46C-9B71-61F25CDCC607}"/>
              </a:ext>
            </a:extLst>
          </p:cNvPr>
          <p:cNvSpPr>
            <a:spLocks noGrp="1"/>
          </p:cNvSpPr>
          <p:nvPr>
            <p:ph type="title" orient="vert"/>
          </p:nvPr>
        </p:nvSpPr>
        <p:spPr>
          <a:xfrm>
            <a:off x="8724900" y="365125"/>
            <a:ext cx="2628900" cy="5811838"/>
          </a:xfrm>
        </p:spPr>
        <p:txBody>
          <a:bodyPr vert="eaVert"/>
          <a:lstStyle/>
          <a:p>
            <a:r>
              <a:rPr lang="th-TH"/>
              <a:t>คลิกเพื่อแก้ไขสไตล์ชื่อเรื่องต้นแบบ</a:t>
            </a:r>
          </a:p>
        </p:txBody>
      </p:sp>
      <p:sp>
        <p:nvSpPr>
          <p:cNvPr id="3" name="ตัวแทนข้อความแนวตั้ง 2">
            <a:extLst>
              <a:ext uri="{FF2B5EF4-FFF2-40B4-BE49-F238E27FC236}">
                <a16:creationId xmlns:a16="http://schemas.microsoft.com/office/drawing/2014/main" id="{68B764DB-EB73-F8A8-2834-F5B6298A41E8}"/>
              </a:ext>
            </a:extLst>
          </p:cNvPr>
          <p:cNvSpPr>
            <a:spLocks noGrp="1"/>
          </p:cNvSpPr>
          <p:nvPr>
            <p:ph type="body" orient="vert" idx="1"/>
          </p:nvPr>
        </p:nvSpPr>
        <p:spPr>
          <a:xfrm>
            <a:off x="838200" y="365125"/>
            <a:ext cx="7734300"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042AF5F7-52C7-C12D-BDEB-B576A1AB1CF7}"/>
              </a:ext>
            </a:extLst>
          </p:cNvPr>
          <p:cNvSpPr>
            <a:spLocks noGrp="1"/>
          </p:cNvSpPr>
          <p:nvPr>
            <p:ph type="dt" sz="half" idx="10"/>
          </p:nvPr>
        </p:nvSpPr>
        <p:spPr/>
        <p:txBody>
          <a:bodyPr/>
          <a:lstStyle/>
          <a:p>
            <a:fld id="{85A874A2-1E51-4A17-91A4-E909877C9FF7}" type="datetimeFigureOut">
              <a:rPr lang="th-TH" smtClean="0"/>
              <a:t>28/07/68</a:t>
            </a:fld>
            <a:endParaRPr lang="th-TH"/>
          </a:p>
        </p:txBody>
      </p:sp>
      <p:sp>
        <p:nvSpPr>
          <p:cNvPr id="5" name="ตัวแทนท้ายกระดาษ 4">
            <a:extLst>
              <a:ext uri="{FF2B5EF4-FFF2-40B4-BE49-F238E27FC236}">
                <a16:creationId xmlns:a16="http://schemas.microsoft.com/office/drawing/2014/main" id="{8CF1B940-21FF-11E3-5368-8152C645DF19}"/>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7E41535E-AEA9-89E3-E16B-FB4A95F21CDA}"/>
              </a:ext>
            </a:extLst>
          </p:cNvPr>
          <p:cNvSpPr>
            <a:spLocks noGrp="1"/>
          </p:cNvSpPr>
          <p:nvPr>
            <p:ph type="sldNum" sz="quarter" idx="12"/>
          </p:nvPr>
        </p:nvSpPr>
        <p:spPr/>
        <p:txBody>
          <a:bodyPr/>
          <a:lstStyle/>
          <a:p>
            <a:fld id="{057192CB-BE34-4AA1-A9EE-7BE1AF24324A}" type="slidenum">
              <a:rPr lang="th-TH" smtClean="0"/>
              <a:t>‹#›</a:t>
            </a:fld>
            <a:endParaRPr lang="th-TH"/>
          </a:p>
        </p:txBody>
      </p:sp>
    </p:spTree>
    <p:extLst>
      <p:ext uri="{BB962C8B-B14F-4D97-AF65-F5344CB8AC3E}">
        <p14:creationId xmlns:p14="http://schemas.microsoft.com/office/powerpoint/2010/main" val="249565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FB79FE8-61BC-9BE0-A1E4-A6D972C77C80}"/>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เนื้อหา 2">
            <a:extLst>
              <a:ext uri="{FF2B5EF4-FFF2-40B4-BE49-F238E27FC236}">
                <a16:creationId xmlns:a16="http://schemas.microsoft.com/office/drawing/2014/main" id="{A1FF009D-7F7A-E6F6-EB77-1163A852EA00}"/>
              </a:ext>
            </a:extLst>
          </p:cNvPr>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D708FA10-0921-8155-59D6-837D880D155B}"/>
              </a:ext>
            </a:extLst>
          </p:cNvPr>
          <p:cNvSpPr>
            <a:spLocks noGrp="1"/>
          </p:cNvSpPr>
          <p:nvPr>
            <p:ph type="dt" sz="half" idx="10"/>
          </p:nvPr>
        </p:nvSpPr>
        <p:spPr/>
        <p:txBody>
          <a:bodyPr/>
          <a:lstStyle/>
          <a:p>
            <a:fld id="{85A874A2-1E51-4A17-91A4-E909877C9FF7}" type="datetimeFigureOut">
              <a:rPr lang="th-TH" smtClean="0"/>
              <a:t>28/07/68</a:t>
            </a:fld>
            <a:endParaRPr lang="th-TH"/>
          </a:p>
        </p:txBody>
      </p:sp>
      <p:sp>
        <p:nvSpPr>
          <p:cNvPr id="5" name="ตัวแทนท้ายกระดาษ 4">
            <a:extLst>
              <a:ext uri="{FF2B5EF4-FFF2-40B4-BE49-F238E27FC236}">
                <a16:creationId xmlns:a16="http://schemas.microsoft.com/office/drawing/2014/main" id="{23C7AAD1-7A14-97BA-11D9-6DDF89AA24C6}"/>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E9F1A226-6FA2-81BB-FBCD-194CC35BE08A}"/>
              </a:ext>
            </a:extLst>
          </p:cNvPr>
          <p:cNvSpPr>
            <a:spLocks noGrp="1"/>
          </p:cNvSpPr>
          <p:nvPr>
            <p:ph type="sldNum" sz="quarter" idx="12"/>
          </p:nvPr>
        </p:nvSpPr>
        <p:spPr/>
        <p:txBody>
          <a:bodyPr/>
          <a:lstStyle/>
          <a:p>
            <a:fld id="{057192CB-BE34-4AA1-A9EE-7BE1AF24324A}" type="slidenum">
              <a:rPr lang="th-TH" smtClean="0"/>
              <a:t>‹#›</a:t>
            </a:fld>
            <a:endParaRPr lang="th-TH"/>
          </a:p>
        </p:txBody>
      </p:sp>
    </p:spTree>
    <p:extLst>
      <p:ext uri="{BB962C8B-B14F-4D97-AF65-F5344CB8AC3E}">
        <p14:creationId xmlns:p14="http://schemas.microsoft.com/office/powerpoint/2010/main" val="116971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26073C2-40AF-4301-4DCF-A0ADA0A4BF75}"/>
              </a:ext>
            </a:extLst>
          </p:cNvPr>
          <p:cNvSpPr>
            <a:spLocks noGrp="1"/>
          </p:cNvSpPr>
          <p:nvPr>
            <p:ph type="title"/>
          </p:nvPr>
        </p:nvSpPr>
        <p:spPr>
          <a:xfrm>
            <a:off x="831850" y="1709738"/>
            <a:ext cx="10515600" cy="2852737"/>
          </a:xfrm>
        </p:spPr>
        <p:txBody>
          <a:bodyPr anchor="b"/>
          <a:lstStyle>
            <a:lvl1pPr>
              <a:defRPr sz="6000"/>
            </a:lvl1pPr>
          </a:lstStyle>
          <a:p>
            <a:r>
              <a:rPr lang="th-TH"/>
              <a:t>คลิกเพื่อแก้ไขสไตล์ชื่อเรื่องต้นแบบ</a:t>
            </a:r>
          </a:p>
        </p:txBody>
      </p:sp>
      <p:sp>
        <p:nvSpPr>
          <p:cNvPr id="3" name="ตัวแทนข้อความ 2">
            <a:extLst>
              <a:ext uri="{FF2B5EF4-FFF2-40B4-BE49-F238E27FC236}">
                <a16:creationId xmlns:a16="http://schemas.microsoft.com/office/drawing/2014/main" id="{289E87BE-A9A9-3DBB-E33A-D0AFA3D17F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a:extLst>
              <a:ext uri="{FF2B5EF4-FFF2-40B4-BE49-F238E27FC236}">
                <a16:creationId xmlns:a16="http://schemas.microsoft.com/office/drawing/2014/main" id="{0C9DAB41-7966-2766-9145-49BED83C1AF8}"/>
              </a:ext>
            </a:extLst>
          </p:cNvPr>
          <p:cNvSpPr>
            <a:spLocks noGrp="1"/>
          </p:cNvSpPr>
          <p:nvPr>
            <p:ph type="dt" sz="half" idx="10"/>
          </p:nvPr>
        </p:nvSpPr>
        <p:spPr/>
        <p:txBody>
          <a:bodyPr/>
          <a:lstStyle/>
          <a:p>
            <a:fld id="{85A874A2-1E51-4A17-91A4-E909877C9FF7}" type="datetimeFigureOut">
              <a:rPr lang="th-TH" smtClean="0"/>
              <a:t>28/07/68</a:t>
            </a:fld>
            <a:endParaRPr lang="th-TH"/>
          </a:p>
        </p:txBody>
      </p:sp>
      <p:sp>
        <p:nvSpPr>
          <p:cNvPr id="5" name="ตัวแทนท้ายกระดาษ 4">
            <a:extLst>
              <a:ext uri="{FF2B5EF4-FFF2-40B4-BE49-F238E27FC236}">
                <a16:creationId xmlns:a16="http://schemas.microsoft.com/office/drawing/2014/main" id="{C15B85DF-8DD3-A9AF-00AC-37C9064FD1C9}"/>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56618E6F-73DB-EC7B-6C3E-82E0508D7CE9}"/>
              </a:ext>
            </a:extLst>
          </p:cNvPr>
          <p:cNvSpPr>
            <a:spLocks noGrp="1"/>
          </p:cNvSpPr>
          <p:nvPr>
            <p:ph type="sldNum" sz="quarter" idx="12"/>
          </p:nvPr>
        </p:nvSpPr>
        <p:spPr/>
        <p:txBody>
          <a:bodyPr/>
          <a:lstStyle/>
          <a:p>
            <a:fld id="{057192CB-BE34-4AA1-A9EE-7BE1AF24324A}" type="slidenum">
              <a:rPr lang="th-TH" smtClean="0"/>
              <a:t>‹#›</a:t>
            </a:fld>
            <a:endParaRPr lang="th-TH"/>
          </a:p>
        </p:txBody>
      </p:sp>
    </p:spTree>
    <p:extLst>
      <p:ext uri="{BB962C8B-B14F-4D97-AF65-F5344CB8AC3E}">
        <p14:creationId xmlns:p14="http://schemas.microsoft.com/office/powerpoint/2010/main" val="70728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4518631-8D2D-3797-DE6E-F12CF69ACFD1}"/>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เนื้อหา 2">
            <a:extLst>
              <a:ext uri="{FF2B5EF4-FFF2-40B4-BE49-F238E27FC236}">
                <a16:creationId xmlns:a16="http://schemas.microsoft.com/office/drawing/2014/main" id="{C017B953-9DD7-F897-3A97-70CA893737C5}"/>
              </a:ext>
            </a:extLst>
          </p:cNvPr>
          <p:cNvSpPr>
            <a:spLocks noGrp="1"/>
          </p:cNvSpPr>
          <p:nvPr>
            <p:ph sz="half" idx="1"/>
          </p:nvPr>
        </p:nvSpPr>
        <p:spPr>
          <a:xfrm>
            <a:off x="838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เนื้อหา 3">
            <a:extLst>
              <a:ext uri="{FF2B5EF4-FFF2-40B4-BE49-F238E27FC236}">
                <a16:creationId xmlns:a16="http://schemas.microsoft.com/office/drawing/2014/main" id="{FE4FAC5D-D367-6730-3E5D-8700B71D5805}"/>
              </a:ext>
            </a:extLst>
          </p:cNvPr>
          <p:cNvSpPr>
            <a:spLocks noGrp="1"/>
          </p:cNvSpPr>
          <p:nvPr>
            <p:ph sz="half" idx="2"/>
          </p:nvPr>
        </p:nvSpPr>
        <p:spPr>
          <a:xfrm>
            <a:off x="6172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แทนวันที่ 4">
            <a:extLst>
              <a:ext uri="{FF2B5EF4-FFF2-40B4-BE49-F238E27FC236}">
                <a16:creationId xmlns:a16="http://schemas.microsoft.com/office/drawing/2014/main" id="{E8882054-8781-6416-E8D3-60CE4756E408}"/>
              </a:ext>
            </a:extLst>
          </p:cNvPr>
          <p:cNvSpPr>
            <a:spLocks noGrp="1"/>
          </p:cNvSpPr>
          <p:nvPr>
            <p:ph type="dt" sz="half" idx="10"/>
          </p:nvPr>
        </p:nvSpPr>
        <p:spPr/>
        <p:txBody>
          <a:bodyPr/>
          <a:lstStyle/>
          <a:p>
            <a:fld id="{85A874A2-1E51-4A17-91A4-E909877C9FF7}" type="datetimeFigureOut">
              <a:rPr lang="th-TH" smtClean="0"/>
              <a:t>28/07/68</a:t>
            </a:fld>
            <a:endParaRPr lang="th-TH"/>
          </a:p>
        </p:txBody>
      </p:sp>
      <p:sp>
        <p:nvSpPr>
          <p:cNvPr id="6" name="ตัวแทนท้ายกระดาษ 5">
            <a:extLst>
              <a:ext uri="{FF2B5EF4-FFF2-40B4-BE49-F238E27FC236}">
                <a16:creationId xmlns:a16="http://schemas.microsoft.com/office/drawing/2014/main" id="{2FCD15F3-8E88-CCCC-BD5F-1CEF83D28433}"/>
              </a:ext>
            </a:extLst>
          </p:cNvPr>
          <p:cNvSpPr>
            <a:spLocks noGrp="1"/>
          </p:cNvSpPr>
          <p:nvPr>
            <p:ph type="ftr" sz="quarter" idx="11"/>
          </p:nvPr>
        </p:nvSpPr>
        <p:spPr/>
        <p:txBody>
          <a:bodyPr/>
          <a:lstStyle/>
          <a:p>
            <a:endParaRPr lang="th-TH"/>
          </a:p>
        </p:txBody>
      </p:sp>
      <p:sp>
        <p:nvSpPr>
          <p:cNvPr id="7" name="ตัวแทนหมายเลขสไลด์ 6">
            <a:extLst>
              <a:ext uri="{FF2B5EF4-FFF2-40B4-BE49-F238E27FC236}">
                <a16:creationId xmlns:a16="http://schemas.microsoft.com/office/drawing/2014/main" id="{07D5DC2A-3797-68A9-B29C-05F525D11EE2}"/>
              </a:ext>
            </a:extLst>
          </p:cNvPr>
          <p:cNvSpPr>
            <a:spLocks noGrp="1"/>
          </p:cNvSpPr>
          <p:nvPr>
            <p:ph type="sldNum" sz="quarter" idx="12"/>
          </p:nvPr>
        </p:nvSpPr>
        <p:spPr/>
        <p:txBody>
          <a:bodyPr/>
          <a:lstStyle/>
          <a:p>
            <a:fld id="{057192CB-BE34-4AA1-A9EE-7BE1AF24324A}" type="slidenum">
              <a:rPr lang="th-TH" smtClean="0"/>
              <a:t>‹#›</a:t>
            </a:fld>
            <a:endParaRPr lang="th-TH"/>
          </a:p>
        </p:txBody>
      </p:sp>
    </p:spTree>
    <p:extLst>
      <p:ext uri="{BB962C8B-B14F-4D97-AF65-F5344CB8AC3E}">
        <p14:creationId xmlns:p14="http://schemas.microsoft.com/office/powerpoint/2010/main" val="3975724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3176C68-34A3-EA15-4031-519A8B987223}"/>
              </a:ext>
            </a:extLst>
          </p:cNvPr>
          <p:cNvSpPr>
            <a:spLocks noGrp="1"/>
          </p:cNvSpPr>
          <p:nvPr>
            <p:ph type="title"/>
          </p:nvPr>
        </p:nvSpPr>
        <p:spPr>
          <a:xfrm>
            <a:off x="839788" y="365125"/>
            <a:ext cx="10515600" cy="1325563"/>
          </a:xfrm>
        </p:spPr>
        <p:txBody>
          <a:bodyPr/>
          <a:lstStyle/>
          <a:p>
            <a:r>
              <a:rPr lang="th-TH"/>
              <a:t>คลิกเพื่อแก้ไขสไตล์ชื่อเรื่องต้นแบบ</a:t>
            </a:r>
          </a:p>
        </p:txBody>
      </p:sp>
      <p:sp>
        <p:nvSpPr>
          <p:cNvPr id="3" name="ตัวแทนข้อความ 2">
            <a:extLst>
              <a:ext uri="{FF2B5EF4-FFF2-40B4-BE49-F238E27FC236}">
                <a16:creationId xmlns:a16="http://schemas.microsoft.com/office/drawing/2014/main" id="{E1D7B2E2-1CAF-C602-C04E-7EC9D9B3CC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a:extLst>
              <a:ext uri="{FF2B5EF4-FFF2-40B4-BE49-F238E27FC236}">
                <a16:creationId xmlns:a16="http://schemas.microsoft.com/office/drawing/2014/main" id="{AA18813E-DD1F-71DF-BBC2-B0A2B60673E1}"/>
              </a:ext>
            </a:extLst>
          </p:cNvPr>
          <p:cNvSpPr>
            <a:spLocks noGrp="1"/>
          </p:cNvSpPr>
          <p:nvPr>
            <p:ph sz="half" idx="2"/>
          </p:nvPr>
        </p:nvSpPr>
        <p:spPr>
          <a:xfrm>
            <a:off x="839788" y="2505075"/>
            <a:ext cx="5157787"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แทนข้อความ 4">
            <a:extLst>
              <a:ext uri="{FF2B5EF4-FFF2-40B4-BE49-F238E27FC236}">
                <a16:creationId xmlns:a16="http://schemas.microsoft.com/office/drawing/2014/main" id="{0961FE57-E457-A0FC-A319-E58764EE5A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a:extLst>
              <a:ext uri="{FF2B5EF4-FFF2-40B4-BE49-F238E27FC236}">
                <a16:creationId xmlns:a16="http://schemas.microsoft.com/office/drawing/2014/main" id="{22BBB1AE-587F-C427-CD57-9819C0FB0E82}"/>
              </a:ext>
            </a:extLst>
          </p:cNvPr>
          <p:cNvSpPr>
            <a:spLocks noGrp="1"/>
          </p:cNvSpPr>
          <p:nvPr>
            <p:ph sz="quarter" idx="4"/>
          </p:nvPr>
        </p:nvSpPr>
        <p:spPr>
          <a:xfrm>
            <a:off x="6172200" y="2505075"/>
            <a:ext cx="5183188"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7" name="ตัวแทนวันที่ 6">
            <a:extLst>
              <a:ext uri="{FF2B5EF4-FFF2-40B4-BE49-F238E27FC236}">
                <a16:creationId xmlns:a16="http://schemas.microsoft.com/office/drawing/2014/main" id="{B2048C2D-6E88-4396-B2A2-1C72CE365B7D}"/>
              </a:ext>
            </a:extLst>
          </p:cNvPr>
          <p:cNvSpPr>
            <a:spLocks noGrp="1"/>
          </p:cNvSpPr>
          <p:nvPr>
            <p:ph type="dt" sz="half" idx="10"/>
          </p:nvPr>
        </p:nvSpPr>
        <p:spPr/>
        <p:txBody>
          <a:bodyPr/>
          <a:lstStyle/>
          <a:p>
            <a:fld id="{85A874A2-1E51-4A17-91A4-E909877C9FF7}" type="datetimeFigureOut">
              <a:rPr lang="th-TH" smtClean="0"/>
              <a:t>28/07/68</a:t>
            </a:fld>
            <a:endParaRPr lang="th-TH"/>
          </a:p>
        </p:txBody>
      </p:sp>
      <p:sp>
        <p:nvSpPr>
          <p:cNvPr id="8" name="ตัวแทนท้ายกระดาษ 7">
            <a:extLst>
              <a:ext uri="{FF2B5EF4-FFF2-40B4-BE49-F238E27FC236}">
                <a16:creationId xmlns:a16="http://schemas.microsoft.com/office/drawing/2014/main" id="{EEB9FAA7-6881-21D5-A05A-04D8263FF60D}"/>
              </a:ext>
            </a:extLst>
          </p:cNvPr>
          <p:cNvSpPr>
            <a:spLocks noGrp="1"/>
          </p:cNvSpPr>
          <p:nvPr>
            <p:ph type="ftr" sz="quarter" idx="11"/>
          </p:nvPr>
        </p:nvSpPr>
        <p:spPr/>
        <p:txBody>
          <a:bodyPr/>
          <a:lstStyle/>
          <a:p>
            <a:endParaRPr lang="th-TH"/>
          </a:p>
        </p:txBody>
      </p:sp>
      <p:sp>
        <p:nvSpPr>
          <p:cNvPr id="9" name="ตัวแทนหมายเลขสไลด์ 8">
            <a:extLst>
              <a:ext uri="{FF2B5EF4-FFF2-40B4-BE49-F238E27FC236}">
                <a16:creationId xmlns:a16="http://schemas.microsoft.com/office/drawing/2014/main" id="{800307C6-54D0-7204-7C6B-A9828E3569A0}"/>
              </a:ext>
            </a:extLst>
          </p:cNvPr>
          <p:cNvSpPr>
            <a:spLocks noGrp="1"/>
          </p:cNvSpPr>
          <p:nvPr>
            <p:ph type="sldNum" sz="quarter" idx="12"/>
          </p:nvPr>
        </p:nvSpPr>
        <p:spPr/>
        <p:txBody>
          <a:bodyPr/>
          <a:lstStyle/>
          <a:p>
            <a:fld id="{057192CB-BE34-4AA1-A9EE-7BE1AF24324A}" type="slidenum">
              <a:rPr lang="th-TH" smtClean="0"/>
              <a:t>‹#›</a:t>
            </a:fld>
            <a:endParaRPr lang="th-TH"/>
          </a:p>
        </p:txBody>
      </p:sp>
    </p:spTree>
    <p:extLst>
      <p:ext uri="{BB962C8B-B14F-4D97-AF65-F5344CB8AC3E}">
        <p14:creationId xmlns:p14="http://schemas.microsoft.com/office/powerpoint/2010/main" val="129242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110AB57-1BF5-8172-93F4-839CE01B0395}"/>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วันที่ 2">
            <a:extLst>
              <a:ext uri="{FF2B5EF4-FFF2-40B4-BE49-F238E27FC236}">
                <a16:creationId xmlns:a16="http://schemas.microsoft.com/office/drawing/2014/main" id="{50B9CA11-7E89-F35E-CC30-9FCE9249AA0F}"/>
              </a:ext>
            </a:extLst>
          </p:cNvPr>
          <p:cNvSpPr>
            <a:spLocks noGrp="1"/>
          </p:cNvSpPr>
          <p:nvPr>
            <p:ph type="dt" sz="half" idx="10"/>
          </p:nvPr>
        </p:nvSpPr>
        <p:spPr/>
        <p:txBody>
          <a:bodyPr/>
          <a:lstStyle/>
          <a:p>
            <a:fld id="{85A874A2-1E51-4A17-91A4-E909877C9FF7}" type="datetimeFigureOut">
              <a:rPr lang="th-TH" smtClean="0"/>
              <a:t>28/07/68</a:t>
            </a:fld>
            <a:endParaRPr lang="th-TH"/>
          </a:p>
        </p:txBody>
      </p:sp>
      <p:sp>
        <p:nvSpPr>
          <p:cNvPr id="4" name="ตัวแทนท้ายกระดาษ 3">
            <a:extLst>
              <a:ext uri="{FF2B5EF4-FFF2-40B4-BE49-F238E27FC236}">
                <a16:creationId xmlns:a16="http://schemas.microsoft.com/office/drawing/2014/main" id="{18CEFACA-0A1B-FF5D-AE4A-DFF29275F351}"/>
              </a:ext>
            </a:extLst>
          </p:cNvPr>
          <p:cNvSpPr>
            <a:spLocks noGrp="1"/>
          </p:cNvSpPr>
          <p:nvPr>
            <p:ph type="ftr" sz="quarter" idx="11"/>
          </p:nvPr>
        </p:nvSpPr>
        <p:spPr/>
        <p:txBody>
          <a:bodyPr/>
          <a:lstStyle/>
          <a:p>
            <a:endParaRPr lang="th-TH"/>
          </a:p>
        </p:txBody>
      </p:sp>
      <p:sp>
        <p:nvSpPr>
          <p:cNvPr id="5" name="ตัวแทนหมายเลขสไลด์ 4">
            <a:extLst>
              <a:ext uri="{FF2B5EF4-FFF2-40B4-BE49-F238E27FC236}">
                <a16:creationId xmlns:a16="http://schemas.microsoft.com/office/drawing/2014/main" id="{D87CB023-8256-1B0D-1DE1-C7D5B3A0E092}"/>
              </a:ext>
            </a:extLst>
          </p:cNvPr>
          <p:cNvSpPr>
            <a:spLocks noGrp="1"/>
          </p:cNvSpPr>
          <p:nvPr>
            <p:ph type="sldNum" sz="quarter" idx="12"/>
          </p:nvPr>
        </p:nvSpPr>
        <p:spPr/>
        <p:txBody>
          <a:bodyPr/>
          <a:lstStyle/>
          <a:p>
            <a:fld id="{057192CB-BE34-4AA1-A9EE-7BE1AF24324A}" type="slidenum">
              <a:rPr lang="th-TH" smtClean="0"/>
              <a:t>‹#›</a:t>
            </a:fld>
            <a:endParaRPr lang="th-TH"/>
          </a:p>
        </p:txBody>
      </p:sp>
    </p:spTree>
    <p:extLst>
      <p:ext uri="{BB962C8B-B14F-4D97-AF65-F5344CB8AC3E}">
        <p14:creationId xmlns:p14="http://schemas.microsoft.com/office/powerpoint/2010/main" val="332084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a:extLst>
              <a:ext uri="{FF2B5EF4-FFF2-40B4-BE49-F238E27FC236}">
                <a16:creationId xmlns:a16="http://schemas.microsoft.com/office/drawing/2014/main" id="{0EE92550-5936-31B7-0BFB-8B3044654261}"/>
              </a:ext>
            </a:extLst>
          </p:cNvPr>
          <p:cNvSpPr>
            <a:spLocks noGrp="1"/>
          </p:cNvSpPr>
          <p:nvPr>
            <p:ph type="dt" sz="half" idx="10"/>
          </p:nvPr>
        </p:nvSpPr>
        <p:spPr/>
        <p:txBody>
          <a:bodyPr/>
          <a:lstStyle/>
          <a:p>
            <a:fld id="{85A874A2-1E51-4A17-91A4-E909877C9FF7}" type="datetimeFigureOut">
              <a:rPr lang="th-TH" smtClean="0"/>
              <a:t>28/07/68</a:t>
            </a:fld>
            <a:endParaRPr lang="th-TH"/>
          </a:p>
        </p:txBody>
      </p:sp>
      <p:sp>
        <p:nvSpPr>
          <p:cNvPr id="3" name="ตัวแทนท้ายกระดาษ 2">
            <a:extLst>
              <a:ext uri="{FF2B5EF4-FFF2-40B4-BE49-F238E27FC236}">
                <a16:creationId xmlns:a16="http://schemas.microsoft.com/office/drawing/2014/main" id="{4897D0B5-C1D4-C3FA-1B6C-7F8FA7DEE881}"/>
              </a:ext>
            </a:extLst>
          </p:cNvPr>
          <p:cNvSpPr>
            <a:spLocks noGrp="1"/>
          </p:cNvSpPr>
          <p:nvPr>
            <p:ph type="ftr" sz="quarter" idx="11"/>
          </p:nvPr>
        </p:nvSpPr>
        <p:spPr/>
        <p:txBody>
          <a:bodyPr/>
          <a:lstStyle/>
          <a:p>
            <a:endParaRPr lang="th-TH"/>
          </a:p>
        </p:txBody>
      </p:sp>
      <p:sp>
        <p:nvSpPr>
          <p:cNvPr id="4" name="ตัวแทนหมายเลขสไลด์ 3">
            <a:extLst>
              <a:ext uri="{FF2B5EF4-FFF2-40B4-BE49-F238E27FC236}">
                <a16:creationId xmlns:a16="http://schemas.microsoft.com/office/drawing/2014/main" id="{0A24D7B7-7349-DE18-9B3E-C1FAC77D0017}"/>
              </a:ext>
            </a:extLst>
          </p:cNvPr>
          <p:cNvSpPr>
            <a:spLocks noGrp="1"/>
          </p:cNvSpPr>
          <p:nvPr>
            <p:ph type="sldNum" sz="quarter" idx="12"/>
          </p:nvPr>
        </p:nvSpPr>
        <p:spPr/>
        <p:txBody>
          <a:bodyPr/>
          <a:lstStyle/>
          <a:p>
            <a:fld id="{057192CB-BE34-4AA1-A9EE-7BE1AF24324A}" type="slidenum">
              <a:rPr lang="th-TH" smtClean="0"/>
              <a:t>‹#›</a:t>
            </a:fld>
            <a:endParaRPr lang="th-TH"/>
          </a:p>
        </p:txBody>
      </p:sp>
    </p:spTree>
    <p:extLst>
      <p:ext uri="{BB962C8B-B14F-4D97-AF65-F5344CB8AC3E}">
        <p14:creationId xmlns:p14="http://schemas.microsoft.com/office/powerpoint/2010/main" val="423562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F4EF236-63C6-534D-9CD2-748A3515B73C}"/>
              </a:ext>
            </a:extLst>
          </p:cNvPr>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p>
        </p:txBody>
      </p:sp>
      <p:sp>
        <p:nvSpPr>
          <p:cNvPr id="3" name="ตัวแทนเนื้อหา 2">
            <a:extLst>
              <a:ext uri="{FF2B5EF4-FFF2-40B4-BE49-F238E27FC236}">
                <a16:creationId xmlns:a16="http://schemas.microsoft.com/office/drawing/2014/main" id="{1161BC02-83D4-D765-4A1E-6DAEED102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ข้อความ 3">
            <a:extLst>
              <a:ext uri="{FF2B5EF4-FFF2-40B4-BE49-F238E27FC236}">
                <a16:creationId xmlns:a16="http://schemas.microsoft.com/office/drawing/2014/main" id="{F7B9E39B-1FA8-24B1-17B8-FF88C1BE2D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a:extLst>
              <a:ext uri="{FF2B5EF4-FFF2-40B4-BE49-F238E27FC236}">
                <a16:creationId xmlns:a16="http://schemas.microsoft.com/office/drawing/2014/main" id="{566D221F-E720-7D04-2892-342A0AA1DE4F}"/>
              </a:ext>
            </a:extLst>
          </p:cNvPr>
          <p:cNvSpPr>
            <a:spLocks noGrp="1"/>
          </p:cNvSpPr>
          <p:nvPr>
            <p:ph type="dt" sz="half" idx="10"/>
          </p:nvPr>
        </p:nvSpPr>
        <p:spPr/>
        <p:txBody>
          <a:bodyPr/>
          <a:lstStyle/>
          <a:p>
            <a:fld id="{85A874A2-1E51-4A17-91A4-E909877C9FF7}" type="datetimeFigureOut">
              <a:rPr lang="th-TH" smtClean="0"/>
              <a:t>28/07/68</a:t>
            </a:fld>
            <a:endParaRPr lang="th-TH"/>
          </a:p>
        </p:txBody>
      </p:sp>
      <p:sp>
        <p:nvSpPr>
          <p:cNvPr id="6" name="ตัวแทนท้ายกระดาษ 5">
            <a:extLst>
              <a:ext uri="{FF2B5EF4-FFF2-40B4-BE49-F238E27FC236}">
                <a16:creationId xmlns:a16="http://schemas.microsoft.com/office/drawing/2014/main" id="{1599AA7C-2944-9FAF-C22C-050365D0A1B3}"/>
              </a:ext>
            </a:extLst>
          </p:cNvPr>
          <p:cNvSpPr>
            <a:spLocks noGrp="1"/>
          </p:cNvSpPr>
          <p:nvPr>
            <p:ph type="ftr" sz="quarter" idx="11"/>
          </p:nvPr>
        </p:nvSpPr>
        <p:spPr/>
        <p:txBody>
          <a:bodyPr/>
          <a:lstStyle/>
          <a:p>
            <a:endParaRPr lang="th-TH"/>
          </a:p>
        </p:txBody>
      </p:sp>
      <p:sp>
        <p:nvSpPr>
          <p:cNvPr id="7" name="ตัวแทนหมายเลขสไลด์ 6">
            <a:extLst>
              <a:ext uri="{FF2B5EF4-FFF2-40B4-BE49-F238E27FC236}">
                <a16:creationId xmlns:a16="http://schemas.microsoft.com/office/drawing/2014/main" id="{C4A27823-15BD-59AD-BA3C-38A2AA516D1A}"/>
              </a:ext>
            </a:extLst>
          </p:cNvPr>
          <p:cNvSpPr>
            <a:spLocks noGrp="1"/>
          </p:cNvSpPr>
          <p:nvPr>
            <p:ph type="sldNum" sz="quarter" idx="12"/>
          </p:nvPr>
        </p:nvSpPr>
        <p:spPr/>
        <p:txBody>
          <a:bodyPr/>
          <a:lstStyle/>
          <a:p>
            <a:fld id="{057192CB-BE34-4AA1-A9EE-7BE1AF24324A}" type="slidenum">
              <a:rPr lang="th-TH" smtClean="0"/>
              <a:t>‹#›</a:t>
            </a:fld>
            <a:endParaRPr lang="th-TH"/>
          </a:p>
        </p:txBody>
      </p:sp>
    </p:spTree>
    <p:extLst>
      <p:ext uri="{BB962C8B-B14F-4D97-AF65-F5344CB8AC3E}">
        <p14:creationId xmlns:p14="http://schemas.microsoft.com/office/powerpoint/2010/main" val="122481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79086BD-652E-DEE0-8994-75420E6D171D}"/>
              </a:ext>
            </a:extLst>
          </p:cNvPr>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p>
        </p:txBody>
      </p:sp>
      <p:sp>
        <p:nvSpPr>
          <p:cNvPr id="3" name="ตัวแทนรูปภาพ 2">
            <a:extLst>
              <a:ext uri="{FF2B5EF4-FFF2-40B4-BE49-F238E27FC236}">
                <a16:creationId xmlns:a16="http://schemas.microsoft.com/office/drawing/2014/main" id="{83199EA6-65E4-3FFA-947A-367C465FB2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แทนข้อความ 3">
            <a:extLst>
              <a:ext uri="{FF2B5EF4-FFF2-40B4-BE49-F238E27FC236}">
                <a16:creationId xmlns:a16="http://schemas.microsoft.com/office/drawing/2014/main" id="{1A4E8067-63A3-D1F7-B587-4F79BE58C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a:extLst>
              <a:ext uri="{FF2B5EF4-FFF2-40B4-BE49-F238E27FC236}">
                <a16:creationId xmlns:a16="http://schemas.microsoft.com/office/drawing/2014/main" id="{B19F5FAF-558E-4405-8D15-3FB19776AF0A}"/>
              </a:ext>
            </a:extLst>
          </p:cNvPr>
          <p:cNvSpPr>
            <a:spLocks noGrp="1"/>
          </p:cNvSpPr>
          <p:nvPr>
            <p:ph type="dt" sz="half" idx="10"/>
          </p:nvPr>
        </p:nvSpPr>
        <p:spPr/>
        <p:txBody>
          <a:bodyPr/>
          <a:lstStyle/>
          <a:p>
            <a:fld id="{85A874A2-1E51-4A17-91A4-E909877C9FF7}" type="datetimeFigureOut">
              <a:rPr lang="th-TH" smtClean="0"/>
              <a:t>28/07/68</a:t>
            </a:fld>
            <a:endParaRPr lang="th-TH"/>
          </a:p>
        </p:txBody>
      </p:sp>
      <p:sp>
        <p:nvSpPr>
          <p:cNvPr id="6" name="ตัวแทนท้ายกระดาษ 5">
            <a:extLst>
              <a:ext uri="{FF2B5EF4-FFF2-40B4-BE49-F238E27FC236}">
                <a16:creationId xmlns:a16="http://schemas.microsoft.com/office/drawing/2014/main" id="{18A34122-B388-7C63-025F-D8061B22B0B1}"/>
              </a:ext>
            </a:extLst>
          </p:cNvPr>
          <p:cNvSpPr>
            <a:spLocks noGrp="1"/>
          </p:cNvSpPr>
          <p:nvPr>
            <p:ph type="ftr" sz="quarter" idx="11"/>
          </p:nvPr>
        </p:nvSpPr>
        <p:spPr/>
        <p:txBody>
          <a:bodyPr/>
          <a:lstStyle/>
          <a:p>
            <a:endParaRPr lang="th-TH"/>
          </a:p>
        </p:txBody>
      </p:sp>
      <p:sp>
        <p:nvSpPr>
          <p:cNvPr id="7" name="ตัวแทนหมายเลขสไลด์ 6">
            <a:extLst>
              <a:ext uri="{FF2B5EF4-FFF2-40B4-BE49-F238E27FC236}">
                <a16:creationId xmlns:a16="http://schemas.microsoft.com/office/drawing/2014/main" id="{3FBFA0F9-67A5-D383-86DC-30F129F9264F}"/>
              </a:ext>
            </a:extLst>
          </p:cNvPr>
          <p:cNvSpPr>
            <a:spLocks noGrp="1"/>
          </p:cNvSpPr>
          <p:nvPr>
            <p:ph type="sldNum" sz="quarter" idx="12"/>
          </p:nvPr>
        </p:nvSpPr>
        <p:spPr/>
        <p:txBody>
          <a:bodyPr/>
          <a:lstStyle/>
          <a:p>
            <a:fld id="{057192CB-BE34-4AA1-A9EE-7BE1AF24324A}" type="slidenum">
              <a:rPr lang="th-TH" smtClean="0"/>
              <a:t>‹#›</a:t>
            </a:fld>
            <a:endParaRPr lang="th-TH"/>
          </a:p>
        </p:txBody>
      </p:sp>
    </p:spTree>
    <p:extLst>
      <p:ext uri="{BB962C8B-B14F-4D97-AF65-F5344CB8AC3E}">
        <p14:creationId xmlns:p14="http://schemas.microsoft.com/office/powerpoint/2010/main" val="406395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ชื่อเรื่อง 1">
            <a:extLst>
              <a:ext uri="{FF2B5EF4-FFF2-40B4-BE49-F238E27FC236}">
                <a16:creationId xmlns:a16="http://schemas.microsoft.com/office/drawing/2014/main" id="{141155C4-28DA-E94F-01AE-272920C85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h-TH"/>
              <a:t>คลิกเพื่อแก้ไขสไตล์ชื่อเรื่องต้นแบบ</a:t>
            </a:r>
          </a:p>
        </p:txBody>
      </p:sp>
      <p:sp>
        <p:nvSpPr>
          <p:cNvPr id="3" name="ตัวแทนข้อความ 2">
            <a:extLst>
              <a:ext uri="{FF2B5EF4-FFF2-40B4-BE49-F238E27FC236}">
                <a16:creationId xmlns:a16="http://schemas.microsoft.com/office/drawing/2014/main" id="{C79E0A64-28AC-925D-90F0-FB28EE852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B47FB719-2909-798F-6814-3AE54E028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874A2-1E51-4A17-91A4-E909877C9FF7}" type="datetimeFigureOut">
              <a:rPr lang="th-TH" smtClean="0"/>
              <a:t>28/07/68</a:t>
            </a:fld>
            <a:endParaRPr lang="th-TH"/>
          </a:p>
        </p:txBody>
      </p:sp>
      <p:sp>
        <p:nvSpPr>
          <p:cNvPr id="5" name="ตัวแทนท้ายกระดาษ 4">
            <a:extLst>
              <a:ext uri="{FF2B5EF4-FFF2-40B4-BE49-F238E27FC236}">
                <a16:creationId xmlns:a16="http://schemas.microsoft.com/office/drawing/2014/main" id="{D96967DE-7442-C685-751C-6CD2C05D7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แทนหมายเลขสไลด์ 5">
            <a:extLst>
              <a:ext uri="{FF2B5EF4-FFF2-40B4-BE49-F238E27FC236}">
                <a16:creationId xmlns:a16="http://schemas.microsoft.com/office/drawing/2014/main" id="{13645329-613E-0447-96BA-A862D3A7B3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192CB-BE34-4AA1-A9EE-7BE1AF24324A}" type="slidenum">
              <a:rPr lang="th-TH" smtClean="0"/>
              <a:t>‹#›</a:t>
            </a:fld>
            <a:endParaRPr lang="th-TH"/>
          </a:p>
        </p:txBody>
      </p:sp>
    </p:spTree>
    <p:extLst>
      <p:ext uri="{BB962C8B-B14F-4D97-AF65-F5344CB8AC3E}">
        <p14:creationId xmlns:p14="http://schemas.microsoft.com/office/powerpoint/2010/main" val="23471775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8905014-207A-4E9C-9837-47DE3C5F57E6}"/>
              </a:ext>
            </a:extLst>
          </p:cNvPr>
          <p:cNvSpPr>
            <a:spLocks noGrp="1"/>
          </p:cNvSpPr>
          <p:nvPr>
            <p:ph type="ctrTitle"/>
          </p:nvPr>
        </p:nvSpPr>
        <p:spPr/>
        <p:txBody>
          <a:bodyPr/>
          <a:lstStyle/>
          <a:p>
            <a:r>
              <a:rPr lang="en-US" dirty="0"/>
              <a:t>Financial Statement Analysis</a:t>
            </a:r>
            <a:endParaRPr lang="th-TH" dirty="0"/>
          </a:p>
        </p:txBody>
      </p:sp>
      <p:sp>
        <p:nvSpPr>
          <p:cNvPr id="3" name="ชื่อเรื่องรอง 2">
            <a:extLst>
              <a:ext uri="{FF2B5EF4-FFF2-40B4-BE49-F238E27FC236}">
                <a16:creationId xmlns:a16="http://schemas.microsoft.com/office/drawing/2014/main" id="{124180B0-08B9-CBA7-7A85-C4E51AE755A0}"/>
              </a:ext>
            </a:extLst>
          </p:cNvPr>
          <p:cNvSpPr>
            <a:spLocks noGrp="1"/>
          </p:cNvSpPr>
          <p:nvPr>
            <p:ph type="subTitle" idx="1"/>
          </p:nvPr>
        </p:nvSpPr>
        <p:spPr>
          <a:xfrm>
            <a:off x="1313576" y="1017090"/>
            <a:ext cx="8825658" cy="861420"/>
          </a:xfrm>
        </p:spPr>
        <p:txBody>
          <a:bodyPr>
            <a:noAutofit/>
          </a:bodyPr>
          <a:lstStyle/>
          <a:p>
            <a:r>
              <a:rPr lang="en-US" sz="6600" dirty="0"/>
              <a:t>Lesson 7</a:t>
            </a:r>
            <a:endParaRPr lang="th-TH" sz="6600" dirty="0"/>
          </a:p>
        </p:txBody>
      </p:sp>
    </p:spTree>
    <p:extLst>
      <p:ext uri="{BB962C8B-B14F-4D97-AF65-F5344CB8AC3E}">
        <p14:creationId xmlns:p14="http://schemas.microsoft.com/office/powerpoint/2010/main" val="2907005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6FFE1F1-6E3C-15D0-F50E-82C256E7E123}"/>
              </a:ext>
            </a:extLst>
          </p:cNvPr>
          <p:cNvSpPr>
            <a:spLocks noGrp="1"/>
          </p:cNvSpPr>
          <p:nvPr>
            <p:ph type="title"/>
          </p:nvPr>
        </p:nvSpPr>
        <p:spPr/>
        <p:txBody>
          <a:bodyPr/>
          <a:lstStyle/>
          <a:p>
            <a:r>
              <a:rPr lang="en-US" dirty="0"/>
              <a:t>“checkups</a:t>
            </a:r>
            <a:endParaRPr lang="th-TH" dirty="0"/>
          </a:p>
        </p:txBody>
      </p:sp>
      <p:sp>
        <p:nvSpPr>
          <p:cNvPr id="3" name="ตัวแทนเนื้อหา 2">
            <a:extLst>
              <a:ext uri="{FF2B5EF4-FFF2-40B4-BE49-F238E27FC236}">
                <a16:creationId xmlns:a16="http://schemas.microsoft.com/office/drawing/2014/main" id="{8F517ED4-F211-BDD6-6861-F4B45C21D413}"/>
              </a:ext>
            </a:extLst>
          </p:cNvPr>
          <p:cNvSpPr>
            <a:spLocks noGrp="1"/>
          </p:cNvSpPr>
          <p:nvPr>
            <p:ph idx="1"/>
          </p:nvPr>
        </p:nvSpPr>
        <p:spPr/>
        <p:txBody>
          <a:bodyPr/>
          <a:lstStyle/>
          <a:p>
            <a:r>
              <a:rPr lang="en-US" dirty="0"/>
              <a:t>Internal Comparisons</a:t>
            </a:r>
          </a:p>
          <a:p>
            <a:r>
              <a:rPr lang="en-US" dirty="0"/>
              <a:t>External Comparisons and Sources of Industry Ratios.</a:t>
            </a:r>
            <a:endParaRPr lang="th-TH" dirty="0"/>
          </a:p>
        </p:txBody>
      </p:sp>
    </p:spTree>
    <p:extLst>
      <p:ext uri="{BB962C8B-B14F-4D97-AF65-F5344CB8AC3E}">
        <p14:creationId xmlns:p14="http://schemas.microsoft.com/office/powerpoint/2010/main" val="198392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BB0DD03-06E8-289F-8C3B-72FE62ABABE0}"/>
              </a:ext>
            </a:extLst>
          </p:cNvPr>
          <p:cNvSpPr>
            <a:spLocks noGrp="1"/>
          </p:cNvSpPr>
          <p:nvPr>
            <p:ph type="title"/>
          </p:nvPr>
        </p:nvSpPr>
        <p:spPr/>
        <p:txBody>
          <a:bodyPr/>
          <a:lstStyle/>
          <a:p>
            <a:r>
              <a:rPr lang="en-US" dirty="0"/>
              <a:t>Types of Ratios</a:t>
            </a:r>
            <a:endParaRPr lang="th-TH" dirty="0"/>
          </a:p>
        </p:txBody>
      </p:sp>
      <p:pic>
        <p:nvPicPr>
          <p:cNvPr id="5" name="ตัวแทนเนื้อหา 4">
            <a:extLst>
              <a:ext uri="{FF2B5EF4-FFF2-40B4-BE49-F238E27FC236}">
                <a16:creationId xmlns:a16="http://schemas.microsoft.com/office/drawing/2014/main" id="{75B97D37-2A43-77AA-FF27-9FDBA41E1C71}"/>
              </a:ext>
            </a:extLst>
          </p:cNvPr>
          <p:cNvPicPr>
            <a:picLocks noGrp="1" noChangeAspect="1"/>
          </p:cNvPicPr>
          <p:nvPr>
            <p:ph idx="1"/>
          </p:nvPr>
        </p:nvPicPr>
        <p:blipFill>
          <a:blip r:embed="rId2"/>
          <a:stretch>
            <a:fillRect/>
          </a:stretch>
        </p:blipFill>
        <p:spPr>
          <a:xfrm>
            <a:off x="412955" y="1376517"/>
            <a:ext cx="11159613" cy="5230760"/>
          </a:xfrm>
        </p:spPr>
      </p:pic>
    </p:spTree>
    <p:extLst>
      <p:ext uri="{BB962C8B-B14F-4D97-AF65-F5344CB8AC3E}">
        <p14:creationId xmlns:p14="http://schemas.microsoft.com/office/powerpoint/2010/main" val="480805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5BC1246-50FB-8FF3-F87B-13F8DFE493A4}"/>
              </a:ext>
            </a:extLst>
          </p:cNvPr>
          <p:cNvSpPr>
            <a:spLocks noGrp="1"/>
          </p:cNvSpPr>
          <p:nvPr>
            <p:ph type="title"/>
          </p:nvPr>
        </p:nvSpPr>
        <p:spPr>
          <a:xfrm>
            <a:off x="108155" y="0"/>
            <a:ext cx="12172335" cy="1325563"/>
          </a:xfrm>
        </p:spPr>
        <p:txBody>
          <a:bodyPr/>
          <a:lstStyle/>
          <a:p>
            <a:r>
              <a:rPr lang="en-US" sz="4000" dirty="0"/>
              <a:t>Aldine Manufacturing Company balance sheets</a:t>
            </a:r>
            <a:endParaRPr lang="th-TH" sz="4000" dirty="0"/>
          </a:p>
        </p:txBody>
      </p:sp>
      <p:pic>
        <p:nvPicPr>
          <p:cNvPr id="5" name="ตัวแทนเนื้อหา 4">
            <a:extLst>
              <a:ext uri="{FF2B5EF4-FFF2-40B4-BE49-F238E27FC236}">
                <a16:creationId xmlns:a16="http://schemas.microsoft.com/office/drawing/2014/main" id="{7418F8AE-47F9-0127-1A5B-06BCD7A5BE78}"/>
              </a:ext>
            </a:extLst>
          </p:cNvPr>
          <p:cNvPicPr>
            <a:picLocks noGrp="1" noChangeAspect="1"/>
          </p:cNvPicPr>
          <p:nvPr>
            <p:ph idx="1"/>
          </p:nvPr>
        </p:nvPicPr>
        <p:blipFill>
          <a:blip r:embed="rId2"/>
          <a:stretch>
            <a:fillRect/>
          </a:stretch>
        </p:blipFill>
        <p:spPr>
          <a:xfrm>
            <a:off x="108155" y="1111045"/>
            <a:ext cx="11602064" cy="5746955"/>
          </a:xfrm>
        </p:spPr>
      </p:pic>
    </p:spTree>
    <p:extLst>
      <p:ext uri="{BB962C8B-B14F-4D97-AF65-F5344CB8AC3E}">
        <p14:creationId xmlns:p14="http://schemas.microsoft.com/office/powerpoint/2010/main" val="1133806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949C3C8-6926-B6C9-DE18-6EDA81D18C4D}"/>
              </a:ext>
            </a:extLst>
          </p:cNvPr>
          <p:cNvSpPr>
            <a:spLocks noGrp="1"/>
          </p:cNvSpPr>
          <p:nvPr>
            <p:ph type="title"/>
          </p:nvPr>
        </p:nvSpPr>
        <p:spPr/>
        <p:txBody>
          <a:bodyPr/>
          <a:lstStyle/>
          <a:p>
            <a:r>
              <a:rPr lang="en-US" dirty="0"/>
              <a:t>Balance Sheet Ratios</a:t>
            </a:r>
            <a:endParaRPr lang="th-TH" dirty="0"/>
          </a:p>
        </p:txBody>
      </p:sp>
      <p:sp>
        <p:nvSpPr>
          <p:cNvPr id="3" name="ตัวแทนเนื้อหา 2">
            <a:extLst>
              <a:ext uri="{FF2B5EF4-FFF2-40B4-BE49-F238E27FC236}">
                <a16:creationId xmlns:a16="http://schemas.microsoft.com/office/drawing/2014/main" id="{E5DA557D-126A-87B1-7740-3ACD71CF473A}"/>
              </a:ext>
            </a:extLst>
          </p:cNvPr>
          <p:cNvSpPr>
            <a:spLocks noGrp="1"/>
          </p:cNvSpPr>
          <p:nvPr>
            <p:ph idx="1"/>
          </p:nvPr>
        </p:nvSpPr>
        <p:spPr/>
        <p:txBody>
          <a:bodyPr/>
          <a:lstStyle/>
          <a:p>
            <a:r>
              <a:rPr lang="en-US" dirty="0"/>
              <a:t>Liquidity ratios </a:t>
            </a:r>
            <a:r>
              <a:rPr lang="en-US" dirty="0" err="1"/>
              <a:t>Ratios</a:t>
            </a:r>
            <a:r>
              <a:rPr lang="en-US" dirty="0"/>
              <a:t> that measure a firm’s ability to meet </a:t>
            </a:r>
            <a:r>
              <a:rPr lang="en-US" dirty="0" err="1"/>
              <a:t>shortterm</a:t>
            </a:r>
            <a:r>
              <a:rPr lang="en-US" dirty="0"/>
              <a:t> obligations.</a:t>
            </a:r>
          </a:p>
          <a:p>
            <a:r>
              <a:rPr lang="en-US" dirty="0"/>
              <a:t> Current ratio Current assets divided by current liabilities. It shows a firm’s ability to cover its current liabilities with its current assets.</a:t>
            </a:r>
          </a:p>
          <a:p>
            <a:pPr marL="0" indent="0">
              <a:buNone/>
            </a:pPr>
            <a:endParaRPr lang="th-TH" dirty="0"/>
          </a:p>
        </p:txBody>
      </p:sp>
      <p:pic>
        <p:nvPicPr>
          <p:cNvPr id="7" name="รูปภาพ 6">
            <a:extLst>
              <a:ext uri="{FF2B5EF4-FFF2-40B4-BE49-F238E27FC236}">
                <a16:creationId xmlns:a16="http://schemas.microsoft.com/office/drawing/2014/main" id="{F0E55210-1149-970C-9FE0-62B046295B2C}"/>
              </a:ext>
            </a:extLst>
          </p:cNvPr>
          <p:cNvPicPr>
            <a:picLocks noChangeAspect="1"/>
          </p:cNvPicPr>
          <p:nvPr/>
        </p:nvPicPr>
        <p:blipFill>
          <a:blip r:embed="rId2"/>
          <a:stretch>
            <a:fillRect/>
          </a:stretch>
        </p:blipFill>
        <p:spPr>
          <a:xfrm>
            <a:off x="1707502" y="3923071"/>
            <a:ext cx="6492601" cy="1809135"/>
          </a:xfrm>
          <a:prstGeom prst="rect">
            <a:avLst/>
          </a:prstGeom>
        </p:spPr>
      </p:pic>
    </p:spTree>
    <p:extLst>
      <p:ext uri="{BB962C8B-B14F-4D97-AF65-F5344CB8AC3E}">
        <p14:creationId xmlns:p14="http://schemas.microsoft.com/office/powerpoint/2010/main" val="595051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5BC1246-50FB-8FF3-F87B-13F8DFE493A4}"/>
              </a:ext>
            </a:extLst>
          </p:cNvPr>
          <p:cNvSpPr>
            <a:spLocks noGrp="1"/>
          </p:cNvSpPr>
          <p:nvPr>
            <p:ph type="title"/>
          </p:nvPr>
        </p:nvSpPr>
        <p:spPr>
          <a:xfrm>
            <a:off x="108155" y="0"/>
            <a:ext cx="12172335" cy="1325563"/>
          </a:xfrm>
        </p:spPr>
        <p:txBody>
          <a:bodyPr/>
          <a:lstStyle/>
          <a:p>
            <a:r>
              <a:rPr lang="en-US" sz="4000" dirty="0"/>
              <a:t>Aldine Manufacturing Company balance sheets</a:t>
            </a:r>
            <a:endParaRPr lang="th-TH" sz="4000" dirty="0"/>
          </a:p>
        </p:txBody>
      </p:sp>
      <p:pic>
        <p:nvPicPr>
          <p:cNvPr id="5" name="ตัวแทนเนื้อหา 4">
            <a:extLst>
              <a:ext uri="{FF2B5EF4-FFF2-40B4-BE49-F238E27FC236}">
                <a16:creationId xmlns:a16="http://schemas.microsoft.com/office/drawing/2014/main" id="{7418F8AE-47F9-0127-1A5B-06BCD7A5BE78}"/>
              </a:ext>
            </a:extLst>
          </p:cNvPr>
          <p:cNvPicPr>
            <a:picLocks noGrp="1" noChangeAspect="1"/>
          </p:cNvPicPr>
          <p:nvPr>
            <p:ph idx="1"/>
          </p:nvPr>
        </p:nvPicPr>
        <p:blipFill>
          <a:blip r:embed="rId2"/>
          <a:stretch>
            <a:fillRect/>
          </a:stretch>
        </p:blipFill>
        <p:spPr>
          <a:xfrm>
            <a:off x="108155" y="1111045"/>
            <a:ext cx="11602064" cy="5746955"/>
          </a:xfrm>
        </p:spPr>
      </p:pic>
    </p:spTree>
    <p:extLst>
      <p:ext uri="{BB962C8B-B14F-4D97-AF65-F5344CB8AC3E}">
        <p14:creationId xmlns:p14="http://schemas.microsoft.com/office/powerpoint/2010/main" val="2298229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C50E6D7-9846-CACD-4CDB-368CCE4FBB01}"/>
              </a:ext>
            </a:extLst>
          </p:cNvPr>
          <p:cNvSpPr>
            <a:spLocks noGrp="1"/>
          </p:cNvSpPr>
          <p:nvPr>
            <p:ph type="title"/>
          </p:nvPr>
        </p:nvSpPr>
        <p:spPr/>
        <p:txBody>
          <a:bodyPr/>
          <a:lstStyle/>
          <a:p>
            <a:endParaRPr lang="th-TH"/>
          </a:p>
        </p:txBody>
      </p:sp>
      <p:sp>
        <p:nvSpPr>
          <p:cNvPr id="3" name="ตัวแทนเนื้อหา 2">
            <a:extLst>
              <a:ext uri="{FF2B5EF4-FFF2-40B4-BE49-F238E27FC236}">
                <a16:creationId xmlns:a16="http://schemas.microsoft.com/office/drawing/2014/main" id="{1E06A1AE-9EFA-B4E8-BDFB-56803F0CACBA}"/>
              </a:ext>
            </a:extLst>
          </p:cNvPr>
          <p:cNvSpPr>
            <a:spLocks noGrp="1"/>
          </p:cNvSpPr>
          <p:nvPr>
            <p:ph idx="1"/>
          </p:nvPr>
        </p:nvSpPr>
        <p:spPr/>
        <p:txBody>
          <a:bodyPr/>
          <a:lstStyle/>
          <a:p>
            <a:r>
              <a:rPr lang="en-US" dirty="0"/>
              <a:t>Acid-Test (or Quick) Ratio. A more conservative measure of liquidity is the acid-test,</a:t>
            </a:r>
          </a:p>
          <a:p>
            <a:endParaRPr lang="th-TH" dirty="0"/>
          </a:p>
        </p:txBody>
      </p:sp>
      <p:pic>
        <p:nvPicPr>
          <p:cNvPr id="5" name="รูปภาพ 4">
            <a:extLst>
              <a:ext uri="{FF2B5EF4-FFF2-40B4-BE49-F238E27FC236}">
                <a16:creationId xmlns:a16="http://schemas.microsoft.com/office/drawing/2014/main" id="{19CAD3BD-B942-3B80-74D5-38BBCBBD4E61}"/>
              </a:ext>
            </a:extLst>
          </p:cNvPr>
          <p:cNvPicPr>
            <a:picLocks noChangeAspect="1"/>
          </p:cNvPicPr>
          <p:nvPr/>
        </p:nvPicPr>
        <p:blipFill>
          <a:blip r:embed="rId2"/>
          <a:stretch>
            <a:fillRect/>
          </a:stretch>
        </p:blipFill>
        <p:spPr>
          <a:xfrm>
            <a:off x="2045110" y="2976562"/>
            <a:ext cx="6984590" cy="1320135"/>
          </a:xfrm>
          <a:prstGeom prst="rect">
            <a:avLst/>
          </a:prstGeom>
        </p:spPr>
      </p:pic>
    </p:spTree>
    <p:extLst>
      <p:ext uri="{BB962C8B-B14F-4D97-AF65-F5344CB8AC3E}">
        <p14:creationId xmlns:p14="http://schemas.microsoft.com/office/powerpoint/2010/main" val="1315624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5BC1246-50FB-8FF3-F87B-13F8DFE493A4}"/>
              </a:ext>
            </a:extLst>
          </p:cNvPr>
          <p:cNvSpPr>
            <a:spLocks noGrp="1"/>
          </p:cNvSpPr>
          <p:nvPr>
            <p:ph type="title"/>
          </p:nvPr>
        </p:nvSpPr>
        <p:spPr>
          <a:xfrm>
            <a:off x="108155" y="0"/>
            <a:ext cx="12172335" cy="1325563"/>
          </a:xfrm>
        </p:spPr>
        <p:txBody>
          <a:bodyPr/>
          <a:lstStyle/>
          <a:p>
            <a:r>
              <a:rPr lang="en-US" sz="4000" dirty="0"/>
              <a:t>Aldine Manufacturing Company balance sheets</a:t>
            </a:r>
            <a:endParaRPr lang="th-TH" sz="4000" dirty="0"/>
          </a:p>
        </p:txBody>
      </p:sp>
      <p:pic>
        <p:nvPicPr>
          <p:cNvPr id="5" name="ตัวแทนเนื้อหา 4">
            <a:extLst>
              <a:ext uri="{FF2B5EF4-FFF2-40B4-BE49-F238E27FC236}">
                <a16:creationId xmlns:a16="http://schemas.microsoft.com/office/drawing/2014/main" id="{7418F8AE-47F9-0127-1A5B-06BCD7A5BE78}"/>
              </a:ext>
            </a:extLst>
          </p:cNvPr>
          <p:cNvPicPr>
            <a:picLocks noGrp="1" noChangeAspect="1"/>
          </p:cNvPicPr>
          <p:nvPr>
            <p:ph idx="1"/>
          </p:nvPr>
        </p:nvPicPr>
        <p:blipFill>
          <a:blip r:embed="rId2"/>
          <a:stretch>
            <a:fillRect/>
          </a:stretch>
        </p:blipFill>
        <p:spPr>
          <a:xfrm>
            <a:off x="108155" y="1111045"/>
            <a:ext cx="11602064" cy="5746955"/>
          </a:xfrm>
        </p:spPr>
      </p:pic>
    </p:spTree>
    <p:extLst>
      <p:ext uri="{BB962C8B-B14F-4D97-AF65-F5344CB8AC3E}">
        <p14:creationId xmlns:p14="http://schemas.microsoft.com/office/powerpoint/2010/main" val="3115989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91EE8E1-AAF2-FECC-F77D-F36BE320D650}"/>
              </a:ext>
            </a:extLst>
          </p:cNvPr>
          <p:cNvSpPr>
            <a:spLocks noGrp="1"/>
          </p:cNvSpPr>
          <p:nvPr>
            <p:ph type="title"/>
          </p:nvPr>
        </p:nvSpPr>
        <p:spPr/>
        <p:txBody>
          <a:bodyPr/>
          <a:lstStyle/>
          <a:p>
            <a:r>
              <a:rPr lang="en-US" dirty="0"/>
              <a:t>Financial Leverage (Debt) Ratios</a:t>
            </a:r>
            <a:endParaRPr lang="th-TH" dirty="0"/>
          </a:p>
        </p:txBody>
      </p:sp>
      <p:sp>
        <p:nvSpPr>
          <p:cNvPr id="3" name="ตัวแทนเนื้อหา 2">
            <a:extLst>
              <a:ext uri="{FF2B5EF4-FFF2-40B4-BE49-F238E27FC236}">
                <a16:creationId xmlns:a16="http://schemas.microsoft.com/office/drawing/2014/main" id="{A361F893-5357-3166-DD6A-82B207A41430}"/>
              </a:ext>
            </a:extLst>
          </p:cNvPr>
          <p:cNvSpPr>
            <a:spLocks noGrp="1"/>
          </p:cNvSpPr>
          <p:nvPr>
            <p:ph idx="1"/>
          </p:nvPr>
        </p:nvSpPr>
        <p:spPr/>
        <p:txBody>
          <a:bodyPr/>
          <a:lstStyle/>
          <a:p>
            <a:r>
              <a:rPr lang="en-US" dirty="0"/>
              <a:t>Debt ratios </a:t>
            </a:r>
            <a:r>
              <a:rPr lang="en-US" dirty="0" err="1"/>
              <a:t>Ratios</a:t>
            </a:r>
            <a:r>
              <a:rPr lang="en-US" dirty="0"/>
              <a:t> that show the extent to which the firm is financed by debt.</a:t>
            </a:r>
          </a:p>
          <a:p>
            <a:endParaRPr lang="en-US" dirty="0"/>
          </a:p>
          <a:p>
            <a:r>
              <a:rPr lang="en-US" dirty="0"/>
              <a:t>Debt-to-Equity = </a:t>
            </a:r>
            <a:endParaRPr lang="th-TH" dirty="0"/>
          </a:p>
        </p:txBody>
      </p:sp>
      <p:pic>
        <p:nvPicPr>
          <p:cNvPr id="5" name="รูปภาพ 4">
            <a:extLst>
              <a:ext uri="{FF2B5EF4-FFF2-40B4-BE49-F238E27FC236}">
                <a16:creationId xmlns:a16="http://schemas.microsoft.com/office/drawing/2014/main" id="{25FDCA81-5C9D-F3A1-A35B-F2DF9559323E}"/>
              </a:ext>
            </a:extLst>
          </p:cNvPr>
          <p:cNvPicPr>
            <a:picLocks noChangeAspect="1"/>
          </p:cNvPicPr>
          <p:nvPr/>
        </p:nvPicPr>
        <p:blipFill>
          <a:blip r:embed="rId2"/>
          <a:stretch>
            <a:fillRect/>
          </a:stretch>
        </p:blipFill>
        <p:spPr>
          <a:xfrm>
            <a:off x="3716594" y="2654710"/>
            <a:ext cx="4021239" cy="1818967"/>
          </a:xfrm>
          <a:prstGeom prst="rect">
            <a:avLst/>
          </a:prstGeom>
        </p:spPr>
      </p:pic>
    </p:spTree>
    <p:extLst>
      <p:ext uri="{BB962C8B-B14F-4D97-AF65-F5344CB8AC3E}">
        <p14:creationId xmlns:p14="http://schemas.microsoft.com/office/powerpoint/2010/main" val="306294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5BC1246-50FB-8FF3-F87B-13F8DFE493A4}"/>
              </a:ext>
            </a:extLst>
          </p:cNvPr>
          <p:cNvSpPr>
            <a:spLocks noGrp="1"/>
          </p:cNvSpPr>
          <p:nvPr>
            <p:ph type="title"/>
          </p:nvPr>
        </p:nvSpPr>
        <p:spPr>
          <a:xfrm>
            <a:off x="108155" y="0"/>
            <a:ext cx="12172335" cy="1325563"/>
          </a:xfrm>
        </p:spPr>
        <p:txBody>
          <a:bodyPr/>
          <a:lstStyle/>
          <a:p>
            <a:r>
              <a:rPr lang="en-US" sz="4000" dirty="0"/>
              <a:t>Aldine Manufacturing Company balance sheets</a:t>
            </a:r>
            <a:endParaRPr lang="th-TH" sz="4000" dirty="0"/>
          </a:p>
        </p:txBody>
      </p:sp>
      <p:pic>
        <p:nvPicPr>
          <p:cNvPr id="5" name="ตัวแทนเนื้อหา 4">
            <a:extLst>
              <a:ext uri="{FF2B5EF4-FFF2-40B4-BE49-F238E27FC236}">
                <a16:creationId xmlns:a16="http://schemas.microsoft.com/office/drawing/2014/main" id="{7418F8AE-47F9-0127-1A5B-06BCD7A5BE78}"/>
              </a:ext>
            </a:extLst>
          </p:cNvPr>
          <p:cNvPicPr>
            <a:picLocks noGrp="1" noChangeAspect="1"/>
          </p:cNvPicPr>
          <p:nvPr>
            <p:ph idx="1"/>
          </p:nvPr>
        </p:nvPicPr>
        <p:blipFill>
          <a:blip r:embed="rId2"/>
          <a:stretch>
            <a:fillRect/>
          </a:stretch>
        </p:blipFill>
        <p:spPr>
          <a:xfrm>
            <a:off x="108155" y="1111045"/>
            <a:ext cx="11602064" cy="5746955"/>
          </a:xfrm>
        </p:spPr>
      </p:pic>
    </p:spTree>
    <p:extLst>
      <p:ext uri="{BB962C8B-B14F-4D97-AF65-F5344CB8AC3E}">
        <p14:creationId xmlns:p14="http://schemas.microsoft.com/office/powerpoint/2010/main" val="514866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313B40B-4161-CE20-158B-BD26B13C2C27}"/>
              </a:ext>
            </a:extLst>
          </p:cNvPr>
          <p:cNvSpPr>
            <a:spLocks noGrp="1"/>
          </p:cNvSpPr>
          <p:nvPr>
            <p:ph type="title"/>
          </p:nvPr>
        </p:nvSpPr>
        <p:spPr/>
        <p:txBody>
          <a:bodyPr/>
          <a:lstStyle/>
          <a:p>
            <a:endParaRPr lang="th-TH"/>
          </a:p>
        </p:txBody>
      </p:sp>
      <p:sp>
        <p:nvSpPr>
          <p:cNvPr id="3" name="ตัวแทนเนื้อหา 2">
            <a:extLst>
              <a:ext uri="{FF2B5EF4-FFF2-40B4-BE49-F238E27FC236}">
                <a16:creationId xmlns:a16="http://schemas.microsoft.com/office/drawing/2014/main" id="{9B0DE5AB-71B3-0B77-192B-A4739AE5466F}"/>
              </a:ext>
            </a:extLst>
          </p:cNvPr>
          <p:cNvSpPr>
            <a:spLocks noGrp="1"/>
          </p:cNvSpPr>
          <p:nvPr>
            <p:ph idx="1"/>
          </p:nvPr>
        </p:nvSpPr>
        <p:spPr/>
        <p:txBody>
          <a:bodyPr/>
          <a:lstStyle/>
          <a:p>
            <a:r>
              <a:rPr lang="en-US" dirty="0"/>
              <a:t>Debt-to-Total-Assets Ratio. The debt-to-total-assets ratio is derived by dividing a firm’s total debt by its total assets</a:t>
            </a:r>
          </a:p>
          <a:p>
            <a:pPr marL="0" indent="0">
              <a:buNone/>
            </a:pPr>
            <a:endParaRPr lang="en-US" dirty="0"/>
          </a:p>
          <a:p>
            <a:pPr marL="0" indent="0">
              <a:buNone/>
            </a:pPr>
            <a:endParaRPr lang="en-US" dirty="0"/>
          </a:p>
          <a:p>
            <a:pPr marL="0" indent="0">
              <a:buNone/>
            </a:pPr>
            <a:r>
              <a:rPr lang="en-US" dirty="0"/>
              <a:t>Debt-to-Total-Assets Ratio =</a:t>
            </a:r>
            <a:endParaRPr lang="th-TH" dirty="0"/>
          </a:p>
        </p:txBody>
      </p:sp>
      <p:pic>
        <p:nvPicPr>
          <p:cNvPr id="5" name="รูปภาพ 4">
            <a:extLst>
              <a:ext uri="{FF2B5EF4-FFF2-40B4-BE49-F238E27FC236}">
                <a16:creationId xmlns:a16="http://schemas.microsoft.com/office/drawing/2014/main" id="{D095B708-E94B-E367-4803-1A950A5B4CD6}"/>
              </a:ext>
            </a:extLst>
          </p:cNvPr>
          <p:cNvPicPr>
            <a:picLocks noChangeAspect="1"/>
          </p:cNvPicPr>
          <p:nvPr/>
        </p:nvPicPr>
        <p:blipFill>
          <a:blip r:embed="rId2"/>
          <a:stretch>
            <a:fillRect/>
          </a:stretch>
        </p:blipFill>
        <p:spPr>
          <a:xfrm>
            <a:off x="5142271" y="3106509"/>
            <a:ext cx="3411793" cy="1485156"/>
          </a:xfrm>
          <a:prstGeom prst="rect">
            <a:avLst/>
          </a:prstGeom>
        </p:spPr>
      </p:pic>
    </p:spTree>
    <p:extLst>
      <p:ext uri="{BB962C8B-B14F-4D97-AF65-F5344CB8AC3E}">
        <p14:creationId xmlns:p14="http://schemas.microsoft.com/office/powerpoint/2010/main" val="1847966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AA253D9-ADEC-0199-DBED-04D653E90361}"/>
              </a:ext>
            </a:extLst>
          </p:cNvPr>
          <p:cNvSpPr>
            <a:spLocks noGrp="1"/>
          </p:cNvSpPr>
          <p:nvPr>
            <p:ph type="title"/>
          </p:nvPr>
        </p:nvSpPr>
        <p:spPr/>
        <p:txBody>
          <a:bodyPr/>
          <a:lstStyle/>
          <a:p>
            <a:r>
              <a:rPr lang="en-US" dirty="0"/>
              <a:t>Objectives</a:t>
            </a:r>
            <a:endParaRPr lang="th-TH" dirty="0"/>
          </a:p>
        </p:txBody>
      </p:sp>
      <p:sp>
        <p:nvSpPr>
          <p:cNvPr id="3" name="ตัวแทนเนื้อหา 2">
            <a:extLst>
              <a:ext uri="{FF2B5EF4-FFF2-40B4-BE49-F238E27FC236}">
                <a16:creationId xmlns:a16="http://schemas.microsoft.com/office/drawing/2014/main" id="{A9D00461-ED9A-40BE-8AF0-11A2E404506A}"/>
              </a:ext>
            </a:extLst>
          </p:cNvPr>
          <p:cNvSpPr>
            <a:spLocks noGrp="1"/>
          </p:cNvSpPr>
          <p:nvPr>
            <p:ph idx="1"/>
          </p:nvPr>
        </p:nvSpPr>
        <p:spPr>
          <a:xfrm>
            <a:off x="838200" y="1337187"/>
            <a:ext cx="10515600" cy="4839776"/>
          </a:xfrm>
        </p:spPr>
        <p:txBody>
          <a:bodyPr>
            <a:normAutofit fontScale="77500" lnSpcReduction="20000"/>
          </a:bodyPr>
          <a:lstStyle/>
          <a:p>
            <a:r>
              <a:rPr lang="en-US" dirty="0"/>
              <a:t> Understand the purpose of basic financial statements and their contents.</a:t>
            </a:r>
          </a:p>
          <a:p>
            <a:r>
              <a:rPr lang="en-US" dirty="0"/>
              <a:t>  Understand what is meant by “convergence” in accounting standards. </a:t>
            </a:r>
          </a:p>
          <a:p>
            <a:r>
              <a:rPr lang="en-US" dirty="0"/>
              <a:t> Explain why financial statement analysis is important to the firm and to outside suppliers of capital. </a:t>
            </a:r>
          </a:p>
          <a:p>
            <a:r>
              <a:rPr lang="en-US" dirty="0"/>
              <a:t> Define, calculate, and categorize (according to liquidity, financial leverage, coverage, activity, and profitability) the major financial ratios and understand what they can tell us about the firm. </a:t>
            </a:r>
          </a:p>
          <a:p>
            <a:r>
              <a:rPr lang="en-US" dirty="0"/>
              <a:t> Define, calculate, and discuss a firm’s operating cycle and cash cycle.</a:t>
            </a:r>
          </a:p>
          <a:p>
            <a:r>
              <a:rPr lang="en-US" dirty="0"/>
              <a:t>  Use ratios to analyze a firm’s health and then recommend reasonable alternative courses of action to improve the health of the firm. </a:t>
            </a:r>
          </a:p>
          <a:p>
            <a:r>
              <a:rPr lang="en-US" dirty="0"/>
              <a:t> Analyze a firm’s return on investment (i.e., “earning power”) and return on equity using a Du Pont approach. </a:t>
            </a:r>
          </a:p>
          <a:p>
            <a:r>
              <a:rPr lang="en-US" dirty="0"/>
              <a:t> Understand the limitations of financial ratio analysis.</a:t>
            </a:r>
          </a:p>
          <a:p>
            <a:r>
              <a:rPr lang="en-US" dirty="0"/>
              <a:t>  Use trend analysis, common-size analysis, and index analysis to gain additional insights into a firm’s performance.</a:t>
            </a:r>
            <a:endParaRPr lang="th-TH" dirty="0"/>
          </a:p>
        </p:txBody>
      </p:sp>
    </p:spTree>
    <p:extLst>
      <p:ext uri="{BB962C8B-B14F-4D97-AF65-F5344CB8AC3E}">
        <p14:creationId xmlns:p14="http://schemas.microsoft.com/office/powerpoint/2010/main" val="1341133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9988E6A-6AFC-AF9F-C36B-214793299A4B}"/>
              </a:ext>
            </a:extLst>
          </p:cNvPr>
          <p:cNvSpPr>
            <a:spLocks noGrp="1"/>
          </p:cNvSpPr>
          <p:nvPr>
            <p:ph type="title"/>
          </p:nvPr>
        </p:nvSpPr>
        <p:spPr/>
        <p:txBody>
          <a:bodyPr/>
          <a:lstStyle/>
          <a:p>
            <a:r>
              <a:rPr lang="en-US" dirty="0"/>
              <a:t>Coverage Ratios</a:t>
            </a:r>
            <a:endParaRPr lang="th-TH" dirty="0"/>
          </a:p>
        </p:txBody>
      </p:sp>
      <p:sp>
        <p:nvSpPr>
          <p:cNvPr id="3" name="ตัวแทนเนื้อหา 2">
            <a:extLst>
              <a:ext uri="{FF2B5EF4-FFF2-40B4-BE49-F238E27FC236}">
                <a16:creationId xmlns:a16="http://schemas.microsoft.com/office/drawing/2014/main" id="{88BD2384-443C-D4B3-5DD6-F48428AFD79A}"/>
              </a:ext>
            </a:extLst>
          </p:cNvPr>
          <p:cNvSpPr>
            <a:spLocks noGrp="1"/>
          </p:cNvSpPr>
          <p:nvPr>
            <p:ph idx="1"/>
          </p:nvPr>
        </p:nvSpPr>
        <p:spPr/>
        <p:txBody>
          <a:bodyPr/>
          <a:lstStyle/>
          <a:p>
            <a:r>
              <a:rPr lang="en-US" dirty="0"/>
              <a:t>Coverage ratios are designed to relate the financial charges of a firm to its ability to service, or cover, them. Bond rating services, such as Moody’s Investors Service and Standard &amp; Poor’s, make extensive use of these ratios.</a:t>
            </a:r>
            <a:endParaRPr lang="th-TH" dirty="0"/>
          </a:p>
        </p:txBody>
      </p:sp>
    </p:spTree>
    <p:extLst>
      <p:ext uri="{BB962C8B-B14F-4D97-AF65-F5344CB8AC3E}">
        <p14:creationId xmlns:p14="http://schemas.microsoft.com/office/powerpoint/2010/main" val="3701180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E75BD0C-6495-95F4-C039-07A839BC7A95}"/>
              </a:ext>
            </a:extLst>
          </p:cNvPr>
          <p:cNvSpPr>
            <a:spLocks noGrp="1"/>
          </p:cNvSpPr>
          <p:nvPr>
            <p:ph type="title"/>
          </p:nvPr>
        </p:nvSpPr>
        <p:spPr>
          <a:xfrm>
            <a:off x="186813" y="365125"/>
            <a:ext cx="12083845" cy="1325563"/>
          </a:xfrm>
        </p:spPr>
        <p:txBody>
          <a:bodyPr/>
          <a:lstStyle/>
          <a:p>
            <a:r>
              <a:rPr lang="en-US" dirty="0"/>
              <a:t>Aldine Manufacturing Company statements of earnings (in thousands)</a:t>
            </a:r>
            <a:endParaRPr lang="th-TH" dirty="0"/>
          </a:p>
        </p:txBody>
      </p:sp>
      <p:pic>
        <p:nvPicPr>
          <p:cNvPr id="5" name="ตัวแทนเนื้อหา 4">
            <a:extLst>
              <a:ext uri="{FF2B5EF4-FFF2-40B4-BE49-F238E27FC236}">
                <a16:creationId xmlns:a16="http://schemas.microsoft.com/office/drawing/2014/main" id="{2853A7D0-2245-4FB2-9555-D95E47503A3D}"/>
              </a:ext>
            </a:extLst>
          </p:cNvPr>
          <p:cNvPicPr>
            <a:picLocks noGrp="1" noChangeAspect="1"/>
          </p:cNvPicPr>
          <p:nvPr>
            <p:ph idx="1"/>
          </p:nvPr>
        </p:nvPicPr>
        <p:blipFill>
          <a:blip r:embed="rId2"/>
          <a:stretch>
            <a:fillRect/>
          </a:stretch>
        </p:blipFill>
        <p:spPr>
          <a:xfrm>
            <a:off x="0" y="1828800"/>
            <a:ext cx="11868539" cy="4786604"/>
          </a:xfrm>
        </p:spPr>
      </p:pic>
    </p:spTree>
    <p:extLst>
      <p:ext uri="{BB962C8B-B14F-4D97-AF65-F5344CB8AC3E}">
        <p14:creationId xmlns:p14="http://schemas.microsoft.com/office/powerpoint/2010/main" val="925942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F9B508E2-DD67-E629-1FB0-1D86E3EED4E1}"/>
              </a:ext>
            </a:extLst>
          </p:cNvPr>
          <p:cNvSpPr>
            <a:spLocks noGrp="1"/>
          </p:cNvSpPr>
          <p:nvPr>
            <p:ph idx="1"/>
          </p:nvPr>
        </p:nvSpPr>
        <p:spPr>
          <a:xfrm>
            <a:off x="838200" y="1690688"/>
            <a:ext cx="10515600" cy="4351338"/>
          </a:xfrm>
        </p:spPr>
        <p:txBody>
          <a:bodyPr/>
          <a:lstStyle/>
          <a:p>
            <a:r>
              <a:rPr lang="en-US" dirty="0"/>
              <a:t>interest coverage ratio =</a:t>
            </a:r>
          </a:p>
          <a:p>
            <a:endParaRPr lang="th-TH" dirty="0"/>
          </a:p>
        </p:txBody>
      </p:sp>
      <p:pic>
        <p:nvPicPr>
          <p:cNvPr id="5" name="รูปภาพ 4">
            <a:extLst>
              <a:ext uri="{FF2B5EF4-FFF2-40B4-BE49-F238E27FC236}">
                <a16:creationId xmlns:a16="http://schemas.microsoft.com/office/drawing/2014/main" id="{0F17DB7E-482D-A64F-1F02-41E0A28DAFF2}"/>
              </a:ext>
            </a:extLst>
          </p:cNvPr>
          <p:cNvPicPr>
            <a:picLocks noChangeAspect="1"/>
          </p:cNvPicPr>
          <p:nvPr/>
        </p:nvPicPr>
        <p:blipFill>
          <a:blip r:embed="rId2"/>
          <a:stretch>
            <a:fillRect/>
          </a:stretch>
        </p:blipFill>
        <p:spPr>
          <a:xfrm>
            <a:off x="4572629" y="1853248"/>
            <a:ext cx="5670294" cy="1337802"/>
          </a:xfrm>
          <a:prstGeom prst="rect">
            <a:avLst/>
          </a:prstGeom>
        </p:spPr>
      </p:pic>
    </p:spTree>
    <p:extLst>
      <p:ext uri="{BB962C8B-B14F-4D97-AF65-F5344CB8AC3E}">
        <p14:creationId xmlns:p14="http://schemas.microsoft.com/office/powerpoint/2010/main" val="808674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E75BD0C-6495-95F4-C039-07A839BC7A95}"/>
              </a:ext>
            </a:extLst>
          </p:cNvPr>
          <p:cNvSpPr>
            <a:spLocks noGrp="1"/>
          </p:cNvSpPr>
          <p:nvPr>
            <p:ph type="title"/>
          </p:nvPr>
        </p:nvSpPr>
        <p:spPr>
          <a:xfrm>
            <a:off x="186813" y="365125"/>
            <a:ext cx="12083845" cy="1325563"/>
          </a:xfrm>
        </p:spPr>
        <p:txBody>
          <a:bodyPr/>
          <a:lstStyle/>
          <a:p>
            <a:r>
              <a:rPr lang="en-US" dirty="0"/>
              <a:t>Aldine Manufacturing Company statements of earnings (in thousands)</a:t>
            </a:r>
            <a:endParaRPr lang="th-TH" dirty="0"/>
          </a:p>
        </p:txBody>
      </p:sp>
      <p:pic>
        <p:nvPicPr>
          <p:cNvPr id="5" name="ตัวแทนเนื้อหา 4">
            <a:extLst>
              <a:ext uri="{FF2B5EF4-FFF2-40B4-BE49-F238E27FC236}">
                <a16:creationId xmlns:a16="http://schemas.microsoft.com/office/drawing/2014/main" id="{2853A7D0-2245-4FB2-9555-D95E47503A3D}"/>
              </a:ext>
            </a:extLst>
          </p:cNvPr>
          <p:cNvPicPr>
            <a:picLocks noGrp="1" noChangeAspect="1"/>
          </p:cNvPicPr>
          <p:nvPr>
            <p:ph idx="1"/>
          </p:nvPr>
        </p:nvPicPr>
        <p:blipFill>
          <a:blip r:embed="rId2"/>
          <a:stretch>
            <a:fillRect/>
          </a:stretch>
        </p:blipFill>
        <p:spPr>
          <a:xfrm>
            <a:off x="186813" y="1614197"/>
            <a:ext cx="11793693" cy="5075852"/>
          </a:xfrm>
        </p:spPr>
      </p:pic>
    </p:spTree>
    <p:extLst>
      <p:ext uri="{BB962C8B-B14F-4D97-AF65-F5344CB8AC3E}">
        <p14:creationId xmlns:p14="http://schemas.microsoft.com/office/powerpoint/2010/main" val="1137564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5BC1246-50FB-8FF3-F87B-13F8DFE493A4}"/>
              </a:ext>
            </a:extLst>
          </p:cNvPr>
          <p:cNvSpPr>
            <a:spLocks noGrp="1"/>
          </p:cNvSpPr>
          <p:nvPr>
            <p:ph type="title"/>
          </p:nvPr>
        </p:nvSpPr>
        <p:spPr>
          <a:xfrm>
            <a:off x="108155" y="0"/>
            <a:ext cx="12172335" cy="1325563"/>
          </a:xfrm>
        </p:spPr>
        <p:txBody>
          <a:bodyPr/>
          <a:lstStyle/>
          <a:p>
            <a:r>
              <a:rPr lang="en-US" sz="4000" dirty="0"/>
              <a:t>Aldine Manufacturing Company balance sheets</a:t>
            </a:r>
            <a:endParaRPr lang="th-TH" sz="4000" dirty="0"/>
          </a:p>
        </p:txBody>
      </p:sp>
      <p:pic>
        <p:nvPicPr>
          <p:cNvPr id="5" name="ตัวแทนเนื้อหา 4">
            <a:extLst>
              <a:ext uri="{FF2B5EF4-FFF2-40B4-BE49-F238E27FC236}">
                <a16:creationId xmlns:a16="http://schemas.microsoft.com/office/drawing/2014/main" id="{7418F8AE-47F9-0127-1A5B-06BCD7A5BE78}"/>
              </a:ext>
            </a:extLst>
          </p:cNvPr>
          <p:cNvPicPr>
            <a:picLocks noGrp="1" noChangeAspect="1"/>
          </p:cNvPicPr>
          <p:nvPr>
            <p:ph idx="1"/>
          </p:nvPr>
        </p:nvPicPr>
        <p:blipFill>
          <a:blip r:embed="rId2"/>
          <a:stretch>
            <a:fillRect/>
          </a:stretch>
        </p:blipFill>
        <p:spPr>
          <a:xfrm>
            <a:off x="108155" y="1111045"/>
            <a:ext cx="11602064" cy="5746955"/>
          </a:xfrm>
        </p:spPr>
      </p:pic>
    </p:spTree>
    <p:extLst>
      <p:ext uri="{BB962C8B-B14F-4D97-AF65-F5344CB8AC3E}">
        <p14:creationId xmlns:p14="http://schemas.microsoft.com/office/powerpoint/2010/main" val="3493658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87F050A-B8D0-6CA8-235C-B98718B4A9D7}"/>
              </a:ext>
            </a:extLst>
          </p:cNvPr>
          <p:cNvSpPr>
            <a:spLocks noGrp="1"/>
          </p:cNvSpPr>
          <p:nvPr>
            <p:ph type="title"/>
          </p:nvPr>
        </p:nvSpPr>
        <p:spPr/>
        <p:txBody>
          <a:bodyPr/>
          <a:lstStyle/>
          <a:p>
            <a:r>
              <a:rPr lang="en-US" dirty="0"/>
              <a:t>Activity Ratios</a:t>
            </a:r>
            <a:endParaRPr lang="th-TH" dirty="0"/>
          </a:p>
        </p:txBody>
      </p:sp>
      <p:sp>
        <p:nvSpPr>
          <p:cNvPr id="3" name="ตัวแทนเนื้อหา 2">
            <a:extLst>
              <a:ext uri="{FF2B5EF4-FFF2-40B4-BE49-F238E27FC236}">
                <a16:creationId xmlns:a16="http://schemas.microsoft.com/office/drawing/2014/main" id="{1493C14F-881E-844B-9A85-EF1846BF9E5A}"/>
              </a:ext>
            </a:extLst>
          </p:cNvPr>
          <p:cNvSpPr>
            <a:spLocks noGrp="1"/>
          </p:cNvSpPr>
          <p:nvPr>
            <p:ph idx="1"/>
          </p:nvPr>
        </p:nvSpPr>
        <p:spPr>
          <a:xfrm>
            <a:off x="838200" y="1825625"/>
            <a:ext cx="10515600" cy="2136775"/>
          </a:xfrm>
        </p:spPr>
        <p:txBody>
          <a:bodyPr/>
          <a:lstStyle/>
          <a:p>
            <a:r>
              <a:rPr lang="en-US" dirty="0"/>
              <a:t>Activity ratios, also known as efficiency or turnover ratios, measure how effectively the firm is using its assets.</a:t>
            </a:r>
          </a:p>
          <a:p>
            <a:endParaRPr lang="en-US" dirty="0"/>
          </a:p>
          <a:p>
            <a:r>
              <a:rPr lang="en-US" dirty="0"/>
              <a:t>Receivables Activity = </a:t>
            </a:r>
            <a:endParaRPr lang="th-TH" dirty="0"/>
          </a:p>
        </p:txBody>
      </p:sp>
      <p:pic>
        <p:nvPicPr>
          <p:cNvPr id="5" name="รูปภาพ 4">
            <a:extLst>
              <a:ext uri="{FF2B5EF4-FFF2-40B4-BE49-F238E27FC236}">
                <a16:creationId xmlns:a16="http://schemas.microsoft.com/office/drawing/2014/main" id="{CC66662F-4B4D-3C7D-A711-3655A4459D77}"/>
              </a:ext>
            </a:extLst>
          </p:cNvPr>
          <p:cNvPicPr>
            <a:picLocks noChangeAspect="1"/>
          </p:cNvPicPr>
          <p:nvPr/>
        </p:nvPicPr>
        <p:blipFill>
          <a:blip r:embed="rId2"/>
          <a:stretch>
            <a:fillRect/>
          </a:stretch>
        </p:blipFill>
        <p:spPr>
          <a:xfrm>
            <a:off x="4050890" y="2739088"/>
            <a:ext cx="3932904" cy="1059149"/>
          </a:xfrm>
          <a:prstGeom prst="rect">
            <a:avLst/>
          </a:prstGeom>
        </p:spPr>
      </p:pic>
      <p:sp>
        <p:nvSpPr>
          <p:cNvPr id="7" name="กล่องข้อความ 6">
            <a:extLst>
              <a:ext uri="{FF2B5EF4-FFF2-40B4-BE49-F238E27FC236}">
                <a16:creationId xmlns:a16="http://schemas.microsoft.com/office/drawing/2014/main" id="{B9E13B09-87C2-24DA-BA8F-222E5C60CA97}"/>
              </a:ext>
            </a:extLst>
          </p:cNvPr>
          <p:cNvSpPr txBox="1"/>
          <p:nvPr/>
        </p:nvSpPr>
        <p:spPr>
          <a:xfrm>
            <a:off x="838200" y="4290726"/>
            <a:ext cx="5857568" cy="523220"/>
          </a:xfrm>
          <a:prstGeom prst="rect">
            <a:avLst/>
          </a:prstGeom>
          <a:noFill/>
        </p:spPr>
        <p:txBody>
          <a:bodyPr wrap="square">
            <a:spAutoFit/>
          </a:bodyPr>
          <a:lstStyle/>
          <a:p>
            <a:r>
              <a:rPr lang="en-US" dirty="0"/>
              <a:t>Receivable turnover in days (RTD) = </a:t>
            </a:r>
            <a:endParaRPr lang="th-TH" dirty="0"/>
          </a:p>
        </p:txBody>
      </p:sp>
      <p:pic>
        <p:nvPicPr>
          <p:cNvPr id="11" name="รูปภาพ 10">
            <a:extLst>
              <a:ext uri="{FF2B5EF4-FFF2-40B4-BE49-F238E27FC236}">
                <a16:creationId xmlns:a16="http://schemas.microsoft.com/office/drawing/2014/main" id="{184BF87F-547C-C727-9BB6-70F799125431}"/>
              </a:ext>
            </a:extLst>
          </p:cNvPr>
          <p:cNvPicPr>
            <a:picLocks noChangeAspect="1"/>
          </p:cNvPicPr>
          <p:nvPr/>
        </p:nvPicPr>
        <p:blipFill>
          <a:blip r:embed="rId3"/>
          <a:stretch>
            <a:fillRect/>
          </a:stretch>
        </p:blipFill>
        <p:spPr>
          <a:xfrm>
            <a:off x="4878288" y="3962400"/>
            <a:ext cx="3243156" cy="1425677"/>
          </a:xfrm>
          <a:prstGeom prst="rect">
            <a:avLst/>
          </a:prstGeom>
        </p:spPr>
      </p:pic>
    </p:spTree>
    <p:extLst>
      <p:ext uri="{BB962C8B-B14F-4D97-AF65-F5344CB8AC3E}">
        <p14:creationId xmlns:p14="http://schemas.microsoft.com/office/powerpoint/2010/main" val="3176849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E6ED829-5141-6B17-5F1C-2E8BCAF85CDA}"/>
              </a:ext>
            </a:extLst>
          </p:cNvPr>
          <p:cNvSpPr>
            <a:spLocks noGrp="1"/>
          </p:cNvSpPr>
          <p:nvPr>
            <p:ph type="title"/>
          </p:nvPr>
        </p:nvSpPr>
        <p:spPr/>
        <p:txBody>
          <a:bodyPr/>
          <a:lstStyle/>
          <a:p>
            <a:endParaRPr lang="th-TH"/>
          </a:p>
        </p:txBody>
      </p:sp>
      <p:sp>
        <p:nvSpPr>
          <p:cNvPr id="3" name="ตัวแทนเนื้อหา 2">
            <a:extLst>
              <a:ext uri="{FF2B5EF4-FFF2-40B4-BE49-F238E27FC236}">
                <a16:creationId xmlns:a16="http://schemas.microsoft.com/office/drawing/2014/main" id="{DFE445F5-4B97-4BA9-8F99-14498D13B773}"/>
              </a:ext>
            </a:extLst>
          </p:cNvPr>
          <p:cNvSpPr>
            <a:spLocks noGrp="1"/>
          </p:cNvSpPr>
          <p:nvPr>
            <p:ph idx="1"/>
          </p:nvPr>
        </p:nvSpPr>
        <p:spPr/>
        <p:txBody>
          <a:bodyPr/>
          <a:lstStyle/>
          <a:p>
            <a:r>
              <a:rPr lang="en-US" dirty="0"/>
              <a:t>Payables Activity There may be occasions when a firm wants to study its own promptness of payment to suppliers or that of a potential credit customer.</a:t>
            </a:r>
          </a:p>
          <a:p>
            <a:r>
              <a:rPr lang="en-US" dirty="0"/>
              <a:t>the payable turnover in days (PTD) or average payable period as</a:t>
            </a:r>
          </a:p>
          <a:p>
            <a:endParaRPr lang="th-TH" dirty="0"/>
          </a:p>
        </p:txBody>
      </p:sp>
      <p:pic>
        <p:nvPicPr>
          <p:cNvPr id="5" name="รูปภาพ 4">
            <a:extLst>
              <a:ext uri="{FF2B5EF4-FFF2-40B4-BE49-F238E27FC236}">
                <a16:creationId xmlns:a16="http://schemas.microsoft.com/office/drawing/2014/main" id="{BF6F3E30-F8E3-0B4C-F80D-F8862DB983FC}"/>
              </a:ext>
            </a:extLst>
          </p:cNvPr>
          <p:cNvPicPr>
            <a:picLocks noChangeAspect="1"/>
          </p:cNvPicPr>
          <p:nvPr/>
        </p:nvPicPr>
        <p:blipFill>
          <a:blip r:embed="rId2"/>
          <a:stretch>
            <a:fillRect/>
          </a:stretch>
        </p:blipFill>
        <p:spPr>
          <a:xfrm>
            <a:off x="2123768" y="4144953"/>
            <a:ext cx="7079226" cy="2032009"/>
          </a:xfrm>
          <a:prstGeom prst="rect">
            <a:avLst/>
          </a:prstGeom>
        </p:spPr>
      </p:pic>
    </p:spTree>
    <p:extLst>
      <p:ext uri="{BB962C8B-B14F-4D97-AF65-F5344CB8AC3E}">
        <p14:creationId xmlns:p14="http://schemas.microsoft.com/office/powerpoint/2010/main" val="3883816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A97392B-9F80-7C66-3651-208E117C98B6}"/>
              </a:ext>
            </a:extLst>
          </p:cNvPr>
          <p:cNvSpPr>
            <a:spLocks noGrp="1"/>
          </p:cNvSpPr>
          <p:nvPr>
            <p:ph type="title"/>
          </p:nvPr>
        </p:nvSpPr>
        <p:spPr/>
        <p:txBody>
          <a:bodyPr/>
          <a:lstStyle/>
          <a:p>
            <a:endParaRPr lang="th-TH"/>
          </a:p>
        </p:txBody>
      </p:sp>
      <p:sp>
        <p:nvSpPr>
          <p:cNvPr id="3" name="ตัวแทนเนื้อหา 2">
            <a:extLst>
              <a:ext uri="{FF2B5EF4-FFF2-40B4-BE49-F238E27FC236}">
                <a16:creationId xmlns:a16="http://schemas.microsoft.com/office/drawing/2014/main" id="{7ECB35C6-7D85-D052-F833-E857AD140DB8}"/>
              </a:ext>
            </a:extLst>
          </p:cNvPr>
          <p:cNvSpPr>
            <a:spLocks noGrp="1"/>
          </p:cNvSpPr>
          <p:nvPr>
            <p:ph idx="1"/>
          </p:nvPr>
        </p:nvSpPr>
        <p:spPr>
          <a:xfrm>
            <a:off x="838200" y="1825625"/>
            <a:ext cx="10515600" cy="2559562"/>
          </a:xfrm>
        </p:spPr>
        <p:txBody>
          <a:bodyPr/>
          <a:lstStyle/>
          <a:p>
            <a:r>
              <a:rPr lang="en-US" dirty="0"/>
              <a:t>Inventory Activity To help determine how effectively the firm is managing inventory (and also to gain an indication of the liquidity of inventory</a:t>
            </a:r>
          </a:p>
          <a:p>
            <a:pPr marL="0" indent="0">
              <a:buNone/>
            </a:pPr>
            <a:endParaRPr lang="th-TH" dirty="0"/>
          </a:p>
        </p:txBody>
      </p:sp>
      <p:pic>
        <p:nvPicPr>
          <p:cNvPr id="5" name="รูปภาพ 4">
            <a:extLst>
              <a:ext uri="{FF2B5EF4-FFF2-40B4-BE49-F238E27FC236}">
                <a16:creationId xmlns:a16="http://schemas.microsoft.com/office/drawing/2014/main" id="{BF600909-41EF-D119-25EE-A9E75807A927}"/>
              </a:ext>
            </a:extLst>
          </p:cNvPr>
          <p:cNvPicPr>
            <a:picLocks noChangeAspect="1"/>
          </p:cNvPicPr>
          <p:nvPr/>
        </p:nvPicPr>
        <p:blipFill>
          <a:blip r:embed="rId2"/>
          <a:stretch>
            <a:fillRect/>
          </a:stretch>
        </p:blipFill>
        <p:spPr>
          <a:xfrm>
            <a:off x="4188541" y="3074831"/>
            <a:ext cx="3097161" cy="1231698"/>
          </a:xfrm>
          <a:prstGeom prst="rect">
            <a:avLst/>
          </a:prstGeom>
        </p:spPr>
      </p:pic>
      <p:sp>
        <p:nvSpPr>
          <p:cNvPr id="7" name="กล่องข้อความ 6">
            <a:extLst>
              <a:ext uri="{FF2B5EF4-FFF2-40B4-BE49-F238E27FC236}">
                <a16:creationId xmlns:a16="http://schemas.microsoft.com/office/drawing/2014/main" id="{AE6B5230-A319-ADEB-C5AA-FF04FC6B9A36}"/>
              </a:ext>
            </a:extLst>
          </p:cNvPr>
          <p:cNvSpPr txBox="1"/>
          <p:nvPr/>
        </p:nvSpPr>
        <p:spPr>
          <a:xfrm>
            <a:off x="648929" y="4258514"/>
            <a:ext cx="6096000" cy="523220"/>
          </a:xfrm>
          <a:prstGeom prst="rect">
            <a:avLst/>
          </a:prstGeom>
          <a:noFill/>
        </p:spPr>
        <p:txBody>
          <a:bodyPr wrap="square">
            <a:spAutoFit/>
          </a:bodyPr>
          <a:lstStyle/>
          <a:p>
            <a:r>
              <a:rPr lang="en-US" dirty="0"/>
              <a:t> inventory turnover in days (ITD):</a:t>
            </a:r>
            <a:endParaRPr lang="th-TH" dirty="0"/>
          </a:p>
        </p:txBody>
      </p:sp>
      <p:pic>
        <p:nvPicPr>
          <p:cNvPr id="9" name="รูปภาพ 8">
            <a:extLst>
              <a:ext uri="{FF2B5EF4-FFF2-40B4-BE49-F238E27FC236}">
                <a16:creationId xmlns:a16="http://schemas.microsoft.com/office/drawing/2014/main" id="{75CABCCA-7580-9FB7-29C4-AF0977339EDA}"/>
              </a:ext>
            </a:extLst>
          </p:cNvPr>
          <p:cNvPicPr>
            <a:picLocks noChangeAspect="1"/>
          </p:cNvPicPr>
          <p:nvPr/>
        </p:nvPicPr>
        <p:blipFill>
          <a:blip r:embed="rId3"/>
          <a:stretch>
            <a:fillRect/>
          </a:stretch>
        </p:blipFill>
        <p:spPr>
          <a:xfrm>
            <a:off x="1966452" y="4709652"/>
            <a:ext cx="7226709" cy="2029766"/>
          </a:xfrm>
          <a:prstGeom prst="rect">
            <a:avLst/>
          </a:prstGeom>
        </p:spPr>
      </p:pic>
    </p:spTree>
    <p:extLst>
      <p:ext uri="{BB962C8B-B14F-4D97-AF65-F5344CB8AC3E}">
        <p14:creationId xmlns:p14="http://schemas.microsoft.com/office/powerpoint/2010/main" val="2761041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E75BD0C-6495-95F4-C039-07A839BC7A95}"/>
              </a:ext>
            </a:extLst>
          </p:cNvPr>
          <p:cNvSpPr>
            <a:spLocks noGrp="1"/>
          </p:cNvSpPr>
          <p:nvPr>
            <p:ph type="title"/>
          </p:nvPr>
        </p:nvSpPr>
        <p:spPr>
          <a:xfrm>
            <a:off x="186813" y="365125"/>
            <a:ext cx="12083845" cy="1325563"/>
          </a:xfrm>
        </p:spPr>
        <p:txBody>
          <a:bodyPr/>
          <a:lstStyle/>
          <a:p>
            <a:r>
              <a:rPr lang="en-US" dirty="0"/>
              <a:t>Aldine Manufacturing Company statements of earnings (in thousands)</a:t>
            </a:r>
            <a:endParaRPr lang="th-TH" dirty="0"/>
          </a:p>
        </p:txBody>
      </p:sp>
      <p:pic>
        <p:nvPicPr>
          <p:cNvPr id="5" name="ตัวแทนเนื้อหา 4">
            <a:extLst>
              <a:ext uri="{FF2B5EF4-FFF2-40B4-BE49-F238E27FC236}">
                <a16:creationId xmlns:a16="http://schemas.microsoft.com/office/drawing/2014/main" id="{2853A7D0-2245-4FB2-9555-D95E47503A3D}"/>
              </a:ext>
            </a:extLst>
          </p:cNvPr>
          <p:cNvPicPr>
            <a:picLocks noGrp="1" noChangeAspect="1"/>
          </p:cNvPicPr>
          <p:nvPr>
            <p:ph idx="1"/>
          </p:nvPr>
        </p:nvPicPr>
        <p:blipFill>
          <a:blip r:embed="rId2"/>
          <a:stretch>
            <a:fillRect/>
          </a:stretch>
        </p:blipFill>
        <p:spPr>
          <a:xfrm>
            <a:off x="270589" y="1856792"/>
            <a:ext cx="11252718" cy="4786603"/>
          </a:xfrm>
        </p:spPr>
      </p:pic>
    </p:spTree>
    <p:extLst>
      <p:ext uri="{BB962C8B-B14F-4D97-AF65-F5344CB8AC3E}">
        <p14:creationId xmlns:p14="http://schemas.microsoft.com/office/powerpoint/2010/main" val="2177252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5BC1246-50FB-8FF3-F87B-13F8DFE493A4}"/>
              </a:ext>
            </a:extLst>
          </p:cNvPr>
          <p:cNvSpPr>
            <a:spLocks noGrp="1"/>
          </p:cNvSpPr>
          <p:nvPr>
            <p:ph type="title"/>
          </p:nvPr>
        </p:nvSpPr>
        <p:spPr>
          <a:xfrm>
            <a:off x="108155" y="0"/>
            <a:ext cx="12172335" cy="1325563"/>
          </a:xfrm>
        </p:spPr>
        <p:txBody>
          <a:bodyPr/>
          <a:lstStyle/>
          <a:p>
            <a:r>
              <a:rPr lang="en-US" sz="4000" dirty="0"/>
              <a:t>Aldine Manufacturing Company balance sheets</a:t>
            </a:r>
            <a:endParaRPr lang="th-TH" sz="4000" dirty="0"/>
          </a:p>
        </p:txBody>
      </p:sp>
      <p:pic>
        <p:nvPicPr>
          <p:cNvPr id="5" name="ตัวแทนเนื้อหา 4">
            <a:extLst>
              <a:ext uri="{FF2B5EF4-FFF2-40B4-BE49-F238E27FC236}">
                <a16:creationId xmlns:a16="http://schemas.microsoft.com/office/drawing/2014/main" id="{7418F8AE-47F9-0127-1A5B-06BCD7A5BE78}"/>
              </a:ext>
            </a:extLst>
          </p:cNvPr>
          <p:cNvPicPr>
            <a:picLocks noGrp="1" noChangeAspect="1"/>
          </p:cNvPicPr>
          <p:nvPr>
            <p:ph idx="1"/>
          </p:nvPr>
        </p:nvPicPr>
        <p:blipFill>
          <a:blip r:embed="rId2"/>
          <a:stretch>
            <a:fillRect/>
          </a:stretch>
        </p:blipFill>
        <p:spPr>
          <a:xfrm>
            <a:off x="108155" y="1111045"/>
            <a:ext cx="11602064" cy="5746955"/>
          </a:xfrm>
        </p:spPr>
      </p:pic>
    </p:spTree>
    <p:extLst>
      <p:ext uri="{BB962C8B-B14F-4D97-AF65-F5344CB8AC3E}">
        <p14:creationId xmlns:p14="http://schemas.microsoft.com/office/powerpoint/2010/main" val="213191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797507E-398C-7D22-0BA0-D0A12ECED458}"/>
              </a:ext>
            </a:extLst>
          </p:cNvPr>
          <p:cNvSpPr>
            <a:spLocks noGrp="1"/>
          </p:cNvSpPr>
          <p:nvPr>
            <p:ph type="title"/>
          </p:nvPr>
        </p:nvSpPr>
        <p:spPr/>
        <p:txBody>
          <a:bodyPr/>
          <a:lstStyle/>
          <a:p>
            <a:r>
              <a:rPr lang="en-US" dirty="0"/>
              <a:t>Financial Statements</a:t>
            </a:r>
            <a:endParaRPr lang="th-TH" dirty="0"/>
          </a:p>
        </p:txBody>
      </p:sp>
      <p:sp>
        <p:nvSpPr>
          <p:cNvPr id="3" name="ตัวแทนเนื้อหา 2">
            <a:extLst>
              <a:ext uri="{FF2B5EF4-FFF2-40B4-BE49-F238E27FC236}">
                <a16:creationId xmlns:a16="http://schemas.microsoft.com/office/drawing/2014/main" id="{C95C8C78-33E5-9CA7-3EC7-57439BC304BE}"/>
              </a:ext>
            </a:extLst>
          </p:cNvPr>
          <p:cNvSpPr>
            <a:spLocks noGrp="1"/>
          </p:cNvSpPr>
          <p:nvPr>
            <p:ph idx="1"/>
          </p:nvPr>
        </p:nvSpPr>
        <p:spPr/>
        <p:txBody>
          <a:bodyPr/>
          <a:lstStyle/>
          <a:p>
            <a:r>
              <a:rPr lang="en-US" dirty="0"/>
              <a:t>Financial (statement) analysis The art of transforming data from financial statements into information that is useful for informed decision making. </a:t>
            </a:r>
          </a:p>
          <a:p>
            <a:r>
              <a:rPr lang="en-US" dirty="0"/>
              <a:t>Balance sheet A summary of a firm’s financial position on a given date that shows total assets = total liabilities + owners’ equity</a:t>
            </a:r>
          </a:p>
          <a:p>
            <a:r>
              <a:rPr lang="en-US" dirty="0"/>
              <a:t>Income statement A summary of a firm’s revenues and expenses over a specified period, ending with net income or loss for the period.</a:t>
            </a:r>
            <a:endParaRPr lang="th-TH" dirty="0"/>
          </a:p>
        </p:txBody>
      </p:sp>
    </p:spTree>
    <p:extLst>
      <p:ext uri="{BB962C8B-B14F-4D97-AF65-F5344CB8AC3E}">
        <p14:creationId xmlns:p14="http://schemas.microsoft.com/office/powerpoint/2010/main" val="2002116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960AD9E-21E2-44AA-62EB-F77B3D191126}"/>
              </a:ext>
            </a:extLst>
          </p:cNvPr>
          <p:cNvSpPr>
            <a:spLocks noGrp="1"/>
          </p:cNvSpPr>
          <p:nvPr>
            <p:ph type="title"/>
          </p:nvPr>
        </p:nvSpPr>
        <p:spPr/>
        <p:txBody>
          <a:bodyPr/>
          <a:lstStyle/>
          <a:p>
            <a:endParaRPr lang="th-TH"/>
          </a:p>
        </p:txBody>
      </p:sp>
      <p:sp>
        <p:nvSpPr>
          <p:cNvPr id="3" name="ตัวแทนเนื้อหา 2">
            <a:extLst>
              <a:ext uri="{FF2B5EF4-FFF2-40B4-BE49-F238E27FC236}">
                <a16:creationId xmlns:a16="http://schemas.microsoft.com/office/drawing/2014/main" id="{A5B6836F-F728-09A8-B1C9-1C3067A67115}"/>
              </a:ext>
            </a:extLst>
          </p:cNvPr>
          <p:cNvSpPr>
            <a:spLocks noGrp="1"/>
          </p:cNvSpPr>
          <p:nvPr>
            <p:ph idx="1"/>
          </p:nvPr>
        </p:nvSpPr>
        <p:spPr/>
        <p:txBody>
          <a:bodyPr/>
          <a:lstStyle/>
          <a:p>
            <a:r>
              <a:rPr lang="en-US" dirty="0"/>
              <a:t>Operating cycle The length of time from the commitment of cash for purchases until the collection of receivables resulting from the sale of goods or services.</a:t>
            </a:r>
          </a:p>
          <a:p>
            <a:endParaRPr lang="en-US" dirty="0"/>
          </a:p>
          <a:p>
            <a:endParaRPr lang="en-US" dirty="0"/>
          </a:p>
          <a:p>
            <a:r>
              <a:rPr lang="en-US" dirty="0"/>
              <a:t>Cash cycle The length of time from the actual outlay of cash for purchases until the collection of receivables resulting from the sale of goods or services; also called cash conversion cycle.</a:t>
            </a:r>
            <a:endParaRPr lang="th-TH" dirty="0"/>
          </a:p>
        </p:txBody>
      </p:sp>
      <p:pic>
        <p:nvPicPr>
          <p:cNvPr id="5" name="รูปภาพ 4">
            <a:extLst>
              <a:ext uri="{FF2B5EF4-FFF2-40B4-BE49-F238E27FC236}">
                <a16:creationId xmlns:a16="http://schemas.microsoft.com/office/drawing/2014/main" id="{8ED021BA-0010-2D66-82DC-ABC8C1994DF7}"/>
              </a:ext>
            </a:extLst>
          </p:cNvPr>
          <p:cNvPicPr>
            <a:picLocks noChangeAspect="1"/>
          </p:cNvPicPr>
          <p:nvPr/>
        </p:nvPicPr>
        <p:blipFill>
          <a:blip r:embed="rId2"/>
          <a:stretch>
            <a:fillRect/>
          </a:stretch>
        </p:blipFill>
        <p:spPr>
          <a:xfrm>
            <a:off x="4188542" y="2831690"/>
            <a:ext cx="4955458" cy="893524"/>
          </a:xfrm>
          <a:prstGeom prst="rect">
            <a:avLst/>
          </a:prstGeom>
        </p:spPr>
      </p:pic>
      <p:pic>
        <p:nvPicPr>
          <p:cNvPr id="7" name="รูปภาพ 6">
            <a:extLst>
              <a:ext uri="{FF2B5EF4-FFF2-40B4-BE49-F238E27FC236}">
                <a16:creationId xmlns:a16="http://schemas.microsoft.com/office/drawing/2014/main" id="{3291A928-CC9C-3A89-C4CC-A2C6142F66CA}"/>
              </a:ext>
            </a:extLst>
          </p:cNvPr>
          <p:cNvPicPr>
            <a:picLocks noChangeAspect="1"/>
          </p:cNvPicPr>
          <p:nvPr/>
        </p:nvPicPr>
        <p:blipFill>
          <a:blip r:embed="rId3"/>
          <a:stretch>
            <a:fillRect/>
          </a:stretch>
        </p:blipFill>
        <p:spPr>
          <a:xfrm>
            <a:off x="2989007" y="5381153"/>
            <a:ext cx="5427406" cy="1111722"/>
          </a:xfrm>
          <a:prstGeom prst="rect">
            <a:avLst/>
          </a:prstGeom>
        </p:spPr>
      </p:pic>
    </p:spTree>
    <p:extLst>
      <p:ext uri="{BB962C8B-B14F-4D97-AF65-F5344CB8AC3E}">
        <p14:creationId xmlns:p14="http://schemas.microsoft.com/office/powerpoint/2010/main" val="78462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8DFDCDD-3EE1-1F30-A7B3-F83359F266DA}"/>
              </a:ext>
            </a:extLst>
          </p:cNvPr>
          <p:cNvSpPr>
            <a:spLocks noGrp="1"/>
          </p:cNvSpPr>
          <p:nvPr>
            <p:ph type="title"/>
          </p:nvPr>
        </p:nvSpPr>
        <p:spPr/>
        <p:txBody>
          <a:bodyPr/>
          <a:lstStyle/>
          <a:p>
            <a:r>
              <a:rPr lang="en-US" dirty="0"/>
              <a:t>Case </a:t>
            </a:r>
            <a:endParaRPr lang="th-TH" dirty="0"/>
          </a:p>
        </p:txBody>
      </p:sp>
      <p:sp>
        <p:nvSpPr>
          <p:cNvPr id="3" name="ตัวแทนเนื้อหา 2">
            <a:extLst>
              <a:ext uri="{FF2B5EF4-FFF2-40B4-BE49-F238E27FC236}">
                <a16:creationId xmlns:a16="http://schemas.microsoft.com/office/drawing/2014/main" id="{A97D2349-4C2B-F11D-9AF0-75259F96FBDE}"/>
              </a:ext>
            </a:extLst>
          </p:cNvPr>
          <p:cNvSpPr>
            <a:spLocks noGrp="1"/>
          </p:cNvSpPr>
          <p:nvPr>
            <p:ph idx="1"/>
          </p:nvPr>
        </p:nvSpPr>
        <p:spPr/>
        <p:txBody>
          <a:bodyPr/>
          <a:lstStyle/>
          <a:p>
            <a:r>
              <a:rPr lang="en-US" dirty="0"/>
              <a:t>Some firms have proven successful at aggressively managing their cash cycle. Dell, Inc. (DELL) – </a:t>
            </a:r>
            <a:r>
              <a:rPr lang="en-US" dirty="0" err="1"/>
              <a:t>computer</a:t>
            </a:r>
            <a:r>
              <a:rPr lang="en-US" dirty="0"/>
              <a:t> hardware manufacturer – is one of the few </a:t>
            </a:r>
            <a:r>
              <a:rPr lang="en-US" dirty="0" err="1"/>
              <a:t>companies</a:t>
            </a:r>
            <a:r>
              <a:rPr lang="en-US" dirty="0"/>
              <a:t> that have even been able to produce a negative cash cycle while still paying its bills on time</a:t>
            </a:r>
          </a:p>
          <a:p>
            <a:endParaRPr lang="en-US" dirty="0"/>
          </a:p>
          <a:p>
            <a:endParaRPr lang="th-TH" dirty="0"/>
          </a:p>
        </p:txBody>
      </p:sp>
      <p:pic>
        <p:nvPicPr>
          <p:cNvPr id="7" name="รูปภาพ 6">
            <a:extLst>
              <a:ext uri="{FF2B5EF4-FFF2-40B4-BE49-F238E27FC236}">
                <a16:creationId xmlns:a16="http://schemas.microsoft.com/office/drawing/2014/main" id="{A71C7928-7D11-7808-91E3-BAE848EEA363}"/>
              </a:ext>
            </a:extLst>
          </p:cNvPr>
          <p:cNvPicPr>
            <a:picLocks noChangeAspect="1"/>
          </p:cNvPicPr>
          <p:nvPr/>
        </p:nvPicPr>
        <p:blipFill>
          <a:blip r:embed="rId2"/>
          <a:stretch>
            <a:fillRect/>
          </a:stretch>
        </p:blipFill>
        <p:spPr>
          <a:xfrm>
            <a:off x="531845" y="3714412"/>
            <a:ext cx="11103428" cy="2975637"/>
          </a:xfrm>
          <a:prstGeom prst="rect">
            <a:avLst/>
          </a:prstGeom>
        </p:spPr>
      </p:pic>
    </p:spTree>
    <p:extLst>
      <p:ext uri="{BB962C8B-B14F-4D97-AF65-F5344CB8AC3E}">
        <p14:creationId xmlns:p14="http://schemas.microsoft.com/office/powerpoint/2010/main" val="3842902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5BC1246-50FB-8FF3-F87B-13F8DFE493A4}"/>
              </a:ext>
            </a:extLst>
          </p:cNvPr>
          <p:cNvSpPr>
            <a:spLocks noGrp="1"/>
          </p:cNvSpPr>
          <p:nvPr>
            <p:ph type="title"/>
          </p:nvPr>
        </p:nvSpPr>
        <p:spPr>
          <a:xfrm>
            <a:off x="108155" y="0"/>
            <a:ext cx="12172335" cy="1325563"/>
          </a:xfrm>
        </p:spPr>
        <p:txBody>
          <a:bodyPr/>
          <a:lstStyle/>
          <a:p>
            <a:r>
              <a:rPr lang="en-US" sz="4000" dirty="0"/>
              <a:t>Aldine Manufacturing Company balance sheets</a:t>
            </a:r>
            <a:endParaRPr lang="th-TH" sz="4000" dirty="0"/>
          </a:p>
        </p:txBody>
      </p:sp>
      <p:pic>
        <p:nvPicPr>
          <p:cNvPr id="5" name="ตัวแทนเนื้อหา 4">
            <a:extLst>
              <a:ext uri="{FF2B5EF4-FFF2-40B4-BE49-F238E27FC236}">
                <a16:creationId xmlns:a16="http://schemas.microsoft.com/office/drawing/2014/main" id="{7418F8AE-47F9-0127-1A5B-06BCD7A5BE78}"/>
              </a:ext>
            </a:extLst>
          </p:cNvPr>
          <p:cNvPicPr>
            <a:picLocks noGrp="1" noChangeAspect="1"/>
          </p:cNvPicPr>
          <p:nvPr>
            <p:ph idx="1"/>
          </p:nvPr>
        </p:nvPicPr>
        <p:blipFill>
          <a:blip r:embed="rId2"/>
          <a:stretch>
            <a:fillRect/>
          </a:stretch>
        </p:blipFill>
        <p:spPr>
          <a:xfrm>
            <a:off x="108155" y="1111045"/>
            <a:ext cx="11602064" cy="5746955"/>
          </a:xfrm>
        </p:spPr>
      </p:pic>
    </p:spTree>
    <p:extLst>
      <p:ext uri="{BB962C8B-B14F-4D97-AF65-F5344CB8AC3E}">
        <p14:creationId xmlns:p14="http://schemas.microsoft.com/office/powerpoint/2010/main" val="830726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E75BD0C-6495-95F4-C039-07A839BC7A95}"/>
              </a:ext>
            </a:extLst>
          </p:cNvPr>
          <p:cNvSpPr>
            <a:spLocks noGrp="1"/>
          </p:cNvSpPr>
          <p:nvPr>
            <p:ph type="title"/>
          </p:nvPr>
        </p:nvSpPr>
        <p:spPr>
          <a:xfrm>
            <a:off x="186813" y="365125"/>
            <a:ext cx="12083845" cy="1325563"/>
          </a:xfrm>
        </p:spPr>
        <p:txBody>
          <a:bodyPr/>
          <a:lstStyle/>
          <a:p>
            <a:r>
              <a:rPr lang="en-US" dirty="0"/>
              <a:t>Aldine Manufacturing Company statements of earnings (in thousands)</a:t>
            </a:r>
            <a:endParaRPr lang="th-TH" dirty="0"/>
          </a:p>
        </p:txBody>
      </p:sp>
      <p:pic>
        <p:nvPicPr>
          <p:cNvPr id="5" name="ตัวแทนเนื้อหา 4">
            <a:extLst>
              <a:ext uri="{FF2B5EF4-FFF2-40B4-BE49-F238E27FC236}">
                <a16:creationId xmlns:a16="http://schemas.microsoft.com/office/drawing/2014/main" id="{2853A7D0-2245-4FB2-9555-D95E47503A3D}"/>
              </a:ext>
            </a:extLst>
          </p:cNvPr>
          <p:cNvPicPr>
            <a:picLocks noGrp="1" noChangeAspect="1"/>
          </p:cNvPicPr>
          <p:nvPr>
            <p:ph idx="1"/>
          </p:nvPr>
        </p:nvPicPr>
        <p:blipFill>
          <a:blip r:embed="rId2"/>
          <a:stretch>
            <a:fillRect/>
          </a:stretch>
        </p:blipFill>
        <p:spPr>
          <a:xfrm>
            <a:off x="662473" y="1690687"/>
            <a:ext cx="11224727" cy="4802187"/>
          </a:xfrm>
        </p:spPr>
      </p:pic>
    </p:spTree>
    <p:extLst>
      <p:ext uri="{BB962C8B-B14F-4D97-AF65-F5344CB8AC3E}">
        <p14:creationId xmlns:p14="http://schemas.microsoft.com/office/powerpoint/2010/main" val="225971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EB73E50-A173-0968-60EF-EAEA30A39C07}"/>
              </a:ext>
            </a:extLst>
          </p:cNvPr>
          <p:cNvSpPr>
            <a:spLocks noGrp="1"/>
          </p:cNvSpPr>
          <p:nvPr>
            <p:ph type="title"/>
          </p:nvPr>
        </p:nvSpPr>
        <p:spPr/>
        <p:txBody>
          <a:bodyPr/>
          <a:lstStyle/>
          <a:p>
            <a:endParaRPr lang="th-TH"/>
          </a:p>
        </p:txBody>
      </p:sp>
      <p:sp>
        <p:nvSpPr>
          <p:cNvPr id="3" name="ตัวแทนเนื้อหา 2">
            <a:extLst>
              <a:ext uri="{FF2B5EF4-FFF2-40B4-BE49-F238E27FC236}">
                <a16:creationId xmlns:a16="http://schemas.microsoft.com/office/drawing/2014/main" id="{DFB144E9-C225-4729-1485-BD711280E18C}"/>
              </a:ext>
            </a:extLst>
          </p:cNvPr>
          <p:cNvSpPr>
            <a:spLocks noGrp="1"/>
          </p:cNvSpPr>
          <p:nvPr>
            <p:ph idx="1"/>
          </p:nvPr>
        </p:nvSpPr>
        <p:spPr/>
        <p:txBody>
          <a:bodyPr/>
          <a:lstStyle/>
          <a:p>
            <a:r>
              <a:rPr lang="en-US" dirty="0"/>
              <a:t>Total Asset (or Capital) Turnover. The relationship of net sales to total assets is known as the total asset turnover, or capital turnover, ratio:</a:t>
            </a:r>
          </a:p>
          <a:p>
            <a:pPr marL="0" indent="0">
              <a:buNone/>
            </a:pPr>
            <a:endParaRPr lang="th-TH" dirty="0"/>
          </a:p>
        </p:txBody>
      </p:sp>
      <p:pic>
        <p:nvPicPr>
          <p:cNvPr id="5" name="รูปภาพ 4">
            <a:extLst>
              <a:ext uri="{FF2B5EF4-FFF2-40B4-BE49-F238E27FC236}">
                <a16:creationId xmlns:a16="http://schemas.microsoft.com/office/drawing/2014/main" id="{F2CBFF77-61D6-4AC8-EE26-A1180D65CD55}"/>
              </a:ext>
            </a:extLst>
          </p:cNvPr>
          <p:cNvPicPr>
            <a:picLocks noChangeAspect="1"/>
          </p:cNvPicPr>
          <p:nvPr/>
        </p:nvPicPr>
        <p:blipFill>
          <a:blip r:embed="rId2"/>
          <a:stretch>
            <a:fillRect/>
          </a:stretch>
        </p:blipFill>
        <p:spPr>
          <a:xfrm>
            <a:off x="4670323" y="2852878"/>
            <a:ext cx="3293805" cy="1011200"/>
          </a:xfrm>
          <a:prstGeom prst="rect">
            <a:avLst/>
          </a:prstGeom>
        </p:spPr>
      </p:pic>
    </p:spTree>
    <p:extLst>
      <p:ext uri="{BB962C8B-B14F-4D97-AF65-F5344CB8AC3E}">
        <p14:creationId xmlns:p14="http://schemas.microsoft.com/office/powerpoint/2010/main" val="2773211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5442992-2018-79C1-1464-6FB77EE76ACA}"/>
              </a:ext>
            </a:extLst>
          </p:cNvPr>
          <p:cNvSpPr>
            <a:spLocks noGrp="1"/>
          </p:cNvSpPr>
          <p:nvPr>
            <p:ph type="title"/>
          </p:nvPr>
        </p:nvSpPr>
        <p:spPr/>
        <p:txBody>
          <a:bodyPr/>
          <a:lstStyle/>
          <a:p>
            <a:endParaRPr lang="th-TH"/>
          </a:p>
        </p:txBody>
      </p:sp>
      <p:sp>
        <p:nvSpPr>
          <p:cNvPr id="3" name="ตัวแทนเนื้อหา 2">
            <a:extLst>
              <a:ext uri="{FF2B5EF4-FFF2-40B4-BE49-F238E27FC236}">
                <a16:creationId xmlns:a16="http://schemas.microsoft.com/office/drawing/2014/main" id="{4897A1CA-36E6-D50F-3D6C-66B5CB782EF3}"/>
              </a:ext>
            </a:extLst>
          </p:cNvPr>
          <p:cNvSpPr>
            <a:spLocks noGrp="1"/>
          </p:cNvSpPr>
          <p:nvPr>
            <p:ph idx="1"/>
          </p:nvPr>
        </p:nvSpPr>
        <p:spPr/>
        <p:txBody>
          <a:bodyPr/>
          <a:lstStyle/>
          <a:p>
            <a:r>
              <a:rPr lang="en-US" dirty="0"/>
              <a:t>Profitability Ratios. Ratios that relate profits to sales and investment.</a:t>
            </a:r>
          </a:p>
          <a:p>
            <a:pPr marL="0" indent="0">
              <a:buNone/>
            </a:pPr>
            <a:endParaRPr lang="en-US" dirty="0"/>
          </a:p>
          <a:p>
            <a:pPr marL="0" indent="0">
              <a:buNone/>
            </a:pPr>
            <a:r>
              <a:rPr lang="en-US" dirty="0"/>
              <a:t> </a:t>
            </a:r>
            <a:endParaRPr lang="th-TH" dirty="0"/>
          </a:p>
        </p:txBody>
      </p:sp>
      <p:pic>
        <p:nvPicPr>
          <p:cNvPr id="5" name="รูปภาพ 4">
            <a:extLst>
              <a:ext uri="{FF2B5EF4-FFF2-40B4-BE49-F238E27FC236}">
                <a16:creationId xmlns:a16="http://schemas.microsoft.com/office/drawing/2014/main" id="{E6FB8983-E697-A2C7-FF1F-185F0BD91BFD}"/>
              </a:ext>
            </a:extLst>
          </p:cNvPr>
          <p:cNvPicPr>
            <a:picLocks noChangeAspect="1"/>
          </p:cNvPicPr>
          <p:nvPr/>
        </p:nvPicPr>
        <p:blipFill>
          <a:blip r:embed="rId2"/>
          <a:stretch>
            <a:fillRect/>
          </a:stretch>
        </p:blipFill>
        <p:spPr>
          <a:xfrm>
            <a:off x="3687097" y="2437568"/>
            <a:ext cx="4817806" cy="1377347"/>
          </a:xfrm>
          <a:prstGeom prst="rect">
            <a:avLst/>
          </a:prstGeom>
        </p:spPr>
      </p:pic>
      <p:pic>
        <p:nvPicPr>
          <p:cNvPr id="7" name="รูปภาพ 6">
            <a:extLst>
              <a:ext uri="{FF2B5EF4-FFF2-40B4-BE49-F238E27FC236}">
                <a16:creationId xmlns:a16="http://schemas.microsoft.com/office/drawing/2014/main" id="{31072278-6780-D096-235E-6CAA42FC59C1}"/>
              </a:ext>
            </a:extLst>
          </p:cNvPr>
          <p:cNvPicPr>
            <a:picLocks noChangeAspect="1"/>
          </p:cNvPicPr>
          <p:nvPr/>
        </p:nvPicPr>
        <p:blipFill>
          <a:blip r:embed="rId3"/>
          <a:stretch>
            <a:fillRect/>
          </a:stretch>
        </p:blipFill>
        <p:spPr>
          <a:xfrm>
            <a:off x="3687097" y="4718653"/>
            <a:ext cx="4247534" cy="1377347"/>
          </a:xfrm>
          <a:prstGeom prst="rect">
            <a:avLst/>
          </a:prstGeom>
        </p:spPr>
      </p:pic>
      <p:sp>
        <p:nvSpPr>
          <p:cNvPr id="8" name="กล่องข้อความ 7">
            <a:extLst>
              <a:ext uri="{FF2B5EF4-FFF2-40B4-BE49-F238E27FC236}">
                <a16:creationId xmlns:a16="http://schemas.microsoft.com/office/drawing/2014/main" id="{977186ED-16EE-1335-2971-849B94D7AA1F}"/>
              </a:ext>
            </a:extLst>
          </p:cNvPr>
          <p:cNvSpPr txBox="1"/>
          <p:nvPr/>
        </p:nvSpPr>
        <p:spPr>
          <a:xfrm>
            <a:off x="5378245" y="3814915"/>
            <a:ext cx="717755" cy="523220"/>
          </a:xfrm>
          <a:prstGeom prst="rect">
            <a:avLst/>
          </a:prstGeom>
          <a:noFill/>
        </p:spPr>
        <p:txBody>
          <a:bodyPr wrap="square" rtlCol="0">
            <a:spAutoFit/>
          </a:bodyPr>
          <a:lstStyle/>
          <a:p>
            <a:r>
              <a:rPr lang="en-US" dirty="0"/>
              <a:t>or</a:t>
            </a:r>
            <a:endParaRPr lang="th-TH" dirty="0"/>
          </a:p>
        </p:txBody>
      </p:sp>
    </p:spTree>
    <p:extLst>
      <p:ext uri="{BB962C8B-B14F-4D97-AF65-F5344CB8AC3E}">
        <p14:creationId xmlns:p14="http://schemas.microsoft.com/office/powerpoint/2010/main" val="882990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E75BD0C-6495-95F4-C039-07A839BC7A95}"/>
              </a:ext>
            </a:extLst>
          </p:cNvPr>
          <p:cNvSpPr>
            <a:spLocks noGrp="1"/>
          </p:cNvSpPr>
          <p:nvPr>
            <p:ph type="title"/>
          </p:nvPr>
        </p:nvSpPr>
        <p:spPr>
          <a:xfrm>
            <a:off x="186813" y="365125"/>
            <a:ext cx="12083845" cy="1325563"/>
          </a:xfrm>
        </p:spPr>
        <p:txBody>
          <a:bodyPr/>
          <a:lstStyle/>
          <a:p>
            <a:r>
              <a:rPr lang="en-US" dirty="0"/>
              <a:t>Aldine Manufacturing Company statements of earnings (in thousands)</a:t>
            </a:r>
            <a:endParaRPr lang="th-TH" dirty="0"/>
          </a:p>
        </p:txBody>
      </p:sp>
      <p:pic>
        <p:nvPicPr>
          <p:cNvPr id="5" name="ตัวแทนเนื้อหา 4">
            <a:extLst>
              <a:ext uri="{FF2B5EF4-FFF2-40B4-BE49-F238E27FC236}">
                <a16:creationId xmlns:a16="http://schemas.microsoft.com/office/drawing/2014/main" id="{2853A7D0-2245-4FB2-9555-D95E47503A3D}"/>
              </a:ext>
            </a:extLst>
          </p:cNvPr>
          <p:cNvPicPr>
            <a:picLocks noGrp="1" noChangeAspect="1"/>
          </p:cNvPicPr>
          <p:nvPr>
            <p:ph idx="1"/>
          </p:nvPr>
        </p:nvPicPr>
        <p:blipFill>
          <a:blip r:embed="rId2"/>
          <a:stretch>
            <a:fillRect/>
          </a:stretch>
        </p:blipFill>
        <p:spPr>
          <a:xfrm>
            <a:off x="307910" y="1690688"/>
            <a:ext cx="11719249" cy="5167312"/>
          </a:xfrm>
        </p:spPr>
      </p:pic>
    </p:spTree>
    <p:extLst>
      <p:ext uri="{BB962C8B-B14F-4D97-AF65-F5344CB8AC3E}">
        <p14:creationId xmlns:p14="http://schemas.microsoft.com/office/powerpoint/2010/main" val="1914344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5BC1246-50FB-8FF3-F87B-13F8DFE493A4}"/>
              </a:ext>
            </a:extLst>
          </p:cNvPr>
          <p:cNvSpPr>
            <a:spLocks noGrp="1"/>
          </p:cNvSpPr>
          <p:nvPr>
            <p:ph type="title"/>
          </p:nvPr>
        </p:nvSpPr>
        <p:spPr>
          <a:xfrm>
            <a:off x="108155" y="0"/>
            <a:ext cx="12172335" cy="1325563"/>
          </a:xfrm>
        </p:spPr>
        <p:txBody>
          <a:bodyPr/>
          <a:lstStyle/>
          <a:p>
            <a:r>
              <a:rPr lang="en-US" sz="4000" dirty="0"/>
              <a:t>Aldine Manufacturing Company balance sheets</a:t>
            </a:r>
            <a:endParaRPr lang="th-TH" sz="4000" dirty="0"/>
          </a:p>
        </p:txBody>
      </p:sp>
      <p:pic>
        <p:nvPicPr>
          <p:cNvPr id="5" name="ตัวแทนเนื้อหา 4">
            <a:extLst>
              <a:ext uri="{FF2B5EF4-FFF2-40B4-BE49-F238E27FC236}">
                <a16:creationId xmlns:a16="http://schemas.microsoft.com/office/drawing/2014/main" id="{7418F8AE-47F9-0127-1A5B-06BCD7A5BE78}"/>
              </a:ext>
            </a:extLst>
          </p:cNvPr>
          <p:cNvPicPr>
            <a:picLocks noGrp="1" noChangeAspect="1"/>
          </p:cNvPicPr>
          <p:nvPr>
            <p:ph idx="1"/>
          </p:nvPr>
        </p:nvPicPr>
        <p:blipFill>
          <a:blip r:embed="rId2"/>
          <a:stretch>
            <a:fillRect/>
          </a:stretch>
        </p:blipFill>
        <p:spPr>
          <a:xfrm>
            <a:off x="108155" y="1111045"/>
            <a:ext cx="11602064" cy="5746955"/>
          </a:xfrm>
        </p:spPr>
      </p:pic>
    </p:spTree>
    <p:extLst>
      <p:ext uri="{BB962C8B-B14F-4D97-AF65-F5344CB8AC3E}">
        <p14:creationId xmlns:p14="http://schemas.microsoft.com/office/powerpoint/2010/main" val="854950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B3218D0-0F75-D77A-CABD-31000F2B142B}"/>
              </a:ext>
            </a:extLst>
          </p:cNvPr>
          <p:cNvSpPr>
            <a:spLocks noGrp="1"/>
          </p:cNvSpPr>
          <p:nvPr>
            <p:ph type="title"/>
          </p:nvPr>
        </p:nvSpPr>
        <p:spPr/>
        <p:txBody>
          <a:bodyPr/>
          <a:lstStyle/>
          <a:p>
            <a:endParaRPr lang="th-TH"/>
          </a:p>
        </p:txBody>
      </p:sp>
      <p:sp>
        <p:nvSpPr>
          <p:cNvPr id="3" name="ตัวแทนเนื้อหา 2">
            <a:extLst>
              <a:ext uri="{FF2B5EF4-FFF2-40B4-BE49-F238E27FC236}">
                <a16:creationId xmlns:a16="http://schemas.microsoft.com/office/drawing/2014/main" id="{1A294033-4A04-D44D-3743-BEE1FFBCB47B}"/>
              </a:ext>
            </a:extLst>
          </p:cNvPr>
          <p:cNvSpPr>
            <a:spLocks noGrp="1"/>
          </p:cNvSpPr>
          <p:nvPr>
            <p:ph idx="1"/>
          </p:nvPr>
        </p:nvSpPr>
        <p:spPr/>
        <p:txBody>
          <a:bodyPr/>
          <a:lstStyle/>
          <a:p>
            <a:r>
              <a:rPr lang="en-US" dirty="0"/>
              <a:t>Profitability in Relation to Investment. The second group of profitability ratios relates profits to investment. One of these measures is the rate of </a:t>
            </a:r>
            <a:r>
              <a:rPr lang="en-US" dirty="0">
                <a:solidFill>
                  <a:srgbClr val="FF0000"/>
                </a:solidFill>
              </a:rPr>
              <a:t>return on investment (ROI</a:t>
            </a:r>
            <a:r>
              <a:rPr lang="en-US" dirty="0"/>
              <a:t>), or return on assets:</a:t>
            </a:r>
          </a:p>
          <a:p>
            <a:pPr marL="0" indent="0">
              <a:buNone/>
            </a:pPr>
            <a:endParaRPr lang="th-TH" dirty="0"/>
          </a:p>
        </p:txBody>
      </p:sp>
      <p:pic>
        <p:nvPicPr>
          <p:cNvPr id="5" name="รูปภาพ 4">
            <a:extLst>
              <a:ext uri="{FF2B5EF4-FFF2-40B4-BE49-F238E27FC236}">
                <a16:creationId xmlns:a16="http://schemas.microsoft.com/office/drawing/2014/main" id="{D0D3F7D9-3D53-D54D-05B3-D0FCFFB295BC}"/>
              </a:ext>
            </a:extLst>
          </p:cNvPr>
          <p:cNvPicPr>
            <a:picLocks noChangeAspect="1"/>
          </p:cNvPicPr>
          <p:nvPr/>
        </p:nvPicPr>
        <p:blipFill>
          <a:blip r:embed="rId2"/>
          <a:stretch>
            <a:fillRect/>
          </a:stretch>
        </p:blipFill>
        <p:spPr>
          <a:xfrm>
            <a:off x="4178710" y="3549445"/>
            <a:ext cx="4001729" cy="929979"/>
          </a:xfrm>
          <a:prstGeom prst="rect">
            <a:avLst/>
          </a:prstGeom>
        </p:spPr>
      </p:pic>
    </p:spTree>
    <p:extLst>
      <p:ext uri="{BB962C8B-B14F-4D97-AF65-F5344CB8AC3E}">
        <p14:creationId xmlns:p14="http://schemas.microsoft.com/office/powerpoint/2010/main" val="4260642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DD0BAEC-168A-D5A5-57FF-8BDF7D81103D}"/>
              </a:ext>
            </a:extLst>
          </p:cNvPr>
          <p:cNvSpPr>
            <a:spLocks noGrp="1"/>
          </p:cNvSpPr>
          <p:nvPr>
            <p:ph type="title"/>
          </p:nvPr>
        </p:nvSpPr>
        <p:spPr/>
        <p:txBody>
          <a:bodyPr/>
          <a:lstStyle/>
          <a:p>
            <a:endParaRPr lang="th-TH"/>
          </a:p>
        </p:txBody>
      </p:sp>
      <p:sp>
        <p:nvSpPr>
          <p:cNvPr id="3" name="ตัวแทนเนื้อหา 2">
            <a:extLst>
              <a:ext uri="{FF2B5EF4-FFF2-40B4-BE49-F238E27FC236}">
                <a16:creationId xmlns:a16="http://schemas.microsoft.com/office/drawing/2014/main" id="{DC2AC62E-C884-1E8F-BB49-CEEA93C649BD}"/>
              </a:ext>
            </a:extLst>
          </p:cNvPr>
          <p:cNvSpPr>
            <a:spLocks noGrp="1"/>
          </p:cNvSpPr>
          <p:nvPr>
            <p:ph idx="1"/>
          </p:nvPr>
        </p:nvSpPr>
        <p:spPr/>
        <p:txBody>
          <a:bodyPr/>
          <a:lstStyle/>
          <a:p>
            <a:r>
              <a:rPr lang="en-US" dirty="0"/>
              <a:t>Return on Equity (ROE). Another summary measure of overall firm performance is return on equity</a:t>
            </a:r>
            <a:r>
              <a:rPr lang="en-US" dirty="0">
                <a:solidFill>
                  <a:srgbClr val="FF0000"/>
                </a:solidFill>
              </a:rPr>
              <a:t>. Return on equity (ROE</a:t>
            </a:r>
            <a:r>
              <a:rPr lang="en-US" dirty="0"/>
              <a:t>) compares net profit after taxes (minus preferred stock dividends, if any) with the equity that shareholders have invested in the firm</a:t>
            </a:r>
          </a:p>
          <a:p>
            <a:endParaRPr lang="th-TH" dirty="0"/>
          </a:p>
        </p:txBody>
      </p:sp>
      <p:pic>
        <p:nvPicPr>
          <p:cNvPr id="5" name="รูปภาพ 4">
            <a:extLst>
              <a:ext uri="{FF2B5EF4-FFF2-40B4-BE49-F238E27FC236}">
                <a16:creationId xmlns:a16="http://schemas.microsoft.com/office/drawing/2014/main" id="{14144AA6-CF2C-FBAE-9423-DD9184052A68}"/>
              </a:ext>
            </a:extLst>
          </p:cNvPr>
          <p:cNvPicPr>
            <a:picLocks noChangeAspect="1"/>
          </p:cNvPicPr>
          <p:nvPr/>
        </p:nvPicPr>
        <p:blipFill>
          <a:blip r:embed="rId2"/>
          <a:stretch>
            <a:fillRect/>
          </a:stretch>
        </p:blipFill>
        <p:spPr>
          <a:xfrm>
            <a:off x="3342968" y="3942736"/>
            <a:ext cx="5260257" cy="1107480"/>
          </a:xfrm>
          <a:prstGeom prst="rect">
            <a:avLst/>
          </a:prstGeom>
        </p:spPr>
      </p:pic>
    </p:spTree>
    <p:extLst>
      <p:ext uri="{BB962C8B-B14F-4D97-AF65-F5344CB8AC3E}">
        <p14:creationId xmlns:p14="http://schemas.microsoft.com/office/powerpoint/2010/main" val="2108033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0AAA05A-1F2D-FBF6-4EA0-0D5359193056}"/>
              </a:ext>
            </a:extLst>
          </p:cNvPr>
          <p:cNvSpPr>
            <a:spLocks noGrp="1"/>
          </p:cNvSpPr>
          <p:nvPr>
            <p:ph type="title"/>
          </p:nvPr>
        </p:nvSpPr>
        <p:spPr/>
        <p:txBody>
          <a:bodyPr/>
          <a:lstStyle/>
          <a:p>
            <a:r>
              <a:rPr lang="en-US" dirty="0"/>
              <a:t>Balance Sheet Information</a:t>
            </a:r>
            <a:endParaRPr lang="th-TH" dirty="0"/>
          </a:p>
        </p:txBody>
      </p:sp>
      <p:sp>
        <p:nvSpPr>
          <p:cNvPr id="3" name="ตัวแทนเนื้อหา 2">
            <a:extLst>
              <a:ext uri="{FF2B5EF4-FFF2-40B4-BE49-F238E27FC236}">
                <a16:creationId xmlns:a16="http://schemas.microsoft.com/office/drawing/2014/main" id="{96D12E55-1633-C9B4-70B8-F97F9B09D727}"/>
              </a:ext>
            </a:extLst>
          </p:cNvPr>
          <p:cNvSpPr>
            <a:spLocks noGrp="1"/>
          </p:cNvSpPr>
          <p:nvPr>
            <p:ph idx="1"/>
          </p:nvPr>
        </p:nvSpPr>
        <p:spPr/>
        <p:txBody>
          <a:bodyPr>
            <a:normAutofit lnSpcReduction="10000"/>
          </a:bodyPr>
          <a:lstStyle/>
          <a:p>
            <a:r>
              <a:rPr lang="en-US" dirty="0"/>
              <a:t>The assets are listed in the upper panel according to their relative degree of liquidity Cash is the ultimate in liquidity, and appears first. The bottom panel of the table shows the liabilities and shareholders’ equity</a:t>
            </a:r>
          </a:p>
          <a:p>
            <a:r>
              <a:rPr lang="en-US" dirty="0"/>
              <a:t>Cash equivalents Highly liquid, </a:t>
            </a:r>
            <a:r>
              <a:rPr lang="en-US" dirty="0" err="1"/>
              <a:t>shortterm</a:t>
            </a:r>
            <a:r>
              <a:rPr lang="en-US" dirty="0"/>
              <a:t> marketable securities that are readily convertible to known amounts of cash and generally have remaining maturities of three months or less at the time of acquisition.</a:t>
            </a:r>
          </a:p>
          <a:p>
            <a:r>
              <a:rPr lang="en-US" dirty="0"/>
              <a:t>Shareholders’ equity Total assets minus total liabilities. Alternatively, the book value of a company’s common stock (at par) plus additional paid-in capital and retained earnings.</a:t>
            </a:r>
            <a:endParaRPr lang="th-TH" dirty="0"/>
          </a:p>
        </p:txBody>
      </p:sp>
    </p:spTree>
    <p:extLst>
      <p:ext uri="{BB962C8B-B14F-4D97-AF65-F5344CB8AC3E}">
        <p14:creationId xmlns:p14="http://schemas.microsoft.com/office/powerpoint/2010/main" val="2065307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9CC3CB3-C353-C7A6-3C4F-B59C2EC66C50}"/>
              </a:ext>
            </a:extLst>
          </p:cNvPr>
          <p:cNvSpPr>
            <a:spLocks noGrp="1"/>
          </p:cNvSpPr>
          <p:nvPr>
            <p:ph type="title"/>
          </p:nvPr>
        </p:nvSpPr>
        <p:spPr/>
        <p:txBody>
          <a:bodyPr/>
          <a:lstStyle/>
          <a:p>
            <a:r>
              <a:rPr lang="en-US" dirty="0"/>
              <a:t>Common-Size and Index Analysis</a:t>
            </a:r>
            <a:endParaRPr lang="th-TH" dirty="0"/>
          </a:p>
        </p:txBody>
      </p:sp>
      <p:sp>
        <p:nvSpPr>
          <p:cNvPr id="3" name="ตัวแทนเนื้อหา 2">
            <a:extLst>
              <a:ext uri="{FF2B5EF4-FFF2-40B4-BE49-F238E27FC236}">
                <a16:creationId xmlns:a16="http://schemas.microsoft.com/office/drawing/2014/main" id="{707254D6-04ED-A897-8DB0-8AF37AEE658F}"/>
              </a:ext>
            </a:extLst>
          </p:cNvPr>
          <p:cNvSpPr>
            <a:spLocks noGrp="1"/>
          </p:cNvSpPr>
          <p:nvPr>
            <p:ph idx="1"/>
          </p:nvPr>
        </p:nvSpPr>
        <p:spPr/>
        <p:txBody>
          <a:bodyPr/>
          <a:lstStyle/>
          <a:p>
            <a:r>
              <a:rPr lang="en-US" dirty="0"/>
              <a:t>Common-size analysis An analysis of percentage financial statements where all balance sheet items are divided by total assets and all income statement items are divided by net sales or revenues.</a:t>
            </a:r>
          </a:p>
          <a:p>
            <a:endParaRPr lang="en-US" dirty="0"/>
          </a:p>
          <a:p>
            <a:r>
              <a:rPr lang="en-US" dirty="0"/>
              <a:t> Index analysis An analysis of percentage financial statements where all balance sheet or income statement figures for a base year equal 100.0 (percent) and subsequent financial statement items are expressed as percentages of their values in the base year</a:t>
            </a:r>
            <a:endParaRPr lang="th-TH" dirty="0"/>
          </a:p>
        </p:txBody>
      </p:sp>
    </p:spTree>
    <p:extLst>
      <p:ext uri="{BB962C8B-B14F-4D97-AF65-F5344CB8AC3E}">
        <p14:creationId xmlns:p14="http://schemas.microsoft.com/office/powerpoint/2010/main" val="297323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4">
            <a:extLst>
              <a:ext uri="{FF2B5EF4-FFF2-40B4-BE49-F238E27FC236}">
                <a16:creationId xmlns:a16="http://schemas.microsoft.com/office/drawing/2014/main" id="{4E804E24-3A9A-0048-E6EB-2E504218690F}"/>
              </a:ext>
            </a:extLst>
          </p:cNvPr>
          <p:cNvPicPr>
            <a:picLocks noGrp="1" noChangeAspect="1"/>
          </p:cNvPicPr>
          <p:nvPr>
            <p:ph idx="1"/>
          </p:nvPr>
        </p:nvPicPr>
        <p:blipFill>
          <a:blip r:embed="rId2"/>
          <a:stretch>
            <a:fillRect/>
          </a:stretch>
        </p:blipFill>
        <p:spPr>
          <a:xfrm>
            <a:off x="855406" y="363794"/>
            <a:ext cx="10894142" cy="6567948"/>
          </a:xfrm>
        </p:spPr>
      </p:pic>
    </p:spTree>
    <p:extLst>
      <p:ext uri="{BB962C8B-B14F-4D97-AF65-F5344CB8AC3E}">
        <p14:creationId xmlns:p14="http://schemas.microsoft.com/office/powerpoint/2010/main" val="4048961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4">
            <a:extLst>
              <a:ext uri="{FF2B5EF4-FFF2-40B4-BE49-F238E27FC236}">
                <a16:creationId xmlns:a16="http://schemas.microsoft.com/office/drawing/2014/main" id="{71188FA7-5BF1-220B-61D6-3049E233D3DF}"/>
              </a:ext>
            </a:extLst>
          </p:cNvPr>
          <p:cNvPicPr>
            <a:picLocks noGrp="1" noChangeAspect="1"/>
          </p:cNvPicPr>
          <p:nvPr>
            <p:ph idx="1"/>
          </p:nvPr>
        </p:nvPicPr>
        <p:blipFill>
          <a:blip r:embed="rId2"/>
          <a:stretch>
            <a:fillRect/>
          </a:stretch>
        </p:blipFill>
        <p:spPr>
          <a:xfrm>
            <a:off x="127820" y="344129"/>
            <a:ext cx="11651226" cy="4861339"/>
          </a:xfrm>
        </p:spPr>
      </p:pic>
    </p:spTree>
    <p:extLst>
      <p:ext uri="{BB962C8B-B14F-4D97-AF65-F5344CB8AC3E}">
        <p14:creationId xmlns:p14="http://schemas.microsoft.com/office/powerpoint/2010/main" val="2204235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2E4F5EC-459C-8BCA-6193-2AAFFFD533CF}"/>
              </a:ext>
            </a:extLst>
          </p:cNvPr>
          <p:cNvSpPr>
            <a:spLocks noGrp="1"/>
          </p:cNvSpPr>
          <p:nvPr>
            <p:ph type="title"/>
          </p:nvPr>
        </p:nvSpPr>
        <p:spPr>
          <a:xfrm>
            <a:off x="749710" y="0"/>
            <a:ext cx="10515600" cy="1325563"/>
          </a:xfrm>
        </p:spPr>
        <p:txBody>
          <a:bodyPr/>
          <a:lstStyle/>
          <a:p>
            <a:r>
              <a:rPr lang="en-US" dirty="0"/>
              <a:t>Questions</a:t>
            </a:r>
            <a:endParaRPr lang="th-TH" dirty="0"/>
          </a:p>
        </p:txBody>
      </p:sp>
      <p:sp>
        <p:nvSpPr>
          <p:cNvPr id="3" name="ตัวแทนเนื้อหา 2">
            <a:extLst>
              <a:ext uri="{FF2B5EF4-FFF2-40B4-BE49-F238E27FC236}">
                <a16:creationId xmlns:a16="http://schemas.microsoft.com/office/drawing/2014/main" id="{66530DD3-85B5-A7D3-3FF5-1D03EF2BB9D5}"/>
              </a:ext>
            </a:extLst>
          </p:cNvPr>
          <p:cNvSpPr>
            <a:spLocks noGrp="1"/>
          </p:cNvSpPr>
          <p:nvPr>
            <p:ph idx="1"/>
          </p:nvPr>
        </p:nvSpPr>
        <p:spPr>
          <a:xfrm>
            <a:off x="324465" y="963561"/>
            <a:ext cx="11631561" cy="5894439"/>
          </a:xfrm>
        </p:spPr>
        <p:txBody>
          <a:bodyPr>
            <a:normAutofit fontScale="85000" lnSpcReduction="20000"/>
          </a:bodyPr>
          <a:lstStyle/>
          <a:p>
            <a:pPr marL="0" indent="0">
              <a:buNone/>
            </a:pPr>
            <a:r>
              <a:rPr lang="en-US" dirty="0"/>
              <a:t>1. What is the purpose of a balance sheet? An income statement?</a:t>
            </a:r>
          </a:p>
          <a:p>
            <a:pPr marL="0" indent="0">
              <a:buNone/>
            </a:pPr>
            <a:r>
              <a:rPr lang="en-US" dirty="0"/>
              <a:t> 2. Why is the analysis of trends in financial ratios important? </a:t>
            </a:r>
          </a:p>
          <a:p>
            <a:pPr marL="0" indent="0">
              <a:buNone/>
            </a:pPr>
            <a:r>
              <a:rPr lang="en-US" dirty="0"/>
              <a:t>3. </a:t>
            </a:r>
            <a:r>
              <a:rPr lang="en-US" dirty="0" err="1"/>
              <a:t>Auxier</a:t>
            </a:r>
            <a:r>
              <a:rPr lang="en-US" dirty="0"/>
              <a:t> Manufacturing Company has a current ratio of 4 to 1 but is unable to pay its bills. Why? </a:t>
            </a:r>
          </a:p>
          <a:p>
            <a:pPr marL="0" indent="0">
              <a:buNone/>
            </a:pPr>
            <a:r>
              <a:rPr lang="en-US" dirty="0"/>
              <a:t>4. Can a firm generate a 25 percent return on assets and still be technically insolvent (unable to pay its bills)? Explain.</a:t>
            </a:r>
          </a:p>
          <a:p>
            <a:pPr marL="0" indent="0">
              <a:buNone/>
            </a:pPr>
            <a:r>
              <a:rPr lang="en-US" dirty="0"/>
              <a:t> 5. The traditional definitions of collection period and inventory turnover are criticized because in both cases balance sheet figures that are a result of approximately the last month of sales are related to annual sales (in the former case) or annual cost of goods sold (in the latter case). Why do these definitions present problems? Suggest a solution. </a:t>
            </a:r>
          </a:p>
          <a:p>
            <a:pPr marL="0" indent="0">
              <a:buNone/>
            </a:pPr>
            <a:r>
              <a:rPr lang="en-US" dirty="0"/>
              <a:t>6. Explain why a long-term creditor should be interested in liquidity ratios. </a:t>
            </a:r>
          </a:p>
          <a:p>
            <a:pPr marL="0" indent="0">
              <a:buNone/>
            </a:pPr>
            <a:r>
              <a:rPr lang="en-US" dirty="0"/>
              <a:t>7. Which financial ratios would you be most likely to consult if you were the following? Why?</a:t>
            </a:r>
          </a:p>
          <a:p>
            <a:pPr marL="0" indent="0">
              <a:buNone/>
            </a:pPr>
            <a:r>
              <a:rPr lang="en-US" dirty="0"/>
              <a:t> a. A banker considering the financing of seasonal inventory</a:t>
            </a:r>
          </a:p>
          <a:p>
            <a:pPr marL="0" indent="0">
              <a:buNone/>
            </a:pPr>
            <a:r>
              <a:rPr lang="en-US" dirty="0"/>
              <a:t> b. A wealthy equity investor</a:t>
            </a:r>
          </a:p>
          <a:p>
            <a:pPr marL="0" indent="0">
              <a:buNone/>
            </a:pPr>
            <a:r>
              <a:rPr lang="en-US" dirty="0"/>
              <a:t> c. The manager of a pension fund considering the purchase of a firm’s bonds </a:t>
            </a:r>
          </a:p>
          <a:p>
            <a:pPr marL="0" indent="0">
              <a:buNone/>
            </a:pPr>
            <a:r>
              <a:rPr lang="en-US" dirty="0"/>
              <a:t>d. The president of a consumer products firm</a:t>
            </a:r>
            <a:endParaRPr lang="th-TH" dirty="0"/>
          </a:p>
        </p:txBody>
      </p:sp>
    </p:spTree>
    <p:extLst>
      <p:ext uri="{BB962C8B-B14F-4D97-AF65-F5344CB8AC3E}">
        <p14:creationId xmlns:p14="http://schemas.microsoft.com/office/powerpoint/2010/main" val="386904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5BC1246-50FB-8FF3-F87B-13F8DFE493A4}"/>
              </a:ext>
            </a:extLst>
          </p:cNvPr>
          <p:cNvSpPr>
            <a:spLocks noGrp="1"/>
          </p:cNvSpPr>
          <p:nvPr>
            <p:ph type="title"/>
          </p:nvPr>
        </p:nvSpPr>
        <p:spPr>
          <a:xfrm>
            <a:off x="108155" y="0"/>
            <a:ext cx="12172335" cy="1325563"/>
          </a:xfrm>
        </p:spPr>
        <p:txBody>
          <a:bodyPr/>
          <a:lstStyle/>
          <a:p>
            <a:r>
              <a:rPr lang="en-US" sz="4000" dirty="0"/>
              <a:t>Aldine Manufacturing Company balance sheets</a:t>
            </a:r>
            <a:endParaRPr lang="th-TH" sz="4000" dirty="0"/>
          </a:p>
        </p:txBody>
      </p:sp>
      <p:pic>
        <p:nvPicPr>
          <p:cNvPr id="5" name="ตัวแทนเนื้อหา 4">
            <a:extLst>
              <a:ext uri="{FF2B5EF4-FFF2-40B4-BE49-F238E27FC236}">
                <a16:creationId xmlns:a16="http://schemas.microsoft.com/office/drawing/2014/main" id="{7418F8AE-47F9-0127-1A5B-06BCD7A5BE78}"/>
              </a:ext>
            </a:extLst>
          </p:cNvPr>
          <p:cNvPicPr>
            <a:picLocks noGrp="1" noChangeAspect="1"/>
          </p:cNvPicPr>
          <p:nvPr>
            <p:ph idx="1"/>
          </p:nvPr>
        </p:nvPicPr>
        <p:blipFill>
          <a:blip r:embed="rId2"/>
          <a:stretch>
            <a:fillRect/>
          </a:stretch>
        </p:blipFill>
        <p:spPr>
          <a:xfrm>
            <a:off x="108155" y="1111045"/>
            <a:ext cx="11602064" cy="5746955"/>
          </a:xfrm>
        </p:spPr>
      </p:pic>
    </p:spTree>
    <p:extLst>
      <p:ext uri="{BB962C8B-B14F-4D97-AF65-F5344CB8AC3E}">
        <p14:creationId xmlns:p14="http://schemas.microsoft.com/office/powerpoint/2010/main" val="943570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966827D-6184-32AC-4BA6-E2DAE270ACC0}"/>
              </a:ext>
            </a:extLst>
          </p:cNvPr>
          <p:cNvSpPr>
            <a:spLocks noGrp="1"/>
          </p:cNvSpPr>
          <p:nvPr>
            <p:ph type="title"/>
          </p:nvPr>
        </p:nvSpPr>
        <p:spPr/>
        <p:txBody>
          <a:bodyPr/>
          <a:lstStyle/>
          <a:p>
            <a:r>
              <a:rPr lang="en-US" dirty="0"/>
              <a:t>Income Statement Information</a:t>
            </a:r>
            <a:endParaRPr lang="th-TH" dirty="0"/>
          </a:p>
        </p:txBody>
      </p:sp>
      <p:sp>
        <p:nvSpPr>
          <p:cNvPr id="3" name="ตัวแทนเนื้อหา 2">
            <a:extLst>
              <a:ext uri="{FF2B5EF4-FFF2-40B4-BE49-F238E27FC236}">
                <a16:creationId xmlns:a16="http://schemas.microsoft.com/office/drawing/2014/main" id="{2BDBBEF6-0441-4555-4B43-E49AC519C6CB}"/>
              </a:ext>
            </a:extLst>
          </p:cNvPr>
          <p:cNvSpPr>
            <a:spLocks noGrp="1"/>
          </p:cNvSpPr>
          <p:nvPr>
            <p:ph idx="1"/>
          </p:nvPr>
        </p:nvSpPr>
        <p:spPr/>
        <p:txBody>
          <a:bodyPr/>
          <a:lstStyle/>
          <a:p>
            <a:r>
              <a:rPr lang="en-US" dirty="0"/>
              <a:t>The income (earnings, or profit and loss)</a:t>
            </a:r>
          </a:p>
          <a:p>
            <a:r>
              <a:rPr lang="en-US" dirty="0"/>
              <a:t>Cost of goods sold Product costs (inventoriable costs) that become period expenses only when the products are sold; equals beginning inventory plus cost of goods purchased or manufactured minus ending inventory</a:t>
            </a:r>
          </a:p>
          <a:p>
            <a:endParaRPr lang="th-TH" dirty="0"/>
          </a:p>
        </p:txBody>
      </p:sp>
    </p:spTree>
    <p:extLst>
      <p:ext uri="{BB962C8B-B14F-4D97-AF65-F5344CB8AC3E}">
        <p14:creationId xmlns:p14="http://schemas.microsoft.com/office/powerpoint/2010/main" val="3730819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E75BD0C-6495-95F4-C039-07A839BC7A95}"/>
              </a:ext>
            </a:extLst>
          </p:cNvPr>
          <p:cNvSpPr>
            <a:spLocks noGrp="1"/>
          </p:cNvSpPr>
          <p:nvPr>
            <p:ph type="title"/>
          </p:nvPr>
        </p:nvSpPr>
        <p:spPr>
          <a:xfrm>
            <a:off x="186813" y="365125"/>
            <a:ext cx="12083845" cy="1325563"/>
          </a:xfrm>
        </p:spPr>
        <p:txBody>
          <a:bodyPr/>
          <a:lstStyle/>
          <a:p>
            <a:r>
              <a:rPr lang="en-US" dirty="0"/>
              <a:t>Aldine Manufacturing Company statements of earnings (in thousands)</a:t>
            </a:r>
            <a:endParaRPr lang="th-TH" dirty="0"/>
          </a:p>
        </p:txBody>
      </p:sp>
      <p:pic>
        <p:nvPicPr>
          <p:cNvPr id="5" name="ตัวแทนเนื้อหา 4">
            <a:extLst>
              <a:ext uri="{FF2B5EF4-FFF2-40B4-BE49-F238E27FC236}">
                <a16:creationId xmlns:a16="http://schemas.microsoft.com/office/drawing/2014/main" id="{2853A7D0-2245-4FB2-9555-D95E47503A3D}"/>
              </a:ext>
            </a:extLst>
          </p:cNvPr>
          <p:cNvPicPr>
            <a:picLocks noGrp="1" noChangeAspect="1"/>
          </p:cNvPicPr>
          <p:nvPr>
            <p:ph idx="1"/>
          </p:nvPr>
        </p:nvPicPr>
        <p:blipFill>
          <a:blip r:embed="rId2"/>
          <a:stretch>
            <a:fillRect/>
          </a:stretch>
        </p:blipFill>
        <p:spPr>
          <a:xfrm>
            <a:off x="186813" y="1791478"/>
            <a:ext cx="11803024" cy="4851918"/>
          </a:xfrm>
        </p:spPr>
      </p:pic>
    </p:spTree>
    <p:extLst>
      <p:ext uri="{BB962C8B-B14F-4D97-AF65-F5344CB8AC3E}">
        <p14:creationId xmlns:p14="http://schemas.microsoft.com/office/powerpoint/2010/main" val="16290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9C24E74-2293-1472-74BE-926FC84FB4F2}"/>
              </a:ext>
            </a:extLst>
          </p:cNvPr>
          <p:cNvSpPr>
            <a:spLocks noGrp="1"/>
          </p:cNvSpPr>
          <p:nvPr>
            <p:ph type="title"/>
          </p:nvPr>
        </p:nvSpPr>
        <p:spPr/>
        <p:txBody>
          <a:bodyPr/>
          <a:lstStyle/>
          <a:p>
            <a:r>
              <a:rPr lang="en-US" dirty="0"/>
              <a:t>A Possible Framework for Analysis</a:t>
            </a:r>
            <a:endParaRPr lang="th-TH" dirty="0"/>
          </a:p>
        </p:txBody>
      </p:sp>
      <p:pic>
        <p:nvPicPr>
          <p:cNvPr id="5" name="ตัวแทนเนื้อหา 4">
            <a:extLst>
              <a:ext uri="{FF2B5EF4-FFF2-40B4-BE49-F238E27FC236}">
                <a16:creationId xmlns:a16="http://schemas.microsoft.com/office/drawing/2014/main" id="{21181DA4-18E4-6078-9CFD-A3F60C8606E8}"/>
              </a:ext>
            </a:extLst>
          </p:cNvPr>
          <p:cNvPicPr>
            <a:picLocks noGrp="1" noChangeAspect="1"/>
          </p:cNvPicPr>
          <p:nvPr>
            <p:ph idx="1"/>
          </p:nvPr>
        </p:nvPicPr>
        <p:blipFill>
          <a:blip r:embed="rId2"/>
          <a:stretch>
            <a:fillRect/>
          </a:stretch>
        </p:blipFill>
        <p:spPr>
          <a:xfrm>
            <a:off x="746449" y="2105819"/>
            <a:ext cx="10851502" cy="3790950"/>
          </a:xfrm>
        </p:spPr>
      </p:pic>
    </p:spTree>
    <p:extLst>
      <p:ext uri="{BB962C8B-B14F-4D97-AF65-F5344CB8AC3E}">
        <p14:creationId xmlns:p14="http://schemas.microsoft.com/office/powerpoint/2010/main" val="240547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46F9D04-82FB-7B3B-4755-AA4EEDCD386A}"/>
              </a:ext>
            </a:extLst>
          </p:cNvPr>
          <p:cNvSpPr>
            <a:spLocks noGrp="1"/>
          </p:cNvSpPr>
          <p:nvPr>
            <p:ph type="title"/>
          </p:nvPr>
        </p:nvSpPr>
        <p:spPr/>
        <p:txBody>
          <a:bodyPr/>
          <a:lstStyle/>
          <a:p>
            <a:r>
              <a:rPr lang="en-US" dirty="0"/>
              <a:t>Financial Ratios</a:t>
            </a:r>
            <a:endParaRPr lang="th-TH" dirty="0"/>
          </a:p>
        </p:txBody>
      </p:sp>
      <p:sp>
        <p:nvSpPr>
          <p:cNvPr id="3" name="ตัวแทนเนื้อหา 2">
            <a:extLst>
              <a:ext uri="{FF2B5EF4-FFF2-40B4-BE49-F238E27FC236}">
                <a16:creationId xmlns:a16="http://schemas.microsoft.com/office/drawing/2014/main" id="{CBEEC5E2-8B82-E2BB-001C-9CD3F6403049}"/>
              </a:ext>
            </a:extLst>
          </p:cNvPr>
          <p:cNvSpPr>
            <a:spLocks noGrp="1"/>
          </p:cNvSpPr>
          <p:nvPr>
            <p:ph idx="1"/>
          </p:nvPr>
        </p:nvSpPr>
        <p:spPr/>
        <p:txBody>
          <a:bodyPr/>
          <a:lstStyle/>
          <a:p>
            <a:r>
              <a:rPr lang="en-US" dirty="0"/>
              <a:t>An index that relates two accounting numbers and is obtained by dividing one number by the other.</a:t>
            </a:r>
          </a:p>
          <a:p>
            <a:r>
              <a:rPr lang="en-US" dirty="0"/>
              <a:t> the financial analyst needs to perform “checkups” on various aspects of a firm’s financial health. A tool frequently used during these checkups is a financial ratio, or index, which relates two pieces of financial data by dividing one quantity by the other</a:t>
            </a:r>
            <a:endParaRPr lang="th-TH" dirty="0"/>
          </a:p>
        </p:txBody>
      </p:sp>
    </p:spTree>
    <p:extLst>
      <p:ext uri="{BB962C8B-B14F-4D97-AF65-F5344CB8AC3E}">
        <p14:creationId xmlns:p14="http://schemas.microsoft.com/office/powerpoint/2010/main" val="2563370842"/>
      </p:ext>
    </p:extLst>
  </p:cSld>
  <p:clrMapOvr>
    <a:masterClrMapping/>
  </p:clrMapOvr>
</p:sld>
</file>

<file path=ppt/theme/theme1.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TotalTime>
  <Words>1396</Words>
  <Application>Microsoft Office PowerPoint</Application>
  <PresentationFormat>แบบจอกว้าง</PresentationFormat>
  <Paragraphs>99</Paragraphs>
  <Slides>43</Slides>
  <Notes>0</Notes>
  <HiddenSlides>0</HiddenSlides>
  <MMClips>0</MMClips>
  <ScaleCrop>false</ScaleCrop>
  <HeadingPairs>
    <vt:vector size="6" baseType="variant">
      <vt:variant>
        <vt:lpstr>ฟอนต์ที่ถูกใช้</vt:lpstr>
      </vt:variant>
      <vt:variant>
        <vt:i4>3</vt:i4>
      </vt:variant>
      <vt:variant>
        <vt:lpstr>ธีม</vt:lpstr>
      </vt:variant>
      <vt:variant>
        <vt:i4>1</vt:i4>
      </vt:variant>
      <vt:variant>
        <vt:lpstr>ชื่อเรื่องสไลด์</vt:lpstr>
      </vt:variant>
      <vt:variant>
        <vt:i4>43</vt:i4>
      </vt:variant>
    </vt:vector>
  </HeadingPairs>
  <TitlesOfParts>
    <vt:vector size="47" baseType="lpstr">
      <vt:lpstr>Arial</vt:lpstr>
      <vt:lpstr>Calibri</vt:lpstr>
      <vt:lpstr>Calibri Light</vt:lpstr>
      <vt:lpstr>ธีมของ Office</vt:lpstr>
      <vt:lpstr>Financial Statement Analysis</vt:lpstr>
      <vt:lpstr>Objectives</vt:lpstr>
      <vt:lpstr>Financial Statements</vt:lpstr>
      <vt:lpstr>Balance Sheet Information</vt:lpstr>
      <vt:lpstr>Aldine Manufacturing Company balance sheets</vt:lpstr>
      <vt:lpstr>Income Statement Information</vt:lpstr>
      <vt:lpstr>Aldine Manufacturing Company statements of earnings (in thousands)</vt:lpstr>
      <vt:lpstr>A Possible Framework for Analysis</vt:lpstr>
      <vt:lpstr>Financial Ratios</vt:lpstr>
      <vt:lpstr>“checkups</vt:lpstr>
      <vt:lpstr>Types of Ratios</vt:lpstr>
      <vt:lpstr>Aldine Manufacturing Company balance sheets</vt:lpstr>
      <vt:lpstr>Balance Sheet Ratios</vt:lpstr>
      <vt:lpstr>Aldine Manufacturing Company balance sheets</vt:lpstr>
      <vt:lpstr>งานนำเสนอ PowerPoint</vt:lpstr>
      <vt:lpstr>Aldine Manufacturing Company balance sheets</vt:lpstr>
      <vt:lpstr>Financial Leverage (Debt) Ratios</vt:lpstr>
      <vt:lpstr>Aldine Manufacturing Company balance sheets</vt:lpstr>
      <vt:lpstr>งานนำเสนอ PowerPoint</vt:lpstr>
      <vt:lpstr>Coverage Ratios</vt:lpstr>
      <vt:lpstr>Aldine Manufacturing Company statements of earnings (in thousands)</vt:lpstr>
      <vt:lpstr>งานนำเสนอ PowerPoint</vt:lpstr>
      <vt:lpstr>Aldine Manufacturing Company statements of earnings (in thousands)</vt:lpstr>
      <vt:lpstr>Aldine Manufacturing Company balance sheets</vt:lpstr>
      <vt:lpstr>Activity Ratios</vt:lpstr>
      <vt:lpstr>งานนำเสนอ PowerPoint</vt:lpstr>
      <vt:lpstr>งานนำเสนอ PowerPoint</vt:lpstr>
      <vt:lpstr>Aldine Manufacturing Company statements of earnings (in thousands)</vt:lpstr>
      <vt:lpstr>Aldine Manufacturing Company balance sheets</vt:lpstr>
      <vt:lpstr>งานนำเสนอ PowerPoint</vt:lpstr>
      <vt:lpstr>Case </vt:lpstr>
      <vt:lpstr>Aldine Manufacturing Company balance sheets</vt:lpstr>
      <vt:lpstr>Aldine Manufacturing Company statements of earnings (in thousands)</vt:lpstr>
      <vt:lpstr>งานนำเสนอ PowerPoint</vt:lpstr>
      <vt:lpstr>งานนำเสนอ PowerPoint</vt:lpstr>
      <vt:lpstr>Aldine Manufacturing Company statements of earnings (in thousands)</vt:lpstr>
      <vt:lpstr>Aldine Manufacturing Company balance sheets</vt:lpstr>
      <vt:lpstr>งานนำเสนอ PowerPoint</vt:lpstr>
      <vt:lpstr>งานนำเสนอ PowerPoint</vt:lpstr>
      <vt:lpstr>Common-Size and Index Analysis</vt:lpstr>
      <vt:lpstr>งานนำเสนอ PowerPoint</vt:lpstr>
      <vt:lpstr>งานนำเสนอ PowerPoint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Statement Analysis</dc:title>
  <dc:creator>wcom</dc:creator>
  <cp:lastModifiedBy>wcom</cp:lastModifiedBy>
  <cp:revision>17</cp:revision>
  <dcterms:created xsi:type="dcterms:W3CDTF">2024-06-01T04:29:45Z</dcterms:created>
  <dcterms:modified xsi:type="dcterms:W3CDTF">2025-07-28T05:08:05Z</dcterms:modified>
</cp:coreProperties>
</file>