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3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15C9D-F870-4258-B256-3385E75F1355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EB21E-37C0-4862-8158-9BE360A459B5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4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6EA7-0A26-4E10-9D77-E5BD8D31699B}" type="datetimeFigureOut">
              <a:rPr lang="th-TH" smtClean="0"/>
              <a:t>02/09/68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837DF-4828-4735-9979-3009282FE2F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752600" y="2590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altLang="en-US" smtClean="0"/>
              <a:t>ที่เกี่ยวข้องกับการประชุม</a:t>
            </a:r>
            <a:endParaRPr lang="th-TH" altLang="en-US"/>
          </a:p>
        </p:txBody>
      </p:sp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7556500" y="1879600"/>
            <a:ext cx="1333500" cy="1130300"/>
          </a:xfrm>
          <a:prstGeom prst="ellipse">
            <a:avLst/>
          </a:prstGeom>
          <a:solidFill>
            <a:srgbClr val="E1F4FF"/>
          </a:solidFill>
          <a:ln w="28575">
            <a:solidFill>
              <a:srgbClr val="3366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28600" y="1263650"/>
            <a:ext cx="6172200" cy="15557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3366CC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latinLnBrk="0" hangingPunct="0"/>
            <a:r>
              <a:rPr kumimoji="0" lang="th-TH" altLang="en-US" sz="9600" i="1" dirty="0" err="1">
                <a:solidFill>
                  <a:srgbClr val="6666FF"/>
                </a:solidFill>
                <a:latin typeface="DSE Erawan" pitchFamily="2" charset="0"/>
                <a:cs typeface="Angsana New" panose="02020603050405020304" pitchFamily="18" charset="-34"/>
              </a:rPr>
              <a:t>การจัด</a:t>
            </a:r>
            <a:r>
              <a:rPr kumimoji="0" lang="th-TH" altLang="en-US" sz="9600" i="1" dirty="0">
                <a:solidFill>
                  <a:srgbClr val="6666FF"/>
                </a:solidFill>
                <a:latin typeface="DSE Erawan" pitchFamily="2" charset="0"/>
                <a:cs typeface="Angsana New" panose="02020603050405020304" pitchFamily="18" charset="-34"/>
              </a:rPr>
              <a:t>ทำเอกสาร</a:t>
            </a: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514350" y="2514600"/>
            <a:ext cx="7010400" cy="0"/>
          </a:xfrm>
          <a:prstGeom prst="line">
            <a:avLst/>
          </a:prstGeom>
          <a:noFill/>
          <a:ln w="57150">
            <a:solidFill>
              <a:srgbClr val="33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819400"/>
            <a:ext cx="91440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altLang="ko-KR" sz="5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-윤체B_ppt" pitchFamily="18" charset="-127"/>
                <a:ea typeface="-윤체B_ppt" pitchFamily="18" charset="-127"/>
                <a:cs typeface="LilyUPC" panose="020B0604020202020204" pitchFamily="34" charset="-34"/>
              </a:rPr>
              <a:t>ความรู้พื้นฐานของการเขียนเอกสารที่เกี่ยวข้องกับ</a:t>
            </a:r>
            <a:br>
              <a:rPr lang="th-TH" altLang="ko-KR" sz="5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-윤체B_ppt" pitchFamily="18" charset="-127"/>
                <a:ea typeface="-윤체B_ppt" pitchFamily="18" charset="-127"/>
                <a:cs typeface="LilyUPC" panose="020B0604020202020204" pitchFamily="34" charset="-34"/>
              </a:rPr>
            </a:br>
            <a:r>
              <a:rPr lang="th-TH" altLang="ko-KR" sz="5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-윤체B_ppt" pitchFamily="18" charset="-127"/>
                <a:ea typeface="-윤체B_ppt" pitchFamily="18" charset="-127"/>
                <a:cs typeface="LilyUPC" panose="020B0604020202020204" pitchFamily="34" charset="-34"/>
              </a:rPr>
              <a:t>การประชุม </a:t>
            </a:r>
          </a:p>
        </p:txBody>
      </p:sp>
    </p:spTree>
    <p:extLst>
      <p:ext uri="{BB962C8B-B14F-4D97-AF65-F5344CB8AC3E}">
        <p14:creationId xmlns:p14="http://schemas.microsoft.com/office/powerpoint/2010/main" val="139327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158875" y="1173163"/>
            <a:ext cx="79851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latinLnBrk="0" hangingPunct="0"/>
            <a:r>
              <a:rPr kumimoji="0" lang="th-TH" altLang="en-US" sz="3200" b="1">
                <a:solidFill>
                  <a:srgbClr val="006699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ความรู้พื้นฐานของการเขียนเอกสารที่เกี่ยวข้องกับการประชุม</a:t>
            </a: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 rot="10800000">
            <a:off x="1752600" y="1676400"/>
            <a:ext cx="73914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15686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755576" y="2133600"/>
            <a:ext cx="2819400" cy="457200"/>
            <a:chOff x="912" y="1344"/>
            <a:chExt cx="1776" cy="288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1104" y="1344"/>
              <a:ext cx="15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ระเบียบว่าด้วยงานสารบรรณ</a:t>
              </a:r>
            </a:p>
          </p:txBody>
        </p:sp>
        <p:sp>
          <p:nvSpPr>
            <p:cNvPr id="6" name="Rectangle 28"/>
            <p:cNvSpPr>
              <a:spLocks noChangeArrowheads="1"/>
            </p:cNvSpPr>
            <p:nvPr/>
          </p:nvSpPr>
          <p:spPr bwMode="auto">
            <a:xfrm>
              <a:off x="912" y="1392"/>
              <a:ext cx="14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755576" y="2743200"/>
            <a:ext cx="2185988" cy="457200"/>
            <a:chOff x="912" y="1728"/>
            <a:chExt cx="1377" cy="288"/>
          </a:xfrm>
        </p:grpSpPr>
        <p:sp>
          <p:nvSpPr>
            <p:cNvPr id="8" name="Rectangle 19"/>
            <p:cNvSpPr>
              <a:spLocks noChangeArrowheads="1"/>
            </p:cNvSpPr>
            <p:nvPr/>
          </p:nvSpPr>
          <p:spPr bwMode="auto">
            <a:xfrm>
              <a:off x="1104" y="1728"/>
              <a:ext cx="11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หลักการใช้ภาษาไทย</a:t>
              </a:r>
            </a:p>
          </p:txBody>
        </p:sp>
        <p:sp>
          <p:nvSpPr>
            <p:cNvPr id="9" name="Rectangle 29"/>
            <p:cNvSpPr>
              <a:spLocks noChangeArrowheads="1"/>
            </p:cNvSpPr>
            <p:nvPr/>
          </p:nvSpPr>
          <p:spPr bwMode="auto">
            <a:xfrm>
              <a:off x="912" y="1776"/>
              <a:ext cx="14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755576" y="3352800"/>
            <a:ext cx="2881313" cy="457200"/>
            <a:chOff x="912" y="2112"/>
            <a:chExt cx="1815" cy="288"/>
          </a:xfrm>
        </p:grpSpPr>
        <p:sp>
          <p:nvSpPr>
            <p:cNvPr id="11" name="Rectangle 21"/>
            <p:cNvSpPr>
              <a:spLocks noChangeArrowheads="1"/>
            </p:cNvSpPr>
            <p:nvPr/>
          </p:nvSpPr>
          <p:spPr bwMode="auto">
            <a:xfrm>
              <a:off x="1104" y="2112"/>
              <a:ext cx="16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ต้องคำนึงในเรื่องการสะกดคำ</a:t>
              </a:r>
            </a:p>
          </p:txBody>
        </p:sp>
        <p:sp>
          <p:nvSpPr>
            <p:cNvPr id="12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4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43"/>
          <p:cNvGrpSpPr>
            <a:grpSpLocks/>
          </p:cNvGrpSpPr>
          <p:nvPr/>
        </p:nvGrpSpPr>
        <p:grpSpPr bwMode="auto">
          <a:xfrm>
            <a:off x="755576" y="3962400"/>
            <a:ext cx="2319338" cy="457200"/>
            <a:chOff x="912" y="2496"/>
            <a:chExt cx="1461" cy="288"/>
          </a:xfrm>
        </p:grpSpPr>
        <p:sp>
          <p:nvSpPr>
            <p:cNvPr id="14" name="Rectangle 23"/>
            <p:cNvSpPr>
              <a:spLocks noChangeArrowheads="1"/>
            </p:cNvSpPr>
            <p:nvPr/>
          </p:nvSpPr>
          <p:spPr bwMode="auto">
            <a:xfrm>
              <a:off x="1104" y="2496"/>
              <a:ext cx="12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แสวงหาข้อมูลอยู่เสมอ</a:t>
              </a:r>
            </a:p>
          </p:txBody>
        </p:sp>
        <p:sp>
          <p:nvSpPr>
            <p:cNvPr id="15" name="Rectangle 31"/>
            <p:cNvSpPr>
              <a:spLocks noChangeArrowheads="1"/>
            </p:cNvSpPr>
            <p:nvPr/>
          </p:nvSpPr>
          <p:spPr bwMode="auto">
            <a:xfrm>
              <a:off x="912" y="2532"/>
              <a:ext cx="14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44"/>
          <p:cNvGrpSpPr>
            <a:grpSpLocks/>
          </p:cNvGrpSpPr>
          <p:nvPr/>
        </p:nvGrpSpPr>
        <p:grpSpPr bwMode="auto">
          <a:xfrm>
            <a:off x="755576" y="4572000"/>
            <a:ext cx="3341688" cy="457200"/>
            <a:chOff x="912" y="2880"/>
            <a:chExt cx="2105" cy="288"/>
          </a:xfrm>
        </p:grpSpPr>
        <p:sp>
          <p:nvSpPr>
            <p:cNvPr id="17" name="Rectangle 25"/>
            <p:cNvSpPr>
              <a:spLocks noChangeArrowheads="1"/>
            </p:cNvSpPr>
            <p:nvPr/>
          </p:nvSpPr>
          <p:spPr bwMode="auto">
            <a:xfrm>
              <a:off x="1104" y="2880"/>
              <a:ext cx="19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ฝึกการทำความเข้าใจกับเนื้อหาที่ฟัง</a:t>
              </a:r>
            </a:p>
          </p:txBody>
        </p:sp>
        <p:sp>
          <p:nvSpPr>
            <p:cNvPr id="18" name="Rectangle 32"/>
            <p:cNvSpPr>
              <a:spLocks noChangeArrowheads="1"/>
            </p:cNvSpPr>
            <p:nvPr/>
          </p:nvSpPr>
          <p:spPr bwMode="auto">
            <a:xfrm>
              <a:off x="912" y="2934"/>
              <a:ext cx="14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" name="Group 45"/>
          <p:cNvGrpSpPr>
            <a:grpSpLocks/>
          </p:cNvGrpSpPr>
          <p:nvPr/>
        </p:nvGrpSpPr>
        <p:grpSpPr bwMode="auto">
          <a:xfrm>
            <a:off x="755576" y="5181600"/>
            <a:ext cx="7062788" cy="457200"/>
            <a:chOff x="912" y="3264"/>
            <a:chExt cx="4449" cy="288"/>
          </a:xfrm>
        </p:grpSpPr>
        <p:sp>
          <p:nvSpPr>
            <p:cNvPr id="20" name="Rectangle 27"/>
            <p:cNvSpPr>
              <a:spLocks noChangeArrowheads="1"/>
            </p:cNvSpPr>
            <p:nvPr/>
          </p:nvSpPr>
          <p:spPr bwMode="auto">
            <a:xfrm>
              <a:off x="1104" y="3264"/>
              <a:ext cx="42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ศึกษาทำความเข้าใจเกี่ยวกับรูปแบบของการเขียนเอกสารที่เกี่ยวข้องกับการประชุม</a:t>
              </a:r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912" y="3318"/>
              <a:ext cx="144" cy="19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984176" y="2514600"/>
            <a:ext cx="27432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>
            <a:off x="984176" y="3124200"/>
            <a:ext cx="35052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36"/>
          <p:cNvSpPr>
            <a:spLocks noChangeShapeType="1"/>
          </p:cNvSpPr>
          <p:nvPr/>
        </p:nvSpPr>
        <p:spPr bwMode="auto">
          <a:xfrm>
            <a:off x="984176" y="3733800"/>
            <a:ext cx="40386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37"/>
          <p:cNvSpPr>
            <a:spLocks noChangeShapeType="1"/>
          </p:cNvSpPr>
          <p:nvPr/>
        </p:nvSpPr>
        <p:spPr bwMode="auto">
          <a:xfrm>
            <a:off x="984176" y="4343400"/>
            <a:ext cx="51816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38"/>
          <p:cNvSpPr>
            <a:spLocks noChangeShapeType="1"/>
          </p:cNvSpPr>
          <p:nvPr/>
        </p:nvSpPr>
        <p:spPr bwMode="auto">
          <a:xfrm>
            <a:off x="984176" y="4967288"/>
            <a:ext cx="59436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>
            <a:off x="984176" y="5562600"/>
            <a:ext cx="70866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0"/>
          <p:cNvGrpSpPr>
            <a:grpSpLocks/>
          </p:cNvGrpSpPr>
          <p:nvPr/>
        </p:nvGrpSpPr>
        <p:grpSpPr bwMode="auto">
          <a:xfrm>
            <a:off x="76200" y="1981200"/>
            <a:ext cx="2163763" cy="1328738"/>
            <a:chOff x="461" y="1275"/>
            <a:chExt cx="1363" cy="837"/>
          </a:xfrm>
        </p:grpSpPr>
        <p:grpSp>
          <p:nvGrpSpPr>
            <p:cNvPr id="3" name="Group 72"/>
            <p:cNvGrpSpPr>
              <a:grpSpLocks/>
            </p:cNvGrpSpPr>
            <p:nvPr/>
          </p:nvGrpSpPr>
          <p:grpSpPr bwMode="auto">
            <a:xfrm>
              <a:off x="960" y="1275"/>
              <a:ext cx="405" cy="405"/>
              <a:chOff x="1289" y="582"/>
              <a:chExt cx="668" cy="668"/>
            </a:xfrm>
          </p:grpSpPr>
          <p:sp>
            <p:nvSpPr>
              <p:cNvPr id="12" name="Oval 73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" name="Oval 74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4" name="Oval 75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5" name="Oval 76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6" name="Oval 77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4" name="Text Box 78"/>
            <p:cNvSpPr txBox="1">
              <a:spLocks noChangeArrowheads="1"/>
            </p:cNvSpPr>
            <p:nvPr/>
          </p:nvSpPr>
          <p:spPr bwMode="gray">
            <a:xfrm>
              <a:off x="1047" y="133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latinLnBrk="0"/>
              <a:r>
                <a:rPr kumimoji="0" lang="en-US" altLang="en-US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kumimoji="0"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5" name="Group 103"/>
            <p:cNvGrpSpPr>
              <a:grpSpLocks/>
            </p:cNvGrpSpPr>
            <p:nvPr/>
          </p:nvGrpSpPr>
          <p:grpSpPr bwMode="auto">
            <a:xfrm>
              <a:off x="461" y="1680"/>
              <a:ext cx="1363" cy="432"/>
              <a:chOff x="720" y="1348"/>
              <a:chExt cx="1363" cy="1800"/>
            </a:xfrm>
          </p:grpSpPr>
          <p:sp>
            <p:nvSpPr>
              <p:cNvPr id="7" name="AutoShape 68"/>
              <p:cNvSpPr>
                <a:spLocks noChangeArrowheads="1"/>
              </p:cNvSpPr>
              <p:nvPr/>
            </p:nvSpPr>
            <p:spPr bwMode="gray">
              <a:xfrm>
                <a:off x="720" y="1348"/>
                <a:ext cx="1363" cy="180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rgbClr val="4E91D4"/>
                  </a:gs>
                  <a:gs pos="100000">
                    <a:srgbClr val="3477A4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AutoShape 69"/>
              <p:cNvSpPr>
                <a:spLocks noChangeArrowheads="1"/>
              </p:cNvSpPr>
              <p:nvPr/>
            </p:nvSpPr>
            <p:spPr bwMode="gray">
              <a:xfrm>
                <a:off x="741" y="1353"/>
                <a:ext cx="1322" cy="1766"/>
              </a:xfrm>
              <a:prstGeom prst="roundRect">
                <a:avLst>
                  <a:gd name="adj" fmla="val 16667"/>
                </a:avLst>
              </a:prstGeom>
              <a:solidFill>
                <a:srgbClr val="3CA1E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AutoShape 70"/>
              <p:cNvSpPr>
                <a:spLocks noChangeArrowheads="1"/>
              </p:cNvSpPr>
              <p:nvPr/>
            </p:nvSpPr>
            <p:spPr bwMode="gray">
              <a:xfrm>
                <a:off x="752" y="2653"/>
                <a:ext cx="1304" cy="44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3CA1E6">
                      <a:alpha val="0"/>
                    </a:srgbClr>
                  </a:gs>
                  <a:gs pos="100000">
                    <a:srgbClr val="3CA1E6">
                      <a:gamma/>
                      <a:tint val="51373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utoShape 71"/>
              <p:cNvSpPr>
                <a:spLocks noChangeArrowheads="1"/>
              </p:cNvSpPr>
              <p:nvPr/>
            </p:nvSpPr>
            <p:spPr bwMode="gray">
              <a:xfrm>
                <a:off x="752" y="1367"/>
                <a:ext cx="1304" cy="44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3CA1E6">
                      <a:gamma/>
                      <a:tint val="33333"/>
                      <a:invGamma/>
                    </a:srgbClr>
                  </a:gs>
                  <a:gs pos="100000">
                    <a:srgbClr val="3CA1E6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Text Box 79"/>
              <p:cNvSpPr txBox="1">
                <a:spLocks noChangeArrowheads="1"/>
              </p:cNvSpPr>
              <p:nvPr/>
            </p:nvSpPr>
            <p:spPr bwMode="gray">
              <a:xfrm>
                <a:off x="768" y="1636"/>
                <a:ext cx="1296" cy="9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latinLnBrk="0"/>
                <a:endParaRPr kumimoji="0"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" name="Rectangle 105"/>
            <p:cNvSpPr>
              <a:spLocks noChangeArrowheads="1"/>
            </p:cNvSpPr>
            <p:nvPr/>
          </p:nvSpPr>
          <p:spPr bwMode="auto">
            <a:xfrm>
              <a:off x="509" y="1776"/>
              <a:ext cx="1300" cy="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0" lang="th-TH" altLang="zh-CN" sz="2500" dirty="0">
                  <a:cs typeface="Angsana New" panose="02020603050405020304" pitchFamily="18" charset="-34"/>
                </a:rPr>
                <a:t>จดบันทึกอย่างระเอียด</a:t>
              </a:r>
              <a:endParaRPr kumimoji="0" lang="th-TH" altLang="en-US" sz="2500" dirty="0">
                <a:cs typeface="Angsana New" panose="02020603050405020304" pitchFamily="18" charset="-34"/>
              </a:endParaRPr>
            </a:p>
          </p:txBody>
        </p:sp>
      </p:grpSp>
      <p:grpSp>
        <p:nvGrpSpPr>
          <p:cNvPr id="17" name="Group 111"/>
          <p:cNvGrpSpPr>
            <a:grpSpLocks/>
          </p:cNvGrpSpPr>
          <p:nvPr/>
        </p:nvGrpSpPr>
        <p:grpSpPr bwMode="auto">
          <a:xfrm>
            <a:off x="2124075" y="1981200"/>
            <a:ext cx="3257550" cy="1328738"/>
            <a:chOff x="1836" y="1179"/>
            <a:chExt cx="2052" cy="837"/>
          </a:xfrm>
        </p:grpSpPr>
        <p:sp>
          <p:nvSpPr>
            <p:cNvPr id="18" name="Oval 84"/>
            <p:cNvSpPr>
              <a:spLocks noChangeArrowheads="1"/>
            </p:cNvSpPr>
            <p:nvPr/>
          </p:nvSpPr>
          <p:spPr bwMode="gray">
            <a:xfrm>
              <a:off x="2640" y="1179"/>
              <a:ext cx="405" cy="40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9" name="Oval 85"/>
            <p:cNvSpPr>
              <a:spLocks noChangeArrowheads="1"/>
            </p:cNvSpPr>
            <p:nvPr/>
          </p:nvSpPr>
          <p:spPr bwMode="gray">
            <a:xfrm>
              <a:off x="2644" y="1182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0" name="Oval 86"/>
            <p:cNvSpPr>
              <a:spLocks noChangeArrowheads="1"/>
            </p:cNvSpPr>
            <p:nvPr/>
          </p:nvSpPr>
          <p:spPr bwMode="gray">
            <a:xfrm>
              <a:off x="2649" y="1184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1" name="Oval 87"/>
            <p:cNvSpPr>
              <a:spLocks noChangeArrowheads="1"/>
            </p:cNvSpPr>
            <p:nvPr/>
          </p:nvSpPr>
          <p:spPr bwMode="gray">
            <a:xfrm>
              <a:off x="2653" y="1188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2" name="Oval 88"/>
            <p:cNvSpPr>
              <a:spLocks noChangeArrowheads="1"/>
            </p:cNvSpPr>
            <p:nvPr/>
          </p:nvSpPr>
          <p:spPr bwMode="gray">
            <a:xfrm>
              <a:off x="2675" y="1198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23" name="Text Box 89"/>
            <p:cNvSpPr txBox="1">
              <a:spLocks noChangeArrowheads="1"/>
            </p:cNvSpPr>
            <p:nvPr/>
          </p:nvSpPr>
          <p:spPr bwMode="gray">
            <a:xfrm>
              <a:off x="2727" y="1237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latinLnBrk="0"/>
              <a:r>
                <a:rPr kumimoji="0" lang="en-US" altLang="en-US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  <a:endParaRPr kumimoji="0"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24" name="Group 106"/>
            <p:cNvGrpSpPr>
              <a:grpSpLocks/>
            </p:cNvGrpSpPr>
            <p:nvPr/>
          </p:nvGrpSpPr>
          <p:grpSpPr bwMode="auto">
            <a:xfrm>
              <a:off x="1920" y="1588"/>
              <a:ext cx="1968" cy="428"/>
              <a:chOff x="2208" y="1348"/>
              <a:chExt cx="1363" cy="1800"/>
            </a:xfrm>
          </p:grpSpPr>
          <p:sp>
            <p:nvSpPr>
              <p:cNvPr id="26" name="AutoShape 80"/>
              <p:cNvSpPr>
                <a:spLocks noChangeArrowheads="1"/>
              </p:cNvSpPr>
              <p:nvPr/>
            </p:nvSpPr>
            <p:spPr bwMode="gray">
              <a:xfrm>
                <a:off x="2208" y="1348"/>
                <a:ext cx="1363" cy="180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rgbClr val="34B034"/>
                  </a:gs>
                  <a:gs pos="100000">
                    <a:srgbClr val="3F8B4A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AutoShape 81"/>
              <p:cNvSpPr>
                <a:spLocks noChangeArrowheads="1"/>
              </p:cNvSpPr>
              <p:nvPr/>
            </p:nvSpPr>
            <p:spPr bwMode="gray">
              <a:xfrm>
                <a:off x="2229" y="1353"/>
                <a:ext cx="1322" cy="1766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AutoShape 82"/>
              <p:cNvSpPr>
                <a:spLocks noChangeArrowheads="1"/>
              </p:cNvSpPr>
              <p:nvPr/>
            </p:nvSpPr>
            <p:spPr bwMode="gray">
              <a:xfrm>
                <a:off x="2240" y="2653"/>
                <a:ext cx="1304" cy="44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73E77E">
                      <a:gamma/>
                      <a:tint val="54510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AutoShape 83"/>
              <p:cNvSpPr>
                <a:spLocks noChangeArrowheads="1"/>
              </p:cNvSpPr>
              <p:nvPr/>
            </p:nvSpPr>
            <p:spPr bwMode="gray">
              <a:xfrm>
                <a:off x="2240" y="1367"/>
                <a:ext cx="1304" cy="44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>
                      <a:gamma/>
                      <a:tint val="33333"/>
                      <a:invGamma/>
                    </a:srgbClr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Text Box 90"/>
              <p:cNvSpPr txBox="1">
                <a:spLocks noChangeArrowheads="1"/>
              </p:cNvSpPr>
              <p:nvPr/>
            </p:nvSpPr>
            <p:spPr bwMode="gray">
              <a:xfrm>
                <a:off x="2256" y="1634"/>
                <a:ext cx="1296" cy="9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latinLnBrk="0"/>
                <a:endParaRPr kumimoji="0"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5" name="Rectangle 107"/>
            <p:cNvSpPr>
              <a:spLocks noChangeArrowheads="1"/>
            </p:cNvSpPr>
            <p:nvPr/>
          </p:nvSpPr>
          <p:spPr bwMode="auto">
            <a:xfrm>
              <a:off x="1836" y="1632"/>
              <a:ext cx="1984" cy="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latinLnBrk="0">
                <a:spcBef>
                  <a:spcPct val="20000"/>
                </a:spcBef>
              </a:pPr>
              <a:r>
                <a:rPr kumimoji="0" lang="th-TH" altLang="zh-CN" sz="2500" dirty="0">
                  <a:cs typeface="Angsana New" panose="02020603050405020304" pitchFamily="18" charset="-34"/>
                </a:rPr>
                <a:t>   จดบันทึกเฉพาะมติของที่ประชุม</a:t>
              </a:r>
              <a:r>
                <a:rPr kumimoji="0" lang="th-TH" altLang="zh-CN" sz="2500" dirty="0"/>
                <a:t> </a:t>
              </a:r>
            </a:p>
          </p:txBody>
        </p:sp>
      </p:grpSp>
      <p:grpSp>
        <p:nvGrpSpPr>
          <p:cNvPr id="31" name="Group 112"/>
          <p:cNvGrpSpPr>
            <a:grpSpLocks/>
          </p:cNvGrpSpPr>
          <p:nvPr/>
        </p:nvGrpSpPr>
        <p:grpSpPr bwMode="auto">
          <a:xfrm>
            <a:off x="5410200" y="1981200"/>
            <a:ext cx="3657600" cy="1322388"/>
            <a:chOff x="3360" y="1131"/>
            <a:chExt cx="2304" cy="833"/>
          </a:xfrm>
        </p:grpSpPr>
        <p:grpSp>
          <p:nvGrpSpPr>
            <p:cNvPr id="32" name="Group 95"/>
            <p:cNvGrpSpPr>
              <a:grpSpLocks/>
            </p:cNvGrpSpPr>
            <p:nvPr/>
          </p:nvGrpSpPr>
          <p:grpSpPr bwMode="auto">
            <a:xfrm>
              <a:off x="4165" y="1131"/>
              <a:ext cx="405" cy="405"/>
              <a:chOff x="1289" y="582"/>
              <a:chExt cx="668" cy="668"/>
            </a:xfrm>
          </p:grpSpPr>
          <p:sp>
            <p:nvSpPr>
              <p:cNvPr id="41" name="Oval 96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" name="Oval 97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43" name="Oval 98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44" name="Oval 99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45" name="Oval 100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33" name="Text Box 101"/>
            <p:cNvSpPr txBox="1">
              <a:spLocks noChangeArrowheads="1"/>
            </p:cNvSpPr>
            <p:nvPr/>
          </p:nvSpPr>
          <p:spPr bwMode="gray">
            <a:xfrm>
              <a:off x="4252" y="1189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latinLnBrk="0"/>
              <a:r>
                <a:rPr kumimoji="0" lang="en-US" altLang="en-US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  <a:endParaRPr kumimoji="0"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34" name="Group 108"/>
            <p:cNvGrpSpPr>
              <a:grpSpLocks/>
            </p:cNvGrpSpPr>
            <p:nvPr/>
          </p:nvGrpSpPr>
          <p:grpSpPr bwMode="auto">
            <a:xfrm>
              <a:off x="3360" y="1536"/>
              <a:ext cx="2304" cy="428"/>
              <a:chOff x="3696" y="1348"/>
              <a:chExt cx="1363" cy="1800"/>
            </a:xfrm>
          </p:grpSpPr>
          <p:sp>
            <p:nvSpPr>
              <p:cNvPr id="36" name="AutoShape 91"/>
              <p:cNvSpPr>
                <a:spLocks noChangeArrowheads="1"/>
              </p:cNvSpPr>
              <p:nvPr/>
            </p:nvSpPr>
            <p:spPr bwMode="gray">
              <a:xfrm>
                <a:off x="3696" y="1348"/>
                <a:ext cx="1363" cy="180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rgbClr val="B59F43"/>
                  </a:gs>
                  <a:gs pos="100000">
                    <a:srgbClr val="8F8849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AutoShape 92"/>
              <p:cNvSpPr>
                <a:spLocks noChangeArrowheads="1"/>
              </p:cNvSpPr>
              <p:nvPr/>
            </p:nvSpPr>
            <p:spPr bwMode="gray">
              <a:xfrm>
                <a:off x="3717" y="1353"/>
                <a:ext cx="1322" cy="1766"/>
              </a:xfrm>
              <a:prstGeom prst="roundRect">
                <a:avLst>
                  <a:gd name="adj" fmla="val 16667"/>
                </a:avLst>
              </a:prstGeom>
              <a:solidFill>
                <a:srgbClr val="E9E065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93"/>
              <p:cNvSpPr>
                <a:spLocks noChangeArrowheads="1"/>
              </p:cNvSpPr>
              <p:nvPr/>
            </p:nvSpPr>
            <p:spPr bwMode="gray">
              <a:xfrm>
                <a:off x="3728" y="2653"/>
                <a:ext cx="1304" cy="44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E9E065"/>
                  </a:gs>
                  <a:gs pos="100000">
                    <a:srgbClr val="E9E065">
                      <a:gamma/>
                      <a:tint val="57647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AutoShape 94"/>
              <p:cNvSpPr>
                <a:spLocks noChangeArrowheads="1"/>
              </p:cNvSpPr>
              <p:nvPr/>
            </p:nvSpPr>
            <p:spPr bwMode="gray">
              <a:xfrm>
                <a:off x="3728" y="1367"/>
                <a:ext cx="1304" cy="44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E9E065">
                      <a:gamma/>
                      <a:tint val="33333"/>
                      <a:invGamma/>
                    </a:srgbClr>
                  </a:gs>
                  <a:gs pos="100000">
                    <a:srgbClr val="E9E065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Text Box 102"/>
              <p:cNvSpPr txBox="1">
                <a:spLocks noChangeArrowheads="1"/>
              </p:cNvSpPr>
              <p:nvPr/>
            </p:nvSpPr>
            <p:spPr bwMode="gray">
              <a:xfrm>
                <a:off x="3744" y="1626"/>
                <a:ext cx="1296" cy="9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latinLnBrk="0"/>
                <a:endParaRPr kumimoji="0"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5" name="Rectangle 109"/>
            <p:cNvSpPr>
              <a:spLocks noChangeArrowheads="1"/>
            </p:cNvSpPr>
            <p:nvPr/>
          </p:nvSpPr>
          <p:spPr bwMode="auto">
            <a:xfrm>
              <a:off x="3513" y="1584"/>
              <a:ext cx="2108" cy="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kumimoji="0" lang="th-TH" altLang="zh-CN" sz="2500" dirty="0">
                  <a:cs typeface="Angsana New" panose="02020603050405020304" pitchFamily="18" charset="-34"/>
                </a:rPr>
                <a:t>การจดบันทึกแบบสรุปประเด็นสำคัญ</a:t>
              </a:r>
              <a:endParaRPr kumimoji="0" lang="th-TH" altLang="en-US" sz="2500" dirty="0">
                <a:cs typeface="Angsana New" panose="02020603050405020304" pitchFamily="18" charset="-34"/>
              </a:endParaRPr>
            </a:p>
          </p:txBody>
        </p:sp>
      </p:grpSp>
      <p:sp>
        <p:nvSpPr>
          <p:cNvPr id="46" name="Text Box 113"/>
          <p:cNvSpPr txBox="1">
            <a:spLocks noChangeArrowheads="1"/>
          </p:cNvSpPr>
          <p:nvPr/>
        </p:nvSpPr>
        <p:spPr bwMode="auto">
          <a:xfrm>
            <a:off x="7105650" y="1173163"/>
            <a:ext cx="18859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latinLnBrk="0" hangingPunct="0"/>
            <a:r>
              <a:rPr kumimoji="0" lang="th-TH" altLang="en-US" sz="3200" b="1">
                <a:solidFill>
                  <a:srgbClr val="006699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การจดบันทึก</a:t>
            </a:r>
          </a:p>
        </p:txBody>
      </p:sp>
      <p:sp>
        <p:nvSpPr>
          <p:cNvPr id="47" name="Rectangle 114"/>
          <p:cNvSpPr>
            <a:spLocks noChangeArrowheads="1"/>
          </p:cNvSpPr>
          <p:nvPr/>
        </p:nvSpPr>
        <p:spPr bwMode="auto">
          <a:xfrm rot="10800000">
            <a:off x="1752600" y="1676400"/>
            <a:ext cx="73914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15686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115"/>
          <p:cNvSpPr>
            <a:spLocks noChangeArrowheads="1"/>
          </p:cNvSpPr>
          <p:nvPr/>
        </p:nvSpPr>
        <p:spPr bwMode="auto">
          <a:xfrm>
            <a:off x="152400" y="3810000"/>
            <a:ext cx="8763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atinLnBrk="0">
              <a:spcBef>
                <a:spcPct val="20000"/>
              </a:spcBef>
            </a:pPr>
            <a:r>
              <a:rPr kumimoji="0" lang="th-TH" altLang="en-US">
                <a:cs typeface="Angsana New" panose="02020603050405020304" pitchFamily="18" charset="-34"/>
              </a:rPr>
              <a:t>     การจดบันทึกทั้ง  3  แบบนี้  จะเลือกใช้แบบใดขึ้นอยู่กับลักษณะของความต้องการใช้งานของหน่วย</a:t>
            </a:r>
            <a:br>
              <a:rPr kumimoji="0" lang="th-TH" altLang="en-US">
                <a:cs typeface="Angsana New" panose="02020603050405020304" pitchFamily="18" charset="-34"/>
              </a:rPr>
            </a:br>
            <a:r>
              <a:rPr kumimoji="0" lang="th-TH" altLang="en-US">
                <a:cs typeface="Angsana New" panose="02020603050405020304" pitchFamily="18" charset="-34"/>
              </a:rPr>
              <a:t>งานนั้น ๆ แต่โดยทั่วไปแล้ว วิธีที่ 3 คือ จดบันทึกแบบสรุปประเด็นสำคัญมักจะเป็นที่นิยมใช้ เพราะ</a:t>
            </a:r>
            <a:br>
              <a:rPr kumimoji="0" lang="th-TH" altLang="en-US">
                <a:cs typeface="Angsana New" panose="02020603050405020304" pitchFamily="18" charset="-34"/>
              </a:rPr>
            </a:br>
            <a:r>
              <a:rPr kumimoji="0" lang="th-TH" altLang="en-US">
                <a:cs typeface="Angsana New" panose="02020603050405020304" pitchFamily="18" charset="-34"/>
              </a:rPr>
              <a:t>ข้อความจะสั้น  กะทัดรัด  ชัดเจน มีเนื้อหาสาระครอบคลุมอยู่แล้ว</a:t>
            </a:r>
          </a:p>
        </p:txBody>
      </p:sp>
    </p:spTree>
    <p:extLst>
      <p:ext uri="{BB962C8B-B14F-4D97-AF65-F5344CB8AC3E}">
        <p14:creationId xmlns:p14="http://schemas.microsoft.com/office/powerpoint/2010/main" val="79174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066800"/>
            <a:ext cx="2819400" cy="2725738"/>
            <a:chOff x="3936" y="576"/>
            <a:chExt cx="1776" cy="1717"/>
          </a:xfrm>
        </p:grpSpPr>
        <p:sp>
          <p:nvSpPr>
            <p:cNvPr id="3" name="Oval 5"/>
            <p:cNvSpPr>
              <a:spLocks noChangeArrowheads="1"/>
            </p:cNvSpPr>
            <p:nvPr/>
          </p:nvSpPr>
          <p:spPr bwMode="auto">
            <a:xfrm>
              <a:off x="3936" y="576"/>
              <a:ext cx="1776" cy="1717"/>
            </a:xfrm>
            <a:prstGeom prst="ellipse">
              <a:avLst/>
            </a:prstGeom>
            <a:noFill/>
            <a:ln w="9525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00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Oval 6"/>
            <p:cNvSpPr>
              <a:spLocks noChangeArrowheads="1"/>
            </p:cNvSpPr>
            <p:nvPr/>
          </p:nvSpPr>
          <p:spPr bwMode="auto">
            <a:xfrm>
              <a:off x="4096" y="720"/>
              <a:ext cx="1440" cy="1392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176463" y="2509838"/>
            <a:ext cx="23780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latinLnBrk="0" hangingPunct="0"/>
            <a:r>
              <a:rPr kumimoji="0" lang="th-TH" altLang="en-US" sz="4800" b="1">
                <a:latin typeface="Angsana New" panose="02020603050405020304" pitchFamily="18" charset="-34"/>
                <a:cs typeface="JasmineUPC" panose="02020603050405020304" pitchFamily="18" charset="-34"/>
              </a:rPr>
              <a:t>เชิญประชุม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09600" y="1447800"/>
            <a:ext cx="2297113" cy="11890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latinLnBrk="0" hangingPunct="0"/>
            <a:r>
              <a:rPr kumimoji="0" lang="th-TH" altLang="en-US" sz="7200" b="1">
                <a:solidFill>
                  <a:srgbClr val="6699FF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หนังสือ</a:t>
            </a:r>
          </a:p>
        </p:txBody>
      </p: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2511425" y="3429000"/>
            <a:ext cx="4651375" cy="2743200"/>
            <a:chOff x="1582" y="2160"/>
            <a:chExt cx="2930" cy="1728"/>
          </a:xfrm>
        </p:grpSpPr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>
              <a:off x="1582" y="2276"/>
              <a:ext cx="2930" cy="1612"/>
            </a:xfrm>
            <a:prstGeom prst="roundRect">
              <a:avLst>
                <a:gd name="adj" fmla="val 9106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66CCFF">
                    <a:gamma/>
                    <a:tint val="33725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66CC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1632" y="2592"/>
              <a:ext cx="2790" cy="978"/>
            </a:xfrm>
            <a:prstGeom prst="rect">
              <a:avLst/>
            </a:prstGeom>
            <a:noFill/>
            <a:ln>
              <a:noFill/>
            </a:ln>
            <a:effectLst>
              <a:outerShdw dist="17961" dir="135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solidFill>
                    <a:srgbClr val="0000FF"/>
                  </a:solidFill>
                  <a:cs typeface="JasmineUPC" panose="02020603050405020304" pitchFamily="18" charset="-34"/>
                </a:rPr>
                <a:t>     หนังสือที่จัดทำขึ้นเพื่อเชิญบุคคลที่เกี่ยวข้อง</a:t>
              </a:r>
              <a:br>
                <a:rPr kumimoji="0" lang="th-TH" altLang="en-US">
                  <a:solidFill>
                    <a:srgbClr val="0000FF"/>
                  </a:solidFill>
                  <a:cs typeface="JasmineUPC" panose="02020603050405020304" pitchFamily="18" charset="-34"/>
                </a:rPr>
              </a:br>
              <a:r>
                <a:rPr kumimoji="0" lang="th-TH" altLang="en-US">
                  <a:solidFill>
                    <a:srgbClr val="0000FF"/>
                  </a:solidFill>
                  <a:cs typeface="JasmineUPC" panose="02020603050405020304" pitchFamily="18" charset="-34"/>
                </a:rPr>
                <a:t>กับการประชุมเข้าร่วมประชุม โดยปกติหนังสือ</a:t>
              </a:r>
              <a:br>
                <a:rPr kumimoji="0" lang="th-TH" altLang="en-US">
                  <a:solidFill>
                    <a:srgbClr val="0000FF"/>
                  </a:solidFill>
                  <a:cs typeface="JasmineUPC" panose="02020603050405020304" pitchFamily="18" charset="-34"/>
                </a:rPr>
              </a:br>
              <a:r>
                <a:rPr kumimoji="0" lang="th-TH" altLang="en-US">
                  <a:solidFill>
                    <a:srgbClr val="0000FF"/>
                  </a:solidFill>
                  <a:cs typeface="JasmineUPC" panose="02020603050405020304" pitchFamily="18" charset="-34"/>
                </a:rPr>
                <a:t>เชิญประชุมจะจัดส่งไปให้ผู้เข้าร่วมประชุมล่วงหน้า</a:t>
              </a:r>
              <a:br>
                <a:rPr kumimoji="0" lang="th-TH" altLang="en-US">
                  <a:solidFill>
                    <a:srgbClr val="0000FF"/>
                  </a:solidFill>
                  <a:cs typeface="JasmineUPC" panose="02020603050405020304" pitchFamily="18" charset="-34"/>
                </a:rPr>
              </a:br>
              <a:r>
                <a:rPr kumimoji="0" lang="th-TH" altLang="en-US">
                  <a:solidFill>
                    <a:srgbClr val="0000FF"/>
                  </a:solidFill>
                  <a:cs typeface="JasmineUPC" panose="02020603050405020304" pitchFamily="18" charset="-34"/>
                </a:rPr>
                <a:t>พร้อมทั้งแนบระเบียบวาระการประชุมไปด้วย</a:t>
              </a: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2208" y="2160"/>
              <a:ext cx="1709" cy="233"/>
              <a:chOff x="2208" y="2160"/>
              <a:chExt cx="1709" cy="233"/>
            </a:xfrm>
          </p:grpSpPr>
          <p:sp>
            <p:nvSpPr>
              <p:cNvPr id="11" name="AutoShape 12"/>
              <p:cNvSpPr>
                <a:spLocks noChangeArrowheads="1"/>
              </p:cNvSpPr>
              <p:nvPr/>
            </p:nvSpPr>
            <p:spPr bwMode="auto">
              <a:xfrm>
                <a:off x="2208" y="2160"/>
                <a:ext cx="1709" cy="23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66CCFF">
                      <a:gamma/>
                      <a:shade val="46275"/>
                      <a:invGamma/>
                    </a:srgbClr>
                  </a:gs>
                  <a:gs pos="50000">
                    <a:srgbClr val="66CCFF"/>
                  </a:gs>
                  <a:gs pos="100000">
                    <a:srgbClr val="66C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AutoShape 13"/>
              <p:cNvSpPr>
                <a:spLocks noChangeArrowheads="1"/>
              </p:cNvSpPr>
              <p:nvPr/>
            </p:nvSpPr>
            <p:spPr bwMode="auto">
              <a:xfrm>
                <a:off x="2304" y="2238"/>
                <a:ext cx="78" cy="77"/>
              </a:xfrm>
              <a:prstGeom prst="octagon">
                <a:avLst>
                  <a:gd name="adj" fmla="val 29287"/>
                </a:avLst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utoShape 14"/>
              <p:cNvSpPr>
                <a:spLocks noChangeArrowheads="1"/>
              </p:cNvSpPr>
              <p:nvPr/>
            </p:nvSpPr>
            <p:spPr bwMode="auto">
              <a:xfrm>
                <a:off x="3744" y="2238"/>
                <a:ext cx="77" cy="77"/>
              </a:xfrm>
              <a:prstGeom prst="octagon">
                <a:avLst>
                  <a:gd name="adj" fmla="val 29287"/>
                </a:avLst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604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800600" y="1173163"/>
            <a:ext cx="4116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latinLnBrk="0" hangingPunct="0"/>
            <a:r>
              <a:rPr kumimoji="0" lang="th-TH" altLang="en-US" sz="3200" b="1">
                <a:solidFill>
                  <a:srgbClr val="006699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ลักษณะของหนังสือเชิญประชุม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 rot="10800000">
            <a:off x="1752600" y="1676400"/>
            <a:ext cx="73914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15686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20"/>
          <p:cNvGrpSpPr>
            <a:grpSpLocks/>
          </p:cNvGrpSpPr>
          <p:nvPr/>
        </p:nvGrpSpPr>
        <p:grpSpPr bwMode="auto">
          <a:xfrm>
            <a:off x="1524000" y="2209800"/>
            <a:ext cx="1771650" cy="457200"/>
            <a:chOff x="960" y="1392"/>
            <a:chExt cx="1116" cy="288"/>
          </a:xfrm>
        </p:grpSpPr>
        <p:sp>
          <p:nvSpPr>
            <p:cNvPr id="5" name="Rectangle 96"/>
            <p:cNvSpPr>
              <a:spLocks noChangeArrowheads="1"/>
            </p:cNvSpPr>
            <p:nvPr/>
          </p:nvSpPr>
          <p:spPr bwMode="auto">
            <a:xfrm>
              <a:off x="1248" y="1392"/>
              <a:ext cx="8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ที่ออกหนังสือ</a:t>
              </a:r>
              <a:endParaRPr kumimoji="0" lang="th-TH" altLang="en-US" sz="3600" b="1">
                <a:solidFill>
                  <a:srgbClr val="FFFF00"/>
                </a:solidFill>
                <a:latin typeface="JasmineUPC" panose="02020603050405020304" pitchFamily="18" charset="-34"/>
              </a:endParaRPr>
            </a:p>
          </p:txBody>
        </p:sp>
        <p:grpSp>
          <p:nvGrpSpPr>
            <p:cNvPr id="6" name="Group 97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7" name="Oval 98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AutoShape 99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" name="Group 121"/>
          <p:cNvGrpSpPr>
            <a:grpSpLocks/>
          </p:cNvGrpSpPr>
          <p:nvPr/>
        </p:nvGrpSpPr>
        <p:grpSpPr bwMode="auto">
          <a:xfrm>
            <a:off x="1524000" y="2743200"/>
            <a:ext cx="2252663" cy="457200"/>
            <a:chOff x="960" y="1392"/>
            <a:chExt cx="1419" cy="288"/>
          </a:xfrm>
        </p:grpSpPr>
        <p:sp>
          <p:nvSpPr>
            <p:cNvPr id="10" name="Rectangle 122"/>
            <p:cNvSpPr>
              <a:spLocks noChangeArrowheads="1"/>
            </p:cNvSpPr>
            <p:nvPr/>
          </p:nvSpPr>
          <p:spPr bwMode="auto">
            <a:xfrm>
              <a:off x="1248" y="1392"/>
              <a:ext cx="11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สถานที่ออกหนังสือ</a:t>
              </a:r>
              <a:endParaRPr kumimoji="0" lang="th-TH" altLang="en-US" sz="3600" b="1">
                <a:solidFill>
                  <a:srgbClr val="FFFF00"/>
                </a:solidFill>
                <a:latin typeface="JasmineUPC" panose="02020603050405020304" pitchFamily="18" charset="-34"/>
              </a:endParaRPr>
            </a:p>
          </p:txBody>
        </p:sp>
        <p:grpSp>
          <p:nvGrpSpPr>
            <p:cNvPr id="11" name="Group 123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12" name="Oval 124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utoShape 125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1524000" y="3276600"/>
            <a:ext cx="1592263" cy="457200"/>
            <a:chOff x="960" y="1392"/>
            <a:chExt cx="1003" cy="288"/>
          </a:xfrm>
        </p:grpSpPr>
        <p:sp>
          <p:nvSpPr>
            <p:cNvPr id="15" name="Rectangle 127"/>
            <p:cNvSpPr>
              <a:spLocks noChangeArrowheads="1"/>
            </p:cNvSpPr>
            <p:nvPr/>
          </p:nvSpPr>
          <p:spPr bwMode="auto">
            <a:xfrm>
              <a:off x="1248" y="1392"/>
              <a:ext cx="71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วัน-เดือน-ปี</a:t>
              </a:r>
              <a:endParaRPr kumimoji="0" lang="th-TH" altLang="en-US" sz="3600" b="1">
                <a:solidFill>
                  <a:srgbClr val="FFFF00"/>
                </a:solidFill>
                <a:latin typeface="JasmineUPC" panose="02020603050405020304" pitchFamily="18" charset="-34"/>
              </a:endParaRPr>
            </a:p>
          </p:txBody>
        </p:sp>
        <p:grpSp>
          <p:nvGrpSpPr>
            <p:cNvPr id="16" name="Group 128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17" name="Oval 129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AutoShape 130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9" name="Group 131"/>
          <p:cNvGrpSpPr>
            <a:grpSpLocks/>
          </p:cNvGrpSpPr>
          <p:nvPr/>
        </p:nvGrpSpPr>
        <p:grpSpPr bwMode="auto">
          <a:xfrm>
            <a:off x="1524000" y="3800475"/>
            <a:ext cx="3830638" cy="457200"/>
            <a:chOff x="960" y="1386"/>
            <a:chExt cx="2413" cy="288"/>
          </a:xfrm>
        </p:grpSpPr>
        <p:sp>
          <p:nvSpPr>
            <p:cNvPr id="20" name="Rectangle 132"/>
            <p:cNvSpPr>
              <a:spLocks noChangeArrowheads="1"/>
            </p:cNvSpPr>
            <p:nvPr/>
          </p:nvSpPr>
          <p:spPr bwMode="auto">
            <a:xfrm>
              <a:off x="1248" y="1386"/>
              <a:ext cx="21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เรื่อง เป็นการสรุปจากสาระของหนังสือ</a:t>
              </a:r>
            </a:p>
          </p:txBody>
        </p:sp>
        <p:grpSp>
          <p:nvGrpSpPr>
            <p:cNvPr id="21" name="Group 133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22" name="Oval 134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AutoShape 135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4" name="Group 136"/>
          <p:cNvGrpSpPr>
            <a:grpSpLocks/>
          </p:cNvGrpSpPr>
          <p:nvPr/>
        </p:nvGrpSpPr>
        <p:grpSpPr bwMode="auto">
          <a:xfrm>
            <a:off x="1524000" y="4333875"/>
            <a:ext cx="1371600" cy="457200"/>
            <a:chOff x="960" y="1386"/>
            <a:chExt cx="864" cy="288"/>
          </a:xfrm>
        </p:grpSpPr>
        <p:sp>
          <p:nvSpPr>
            <p:cNvPr id="25" name="Rectangle 137"/>
            <p:cNvSpPr>
              <a:spLocks noChangeArrowheads="1"/>
            </p:cNvSpPr>
            <p:nvPr/>
          </p:nvSpPr>
          <p:spPr bwMode="auto">
            <a:xfrm>
              <a:off x="1248" y="138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คำขึ้นต้น</a:t>
              </a:r>
            </a:p>
          </p:txBody>
        </p:sp>
        <p:grpSp>
          <p:nvGrpSpPr>
            <p:cNvPr id="26" name="Group 138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27" name="Oval 139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AutoShape 140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9" name="Group 141"/>
          <p:cNvGrpSpPr>
            <a:grpSpLocks/>
          </p:cNvGrpSpPr>
          <p:nvPr/>
        </p:nvGrpSpPr>
        <p:grpSpPr bwMode="auto">
          <a:xfrm>
            <a:off x="1524000" y="4867275"/>
            <a:ext cx="1714500" cy="457200"/>
            <a:chOff x="960" y="1386"/>
            <a:chExt cx="1080" cy="288"/>
          </a:xfrm>
        </p:grpSpPr>
        <p:sp>
          <p:nvSpPr>
            <p:cNvPr id="30" name="Rectangle 142"/>
            <p:cNvSpPr>
              <a:spLocks noChangeArrowheads="1"/>
            </p:cNvSpPr>
            <p:nvPr/>
          </p:nvSpPr>
          <p:spPr bwMode="auto">
            <a:xfrm>
              <a:off x="1248" y="1386"/>
              <a:ext cx="7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อ้างถึง (ถ้ามี)</a:t>
              </a:r>
              <a:endParaRPr kumimoji="0" lang="th-TH" altLang="en-US" sz="3600" b="1">
                <a:solidFill>
                  <a:srgbClr val="FFFF00"/>
                </a:solidFill>
                <a:latin typeface="JasmineUPC" panose="02020603050405020304" pitchFamily="18" charset="-34"/>
              </a:endParaRPr>
            </a:p>
          </p:txBody>
        </p:sp>
        <p:grpSp>
          <p:nvGrpSpPr>
            <p:cNvPr id="31" name="Group 143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32" name="Oval 144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AutoShape 145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4" name="Group 146"/>
          <p:cNvGrpSpPr>
            <a:grpSpLocks/>
          </p:cNvGrpSpPr>
          <p:nvPr/>
        </p:nvGrpSpPr>
        <p:grpSpPr bwMode="auto">
          <a:xfrm>
            <a:off x="1524000" y="5400675"/>
            <a:ext cx="2339975" cy="457200"/>
            <a:chOff x="960" y="1386"/>
            <a:chExt cx="1474" cy="288"/>
          </a:xfrm>
        </p:grpSpPr>
        <p:sp>
          <p:nvSpPr>
            <p:cNvPr id="35" name="Rectangle 147"/>
            <p:cNvSpPr>
              <a:spLocks noChangeArrowheads="1"/>
            </p:cNvSpPr>
            <p:nvPr/>
          </p:nvSpPr>
          <p:spPr bwMode="auto">
            <a:xfrm>
              <a:off x="1248" y="1386"/>
              <a:ext cx="11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zh-CN">
                  <a:cs typeface="Angsana New" panose="02020603050405020304" pitchFamily="18" charset="-34"/>
                </a:rPr>
                <a:t>สิ่งที่ส่งมาด้วย (ถ้ามี)</a:t>
              </a:r>
              <a:endParaRPr kumimoji="0" lang="th-TH" altLang="en-US">
                <a:cs typeface="Angsana New" panose="02020603050405020304" pitchFamily="18" charset="-34"/>
              </a:endParaRPr>
            </a:p>
          </p:txBody>
        </p:sp>
        <p:grpSp>
          <p:nvGrpSpPr>
            <p:cNvPr id="36" name="Group 148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37" name="Oval 149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150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9" name="Group 151"/>
          <p:cNvGrpSpPr>
            <a:grpSpLocks/>
          </p:cNvGrpSpPr>
          <p:nvPr/>
        </p:nvGrpSpPr>
        <p:grpSpPr bwMode="auto">
          <a:xfrm>
            <a:off x="1524000" y="5934075"/>
            <a:ext cx="6342063" cy="457200"/>
            <a:chOff x="960" y="1386"/>
            <a:chExt cx="3995" cy="288"/>
          </a:xfrm>
        </p:grpSpPr>
        <p:sp>
          <p:nvSpPr>
            <p:cNvPr id="40" name="Rectangle 152"/>
            <p:cNvSpPr>
              <a:spLocks noChangeArrowheads="1"/>
            </p:cNvSpPr>
            <p:nvPr/>
          </p:nvSpPr>
          <p:spPr bwMode="auto">
            <a:xfrm>
              <a:off x="1248" y="1386"/>
              <a:ext cx="370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ข้อความ  ให้เขียนแต่สาระสำคัญของเรื่อง ให้สั้น ชัดเจนและเข้าใจง่าย</a:t>
              </a:r>
              <a:endParaRPr kumimoji="0" lang="th-TH" altLang="en-US" sz="3600" b="1">
                <a:solidFill>
                  <a:srgbClr val="FFFF00"/>
                </a:solidFill>
                <a:latin typeface="JasmineUPC" panose="02020603050405020304" pitchFamily="18" charset="-34"/>
              </a:endParaRPr>
            </a:p>
          </p:txBody>
        </p:sp>
        <p:grpSp>
          <p:nvGrpSpPr>
            <p:cNvPr id="41" name="Group 153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42" name="Oval 154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AutoShape 155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6276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771800" y="1206941"/>
            <a:ext cx="4116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latinLnBrk="0" hangingPunct="0"/>
            <a:r>
              <a:rPr kumimoji="0" lang="th-TH" altLang="en-US" sz="3200" b="1" dirty="0">
                <a:solidFill>
                  <a:srgbClr val="006699"/>
                </a:solidFill>
                <a:latin typeface="Angsana New" panose="02020603050405020304" pitchFamily="18" charset="-34"/>
                <a:cs typeface="JasmineUPC" panose="02020603050405020304" pitchFamily="18" charset="-34"/>
              </a:rPr>
              <a:t>ลักษณะของหนังสือเชิญประชุม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 rot="10800000">
            <a:off x="1752600" y="1676400"/>
            <a:ext cx="7391400" cy="76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15686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83568" y="2564904"/>
            <a:ext cx="7299325" cy="457200"/>
            <a:chOff x="960" y="1386"/>
            <a:chExt cx="4598" cy="28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248" y="1386"/>
              <a:ext cx="43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คำลงท้าย ให้ใช้คำลงท้ายตามฐานะของความสัมพันธ์ระหว่าเจ้าของหนังสือกับผู้รับ</a:t>
              </a:r>
            </a:p>
          </p:txBody>
        </p: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7" name="Oval 7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AutoShape 8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683568" y="3098304"/>
            <a:ext cx="3659188" cy="457200"/>
            <a:chOff x="960" y="1386"/>
            <a:chExt cx="2305" cy="288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248" y="1386"/>
              <a:ext cx="20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ลงชื่อ ให้ลงลายมือชื่อเจ้าของหนังสือ</a:t>
              </a:r>
            </a:p>
          </p:txBody>
        </p:sp>
        <p:grpSp>
          <p:nvGrpSpPr>
            <p:cNvPr id="11" name="Group 11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12" name="Oval 12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utoShape 13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683568" y="3631704"/>
            <a:ext cx="5610225" cy="457200"/>
            <a:chOff x="960" y="1386"/>
            <a:chExt cx="3534" cy="288"/>
          </a:xfrm>
        </p:grpSpPr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248" y="1386"/>
              <a:ext cx="32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ส่วนราชการเจ้าของเรื่อง ให้ลงชื่อส่วนราชการเจ้าของหนังสือ</a:t>
              </a:r>
            </a:p>
          </p:txBody>
        </p:sp>
        <p:grpSp>
          <p:nvGrpSpPr>
            <p:cNvPr id="16" name="Group 16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17" name="Oval 17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AutoShape 18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9" name="Group 19"/>
          <p:cNvGrpSpPr>
            <a:grpSpLocks/>
          </p:cNvGrpSpPr>
          <p:nvPr/>
        </p:nvGrpSpPr>
        <p:grpSpPr bwMode="auto">
          <a:xfrm>
            <a:off x="683568" y="4165104"/>
            <a:ext cx="2006600" cy="457200"/>
            <a:chOff x="960" y="1386"/>
            <a:chExt cx="1264" cy="288"/>
          </a:xfrm>
        </p:grpSpPr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248" y="1386"/>
              <a:ext cx="9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latinLnBrk="0">
                <a:spcBef>
                  <a:spcPct val="20000"/>
                </a:spcBef>
              </a:pPr>
              <a:r>
                <a:rPr kumimoji="0" lang="th-TH" altLang="en-US">
                  <a:cs typeface="Angsana New" panose="02020603050405020304" pitchFamily="18" charset="-34"/>
                </a:rPr>
                <a:t>สำเนาส่ง  (ถ้ามี)</a:t>
              </a:r>
            </a:p>
          </p:txBody>
        </p:sp>
        <p:grpSp>
          <p:nvGrpSpPr>
            <p:cNvPr id="21" name="Group 21"/>
            <p:cNvGrpSpPr>
              <a:grpSpLocks/>
            </p:cNvGrpSpPr>
            <p:nvPr/>
          </p:nvGrpSpPr>
          <p:grpSpPr bwMode="auto">
            <a:xfrm>
              <a:off x="960" y="1392"/>
              <a:ext cx="240" cy="240"/>
              <a:chOff x="1564" y="903"/>
              <a:chExt cx="288" cy="288"/>
            </a:xfrm>
          </p:grpSpPr>
          <p:sp>
            <p:nvSpPr>
              <p:cNvPr id="22" name="Oval 22"/>
              <p:cNvSpPr>
                <a:spLocks noChangeArrowheads="1"/>
              </p:cNvSpPr>
              <p:nvPr/>
            </p:nvSpPr>
            <p:spPr bwMode="auto">
              <a:xfrm>
                <a:off x="1564" y="903"/>
                <a:ext cx="288" cy="288"/>
              </a:xfrm>
              <a:prstGeom prst="ellipse">
                <a:avLst/>
              </a:prstGeom>
              <a:solidFill>
                <a:srgbClr val="FF9933"/>
              </a:solidFill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AutoShape 23"/>
              <p:cNvSpPr>
                <a:spLocks noChangeArrowheads="1"/>
              </p:cNvSpPr>
              <p:nvPr/>
            </p:nvSpPr>
            <p:spPr bwMode="auto">
              <a:xfrm rot="5400000">
                <a:off x="1648" y="975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3635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งานนำเสนอ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งานนำเสนอ1</Template>
  <TotalTime>28</TotalTime>
  <Words>235</Words>
  <Application>Microsoft Office PowerPoint</Application>
  <PresentationFormat>นำเสนอทางหน้าจอ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9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7</vt:i4>
      </vt:variant>
    </vt:vector>
  </HeadingPairs>
  <TitlesOfParts>
    <vt:vector size="17" baseType="lpstr">
      <vt:lpstr>SimSun</vt:lpstr>
      <vt:lpstr>-윤체B_ppt</vt:lpstr>
      <vt:lpstr>Angsana New</vt:lpstr>
      <vt:lpstr>Arial</vt:lpstr>
      <vt:lpstr>Calibri</vt:lpstr>
      <vt:lpstr>Cordia New</vt:lpstr>
      <vt:lpstr>DSE Erawan</vt:lpstr>
      <vt:lpstr>JasmineUPC</vt:lpstr>
      <vt:lpstr>LilyUPC</vt:lpstr>
      <vt:lpstr>งานนำเสนอ1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aran</dc:creator>
  <cp:lastModifiedBy>aran tum</cp:lastModifiedBy>
  <cp:revision>6</cp:revision>
  <dcterms:created xsi:type="dcterms:W3CDTF">2015-06-24T03:28:30Z</dcterms:created>
  <dcterms:modified xsi:type="dcterms:W3CDTF">2025-09-02T07:36:31Z</dcterms:modified>
</cp:coreProperties>
</file>