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7" r:id="rId2"/>
    <p:sldId id="258" r:id="rId3"/>
    <p:sldId id="259" r:id="rId4"/>
    <p:sldId id="260" r:id="rId5"/>
    <p:sldId id="281" r:id="rId6"/>
    <p:sldId id="261" r:id="rId7"/>
    <p:sldId id="262" r:id="rId8"/>
    <p:sldId id="286" r:id="rId9"/>
    <p:sldId id="279" r:id="rId10"/>
    <p:sldId id="28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1" autoAdjust="0"/>
    <p:restoredTop sz="94660"/>
  </p:normalViewPr>
  <p:slideViewPr>
    <p:cSldViewPr snapToGrid="0">
      <p:cViewPr varScale="1">
        <p:scale>
          <a:sx n="67" d="100"/>
          <a:sy n="67" d="100"/>
        </p:scale>
        <p:origin x="84" y="7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CDDBC-5669-3244-9E74-D6C542DF849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B0B837C-00B5-79E4-68E3-74DC1B9F89B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BA4A965-41F5-F816-22BE-81E39BC9B22A}"/>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5" name="Footer Placeholder 4">
            <a:extLst>
              <a:ext uri="{FF2B5EF4-FFF2-40B4-BE49-F238E27FC236}">
                <a16:creationId xmlns:a16="http://schemas.microsoft.com/office/drawing/2014/main" id="{88FBB39E-290D-6638-D6DE-10F47CC54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76AF58-6EA0-05FC-1177-14C0DAF4CCB6}"/>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131317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EA1FF-F78E-86A6-6398-58B9738FAB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48AF51-56D3-7858-FD20-4BA59EB9D2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BEFEEC-93CB-B515-25EE-E3FC45D32DFC}"/>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5" name="Footer Placeholder 4">
            <a:extLst>
              <a:ext uri="{FF2B5EF4-FFF2-40B4-BE49-F238E27FC236}">
                <a16:creationId xmlns:a16="http://schemas.microsoft.com/office/drawing/2014/main" id="{51961A97-F2CF-A842-B003-BEA5EF00A6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130249-89BD-8E18-90C6-A59A9F918803}"/>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666297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5C8535-15E4-1BF3-B207-A00E09CB160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D2F3CE-41B7-32F4-3B11-CF52DD76783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F4092A-06BC-0C6E-927D-A96348EA3ED8}"/>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5" name="Footer Placeholder 4">
            <a:extLst>
              <a:ext uri="{FF2B5EF4-FFF2-40B4-BE49-F238E27FC236}">
                <a16:creationId xmlns:a16="http://schemas.microsoft.com/office/drawing/2014/main" id="{ACA94A48-8D37-9EA9-9435-855FBBDDA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D91F1E-1383-1F96-4B6A-EB47B9000D95}"/>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692745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A9D58-373E-87CA-0CA3-1E9E4EC7F1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2EAE73-24A7-2D11-2550-B22E0CD847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DB86E0-DFCC-330A-2474-48B024210F7E}"/>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5" name="Footer Placeholder 4">
            <a:extLst>
              <a:ext uri="{FF2B5EF4-FFF2-40B4-BE49-F238E27FC236}">
                <a16:creationId xmlns:a16="http://schemas.microsoft.com/office/drawing/2014/main" id="{55AD7185-42C9-211B-4C13-5186970E3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C4D8AF-C081-929B-4C19-C9E64CD5B310}"/>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395897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59397-CD63-2EF3-0673-3D5E3A9EC95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1BB9601-8E05-2E8A-CB15-707E349076B5}"/>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A7AFFA-DFAA-9432-775D-8AE106A6DD33}"/>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5" name="Footer Placeholder 4">
            <a:extLst>
              <a:ext uri="{FF2B5EF4-FFF2-40B4-BE49-F238E27FC236}">
                <a16:creationId xmlns:a16="http://schemas.microsoft.com/office/drawing/2014/main" id="{B0506BDE-2CDB-8BA8-DA54-1AE99E5E30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11734-5028-A86D-72FF-1E3A1027B9AD}"/>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1389342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B41B5-3D82-A6EF-E01B-4C6CF494D2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6C45FE-D442-7430-CD60-D0B859BD4B4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D5BD83-18FA-8447-EF92-DEBCF96AD3E0}"/>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8C8D2F-7D4E-3539-CC24-A01267A723B6}"/>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6" name="Footer Placeholder 5">
            <a:extLst>
              <a:ext uri="{FF2B5EF4-FFF2-40B4-BE49-F238E27FC236}">
                <a16:creationId xmlns:a16="http://schemas.microsoft.com/office/drawing/2014/main" id="{93DBCEE7-BA1E-2DC8-9741-436A69B6DE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051E1D-5314-3712-41EE-1B52178F630E}"/>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1855852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25DED-25C8-5FC5-7EB1-942319C3B7D5}"/>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820CF5-4E6D-9827-7F06-3FC6C4111C1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B22BE215-80DD-AB90-70EE-A9D27F8BD91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666297-BB77-68B7-F3D8-103AE9C054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AB2968E6-4D56-E297-63A9-F0078C92D07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7E6847-E21B-0CC6-4925-97E9DB3D4375}"/>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8" name="Footer Placeholder 7">
            <a:extLst>
              <a:ext uri="{FF2B5EF4-FFF2-40B4-BE49-F238E27FC236}">
                <a16:creationId xmlns:a16="http://schemas.microsoft.com/office/drawing/2014/main" id="{707554B5-F2EE-76F7-6B98-D69D58BEC1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BEB5C9-88DB-71FF-478C-4F6AE0F50F43}"/>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1853553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72132-5022-3262-3951-8E4263376A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B4C4DF-A8ED-5A45-F8D5-418F419AF51D}"/>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4" name="Footer Placeholder 3">
            <a:extLst>
              <a:ext uri="{FF2B5EF4-FFF2-40B4-BE49-F238E27FC236}">
                <a16:creationId xmlns:a16="http://schemas.microsoft.com/office/drawing/2014/main" id="{FFC0EA88-91E0-ADED-AD84-322A781656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023F44-AC62-7B44-7B0E-D9104501A82A}"/>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3664276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C3CB95-7FEE-C982-7FE7-8669363712CB}"/>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3" name="Footer Placeholder 2">
            <a:extLst>
              <a:ext uri="{FF2B5EF4-FFF2-40B4-BE49-F238E27FC236}">
                <a16:creationId xmlns:a16="http://schemas.microsoft.com/office/drawing/2014/main" id="{97EDC526-6ADE-72E4-F990-D136F6FEC7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846C46-1C17-4FB9-E58C-9F38764867A2}"/>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3485334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06CE-6BF3-EFCE-E079-017A8461E6B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EEC16BDD-0601-1969-8259-618A1E5E2D9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96F36A-A334-CEBB-1858-5B726AC352F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DF22FC4-90B7-1B3D-DDEC-59362AFC2AAB}"/>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6" name="Footer Placeholder 5">
            <a:extLst>
              <a:ext uri="{FF2B5EF4-FFF2-40B4-BE49-F238E27FC236}">
                <a16:creationId xmlns:a16="http://schemas.microsoft.com/office/drawing/2014/main" id="{80B890B6-E3C0-D7C7-4F4C-423DF80A11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CF4253-5DCE-6BFC-6FC4-7BF42B668648}"/>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3829987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1BF59-6CA1-A62C-C130-1335E3A6C85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D01BCEA-FAA2-9B31-955C-7A67F8A406C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E90DBDA5-C5FC-002D-4FE7-DF6AC5F98E3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2692878-1176-9DF5-0822-CB3EAAC1C64E}"/>
              </a:ext>
            </a:extLst>
          </p:cNvPr>
          <p:cNvSpPr>
            <a:spLocks noGrp="1"/>
          </p:cNvSpPr>
          <p:nvPr>
            <p:ph type="dt" sz="half" idx="10"/>
          </p:nvPr>
        </p:nvSpPr>
        <p:spPr/>
        <p:txBody>
          <a:bodyPr/>
          <a:lstStyle/>
          <a:p>
            <a:fld id="{ECE20D33-FF0C-4694-8374-133FE59224D7}" type="datetimeFigureOut">
              <a:rPr lang="en-US" smtClean="0"/>
              <a:t>2/18/2026</a:t>
            </a:fld>
            <a:endParaRPr lang="en-US"/>
          </a:p>
        </p:txBody>
      </p:sp>
      <p:sp>
        <p:nvSpPr>
          <p:cNvPr id="6" name="Footer Placeholder 5">
            <a:extLst>
              <a:ext uri="{FF2B5EF4-FFF2-40B4-BE49-F238E27FC236}">
                <a16:creationId xmlns:a16="http://schemas.microsoft.com/office/drawing/2014/main" id="{F033F9B9-EB51-C1DE-5CBD-96BE0978A1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E284D0-B995-B4A9-B12A-25AF454CE368}"/>
              </a:ext>
            </a:extLst>
          </p:cNvPr>
          <p:cNvSpPr>
            <a:spLocks noGrp="1"/>
          </p:cNvSpPr>
          <p:nvPr>
            <p:ph type="sldNum" sz="quarter" idx="12"/>
          </p:nvPr>
        </p:nvSpPr>
        <p:spPr/>
        <p:txBody>
          <a:bodyPr/>
          <a:lstStyle/>
          <a:p>
            <a:fld id="{F4730243-D6E6-40B5-AEE4-76E16BCBB5B0}" type="slidenum">
              <a:rPr lang="en-US" smtClean="0"/>
              <a:t>‹#›</a:t>
            </a:fld>
            <a:endParaRPr lang="en-US"/>
          </a:p>
        </p:txBody>
      </p:sp>
    </p:spTree>
    <p:extLst>
      <p:ext uri="{BB962C8B-B14F-4D97-AF65-F5344CB8AC3E}">
        <p14:creationId xmlns:p14="http://schemas.microsoft.com/office/powerpoint/2010/main" val="504002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0CD56F-FFDC-2579-8CDC-5CEFB122499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9702BB-659E-5D1F-40BF-EF7426CA958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99880A-BD51-8007-C9C6-76470C3F11E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ECE20D33-FF0C-4694-8374-133FE59224D7}" type="datetimeFigureOut">
              <a:rPr lang="en-US" smtClean="0"/>
              <a:t>2/18/2026</a:t>
            </a:fld>
            <a:endParaRPr lang="en-US"/>
          </a:p>
        </p:txBody>
      </p:sp>
      <p:sp>
        <p:nvSpPr>
          <p:cNvPr id="5" name="Footer Placeholder 4">
            <a:extLst>
              <a:ext uri="{FF2B5EF4-FFF2-40B4-BE49-F238E27FC236}">
                <a16:creationId xmlns:a16="http://schemas.microsoft.com/office/drawing/2014/main" id="{72989BD3-B69C-D919-EBA1-567ADD911F5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30F6668-1438-6F66-53E2-58209B54DC7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F4730243-D6E6-40B5-AEE4-76E16BCBB5B0}" type="slidenum">
              <a:rPr lang="en-US" smtClean="0"/>
              <a:t>‹#›</a:t>
            </a:fld>
            <a:endParaRPr lang="en-US"/>
          </a:p>
        </p:txBody>
      </p:sp>
    </p:spTree>
    <p:extLst>
      <p:ext uri="{BB962C8B-B14F-4D97-AF65-F5344CB8AC3E}">
        <p14:creationId xmlns:p14="http://schemas.microsoft.com/office/powerpoint/2010/main" val="4246434572"/>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Marketing Strategies For The Digital Market.</a:t>
            </a:r>
            <a:endParaRPr lang="th-TH" dirty="0"/>
          </a:p>
        </p:txBody>
      </p:sp>
      <p:sp>
        <p:nvSpPr>
          <p:cNvPr id="3" name="Subtitle 2"/>
          <p:cNvSpPr>
            <a:spLocks noGrp="1"/>
          </p:cNvSpPr>
          <p:nvPr>
            <p:ph type="subTitle" idx="1"/>
          </p:nvPr>
        </p:nvSpPr>
        <p:spPr/>
        <p:txBody>
          <a:bodyPr/>
          <a:lstStyle/>
          <a:p>
            <a:r>
              <a:rPr lang="en-US" b="1" dirty="0"/>
              <a:t>Digital Media Formats And Professional Media Mix Selection.</a:t>
            </a:r>
            <a:endParaRPr lang="th-TH" dirty="0"/>
          </a:p>
        </p:txBody>
      </p:sp>
    </p:spTree>
    <p:extLst>
      <p:ext uri="{BB962C8B-B14F-4D97-AF65-F5344CB8AC3E}">
        <p14:creationId xmlns:p14="http://schemas.microsoft.com/office/powerpoint/2010/main" val="1119219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0444E-2073-414E-BF2E-1DCEDDFEC51F}"/>
              </a:ext>
            </a:extLst>
          </p:cNvPr>
          <p:cNvSpPr>
            <a:spLocks noGrp="1"/>
          </p:cNvSpPr>
          <p:nvPr>
            <p:ph type="title"/>
          </p:nvPr>
        </p:nvSpPr>
        <p:spPr/>
        <p:txBody>
          <a:bodyPr/>
          <a:lstStyle/>
          <a:p>
            <a:r>
              <a:rPr lang="en-US" b="1" dirty="0"/>
              <a:t>Physical Evidence</a:t>
            </a:r>
            <a:br>
              <a:rPr lang="en-US" dirty="0"/>
            </a:br>
            <a:endParaRPr lang="en-US" dirty="0"/>
          </a:p>
        </p:txBody>
      </p:sp>
      <p:sp>
        <p:nvSpPr>
          <p:cNvPr id="3" name="Content Placeholder 2">
            <a:extLst>
              <a:ext uri="{FF2B5EF4-FFF2-40B4-BE49-F238E27FC236}">
                <a16:creationId xmlns:a16="http://schemas.microsoft.com/office/drawing/2014/main" id="{CBE3F148-A94F-47CE-9438-0783D754217F}"/>
              </a:ext>
            </a:extLst>
          </p:cNvPr>
          <p:cNvSpPr>
            <a:spLocks noGrp="1"/>
          </p:cNvSpPr>
          <p:nvPr>
            <p:ph idx="1"/>
          </p:nvPr>
        </p:nvSpPr>
        <p:spPr>
          <a:xfrm>
            <a:off x="522514" y="2090057"/>
            <a:ext cx="8476343" cy="4308753"/>
          </a:xfrm>
        </p:spPr>
        <p:txBody>
          <a:bodyPr>
            <a:normAutofit lnSpcReduction="10000"/>
          </a:bodyPr>
          <a:lstStyle/>
          <a:p>
            <a:pPr marL="0" indent="0">
              <a:buNone/>
            </a:pPr>
            <a:r>
              <a:rPr lang="en-US" sz="2400" dirty="0"/>
              <a:t>	This factor refers to the customer's experience when purchasing a product, such as sight, smell, hearing, touch, and physical sensations. This is how a brand builds trust and positive impression on customers. Besides service, some customers can judge a brand quickly based solely on visual impressions, such as:</a:t>
            </a:r>
          </a:p>
          <a:p>
            <a:pPr marL="342900" lvl="1" indent="0">
              <a:buNone/>
            </a:pPr>
            <a:r>
              <a:rPr lang="en-US" sz="2100" dirty="0"/>
              <a:t>– An attractive website design</a:t>
            </a:r>
          </a:p>
          <a:p>
            <a:pPr marL="342900" lvl="1" indent="0">
              <a:buNone/>
            </a:pPr>
            <a:r>
              <a:rPr lang="en-US" sz="2100" dirty="0"/>
              <a:t>– An easy-to-understand payment process</a:t>
            </a:r>
          </a:p>
          <a:p>
            <a:pPr marL="342900" lvl="1" indent="0">
              <a:buNone/>
            </a:pPr>
            <a:r>
              <a:rPr lang="en-US" sz="2100" dirty="0"/>
              <a:t>– Fast and efficient customer support, whether through FAQs or chatbots</a:t>
            </a:r>
          </a:p>
          <a:p>
            <a:pPr marL="342900" lvl="1" indent="0">
              <a:buNone/>
            </a:pPr>
            <a:r>
              <a:rPr lang="en-US" sz="2100" dirty="0"/>
              <a:t>– The attire and demeanor of staff</a:t>
            </a:r>
          </a:p>
          <a:p>
            <a:pPr marL="342900" lvl="1" indent="0">
              <a:buNone/>
            </a:pPr>
            <a:r>
              <a:rPr lang="en-US" sz="2100" dirty="0"/>
              <a:t>– The brand logo, store decor, or scent</a:t>
            </a:r>
          </a:p>
          <a:p>
            <a:pPr marL="342900" lvl="1" indent="0">
              <a:buNone/>
            </a:pPr>
            <a:r>
              <a:rPr lang="en-US" sz="2100" dirty="0"/>
              <a:t>– The equipment used in providing service</a:t>
            </a:r>
          </a:p>
        </p:txBody>
      </p:sp>
    </p:spTree>
    <p:extLst>
      <p:ext uri="{BB962C8B-B14F-4D97-AF65-F5344CB8AC3E}">
        <p14:creationId xmlns:p14="http://schemas.microsoft.com/office/powerpoint/2010/main" val="2185624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Marketing strategies for the digital market.</a:t>
            </a:r>
          </a:p>
        </p:txBody>
      </p:sp>
      <p:sp>
        <p:nvSpPr>
          <p:cNvPr id="3" name="Content Placeholder 2"/>
          <p:cNvSpPr>
            <a:spLocks noGrp="1"/>
          </p:cNvSpPr>
          <p:nvPr>
            <p:ph idx="1"/>
          </p:nvPr>
        </p:nvSpPr>
        <p:spPr>
          <a:xfrm>
            <a:off x="520874" y="1911077"/>
            <a:ext cx="8623125" cy="2694367"/>
          </a:xfrm>
        </p:spPr>
        <p:txBody>
          <a:bodyPr>
            <a:normAutofit fontScale="85000" lnSpcReduction="20000"/>
          </a:bodyPr>
          <a:lstStyle/>
          <a:p>
            <a:pPr marL="0" indent="0">
              <a:buNone/>
            </a:pPr>
            <a:r>
              <a:rPr lang="en-US" dirty="0"/>
              <a:t>"Marketing Mix" or "Elements of Marketing"</a:t>
            </a:r>
          </a:p>
          <a:p>
            <a:pPr marL="0" indent="0">
              <a:buNone/>
            </a:pPr>
            <a:r>
              <a:rPr lang="en-US" dirty="0"/>
              <a:t>	The 4Ps represent a marketing strategy that emphasizes the product, aiming to create strategies to win over consumers while simultaneously differentiating itself from competitors. This helps translate ideas into reality, demonstrating that the 4Ps already encompass the production of goods and services.</a:t>
            </a:r>
          </a:p>
          <a:p>
            <a:pPr marL="0" indent="0">
              <a:buNone/>
            </a:pPr>
            <a:r>
              <a:rPr lang="en-US" dirty="0"/>
              <a:t>	Due to changes in technology and various consumer factors, consumer behavior fluctuates. While product needs remain, the demand for excellent service and a satisfying experience from brands is increasing. Therefore, marketers have expanded the 4Ps to include three more factors, resulting in the 7Ps, which focuses on strategies for both excellent products and services for consumers. This is essential for Digital Marketing.</a:t>
            </a:r>
            <a:endParaRPr lang="en-US" dirty="0">
              <a:effectLst/>
            </a:endParaRPr>
          </a:p>
        </p:txBody>
      </p:sp>
      <p:pic>
        <p:nvPicPr>
          <p:cNvPr id="4" name="Picture 2" descr="7p vs. 4p">
            <a:extLst>
              <a:ext uri="{FF2B5EF4-FFF2-40B4-BE49-F238E27FC236}">
                <a16:creationId xmlns:a16="http://schemas.microsoft.com/office/drawing/2014/main" id="{E9445A6D-6509-4272-94BB-7221020550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3797" y="4605444"/>
            <a:ext cx="4046508" cy="2252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722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7Ps of Marketing, or Marketing Mix.</a:t>
            </a:r>
          </a:p>
        </p:txBody>
      </p:sp>
      <p:sp>
        <p:nvSpPr>
          <p:cNvPr id="3" name="Content Placeholder 2"/>
          <p:cNvSpPr>
            <a:spLocks noGrp="1"/>
          </p:cNvSpPr>
          <p:nvPr>
            <p:ph idx="1"/>
          </p:nvPr>
        </p:nvSpPr>
        <p:spPr>
          <a:xfrm>
            <a:off x="227816" y="2830882"/>
            <a:ext cx="8538813" cy="4027118"/>
          </a:xfrm>
        </p:spPr>
        <p:txBody>
          <a:bodyPr>
            <a:normAutofit/>
          </a:bodyPr>
          <a:lstStyle/>
          <a:p>
            <a:pPr marL="0" indent="0">
              <a:buNone/>
            </a:pPr>
            <a:r>
              <a:rPr lang="en-US" dirty="0"/>
              <a:t>	The "marketing mix" is a popular and fundamental marketing theory, dividing the analysis into four components:</a:t>
            </a:r>
          </a:p>
          <a:p>
            <a:pPr marL="342900" lvl="1" indent="0">
              <a:buNone/>
            </a:pPr>
            <a:r>
              <a:rPr lang="en-US" dirty="0"/>
              <a:t>Product: the business's goods and services.</a:t>
            </a:r>
          </a:p>
          <a:p>
            <a:pPr marL="342900" lvl="1" indent="0">
              <a:buNone/>
            </a:pPr>
            <a:r>
              <a:rPr lang="en-US" dirty="0"/>
              <a:t>Price: the pricing of the business's goods or services.</a:t>
            </a:r>
          </a:p>
          <a:p>
            <a:pPr marL="342900" lvl="1" indent="0">
              <a:buNone/>
            </a:pPr>
            <a:r>
              <a:rPr lang="en-US" dirty="0"/>
              <a:t>Promotion: the business's sales promotion methods.</a:t>
            </a:r>
          </a:p>
          <a:p>
            <a:pPr marL="342900" lvl="1" indent="0">
              <a:buNone/>
            </a:pPr>
            <a:r>
              <a:rPr lang="en-US" dirty="0"/>
              <a:t>Place: the channels for selling and providing services.</a:t>
            </a:r>
          </a:p>
          <a:p>
            <a:pPr marL="342900" lvl="1" indent="0">
              <a:buNone/>
            </a:pPr>
            <a:r>
              <a:rPr lang="en-US" dirty="0"/>
              <a:t>People: the management of employees or human resources.</a:t>
            </a:r>
          </a:p>
          <a:p>
            <a:pPr marL="342900" lvl="1" indent="0">
              <a:buNone/>
            </a:pPr>
            <a:r>
              <a:rPr lang="en-US" dirty="0"/>
              <a:t>Process: the work processes.</a:t>
            </a:r>
          </a:p>
          <a:p>
            <a:pPr marL="342900" lvl="1" indent="0">
              <a:buNone/>
            </a:pPr>
            <a:r>
              <a:rPr lang="en-US" dirty="0"/>
              <a:t>Physical Evidence: the physical environment that customers encounter.</a:t>
            </a:r>
          </a:p>
          <a:p>
            <a:pPr marL="0" indent="0">
              <a:buNone/>
            </a:pPr>
            <a:r>
              <a:rPr lang="en-US" dirty="0"/>
              <a:t>	This information is used to develop marketing strategies that are relevant, appropriate, and attractive to customers, thereby maximizing sales.</a:t>
            </a:r>
            <a:endParaRPr lang="th-TH" dirty="0"/>
          </a:p>
        </p:txBody>
      </p:sp>
      <p:pic>
        <p:nvPicPr>
          <p:cNvPr id="1028" name="Picture 4" descr="7p หรือ 7Ps">
            <a:extLst>
              <a:ext uri="{FF2B5EF4-FFF2-40B4-BE49-F238E27FC236}">
                <a16:creationId xmlns:a16="http://schemas.microsoft.com/office/drawing/2014/main" id="{CBBF64BD-004C-44DD-AE5E-0A4DA899D3A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132" r="6767"/>
          <a:stretch/>
        </p:blipFill>
        <p:spPr bwMode="auto">
          <a:xfrm>
            <a:off x="3979906" y="1834166"/>
            <a:ext cx="5010411" cy="898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3636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a:t>
            </a:r>
            <a:endParaRPr lang="th-TH" dirty="0"/>
          </a:p>
        </p:txBody>
      </p:sp>
      <p:sp>
        <p:nvSpPr>
          <p:cNvPr id="3" name="Content Placeholder 2"/>
          <p:cNvSpPr>
            <a:spLocks noGrp="1"/>
          </p:cNvSpPr>
          <p:nvPr>
            <p:ph idx="1"/>
          </p:nvPr>
        </p:nvSpPr>
        <p:spPr/>
        <p:txBody>
          <a:bodyPr>
            <a:normAutofit/>
          </a:bodyPr>
          <a:lstStyle/>
          <a:p>
            <a:pPr marL="0" indent="0">
              <a:buNone/>
            </a:pPr>
            <a:r>
              <a:rPr lang="en-US" sz="2800" dirty="0"/>
              <a:t>	When starting a business, entrepreneurs naturally need a product or service as a core component. The product must be of high quality and meet standards. It's also crucial to analyze the target customer group, their preferences, and their interests. Furthermore, it's essential to effectively communicate the product's selling points, advantages, and benefits—how it will solve consumer problems—in a way that is as targeted as possible.</a:t>
            </a:r>
            <a:endParaRPr lang="th-TH" sz="2800" dirty="0"/>
          </a:p>
        </p:txBody>
      </p:sp>
    </p:spTree>
    <p:extLst>
      <p:ext uri="{BB962C8B-B14F-4D97-AF65-F5344CB8AC3E}">
        <p14:creationId xmlns:p14="http://schemas.microsoft.com/office/powerpoint/2010/main" val="2056207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a:t>
            </a:r>
            <a:endParaRPr lang="th-TH" dirty="0"/>
          </a:p>
        </p:txBody>
      </p:sp>
      <p:sp>
        <p:nvSpPr>
          <p:cNvPr id="3" name="Content Placeholder 2"/>
          <p:cNvSpPr>
            <a:spLocks noGrp="1"/>
          </p:cNvSpPr>
          <p:nvPr>
            <p:ph idx="1"/>
          </p:nvPr>
        </p:nvSpPr>
        <p:spPr/>
        <p:txBody>
          <a:bodyPr>
            <a:normAutofit fontScale="92500" lnSpcReduction="20000"/>
          </a:bodyPr>
          <a:lstStyle/>
          <a:p>
            <a:pPr marL="0" indent="0">
              <a:buNone/>
            </a:pPr>
            <a:r>
              <a:rPr lang="en-US" sz="2800" dirty="0"/>
              <a:t>	Of course, the product is ready for sale. The next step is pricing, which is also a crucial aspect of any business. Setting a price that is appropriate for the product and the target consumer group requires proper analysis.</a:t>
            </a:r>
          </a:p>
          <a:p>
            <a:pPr marL="342900" lvl="1" indent="0">
              <a:buNone/>
            </a:pPr>
            <a:r>
              <a:rPr lang="en-US" sz="2500" dirty="0"/>
              <a:t>1. Appropriate to production costs: If the price is too low, it may generate good sales but not good profits.</a:t>
            </a:r>
          </a:p>
          <a:p>
            <a:pPr marL="342900" lvl="1" indent="0">
              <a:buNone/>
            </a:pPr>
            <a:r>
              <a:rPr lang="en-US" sz="2500" dirty="0"/>
              <a:t>2. Price appropriate for the customer: This involves setting a price for the product or service that customers are willing to pay. This also requires analyzing data to determine whether the main consumer group is a bargain hunter or a wealthy consumer. </a:t>
            </a:r>
          </a:p>
          <a:p>
            <a:pPr marL="342900" lvl="1" indent="0">
              <a:buNone/>
            </a:pPr>
            <a:r>
              <a:rPr lang="en-US" sz="2500" dirty="0"/>
              <a:t>	Setting the price too low compared to competitors may cause customers to lose trust in the brand's quality and switch to other brands.</a:t>
            </a:r>
            <a:endParaRPr lang="th-TH" sz="2500" dirty="0"/>
          </a:p>
        </p:txBody>
      </p:sp>
    </p:spTree>
    <p:extLst>
      <p:ext uri="{BB962C8B-B14F-4D97-AF65-F5344CB8AC3E}">
        <p14:creationId xmlns:p14="http://schemas.microsoft.com/office/powerpoint/2010/main" val="2122559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Place</a:t>
            </a:r>
            <a:endParaRPr lang="th-TH" dirty="0"/>
          </a:p>
        </p:txBody>
      </p:sp>
      <p:sp>
        <p:nvSpPr>
          <p:cNvPr id="3" name="Content Placeholder 2"/>
          <p:cNvSpPr>
            <a:spLocks noGrp="1"/>
          </p:cNvSpPr>
          <p:nvPr>
            <p:ph idx="1"/>
          </p:nvPr>
        </p:nvSpPr>
        <p:spPr/>
        <p:txBody>
          <a:bodyPr>
            <a:normAutofit lnSpcReduction="10000"/>
          </a:bodyPr>
          <a:lstStyle/>
          <a:p>
            <a:pPr marL="0" indent="0">
              <a:buNone/>
            </a:pPr>
            <a:r>
              <a:rPr lang="en-US" sz="2400" dirty="0"/>
              <a:t>	Where will the brand's products be sold? They can be sold through physical stores, allowing customers to see and touch the products before purchasing. Consignment sales through authorized dealers expand the sales channel, although this may result in higher prices due to rental costs. Alternatively, products can be sold through online platforms such as Facebook, websites, and Instagram. In this case, products can be sold at lower prices because there are no storefront rental costs, and consumers have easy access to the products. Products can also be shipped to consumers via reputable delivery companies such as SCG Express, Thailand Post, Flash Express, and Bee Express.</a:t>
            </a:r>
            <a:endParaRPr lang="th-TH" sz="2400" b="1" dirty="0"/>
          </a:p>
        </p:txBody>
      </p:sp>
    </p:spTree>
    <p:extLst>
      <p:ext uri="{BB962C8B-B14F-4D97-AF65-F5344CB8AC3E}">
        <p14:creationId xmlns:p14="http://schemas.microsoft.com/office/powerpoint/2010/main" val="95346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Promotion</a:t>
            </a:r>
            <a:endParaRPr lang="th-TH" dirty="0"/>
          </a:p>
        </p:txBody>
      </p:sp>
      <p:sp>
        <p:nvSpPr>
          <p:cNvPr id="3" name="Content Placeholder 2"/>
          <p:cNvSpPr>
            <a:spLocks noGrp="1"/>
          </p:cNvSpPr>
          <p:nvPr>
            <p:ph idx="1"/>
          </p:nvPr>
        </p:nvSpPr>
        <p:spPr/>
        <p:txBody>
          <a:bodyPr>
            <a:normAutofit/>
          </a:bodyPr>
          <a:lstStyle/>
          <a:p>
            <a:pPr marL="0" indent="0">
              <a:buNone/>
            </a:pPr>
            <a:r>
              <a:rPr lang="en-US" dirty="0"/>
              <a:t>	Promotion isn't just about lowering prices; it also includes marketing activities that boost sales, such as creating flyers, advertising products, and publicizing through various channels. If a business primarily sells products online, they might consider running ads on popular online platforms like Google, YouTube, and Facebook to increase brand awareness and attract customers to their store more effectively.</a:t>
            </a:r>
          </a:p>
          <a:p>
            <a:pPr marL="0" indent="0">
              <a:buNone/>
            </a:pPr>
            <a:r>
              <a:rPr lang="en-US" dirty="0"/>
              <a:t>– Advertising on all social media channels, including Facebook, Instagram, and Google.</a:t>
            </a:r>
          </a:p>
          <a:p>
            <a:pPr marL="0" indent="0">
              <a:buNone/>
            </a:pPr>
            <a:r>
              <a:rPr lang="en-US" dirty="0"/>
              <a:t>– Running various promotions on social media.</a:t>
            </a:r>
          </a:p>
          <a:p>
            <a:pPr marL="0" indent="0">
              <a:buNone/>
            </a:pPr>
            <a:r>
              <a:rPr lang="en-US" dirty="0"/>
              <a:t>– Creating campaigns or hiring influencers.</a:t>
            </a:r>
          </a:p>
          <a:p>
            <a:pPr marL="0" indent="0">
              <a:buNone/>
            </a:pPr>
            <a:r>
              <a:rPr lang="en-US" dirty="0"/>
              <a:t>– Organizing events related to the brand's products.</a:t>
            </a:r>
            <a:endParaRPr lang="th-TH" dirty="0"/>
          </a:p>
        </p:txBody>
      </p:sp>
    </p:spTree>
    <p:extLst>
      <p:ext uri="{BB962C8B-B14F-4D97-AF65-F5344CB8AC3E}">
        <p14:creationId xmlns:p14="http://schemas.microsoft.com/office/powerpoint/2010/main" val="505344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08926-3FC0-425B-8ABF-A34F77D5817E}"/>
              </a:ext>
            </a:extLst>
          </p:cNvPr>
          <p:cNvSpPr>
            <a:spLocks noGrp="1"/>
          </p:cNvSpPr>
          <p:nvPr>
            <p:ph type="title"/>
          </p:nvPr>
        </p:nvSpPr>
        <p:spPr/>
        <p:txBody>
          <a:bodyPr/>
          <a:lstStyle/>
          <a:p>
            <a:r>
              <a:rPr lang="en-US" b="1" dirty="0"/>
              <a:t>People</a:t>
            </a:r>
            <a:endParaRPr lang="en-US" dirty="0"/>
          </a:p>
        </p:txBody>
      </p:sp>
      <p:sp>
        <p:nvSpPr>
          <p:cNvPr id="3" name="Content Placeholder 2">
            <a:extLst>
              <a:ext uri="{FF2B5EF4-FFF2-40B4-BE49-F238E27FC236}">
                <a16:creationId xmlns:a16="http://schemas.microsoft.com/office/drawing/2014/main" id="{6ADA5662-7192-4ED1-B160-CC01AAEAA93C}"/>
              </a:ext>
            </a:extLst>
          </p:cNvPr>
          <p:cNvSpPr>
            <a:spLocks noGrp="1"/>
          </p:cNvSpPr>
          <p:nvPr>
            <p:ph idx="1"/>
          </p:nvPr>
        </p:nvSpPr>
        <p:spPr/>
        <p:txBody>
          <a:bodyPr>
            <a:normAutofit/>
          </a:bodyPr>
          <a:lstStyle/>
          <a:p>
            <a:pPr marL="0" indent="0">
              <a:buNone/>
            </a:pPr>
            <a:r>
              <a:rPr lang="en-US" dirty="0"/>
              <a:t>	In digital marketing, employee involvement and assistance significantly impact customer purchasing decisions. This includes responding to emails or messages on a website, or using chatbots for automated responses. The importance of human interaction in business stems from the fact that regardless of technological advancements, consumer behavior consistently prioritizes human interaction. For example, many companies create FAQ pages, but remember that each customer is unique, and those answers may not be sufficient. This, in turn, impacts the customer's user experience.</a:t>
            </a:r>
          </a:p>
        </p:txBody>
      </p:sp>
    </p:spTree>
    <p:extLst>
      <p:ext uri="{BB962C8B-B14F-4D97-AF65-F5344CB8AC3E}">
        <p14:creationId xmlns:p14="http://schemas.microsoft.com/office/powerpoint/2010/main" val="4014595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663D0-B0DA-4248-B2EB-05F2F342E540}"/>
              </a:ext>
            </a:extLst>
          </p:cNvPr>
          <p:cNvSpPr>
            <a:spLocks noGrp="1"/>
          </p:cNvSpPr>
          <p:nvPr>
            <p:ph type="title"/>
          </p:nvPr>
        </p:nvSpPr>
        <p:spPr/>
        <p:txBody>
          <a:bodyPr/>
          <a:lstStyle/>
          <a:p>
            <a:r>
              <a:rPr lang="en-US" b="1" dirty="0"/>
              <a:t>Process</a:t>
            </a:r>
            <a:endParaRPr lang="en-US" dirty="0"/>
          </a:p>
        </p:txBody>
      </p:sp>
      <p:sp>
        <p:nvSpPr>
          <p:cNvPr id="3" name="Content Placeholder 2">
            <a:extLst>
              <a:ext uri="{FF2B5EF4-FFF2-40B4-BE49-F238E27FC236}">
                <a16:creationId xmlns:a16="http://schemas.microsoft.com/office/drawing/2014/main" id="{70327F87-6CCE-458E-93F3-92D43E9BFB79}"/>
              </a:ext>
            </a:extLst>
          </p:cNvPr>
          <p:cNvSpPr>
            <a:spLocks noGrp="1"/>
          </p:cNvSpPr>
          <p:nvPr>
            <p:ph idx="1"/>
          </p:nvPr>
        </p:nvSpPr>
        <p:spPr>
          <a:xfrm>
            <a:off x="685019" y="2011680"/>
            <a:ext cx="7772400" cy="4562144"/>
          </a:xfrm>
        </p:spPr>
        <p:txBody>
          <a:bodyPr>
            <a:normAutofit fontScale="92500" lnSpcReduction="20000"/>
          </a:bodyPr>
          <a:lstStyle/>
          <a:p>
            <a:pPr marL="0" indent="0">
              <a:buNone/>
            </a:pPr>
            <a:r>
              <a:rPr lang="en-US" dirty="0"/>
              <a:t>	A process refers to the methods or procedures that businesses choose to use in their work to access and apply marketing strategies, whether it's product development, brand promotion, or even reaching customers through any form of customer service.</a:t>
            </a:r>
          </a:p>
          <a:p>
            <a:pPr marL="0" indent="0">
              <a:buNone/>
            </a:pPr>
            <a:r>
              <a:rPr lang="en-US" dirty="0"/>
              <a:t>	The service processes applied to a brand's products and services help to understand customers and create a better customer experience because you can know the customer journey from the beginning, understanding their needs at each stage. It also helps to close gaps that could lead to negative customer experiences and determine the best ways to create the most positive impression on customers. Examples include appropriate response times, UI/UX design of the website, fast and efficient service, product and website development, and service standards.</a:t>
            </a:r>
          </a:p>
          <a:p>
            <a:pPr marL="0" indent="0">
              <a:buNone/>
            </a:pPr>
            <a:r>
              <a:rPr lang="en-US" dirty="0"/>
              <a:t>	For example, if you have an e-commerce website, you should know what page the customer should see next after making a purchase on your website (such as a Thank You page or a new landing page). Therefore, prioritizing website design and UI/UX, along with the speed and quality of customer service, is essential. These processes all contribute to a more positive customer experience.</a:t>
            </a:r>
          </a:p>
        </p:txBody>
      </p:sp>
    </p:spTree>
    <p:extLst>
      <p:ext uri="{BB962C8B-B14F-4D97-AF65-F5344CB8AC3E}">
        <p14:creationId xmlns:p14="http://schemas.microsoft.com/office/powerpoint/2010/main" val="2179136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TotalTime>
  <Words>1138</Words>
  <Application>Microsoft Office PowerPoint</Application>
  <PresentationFormat>On-screen Show (4:3)</PresentationFormat>
  <Paragraphs>45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Marketing Strategies For The Digital Market.</vt:lpstr>
      <vt:lpstr>Marketing strategies for the digital market.</vt:lpstr>
      <vt:lpstr>The 7Ps of Marketing, or Marketing Mix.</vt:lpstr>
      <vt:lpstr>Product</vt:lpstr>
      <vt:lpstr>Price</vt:lpstr>
      <vt:lpstr>Place</vt:lpstr>
      <vt:lpstr>Promotion</vt:lpstr>
      <vt:lpstr>People</vt:lpstr>
      <vt:lpstr>Process</vt:lpstr>
      <vt:lpstr>Physical Evidence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PC05</dc:creator>
  <cp:lastModifiedBy>Ladaporn  Pithuk</cp:lastModifiedBy>
  <cp:revision>15</cp:revision>
  <dcterms:created xsi:type="dcterms:W3CDTF">2022-12-15T03:20:58Z</dcterms:created>
  <dcterms:modified xsi:type="dcterms:W3CDTF">2026-02-18T02:46:42Z</dcterms:modified>
</cp:coreProperties>
</file>