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9" r:id="rId2"/>
    <p:sldId id="418" r:id="rId3"/>
    <p:sldId id="256" r:id="rId4"/>
    <p:sldId id="259" r:id="rId5"/>
    <p:sldId id="290" r:id="rId6"/>
    <p:sldId id="419" r:id="rId7"/>
    <p:sldId id="420" r:id="rId8"/>
    <p:sldId id="421" r:id="rId9"/>
    <p:sldId id="422" r:id="rId10"/>
  </p:sldIdLst>
  <p:sldSz cx="18288000" cy="10287000"/>
  <p:notesSz cx="6858000" cy="9144000"/>
  <p:embeddedFontLst>
    <p:embeddedFont>
      <p:font typeface="Angsana New" panose="02020603050405020304" pitchFamily="18" charset="-34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League Spartan" panose="020B0604020202020204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Telegraf" panose="020B0604020202020204" charset="0"/>
      <p:regular r:id="rId29"/>
    </p:embeddedFont>
    <p:embeddedFont>
      <p:font typeface="TH Niramit AS" panose="02000506000000020004" pitchFamily="2" charset="-34"/>
      <p:regular r:id="rId30"/>
      <p:bold r:id="rId31"/>
      <p:italic r:id="rId32"/>
      <p:boldItalic r:id="rId33"/>
    </p:embeddedFont>
    <p:embeddedFont>
      <p:font typeface="TH SarabunPSK" panose="020B0500040200020003" pitchFamily="34" charset="-34"/>
      <p:regular r:id="rId34"/>
      <p:bold r:id="rId35"/>
      <p:italic r:id="rId36"/>
      <p:boldItalic r:id="rId37"/>
    </p:embeddedFont>
    <p:embeddedFont>
      <p:font typeface="Tropikal" panose="020B0604020202020204" charset="0"/>
      <p:regular r:id="rId38"/>
    </p:embeddedFont>
    <p:embeddedFont>
      <p:font typeface="Wingdings 2" panose="05020102010507070707" pitchFamily="18" charset="2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58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C3CD3-3B45-4716-8DB1-699420C5858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00E36-12BA-425A-B59A-B1F97514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060377"/>
            <a:ext cx="10295619" cy="3226623"/>
            <a:chOff x="0" y="0"/>
            <a:chExt cx="2711603" cy="84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1603" cy="849810"/>
            </a:xfrm>
            <a:custGeom>
              <a:avLst/>
              <a:gdLst/>
              <a:ahLst/>
              <a:cxnLst/>
              <a:rect l="l" t="t" r="r" b="b"/>
              <a:pathLst>
                <a:path w="2711603" h="849810">
                  <a:moveTo>
                    <a:pt x="0" y="0"/>
                  </a:moveTo>
                  <a:lnTo>
                    <a:pt x="2711603" y="0"/>
                  </a:lnTo>
                  <a:lnTo>
                    <a:pt x="2711603" y="849810"/>
                  </a:lnTo>
                  <a:lnTo>
                    <a:pt x="0" y="849810"/>
                  </a:lnTo>
                  <a:close/>
                </a:path>
              </a:pathLst>
            </a:custGeom>
            <a:solidFill>
              <a:srgbClr val="212A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422" r="1422"/>
          <a:stretch>
            <a:fillRect/>
          </a:stretch>
        </p:blipFill>
        <p:spPr>
          <a:xfrm>
            <a:off x="0" y="0"/>
            <a:ext cx="10295619" cy="70603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896600" y="1688682"/>
            <a:ext cx="6705600" cy="26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Times New Roman" panose="02020603050405020304" pitchFamily="18" charset="0"/>
              </a:rPr>
              <a:t>FIN 3303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ea typeface="Times New Roman" panose="02020603050405020304" pitchFamily="18" charset="0"/>
              </a:rPr>
              <a:t> </a:t>
            </a:r>
          </a:p>
          <a:p>
            <a:r>
              <a:rPr lang="en-US" sz="54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</a:rPr>
              <a:t>Financial Planning </a:t>
            </a:r>
          </a:p>
          <a:p>
            <a:r>
              <a:rPr lang="en-US" sz="54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</a:rPr>
              <a:t>and Contro</a:t>
            </a:r>
            <a:r>
              <a:rPr lang="en-US" sz="5400" b="1" dirty="0">
                <a:latin typeface="TH Niramit AS" panose="02000506000000020004" pitchFamily="2" charset="-34"/>
                <a:ea typeface="Times New Roman" panose="02020603050405020304" pitchFamily="18" charset="0"/>
              </a:rPr>
              <a:t>l</a:t>
            </a:r>
            <a:r>
              <a:rPr lang="en-US" sz="54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</a:rPr>
              <a:t>ling</a:t>
            </a:r>
            <a:r>
              <a:rPr lang="en-US" sz="5400" b="1" dirty="0">
                <a:effectLst/>
                <a:latin typeface="TH Niramit AS" panose="02000506000000020004" pitchFamily="2" charset="-34"/>
                <a:ea typeface="BrowalliaNew-Bold"/>
              </a:rPr>
              <a:t> </a:t>
            </a:r>
            <a:endParaRPr lang="th-TH" sz="5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483178"/>
            <a:ext cx="8991600" cy="4471530"/>
            <a:chOff x="1603553" y="49139"/>
            <a:chExt cx="8226923" cy="5962039"/>
          </a:xfrm>
        </p:grpSpPr>
        <p:sp>
          <p:nvSpPr>
            <p:cNvPr id="3" name="TextBox 3"/>
            <p:cNvSpPr txBox="1"/>
            <p:nvPr/>
          </p:nvSpPr>
          <p:spPr>
            <a:xfrm>
              <a:off x="2858507" y="49139"/>
              <a:ext cx="5717014" cy="1338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8800"/>
                </a:lnSpc>
              </a:pPr>
              <a:r>
                <a:rPr lang="en-US" sz="5400" u="none" dirty="0">
                  <a:solidFill>
                    <a:srgbClr val="002060"/>
                  </a:solidFill>
                  <a:latin typeface="Tropikal"/>
                </a:rPr>
                <a:t>Course </a:t>
              </a:r>
              <a:r>
                <a:rPr lang="en-US" sz="5400" dirty="0">
                  <a:solidFill>
                    <a:srgbClr val="002060"/>
                  </a:solidFill>
                  <a:latin typeface="Tropikal"/>
                </a:rPr>
                <a:t>D</a:t>
              </a:r>
              <a:r>
                <a:rPr lang="en-US" sz="5400" u="none" dirty="0">
                  <a:solidFill>
                    <a:srgbClr val="002060"/>
                  </a:solidFill>
                  <a:latin typeface="Tropikal"/>
                </a:rPr>
                <a:t>escription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03553" y="2317860"/>
              <a:ext cx="8226923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thaiDist"/>
              <a:r>
                <a:rPr lang="th-TH" sz="3600" dirty="0"/>
                <a:t>        </a:t>
              </a:r>
              <a:r>
                <a:rPr lang="th-TH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H Niramit AS" panose="02000506000000020004" pitchFamily="2" charset="-34"/>
                </a:rPr>
                <a:t>	</a:t>
              </a:r>
              <a:r>
                <a:rPr lang="th-TH" sz="3600" dirty="0">
                  <a:solidFill>
                    <a:srgbClr val="000000"/>
                  </a:solidFill>
                  <a:effectLst/>
                  <a:ea typeface="BrowalliaNew"/>
                  <a:cs typeface="TH Niramit AS" panose="02000506000000020004" pitchFamily="2" charset="-34"/>
                </a:rPr>
                <a:t>	</a:t>
              </a:r>
              <a:r>
                <a:rPr lang="en-US" sz="36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</a:rPr>
                <a:t>Use of financial planning techniques through financial statements, financial statement analysis, working</a:t>
              </a:r>
              <a:r>
                <a:rPr lang="th-TH" sz="36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</a:rPr>
                <a:t> </a:t>
              </a:r>
              <a:r>
                <a:rPr lang="en-US" sz="36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</a:rPr>
                <a:t>capital management, sales forecasting and profit planning; Principles of budgeting as a tool for administrative teams in the business operation controlling and planning</a:t>
              </a:r>
              <a:r>
                <a:rPr lang="th-TH" sz="36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002060"/>
                </a:solidFill>
                <a:latin typeface="Telegraf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42501" y="0"/>
            <a:ext cx="5045499" cy="10287000"/>
            <a:chOff x="0" y="0"/>
            <a:chExt cx="6727332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9417" r="19417"/>
            <a:stretch>
              <a:fillRect/>
            </a:stretch>
          </p:blipFill>
          <p:spPr>
            <a:xfrm>
              <a:off x="0" y="0"/>
              <a:ext cx="6727332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49233" y="9865657"/>
            <a:ext cx="2532397" cy="1378406"/>
            <a:chOff x="0" y="0"/>
            <a:chExt cx="812800" cy="44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42414"/>
            </a:xfrm>
            <a:custGeom>
              <a:avLst/>
              <a:gdLst/>
              <a:ahLst/>
              <a:cxnLst/>
              <a:rect l="l" t="t" r="r" b="b"/>
              <a:pathLst>
                <a:path w="812800" h="442414">
                  <a:moveTo>
                    <a:pt x="812800" y="221207"/>
                  </a:moveTo>
                  <a:lnTo>
                    <a:pt x="609600" y="442414"/>
                  </a:lnTo>
                  <a:lnTo>
                    <a:pt x="203200" y="442414"/>
                  </a:lnTo>
                  <a:lnTo>
                    <a:pt x="0" y="221207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212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15431" y="7272537"/>
            <a:ext cx="4621413" cy="3971527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83828" y="-884321"/>
            <a:ext cx="2532397" cy="1378406"/>
            <a:chOff x="0" y="0"/>
            <a:chExt cx="812800" cy="4424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42414"/>
            </a:xfrm>
            <a:custGeom>
              <a:avLst/>
              <a:gdLst/>
              <a:ahLst/>
              <a:cxnLst/>
              <a:rect l="l" t="t" r="r" b="b"/>
              <a:pathLst>
                <a:path w="812800" h="442414">
                  <a:moveTo>
                    <a:pt x="812800" y="221207"/>
                  </a:moveTo>
                  <a:lnTo>
                    <a:pt x="609600" y="442414"/>
                  </a:lnTo>
                  <a:lnTo>
                    <a:pt x="203200" y="442414"/>
                  </a:lnTo>
                  <a:lnTo>
                    <a:pt x="0" y="221207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212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15431" y="-702574"/>
            <a:ext cx="4621413" cy="397152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782330" y="0"/>
            <a:ext cx="11888412" cy="10294829"/>
            <a:chOff x="0" y="0"/>
            <a:chExt cx="4282440" cy="3708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4926" r="-14926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240979" y="2846919"/>
            <a:ext cx="8257902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80"/>
              </a:lnSpc>
            </a:pPr>
            <a:r>
              <a:rPr lang="en-US" sz="9600" dirty="0">
                <a:solidFill>
                  <a:srgbClr val="FFFF00"/>
                </a:solidFill>
              </a:rPr>
              <a:t>Financial Statements</a:t>
            </a:r>
            <a:endParaRPr lang="en-US" sz="78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23810" y="-1153722"/>
            <a:ext cx="20832505" cy="9734043"/>
            <a:chOff x="0" y="0"/>
            <a:chExt cx="625794" cy="292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794" cy="292404"/>
            </a:xfrm>
            <a:custGeom>
              <a:avLst/>
              <a:gdLst/>
              <a:ahLst/>
              <a:cxnLst/>
              <a:rect l="l" t="t" r="r" b="b"/>
              <a:pathLst>
                <a:path w="625794" h="292404">
                  <a:moveTo>
                    <a:pt x="203200" y="0"/>
                  </a:moveTo>
                  <a:lnTo>
                    <a:pt x="625794" y="0"/>
                  </a:lnTo>
                  <a:lnTo>
                    <a:pt x="422594" y="292404"/>
                  </a:lnTo>
                  <a:lnTo>
                    <a:pt x="0" y="2924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2E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76200"/>
              <a:ext cx="609600" cy="68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039942" y="8557398"/>
            <a:ext cx="11190876" cy="1915788"/>
            <a:chOff x="0" y="0"/>
            <a:chExt cx="1780458" cy="304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80458" cy="304800"/>
            </a:xfrm>
            <a:custGeom>
              <a:avLst/>
              <a:gdLst/>
              <a:ahLst/>
              <a:cxnLst/>
              <a:rect l="l" t="t" r="r" b="b"/>
              <a:pathLst>
                <a:path w="1780458" h="304800">
                  <a:moveTo>
                    <a:pt x="203200" y="0"/>
                  </a:moveTo>
                  <a:lnTo>
                    <a:pt x="1780458" y="0"/>
                  </a:lnTo>
                  <a:lnTo>
                    <a:pt x="1577258" y="304800"/>
                  </a:lnTo>
                  <a:lnTo>
                    <a:pt x="0" y="3048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EDB3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76200"/>
              <a:ext cx="609600" cy="68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16333" y="-494367"/>
            <a:ext cx="11190876" cy="1915788"/>
            <a:chOff x="0" y="0"/>
            <a:chExt cx="1780458" cy="304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0458" cy="304800"/>
            </a:xfrm>
            <a:custGeom>
              <a:avLst/>
              <a:gdLst/>
              <a:ahLst/>
              <a:cxnLst/>
              <a:rect l="l" t="t" r="r" b="b"/>
              <a:pathLst>
                <a:path w="1780458" h="304800">
                  <a:moveTo>
                    <a:pt x="203200" y="0"/>
                  </a:moveTo>
                  <a:lnTo>
                    <a:pt x="1780458" y="0"/>
                  </a:lnTo>
                  <a:lnTo>
                    <a:pt x="1577258" y="304800"/>
                  </a:lnTo>
                  <a:lnTo>
                    <a:pt x="0" y="3048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EDB3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76200"/>
              <a:ext cx="609600" cy="68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624542" y="1873215"/>
            <a:ext cx="14310593" cy="1473757"/>
            <a:chOff x="0" y="0"/>
            <a:chExt cx="2959693" cy="304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59693" cy="304800"/>
            </a:xfrm>
            <a:custGeom>
              <a:avLst/>
              <a:gdLst/>
              <a:ahLst/>
              <a:cxnLst/>
              <a:rect l="l" t="t" r="r" b="b"/>
              <a:pathLst>
                <a:path w="2959693" h="304800">
                  <a:moveTo>
                    <a:pt x="203200" y="0"/>
                  </a:moveTo>
                  <a:lnTo>
                    <a:pt x="2959693" y="0"/>
                  </a:lnTo>
                  <a:lnTo>
                    <a:pt x="2756493" y="304800"/>
                  </a:lnTo>
                  <a:lnTo>
                    <a:pt x="0" y="3048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EDB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76200"/>
              <a:ext cx="609600" cy="68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 sz="2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27204" y="9258300"/>
            <a:ext cx="2676152" cy="2006987"/>
            <a:chOff x="0" y="0"/>
            <a:chExt cx="812800" cy="6095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09561"/>
            </a:xfrm>
            <a:custGeom>
              <a:avLst/>
              <a:gdLst/>
              <a:ahLst/>
              <a:cxnLst/>
              <a:rect l="l" t="t" r="r" b="b"/>
              <a:pathLst>
                <a:path w="812800" h="609561">
                  <a:moveTo>
                    <a:pt x="406400" y="0"/>
                  </a:moveTo>
                  <a:lnTo>
                    <a:pt x="812800" y="609561"/>
                  </a:lnTo>
                  <a:lnTo>
                    <a:pt x="0" y="609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5C41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4487898" y="-1038236"/>
            <a:ext cx="2676152" cy="2006987"/>
            <a:chOff x="0" y="0"/>
            <a:chExt cx="812800" cy="6095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09561"/>
            </a:xfrm>
            <a:custGeom>
              <a:avLst/>
              <a:gdLst/>
              <a:ahLst/>
              <a:cxnLst/>
              <a:rect l="l" t="t" r="r" b="b"/>
              <a:pathLst>
                <a:path w="812800" h="609561">
                  <a:moveTo>
                    <a:pt x="406400" y="0"/>
                  </a:moveTo>
                  <a:lnTo>
                    <a:pt x="812800" y="609561"/>
                  </a:lnTo>
                  <a:lnTo>
                    <a:pt x="0" y="609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5C41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379214" y="978276"/>
            <a:ext cx="1306836" cy="905340"/>
            <a:chOff x="0" y="0"/>
            <a:chExt cx="764502" cy="5296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64502" cy="529626"/>
            </a:xfrm>
            <a:custGeom>
              <a:avLst/>
              <a:gdLst/>
              <a:ahLst/>
              <a:cxnLst/>
              <a:rect l="l" t="t" r="r" b="b"/>
              <a:pathLst>
                <a:path w="764502" h="529626">
                  <a:moveTo>
                    <a:pt x="382251" y="0"/>
                  </a:moveTo>
                  <a:lnTo>
                    <a:pt x="764502" y="529626"/>
                  </a:lnTo>
                  <a:lnTo>
                    <a:pt x="0" y="529626"/>
                  </a:lnTo>
                  <a:lnTo>
                    <a:pt x="382251" y="0"/>
                  </a:lnTo>
                  <a:close/>
                </a:path>
              </a:pathLst>
            </a:custGeom>
            <a:solidFill>
              <a:srgbClr val="75C41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2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7003356" y="2810070"/>
            <a:ext cx="14861041" cy="8276573"/>
            <a:chOff x="0" y="0"/>
            <a:chExt cx="37874435" cy="210934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7874448" cy="21093430"/>
            </a:xfrm>
            <a:custGeom>
              <a:avLst/>
              <a:gdLst/>
              <a:ahLst/>
              <a:cxnLst/>
              <a:rect l="l" t="t" r="r" b="b"/>
              <a:pathLst>
                <a:path w="37874448" h="21093430">
                  <a:moveTo>
                    <a:pt x="14343507" y="0"/>
                  </a:moveTo>
                  <a:lnTo>
                    <a:pt x="0" y="21093430"/>
                  </a:lnTo>
                  <a:lnTo>
                    <a:pt x="37874448" y="21093430"/>
                  </a:lnTo>
                  <a:lnTo>
                    <a:pt x="37874448" y="0"/>
                  </a:lnTo>
                  <a:close/>
                </a:path>
              </a:pathLst>
            </a:custGeom>
            <a:blipFill>
              <a:blip r:embed="rId2"/>
              <a:stretch>
                <a:fillRect t="-2744" b="-2744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476294" y="2366649"/>
            <a:ext cx="12201703" cy="57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US" sz="6000" dirty="0">
                <a:solidFill>
                  <a:srgbClr val="FF0000"/>
                </a:solidFill>
                <a:latin typeface="Poppins"/>
              </a:rPr>
              <a:t>Meaning of Financial Statement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B364BD-39D2-F2E0-D22C-6A0B2A512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6" y="3829200"/>
            <a:ext cx="7838844" cy="36548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Financial statements refer to the statement of financial position, the comprehensive income statement, the statement of changes in equity, the cash flow statement, and the notes to the financial statements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961" y="40919"/>
            <a:ext cx="10212060" cy="172819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JasmineUPC" pitchFamily="18" charset="-34"/>
              </a:rPr>
              <a:t>Elements of Financial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JasmineUPC" pitchFamily="18" charset="-34"/>
              </a:rPr>
              <a:t>Statements</a:t>
            </a:r>
            <a:endParaRPr lang="th-TH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JasmineUPC" pitchFamily="18" charset="-34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76238" y="5691346"/>
            <a:ext cx="3014663" cy="2826543"/>
          </a:xfrm>
          <a:prstGeom prst="rect">
            <a:avLst/>
          </a:prstGeom>
          <a:solidFill>
            <a:srgbClr val="FFFF99">
              <a:alpha val="59999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cs typeface="LilyUPC" pitchFamily="34" charset="-34"/>
              </a:rPr>
              <a:t>Assets</a:t>
            </a:r>
            <a:endParaRPr lang="th-TH" sz="4800" dirty="0">
              <a:cs typeface="LilyUPC" pitchFamily="34" charset="-34"/>
            </a:endParaRPr>
          </a:p>
          <a:p>
            <a:pPr algn="ctr"/>
            <a:r>
              <a:rPr lang="en-US" sz="4800" dirty="0">
                <a:cs typeface="LilyUPC" pitchFamily="34" charset="-34"/>
              </a:rPr>
              <a:t>Liabilities</a:t>
            </a:r>
          </a:p>
          <a:p>
            <a:pPr algn="ctr"/>
            <a:r>
              <a:rPr lang="en-US" sz="4800" dirty="0">
                <a:cs typeface="LilyUPC" pitchFamily="34" charset="-34"/>
              </a:rPr>
              <a:t>Equity</a:t>
            </a:r>
            <a:endParaRPr lang="th-TH" sz="4800" dirty="0">
              <a:cs typeface="LilyUPC" pitchFamily="34" charset="-34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55557" y="5660389"/>
            <a:ext cx="2971800" cy="2628900"/>
          </a:xfrm>
          <a:prstGeom prst="rect">
            <a:avLst/>
          </a:prstGeom>
          <a:solidFill>
            <a:srgbClr val="CC99FF">
              <a:alpha val="50195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cs typeface="LilyUPC" pitchFamily="34" charset="-34"/>
              </a:rPr>
              <a:t>Revenues</a:t>
            </a:r>
            <a:endParaRPr lang="th-TH" sz="4800" dirty="0">
              <a:cs typeface="LilyUPC" pitchFamily="34" charset="-34"/>
            </a:endParaRPr>
          </a:p>
          <a:p>
            <a:pPr algn="ctr"/>
            <a:r>
              <a:rPr lang="en-US" sz="4800" dirty="0">
                <a:cs typeface="LilyUPC" pitchFamily="34" charset="-34"/>
              </a:rPr>
              <a:t>Expenses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5400000">
            <a:off x="2218330" y="3928265"/>
            <a:ext cx="530477" cy="1161633"/>
          </a:xfrm>
          <a:custGeom>
            <a:avLst/>
            <a:gdLst>
              <a:gd name="T0" fmla="*/ 5040313 w 21600"/>
              <a:gd name="T1" fmla="*/ 0 h 21600"/>
              <a:gd name="T2" fmla="*/ 0 w 21600"/>
              <a:gd name="T3" fmla="*/ 6586008 h 21600"/>
              <a:gd name="T4" fmla="*/ 5040313 w 21600"/>
              <a:gd name="T5" fmla="*/ 13172017 h 21600"/>
              <a:gd name="T6" fmla="*/ 6720417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5400000">
            <a:off x="8120234" y="3724573"/>
            <a:ext cx="642444" cy="1161633"/>
          </a:xfrm>
          <a:custGeom>
            <a:avLst/>
            <a:gdLst>
              <a:gd name="T0" fmla="*/ 5040313 w 21600"/>
              <a:gd name="T1" fmla="*/ 0 h 21600"/>
              <a:gd name="T2" fmla="*/ 0 w 21600"/>
              <a:gd name="T3" fmla="*/ 6586008 h 21600"/>
              <a:gd name="T4" fmla="*/ 5040313 w 21600"/>
              <a:gd name="T5" fmla="*/ 13172017 h 21600"/>
              <a:gd name="T6" fmla="*/ 6720417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5476800" y="2231389"/>
            <a:ext cx="0" cy="674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76200" y="2002789"/>
            <a:ext cx="10744200" cy="7086600"/>
          </a:xfrm>
          <a:prstGeom prst="rect">
            <a:avLst/>
          </a:prstGeom>
        </p:spPr>
        <p:txBody>
          <a:bodyPr vert="horz" lIns="0" rIns="27432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LilyUPC" pitchFamily="34" charset="-34"/>
              </a:rPr>
              <a:t>Balance Sheet 		     Income Statement</a:t>
            </a:r>
            <a:r>
              <a:rPr lang="th-TH" sz="4000" dirty="0">
                <a:solidFill>
                  <a:srgbClr val="002060"/>
                </a:solidFill>
                <a:cs typeface="LilyUPC" pitchFamily="34" charset="-34"/>
              </a:rPr>
              <a:t>      			</a:t>
            </a:r>
          </a:p>
          <a:p>
            <a:endParaRPr lang="en-US" sz="4400" dirty="0">
              <a:solidFill>
                <a:srgbClr val="002060"/>
              </a:solidFill>
              <a:cs typeface="LilyUPC" pitchFamily="34" charset="-34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5C02FC8-8B88-46D6-9596-A367EBAC13B6}"/>
              </a:ext>
            </a:extLst>
          </p:cNvPr>
          <p:cNvGrpSpPr/>
          <p:nvPr/>
        </p:nvGrpSpPr>
        <p:grpSpPr>
          <a:xfrm>
            <a:off x="10831982" y="0"/>
            <a:ext cx="7456018" cy="10287000"/>
            <a:chOff x="0" y="0"/>
            <a:chExt cx="9941357" cy="13716000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B0187380-A3BC-49F5-BE9C-0248EA7D2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039" b="4039"/>
            <a:stretch>
              <a:fillRect/>
            </a:stretch>
          </p:blipFill>
          <p:spPr>
            <a:xfrm>
              <a:off x="0" y="0"/>
              <a:ext cx="9941357" cy="137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54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DC63F9C-B94B-61CC-93AF-00DEA47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584" t="22592" r="27083" b="10000"/>
          <a:stretch/>
        </p:blipFill>
        <p:spPr>
          <a:xfrm>
            <a:off x="2133600" y="332898"/>
            <a:ext cx="12268200" cy="99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8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CEF8B7E-67F3-EE2F-3D67-66C8D563E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1667" t="21110" r="27083" b="9259"/>
          <a:stretch/>
        </p:blipFill>
        <p:spPr>
          <a:xfrm>
            <a:off x="2362200" y="274638"/>
            <a:ext cx="13030200" cy="96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79C613-88EE-4F4B-737C-40634BF23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1667" t="27779" r="25834" b="11481"/>
          <a:stretch/>
        </p:blipFill>
        <p:spPr>
          <a:xfrm>
            <a:off x="2743200" y="266700"/>
            <a:ext cx="10744200" cy="97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9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14BCB40-2A68-36F1-4455-F0042647A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1250" t="25556" r="26250" b="4814"/>
          <a:stretch/>
        </p:blipFill>
        <p:spPr>
          <a:xfrm>
            <a:off x="3175000" y="190499"/>
            <a:ext cx="10388600" cy="99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9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110</Words>
  <Application>Microsoft Office PowerPoint</Application>
  <PresentationFormat>กำหนดเอง</PresentationFormat>
  <Paragraphs>15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23" baseType="lpstr">
      <vt:lpstr>Tropikal</vt:lpstr>
      <vt:lpstr>Angsana New</vt:lpstr>
      <vt:lpstr>Calibri</vt:lpstr>
      <vt:lpstr>Wingdings 2</vt:lpstr>
      <vt:lpstr>Times New Roman</vt:lpstr>
      <vt:lpstr>TH SarabunPSK</vt:lpstr>
      <vt:lpstr>inherit</vt:lpstr>
      <vt:lpstr>Telegraf</vt:lpstr>
      <vt:lpstr>TH Niramit AS</vt:lpstr>
      <vt:lpstr>Arial</vt:lpstr>
      <vt:lpstr>Comic Sans MS</vt:lpstr>
      <vt:lpstr>League Spartan</vt:lpstr>
      <vt:lpstr>Poppins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Elements of Financial Statements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ACC1</dc:creator>
  <cp:lastModifiedBy>Nusnichar  Kreaboubarn</cp:lastModifiedBy>
  <cp:revision>22</cp:revision>
  <dcterms:created xsi:type="dcterms:W3CDTF">2006-08-16T00:00:00Z</dcterms:created>
  <dcterms:modified xsi:type="dcterms:W3CDTF">2026-02-24T03:34:23Z</dcterms:modified>
  <dc:identifier>DAFSo3BoO3g</dc:identifier>
</cp:coreProperties>
</file>