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1050" r:id="rId2"/>
    <p:sldId id="848" r:id="rId3"/>
    <p:sldId id="606" r:id="rId4"/>
    <p:sldId id="1106" r:id="rId5"/>
    <p:sldId id="1117" r:id="rId6"/>
    <p:sldId id="1089" r:id="rId7"/>
    <p:sldId id="1090" r:id="rId8"/>
    <p:sldId id="1107" r:id="rId9"/>
    <p:sldId id="986" r:id="rId10"/>
    <p:sldId id="991" r:id="rId11"/>
    <p:sldId id="1108" r:id="rId12"/>
    <p:sldId id="1118" r:id="rId13"/>
    <p:sldId id="990" r:id="rId14"/>
    <p:sldId id="1109" r:id="rId15"/>
    <p:sldId id="1057" r:id="rId16"/>
    <p:sldId id="1058" r:id="rId17"/>
    <p:sldId id="996" r:id="rId18"/>
    <p:sldId id="997" r:id="rId19"/>
    <p:sldId id="1083" r:id="rId20"/>
    <p:sldId id="1001" r:id="rId21"/>
    <p:sldId id="1003" r:id="rId22"/>
    <p:sldId id="1004" r:id="rId23"/>
    <p:sldId id="849" r:id="rId24"/>
    <p:sldId id="1110" r:id="rId25"/>
    <p:sldId id="984" r:id="rId26"/>
    <p:sldId id="1094" r:id="rId27"/>
    <p:sldId id="1095" r:id="rId28"/>
    <p:sldId id="1096" r:id="rId29"/>
    <p:sldId id="1097" r:id="rId30"/>
    <p:sldId id="992" r:id="rId31"/>
    <p:sldId id="1098" r:id="rId32"/>
    <p:sldId id="1099" r:id="rId33"/>
    <p:sldId id="1007" r:id="rId34"/>
    <p:sldId id="1100" r:id="rId35"/>
    <p:sldId id="1101" r:id="rId36"/>
    <p:sldId id="1111" r:id="rId37"/>
    <p:sldId id="1112" r:id="rId38"/>
    <p:sldId id="988" r:id="rId39"/>
    <p:sldId id="1102" r:id="rId40"/>
    <p:sldId id="1103" r:id="rId41"/>
    <p:sldId id="1104" r:id="rId42"/>
    <p:sldId id="1114" r:id="rId43"/>
    <p:sldId id="1116" r:id="rId44"/>
    <p:sldId id="1115" r:id="rId45"/>
    <p:sldId id="1120" r:id="rId46"/>
  </p:sldIdLst>
  <p:sldSz cx="9144000" cy="6858000" type="screen4x3"/>
  <p:notesSz cx="6877050" cy="10002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 autoAdjust="0"/>
    <p:restoredTop sz="99082" autoAdjust="0"/>
  </p:normalViewPr>
  <p:slideViewPr>
    <p:cSldViewPr>
      <p:cViewPr varScale="1">
        <p:scale>
          <a:sx n="69" d="100"/>
          <a:sy n="69" d="100"/>
        </p:scale>
        <p:origin x="15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3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/>
          <a:lstStyle>
            <a:lvl1pPr algn="l">
              <a:defRPr sz="1300"/>
            </a:lvl1pPr>
          </a:lstStyle>
          <a:p>
            <a:endParaRPr lang="en-US" dirty="0">
              <a:cs typeface="RSU" pitchFamily="2" charset="-34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/>
          <a:lstStyle>
            <a:lvl1pPr algn="r">
              <a:defRPr sz="1300"/>
            </a:lvl1pPr>
          </a:lstStyle>
          <a:p>
            <a:fld id="{1A983C0E-4111-401E-8943-BCC90B57C958}" type="datetimeFigureOut">
              <a:rPr lang="en-US" smtClean="0">
                <a:cs typeface="RSU" pitchFamily="2" charset="-34"/>
              </a:rPr>
              <a:t>7/1/2022</a:t>
            </a:fld>
            <a:endParaRPr lang="en-US" dirty="0">
              <a:cs typeface="RSU" pitchFamily="2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00961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 anchor="b"/>
          <a:lstStyle>
            <a:lvl1pPr algn="l">
              <a:defRPr sz="1300"/>
            </a:lvl1pPr>
          </a:lstStyle>
          <a:p>
            <a:endParaRPr lang="en-US" dirty="0">
              <a:cs typeface="RSU" pitchFamily="2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404" y="9500961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 anchor="b"/>
          <a:lstStyle>
            <a:lvl1pPr algn="r">
              <a:defRPr sz="1300"/>
            </a:lvl1pPr>
          </a:lstStyle>
          <a:p>
            <a:fld id="{A17D9864-92D4-4113-A6D9-AEE468ECDA26}" type="slidenum">
              <a:rPr lang="en-US" smtClean="0">
                <a:cs typeface="RSU" pitchFamily="2" charset="-34"/>
              </a:rPr>
              <a:t>‹#›</a:t>
            </a:fld>
            <a:endParaRPr lang="en-US" dirty="0"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76800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/>
          <a:lstStyle>
            <a:lvl1pPr algn="l">
              <a:defRPr sz="1300">
                <a:cs typeface="RSU" pitchFamily="2" charset="-34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/>
          <a:lstStyle>
            <a:lvl1pPr algn="r">
              <a:defRPr sz="1300">
                <a:cs typeface="RSU" pitchFamily="2" charset="-34"/>
              </a:defRPr>
            </a:lvl1pPr>
          </a:lstStyle>
          <a:p>
            <a:fld id="{40E07FAD-5015-4F4B-AA83-84E75C5F836B}" type="datetimeFigureOut">
              <a:rPr lang="en-US" smtClean="0"/>
              <a:pPr/>
              <a:t>7/1/2022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49300"/>
            <a:ext cx="5000625" cy="3751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2" tIns="48226" rIns="96452" bIns="482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705" y="4751349"/>
            <a:ext cx="5501640" cy="4501277"/>
          </a:xfrm>
          <a:prstGeom prst="rect">
            <a:avLst/>
          </a:prstGeom>
        </p:spPr>
        <p:txBody>
          <a:bodyPr vert="horz" lIns="96452" tIns="48226" rIns="96452" bIns="482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00961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 anchor="b"/>
          <a:lstStyle>
            <a:lvl1pPr algn="l">
              <a:defRPr sz="1300">
                <a:cs typeface="RSU" pitchFamily="2" charset="-34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5404" y="9500961"/>
            <a:ext cx="2980055" cy="500142"/>
          </a:xfrm>
          <a:prstGeom prst="rect">
            <a:avLst/>
          </a:prstGeom>
        </p:spPr>
        <p:txBody>
          <a:bodyPr vert="horz" lIns="96452" tIns="48226" rIns="96452" bIns="48226" rtlCol="0" anchor="b"/>
          <a:lstStyle>
            <a:lvl1pPr algn="r">
              <a:defRPr sz="1300">
                <a:cs typeface="RSU" pitchFamily="2" charset="-34"/>
              </a:defRPr>
            </a:lvl1pPr>
          </a:lstStyle>
          <a:p>
            <a:fld id="{159ADE3B-45D0-4B1D-85FC-3A7E26CBC8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714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4073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500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8173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9131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2595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9317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4115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7979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8394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75284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924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9316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7685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18402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7809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7746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60268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1002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37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FA53D-9A1D-4FA4-96A2-DD7385E56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5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A7C81-59EC-405F-9F77-262762A94F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62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A3557-C82F-42B3-BA9A-3A9D6386B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6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F142F-D51D-4D88-A773-6339DE7BF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8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0BBB5-1008-448E-A97C-FC887890C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06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3323B-4F72-497D-AFED-EA0D71A24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B9DB7-FC6D-43DF-A642-A072A6241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7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B9950-B2E1-41FD-93F5-99D485125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36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E9AD-1EB5-40C3-99F0-0FA668EE5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7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67422-4F55-40D5-8DA4-65ED31570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2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BBBAC-F2CB-4696-B9B6-69AC00852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0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th-TH"/>
              <a:t>9/1/2015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286DB2-76A0-4CEA-905C-B2411E7B8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0"/>
            <a:ext cx="9144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ย้อนคิด </a:t>
            </a:r>
            <a:r>
              <a:rPr lang="th-TH" sz="88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คิดย้อน</a:t>
            </a:r>
            <a:br>
              <a:rPr lang="th-TH" sz="72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</a:br>
            <a:r>
              <a:rPr lang="th-TH" sz="4800" i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อย่างมีดีไซน์ด้วย</a:t>
            </a:r>
            <a:br>
              <a:rPr lang="th-TH" sz="72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en-US" sz="72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Thinking</a:t>
            </a:r>
            <a:endParaRPr lang="th-TH" sz="7200" b="1" u="sng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1830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8001" y="701039"/>
            <a:ext cx="2895600" cy="3185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85653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ตั้งไข่</a:t>
            </a:r>
          </a:p>
        </p:txBody>
      </p:sp>
    </p:spTree>
    <p:extLst>
      <p:ext uri="{BB962C8B-B14F-4D97-AF65-F5344CB8AC3E}">
        <p14:creationId xmlns:p14="http://schemas.microsoft.com/office/powerpoint/2010/main" val="8998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</a:t>
            </a:r>
            <a:r>
              <a:rPr lang="en-US" sz="88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Thinking</a:t>
            </a:r>
            <a:endParaRPr lang="th-TH" sz="8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</a:t>
            </a:r>
            <a:r>
              <a:rPr lang="en-US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“</a:t>
            </a:r>
            <a:r>
              <a:rPr lang="en-US" sz="32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ไม่ใช่กระบวนการที่เป็นเส้นตรงหรือเป็นลำดับชั้น</a:t>
            </a:r>
            <a:endParaRPr lang="en-US" sz="2800" i="1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  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แต่เป็นกระบวนการทำซ้ำ ซึ่งต้องใช้ความพยายามหลายครั้ง</a:t>
            </a:r>
            <a:endParaRPr lang="en-US" sz="2800" i="1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 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และดำเนินการซ้ำไป</a:t>
            </a: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ซ้ำมาก่อนที่จะแก้ปัญหาได้อย่างเหมาะสม </a:t>
            </a:r>
            <a:r>
              <a:rPr lang="en-US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”</a:t>
            </a:r>
            <a:r>
              <a:rPr lang="en-US" sz="80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 </a:t>
            </a:r>
            <a:endParaRPr lang="th-TH" sz="8000" i="1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41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609600"/>
            <a:ext cx="8382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เครื่องมือและทักษะที่ใช้ใน </a:t>
            </a:r>
            <a:r>
              <a:rPr lang="en-US" sz="2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Thinking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ได้แก่ ทักษะความคิดสร้างสรรค์ ความคิดในเชิงวิเคราะห์ ความคิดเชิงวิจารณ์ 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การมองในมุมมองของผู้ใช้ การทำงานเป็นทีม ความอยากรู้อยากเห็น และการมองโลกในแง่ดี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นอกจากนี้ยังมีการใช้เครื่องมือต่างๆในการสร้างต้นแบบ</a:t>
            </a: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pl-PL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การสังเกต การเปิดใจให้กว้าง การร่วมมือ เป็นสิ่งสำคัญต่อการยอมรับความผิดพลาดและอุปสรรคต่างๆ ให้สามารถจัดการกับปัญหาต่างได้</a:t>
            </a: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th-TH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นอกจากนี้ 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Thinking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ยังต้องใช้ความสามารถในการรับรู้อารมณ์ การตัดสินใจด้วยปัญญา และการถกเถียงอย่างมีเหตุผล</a:t>
            </a:r>
            <a:endParaRPr lang="pl-PL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721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Pain </a:t>
            </a:r>
            <a:r>
              <a:rPr lang="en-US" sz="88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Point</a:t>
            </a:r>
            <a:endParaRPr lang="th-TH" sz="8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9144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</a:t>
            </a:r>
            <a:r>
              <a:rPr lang="en-US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“ </a:t>
            </a:r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คือปัญหาของลูกค้าที่เกิดจากสาเหตุบางอย่าง ที่ทำให้ลูกค้าไม่ชอบหรือ</a:t>
            </a:r>
            <a:br>
              <a:rPr lang="en-US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 </a:t>
            </a:r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ทำให้ใช้ชีวิตลำบากขึ้น ทำให้ลูกค้าต้องการแก้ปัญหาดังกล่าวโดยการ</a:t>
            </a:r>
            <a:br>
              <a:rPr lang="en-US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</a:t>
            </a:r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ซื้อสินค้าหรือใช้บริการบางอย่างที่สามารถแก้ปัญหานั้นได้</a:t>
            </a:r>
            <a:r>
              <a:rPr lang="en-US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en-US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” </a:t>
            </a:r>
            <a:r>
              <a:rPr lang="en-US" sz="80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 </a:t>
            </a:r>
            <a:endParaRPr lang="th-TH" sz="8000" i="1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8705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460601"/>
              </p:ext>
            </p:extLst>
          </p:nvPr>
        </p:nvGraphicFramePr>
        <p:xfrm>
          <a:off x="304800" y="685800"/>
          <a:ext cx="8610600" cy="4419600"/>
        </p:xfrm>
        <a:graphic>
          <a:graphicData uri="http://schemas.openxmlformats.org/drawingml/2006/table">
            <a:tbl>
              <a:tblPr firstRow="1" bandRow="1">
                <a:effectLst/>
                <a:tableStyleId>{7DF18680-E054-41AD-8BC1-D1AEF772440D}</a:tableStyleId>
              </a:tblPr>
              <a:tblGrid>
                <a:gridCol w="4178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2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20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RSU" pitchFamily="2" charset="-34"/>
                          <a:cs typeface="RSU" pitchFamily="2" charset="-34"/>
                        </a:rPr>
                        <a:t>การคิดแบบเดิม</a:t>
                      </a:r>
                      <a:r>
                        <a:rPr lang="pl-PL" sz="2400" dirty="0">
                          <a:latin typeface="RSU" pitchFamily="2" charset="-34"/>
                          <a:cs typeface="RSU" pitchFamily="2" charset="-34"/>
                        </a:rPr>
                        <a:t> </a:t>
                      </a:r>
                      <a:endParaRPr lang="pl-PL" sz="2400" b="1" dirty="0">
                        <a:latin typeface="RSU" pitchFamily="2" charset="-34"/>
                        <a:cs typeface="RSU" pitchFamily="2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RSU" pitchFamily="2" charset="-34"/>
                          <a:cs typeface="RSU" pitchFamily="2" charset="-34"/>
                        </a:rPr>
                        <a:t>การคิดแบบ </a:t>
                      </a:r>
                      <a:r>
                        <a:rPr lang="pl-PL" sz="2400" dirty="0">
                          <a:latin typeface="RSU" pitchFamily="2" charset="-34"/>
                          <a:cs typeface="RSU" pitchFamily="2" charset="-34"/>
                        </a:rPr>
                        <a:t>Design </a:t>
                      </a:r>
                      <a:r>
                        <a:rPr lang="pl-PL" sz="2400" dirty="0" err="1">
                          <a:solidFill>
                            <a:srgbClr val="FFFFCC"/>
                          </a:solidFill>
                          <a:latin typeface="RSU" pitchFamily="2" charset="-34"/>
                          <a:cs typeface="RSU" pitchFamily="2" charset="-34"/>
                        </a:rPr>
                        <a:t>Thinking</a:t>
                      </a:r>
                      <a:r>
                        <a:rPr lang="pl-PL" sz="2400" dirty="0">
                          <a:latin typeface="RSU" pitchFamily="2" charset="-34"/>
                          <a:cs typeface="RSU" pitchFamily="2" charset="-34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240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en-US" sz="2200" dirty="0">
                        <a:latin typeface="RSU" pitchFamily="2" charset="-34"/>
                        <a:cs typeface="RSU" pitchFamily="2" charset="-34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หลีกเลี่ยงความผิดพลาด</a:t>
                      </a:r>
                      <a:endParaRPr lang="en-US" sz="2200" dirty="0">
                        <a:latin typeface="RSU" pitchFamily="2" charset="-34"/>
                        <a:cs typeface="RSU" pitchFamily="2" charset="-34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ทำตามคำสั่ง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สื่อสารทางเดียว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มีเหตุผล </a:t>
                      </a:r>
                      <a:r>
                        <a:rPr lang="en-US" sz="2200" dirty="0">
                          <a:latin typeface="RSU" pitchFamily="2" charset="-34"/>
                          <a:cs typeface="RSU" pitchFamily="2" charset="-34"/>
                        </a:rPr>
                        <a:t>:</a:t>
                      </a:r>
                      <a:r>
                        <a:rPr lang="en-US" sz="2200" baseline="0" dirty="0">
                          <a:latin typeface="RSU" pitchFamily="2" charset="-34"/>
                          <a:cs typeface="RSU" pitchFamily="2" charset="-34"/>
                        </a:rPr>
                        <a:t> </a:t>
                      </a:r>
                      <a:r>
                        <a:rPr lang="th-TH" sz="2200" baseline="0" dirty="0">
                          <a:latin typeface="RSU" pitchFamily="2" charset="-34"/>
                          <a:cs typeface="RSU" pitchFamily="2" charset="-34"/>
                        </a:rPr>
                        <a:t>ใช้ต้นแบบเชิงตัวเลข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baseline="0" dirty="0">
                          <a:latin typeface="RSU" pitchFamily="2" charset="-34"/>
                          <a:cs typeface="RSU" pitchFamily="2" charset="-34"/>
                        </a:rPr>
                        <a:t>การวิเคราะห์มุ่งไปที่การพิสูจน์หาคำตอบที่ดีที่สุดเพียงคำตอบเดียว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baseline="0" dirty="0">
                          <a:latin typeface="RSU" pitchFamily="2" charset="-34"/>
                          <a:cs typeface="RSU" pitchFamily="2" charset="-34"/>
                        </a:rPr>
                        <a:t>การวางแผน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baseline="0" dirty="0">
                          <a:latin typeface="RSU" pitchFamily="2" charset="-34"/>
                          <a:cs typeface="RSU" pitchFamily="2" charset="-34"/>
                        </a:rPr>
                        <a:t>ข้อเท็จจริงและตัวเลข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th-TH" sz="2200" baseline="0" dirty="0">
                          <a:latin typeface="RSU" pitchFamily="2" charset="-34"/>
                          <a:cs typeface="RSU" pitchFamily="2" charset="-34"/>
                        </a:rPr>
                        <a:t>การทำเป็น</a:t>
                      </a:r>
                      <a:r>
                        <a:rPr lang="th-TH" sz="2200" baseline="0" dirty="0" err="1">
                          <a:latin typeface="RSU" pitchFamily="2" charset="-34"/>
                          <a:cs typeface="RSU" pitchFamily="2" charset="-34"/>
                        </a:rPr>
                        <a:t>มาตราฐาน</a:t>
                      </a:r>
                      <a:endParaRPr lang="pl-PL" sz="2200" dirty="0">
                        <a:latin typeface="RSU" pitchFamily="2" charset="-34"/>
                        <a:cs typeface="RSU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endParaRPr lang="en-US" sz="2200" dirty="0">
                        <a:latin typeface="RSU" pitchFamily="2" charset="-34"/>
                        <a:cs typeface="RSU" pitchFamily="2" charset="-34"/>
                      </a:endParaRP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เรียนรู้จากความผิดพลาด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ยอมรับความเสี่ยง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มี</a:t>
                      </a:r>
                      <a:r>
                        <a:rPr lang="th-TH" sz="2200" dirty="0" err="1">
                          <a:latin typeface="RSU" pitchFamily="2" charset="-34"/>
                          <a:cs typeface="RSU" pitchFamily="2" charset="-34"/>
                        </a:rPr>
                        <a:t>ปฎิสัม</a:t>
                      </a: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พันธ์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มีการพิจารณาทางอารมณ์ นอกจากเหตุผล </a:t>
                      </a:r>
                      <a:r>
                        <a:rPr lang="en-US" sz="2200" baseline="0" dirty="0">
                          <a:latin typeface="RSU" pitchFamily="2" charset="-34"/>
                          <a:cs typeface="RSU" pitchFamily="2" charset="-34"/>
                        </a:rPr>
                        <a:t>: </a:t>
                      </a:r>
                      <a:r>
                        <a:rPr lang="th-TH" sz="2200" baseline="0" dirty="0">
                          <a:latin typeface="RSU" pitchFamily="2" charset="-34"/>
                          <a:cs typeface="RSU" pitchFamily="2" charset="-34"/>
                        </a:rPr>
                        <a:t>ใช้</a:t>
                      </a: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ต้นแบบเชิงประสบการณ์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ทำการทดลองโดยมีเป้าหมายไปที่</a:t>
                      </a:r>
                      <a:r>
                        <a:rPr lang="th-TH" sz="2200" dirty="0" err="1">
                          <a:latin typeface="RSU" pitchFamily="2" charset="-34"/>
                          <a:cs typeface="RSU" pitchFamily="2" charset="-34"/>
                        </a:rPr>
                        <a:t>การทำ</a:t>
                      </a: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ซ้ำเพื่อให้ได้คำตอบที่ดีกว่า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ลงมือทำ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การเล่าเรื่อง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th-TH" sz="2200" dirty="0" err="1">
                          <a:latin typeface="RSU" pitchFamily="2" charset="-34"/>
                          <a:cs typeface="RSU" pitchFamily="2" charset="-34"/>
                        </a:rPr>
                        <a:t>การทำ</a:t>
                      </a:r>
                      <a:r>
                        <a:rPr lang="th-TH" sz="2200" dirty="0">
                          <a:latin typeface="RSU" pitchFamily="2" charset="-34"/>
                          <a:cs typeface="RSU" pitchFamily="2" charset="-34"/>
                        </a:rPr>
                        <a:t>ให้เป็นมนุษย์</a:t>
                      </a:r>
                      <a:endParaRPr lang="en-US" sz="2200" dirty="0">
                        <a:latin typeface="RSU" pitchFamily="2" charset="-34"/>
                        <a:cs typeface="RSU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13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ipsa 15"/>
          <p:cNvSpPr/>
          <p:nvPr/>
        </p:nvSpPr>
        <p:spPr>
          <a:xfrm>
            <a:off x="916603" y="2064505"/>
            <a:ext cx="1821695" cy="1821695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ศิลปะ</a:t>
            </a:r>
            <a:endParaRPr lang="pl-PL" sz="2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2" name="pole tekstowe 2"/>
          <p:cNvSpPr txBox="1"/>
          <p:nvPr/>
        </p:nvSpPr>
        <p:spPr>
          <a:xfrm>
            <a:off x="838200" y="4966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การออกแบบ</a:t>
            </a:r>
            <a:endParaRPr lang="pl-PL" sz="3600" b="1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3" name="pole tekstowe 7"/>
          <p:cNvSpPr txBox="1"/>
          <p:nvPr/>
        </p:nvSpPr>
        <p:spPr>
          <a:xfrm>
            <a:off x="4800600" y="435114"/>
            <a:ext cx="3275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Design </a:t>
            </a:r>
            <a:r>
              <a:rPr lang="th-TH" sz="40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pl-PL" sz="4000" b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thinking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2708" y="4514671"/>
            <a:ext cx="2561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ปัจเจกบุคคล</a:t>
            </a:r>
            <a:br>
              <a:rPr lang="th-TH" sz="2400" b="1" dirty="0">
                <a:solidFill>
                  <a:srgbClr val="FFFFCC"/>
                </a:solidFill>
                <a:cs typeface="RSU" pitchFamily="2" charset="-34"/>
              </a:rPr>
            </a:br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สู่</a:t>
            </a:r>
            <a:br>
              <a:rPr lang="th-TH" sz="2400" b="1" dirty="0">
                <a:solidFill>
                  <a:srgbClr val="FFFFCC"/>
                </a:solidFill>
                <a:cs typeface="RSU" pitchFamily="2" charset="-34"/>
              </a:rPr>
            </a:br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สินค้า / บริการ</a:t>
            </a:r>
            <a:endParaRPr lang="th-TH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15508" y="4518317"/>
            <a:ext cx="3628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การผสมผสาน</a:t>
            </a:r>
            <a:br>
              <a:rPr lang="th-TH" sz="2400" b="1" dirty="0">
                <a:solidFill>
                  <a:srgbClr val="FFFFCC"/>
                </a:solidFill>
                <a:cs typeface="RSU" pitchFamily="2" charset="-34"/>
              </a:rPr>
            </a:br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สู่</a:t>
            </a:r>
            <a:br>
              <a:rPr lang="th-TH" sz="2400" b="1" dirty="0">
                <a:solidFill>
                  <a:srgbClr val="FFFFCC"/>
                </a:solidFill>
                <a:cs typeface="RSU" pitchFamily="2" charset="-34"/>
              </a:rPr>
            </a:br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สินค้า </a:t>
            </a:r>
            <a:r>
              <a:rPr lang="en-US" sz="2400" b="1" dirty="0">
                <a:solidFill>
                  <a:srgbClr val="FFFFCC"/>
                </a:solidFill>
                <a:cs typeface="RSU" pitchFamily="2" charset="-34"/>
              </a:rPr>
              <a:t>/ </a:t>
            </a:r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บริการ ที่พัฒนาขึ้น</a:t>
            </a:r>
            <a:br>
              <a:rPr lang="th-TH" sz="2400" b="1" dirty="0">
                <a:solidFill>
                  <a:srgbClr val="FFFFCC"/>
                </a:solidFill>
                <a:cs typeface="RSU" pitchFamily="2" charset="-34"/>
              </a:rPr>
            </a:br>
            <a:r>
              <a:rPr lang="th-TH" sz="2400" b="1" dirty="0">
                <a:solidFill>
                  <a:srgbClr val="FFFFCC"/>
                </a:solidFill>
                <a:cs typeface="RSU" pitchFamily="2" charset="-34"/>
              </a:rPr>
              <a:t>จากประสบการณ์ของผู้ใช้</a:t>
            </a:r>
            <a:endParaRPr lang="th-TH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20" name="Elipsa 15"/>
          <p:cNvSpPr/>
          <p:nvPr/>
        </p:nvSpPr>
        <p:spPr>
          <a:xfrm>
            <a:off x="5817231" y="2496085"/>
            <a:ext cx="2018586" cy="2018586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เทคโนโลยี</a:t>
            </a:r>
            <a:endParaRPr lang="pl-PL" sz="2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9" name="Elipsa 15"/>
          <p:cNvSpPr/>
          <p:nvPr/>
        </p:nvSpPr>
        <p:spPr>
          <a:xfrm>
            <a:off x="4983514" y="1143000"/>
            <a:ext cx="1843010" cy="1843010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มนุษย์</a:t>
            </a:r>
            <a:endParaRPr lang="pl-PL" sz="2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21" name="Elipsa 15"/>
          <p:cNvSpPr/>
          <p:nvPr/>
        </p:nvSpPr>
        <p:spPr>
          <a:xfrm>
            <a:off x="4024291" y="2448226"/>
            <a:ext cx="1895173" cy="1895173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ธุรกิจ</a:t>
            </a:r>
            <a:endParaRPr lang="pl-PL" sz="2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6134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ipsa 15"/>
          <p:cNvSpPr/>
          <p:nvPr/>
        </p:nvSpPr>
        <p:spPr>
          <a:xfrm>
            <a:off x="609601" y="1676400"/>
            <a:ext cx="2743199" cy="2743199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วิธีคิดแบบ</a:t>
            </a:r>
            <a:b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</a:b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Design Thinking</a:t>
            </a:r>
            <a:endParaRPr lang="pl-PL" sz="2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5200" y="1436131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การคิดแบบแตกหลายทิศทาง</a:t>
            </a:r>
            <a:endParaRPr lang="en-US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lvl="0"/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(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divergent thinking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)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เป็นไปเพื่อค้นหาคำตอบ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       </a:t>
            </a:r>
          </a:p>
          <a:p>
            <a:pPr lvl="0"/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หลายด้านของปัญหาเดียวกัน เพื่อสร้างแนวคิด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</a:t>
            </a:r>
          </a:p>
          <a:p>
            <a:pPr lvl="0"/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ที่หลากหลาย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(แนวกว้าง)</a:t>
            </a:r>
            <a:endParaRPr lang="pl-PL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16923" y="3524071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th-TH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การคิดแบบรวมศูนย์</a:t>
            </a:r>
            <a:endParaRPr lang="en-US" sz="2400" b="1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lvl="0"/>
            <a:r>
              <a:rPr lang="en-US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</a:t>
            </a:r>
            <a:r>
              <a:rPr lang="th-TH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(</a:t>
            </a:r>
            <a:r>
              <a:rPr lang="en-US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convergent thinking</a:t>
            </a:r>
            <a:r>
              <a:rPr lang="th-TH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)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เป็นไปเพื่อค้นหา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</a:t>
            </a:r>
          </a:p>
          <a:p>
            <a:pPr lvl="0"/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</a:t>
            </a:r>
            <a:r>
              <a:rPr lang="th-TH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คำตอบที่ดีที่สุด (แนวลึก)</a:t>
            </a:r>
            <a:endParaRPr lang="pl-PL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586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478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Problem </a:t>
            </a:r>
            <a:r>
              <a:rPr lang="th-TH" sz="8800" b="1" u="sng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767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7315200" cy="48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63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ipsa 15"/>
          <p:cNvSpPr/>
          <p:nvPr/>
        </p:nvSpPr>
        <p:spPr>
          <a:xfrm>
            <a:off x="671146" y="2023633"/>
            <a:ext cx="1821695" cy="1821695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จุด 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A</a:t>
            </a:r>
            <a:endParaRPr lang="pl-PL" sz="44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2" name="pole tekstowe 2"/>
          <p:cNvSpPr txBox="1"/>
          <p:nvPr/>
        </p:nvSpPr>
        <p:spPr>
          <a:xfrm>
            <a:off x="2693377" y="2667000"/>
            <a:ext cx="4012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การเดินทาง / ขนสิ่งของ</a:t>
            </a:r>
            <a:endParaRPr lang="pl-PL" sz="3600" b="1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0" name="Elipsa 15"/>
          <p:cNvSpPr/>
          <p:nvPr/>
        </p:nvSpPr>
        <p:spPr>
          <a:xfrm>
            <a:off x="6858000" y="2055871"/>
            <a:ext cx="1821695" cy="1821695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จุด 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B</a:t>
            </a:r>
            <a:endParaRPr lang="pl-PL" sz="44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79017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0" y="914400"/>
            <a:ext cx="9144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</a:t>
            </a:r>
            <a:r>
              <a:rPr lang="th-TH" b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โจทย์ </a:t>
            </a:r>
            <a:r>
              <a:rPr lang="en-US" b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: </a:t>
            </a:r>
            <a:br>
              <a:rPr lang="en-US" sz="40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	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เราต้องการรถม้าที่วิ่งเร็วที่สุด </a:t>
            </a: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? </a:t>
            </a:r>
            <a:b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     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เราต้องการรถม้าที่ขนของ</a:t>
            </a:r>
            <a:r>
              <a:rPr lang="th-TH" sz="2800" i="1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ได้มาก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ที่สุด </a:t>
            </a: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?</a:t>
            </a:r>
            <a:b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	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เราต้องการรถม้าที่กินน้อยที่สุด </a:t>
            </a: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?</a:t>
            </a:r>
            <a:b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	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เราต้องการรถม้าที่อดทนที่สุด </a:t>
            </a: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?</a:t>
            </a:r>
            <a:b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	</a:t>
            </a:r>
            <a:r>
              <a:rPr lang="th-TH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เราต้องการรถม้าที่ตายไม่เป็น </a:t>
            </a:r>
            <a:r>
              <a:rPr lang="en-US" sz="28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?</a:t>
            </a:r>
            <a:br>
              <a:rPr lang="en-US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</a:br>
            <a:r>
              <a:rPr lang="th-TH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                          </a:t>
            </a:r>
            <a:r>
              <a:rPr lang="th-TH" sz="1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???</a:t>
            </a:r>
            <a:endParaRPr lang="th-TH" sz="12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71515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68580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64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lipsa 15"/>
          <p:cNvSpPr/>
          <p:nvPr/>
        </p:nvSpPr>
        <p:spPr>
          <a:xfrm>
            <a:off x="997705" y="2023633"/>
            <a:ext cx="1821695" cy="1821695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จุด 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A</a:t>
            </a:r>
            <a:endParaRPr lang="pl-PL" sz="44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2" name="pole tekstowe 2"/>
          <p:cNvSpPr txBox="1"/>
          <p:nvPr/>
        </p:nvSpPr>
        <p:spPr>
          <a:xfrm>
            <a:off x="2719754" y="1447800"/>
            <a:ext cx="40122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การเดินทาง / ขนสิ่งของ</a:t>
            </a:r>
          </a:p>
          <a:p>
            <a:pPr algn="ctr"/>
            <a:br>
              <a:rPr lang="en-US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สะดวก</a:t>
            </a:r>
            <a:b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สบาย</a:t>
            </a:r>
            <a:b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36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รวดเร็ว</a:t>
            </a:r>
            <a:endParaRPr lang="pl-PL" sz="3600" b="1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0" name="Elipsa 15"/>
          <p:cNvSpPr/>
          <p:nvPr/>
        </p:nvSpPr>
        <p:spPr>
          <a:xfrm>
            <a:off x="6629400" y="2055871"/>
            <a:ext cx="1821695" cy="1821695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จุด 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B</a:t>
            </a:r>
            <a:endParaRPr lang="pl-PL" sz="44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44092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00" y="419100"/>
            <a:ext cx="4026843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/>
          <a:stretch/>
        </p:blipFill>
        <p:spPr>
          <a:xfrm>
            <a:off x="685800" y="2667000"/>
            <a:ext cx="5112221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3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5"/>
          <a:stretch/>
        </p:blipFill>
        <p:spPr>
          <a:xfrm>
            <a:off x="533400" y="299791"/>
            <a:ext cx="6213770" cy="42722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6" b="20421"/>
          <a:stretch/>
        </p:blipFill>
        <p:spPr>
          <a:xfrm>
            <a:off x="3429000" y="4191000"/>
            <a:ext cx="5295900" cy="22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46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4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82167"/>
            <a:ext cx="7924800" cy="52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46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82167"/>
            <a:ext cx="7924800" cy="528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6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8077200" cy="449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35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12" y="0"/>
            <a:ext cx="5141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33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12" y="0"/>
            <a:ext cx="5141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17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51834"/>
            <a:ext cx="6553200" cy="43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24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2259623" y="914400"/>
            <a:ext cx="4724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40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โจทย์ </a:t>
            </a:r>
            <a:r>
              <a:rPr lang="en-US" sz="40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: </a:t>
            </a:r>
            <a:r>
              <a:rPr lang="th-TH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ขายหวีให้กับพระ</a:t>
            </a:r>
            <a:br>
              <a:rPr lang="th-TH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</a:br>
            <a:br>
              <a:rPr lang="th-TH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</a:br>
            <a:r>
              <a:rPr lang="th-TH" sz="40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ปัญหา คือ </a:t>
            </a:r>
            <a:r>
              <a:rPr lang="th-TH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พระไม่มีผม</a:t>
            </a:r>
            <a:br>
              <a:rPr lang="th-TH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</a:br>
            <a:br>
              <a:rPr lang="en-US" sz="40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</a:br>
            <a:r>
              <a:rPr lang="th-TH" sz="1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???</a:t>
            </a:r>
            <a:endParaRPr lang="th-TH" sz="12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5409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รูปภาพ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9" r="2599" b="18747"/>
          <a:stretch/>
        </p:blipFill>
        <p:spPr>
          <a:xfrm>
            <a:off x="2743200" y="609600"/>
            <a:ext cx="3641857" cy="428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14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1" b="6749"/>
          <a:stretch/>
        </p:blipFill>
        <p:spPr>
          <a:xfrm>
            <a:off x="0" y="1392117"/>
            <a:ext cx="9144000" cy="432288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4539762"/>
            <a:ext cx="2286000" cy="1143000"/>
          </a:xfrm>
        </p:spPr>
        <p:txBody>
          <a:bodyPr/>
          <a:lstStyle/>
          <a:p>
            <a:r>
              <a:rPr lang="th-TH" sz="1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การทำความเข้าใจ</a:t>
            </a:r>
            <a:endParaRPr lang="en-US" sz="18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954823" y="1474177"/>
            <a:ext cx="2057400" cy="703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1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การตั้งกรอบปัญหา </a:t>
            </a:r>
            <a:endParaRPr lang="en-US" sz="18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3657600" y="4463562"/>
            <a:ext cx="2057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1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การสร้างความคิด </a:t>
            </a:r>
            <a:endParaRPr lang="en-US" sz="18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5257800" y="1263162"/>
            <a:ext cx="2057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1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การสร้างต้นแบบ</a:t>
            </a:r>
            <a:endParaRPr lang="en-US" sz="18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6934200" y="4463562"/>
            <a:ext cx="2057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1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การทดสอบ</a:t>
            </a:r>
            <a:endParaRPr lang="en-US" sz="18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838200" y="3168162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1.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2535115" y="2939562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2.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191000" y="3244362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3.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5867400" y="2863362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4.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7467600" y="3244362"/>
            <a:ext cx="99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5.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4204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ย้อนคิด </a:t>
            </a:r>
            <a:r>
              <a:rPr lang="th-TH" sz="36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คิดย้อน </a:t>
            </a:r>
            <a:r>
              <a:rPr lang="en-US" sz="36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: 5 </a:t>
            </a:r>
            <a:r>
              <a:rPr lang="th-TH" sz="36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ขั้นตอนกับ </a:t>
            </a:r>
            <a:r>
              <a:rPr lang="en-US" sz="36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Thinking</a:t>
            </a:r>
            <a:endParaRPr lang="th-TH" sz="3600" b="1" u="sng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78580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04800" y="533400"/>
            <a:ext cx="84582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endParaRPr lang="th-TH" sz="2400" b="1" dirty="0">
              <a:solidFill>
                <a:srgbClr val="00B0F0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en-US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1.</a:t>
            </a:r>
            <a:r>
              <a:rPr lang="th-TH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en-US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Empathize – </a:t>
            </a:r>
            <a:r>
              <a:rPr lang="th-TH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การทำความเข้าใจ</a:t>
            </a:r>
            <a:endParaRPr lang="en-US" sz="3600" b="1" dirty="0">
              <a:solidFill>
                <a:srgbClr val="00B0F0"/>
              </a:solidFill>
              <a:latin typeface="RSU" pitchFamily="2" charset="-34"/>
              <a:cs typeface="RSU" pitchFamily="2" charset="-34"/>
            </a:endParaRPr>
          </a:p>
          <a:p>
            <a:pPr algn="l"/>
            <a:endParaRPr lang="th-TH" sz="24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การทำความเข้าใจปัญหาของกลุ่มเป้าหมายอย่างชัดเจน หรือเข้าใจในสิ่งที่เราต้องการ	แก้ไข เพื่อหาวิธีการที่เหมาะสมและดีที่สุดให้ได้ การเข้าใจคำถาม อาจเริ่มตั้งด้วยการตั้ง	คำถาม สร้างสมมติฐาน กระตุ้นให้เกิดการใช้ความคิดที่นำไปสู่ความคิดสร้างสรรค์ที่ดี	ตลอดจนวิเคราะห์ปัญหาให้ถ้วนถี่ เพื่อหาแนวทางที่ชัดเจน การเข้าใจในปัญหา	อย่างลึกซึ้งถูกต้องนั้นจะนำไปสู่การแก้ปัญหาที่ตรงประเด็นและได้ผลลัพธ์ที่ยอดเยี่ยม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2819400" y="5105400"/>
            <a:ext cx="4572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endParaRPr lang="th-TH" sz="2400" b="1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  <a:p>
            <a:pPr algn="r"/>
            <a:r>
              <a:rPr lang="th-TH" sz="24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ยึดความต้องการของมนุษย์เป็นหลัก</a:t>
            </a:r>
            <a:endParaRPr lang="th-TH" sz="1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3886200"/>
            <a:ext cx="914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เฝ้าสังเกต ศึกษาพฤติกรรม สัมภาษณ์ สวมบทบาท</a:t>
            </a:r>
            <a:endParaRPr lang="th-TH" sz="1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69578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297"/>
            <a:ext cx="9144000" cy="55694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8" y="1371600"/>
            <a:ext cx="127928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70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04800" y="685800"/>
            <a:ext cx="8458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2. Define – </a:t>
            </a:r>
            <a:r>
              <a:rPr lang="th-TH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กำหนดปัญหาให้ชัดเจน</a:t>
            </a:r>
          </a:p>
          <a:p>
            <a:pPr algn="l"/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เมื่อเรารู้ถึงข้อมูลปัญหาที่ชัดเจน ตลอดจนวิเคราะห์อย่างรอบด้านแล้ว ให้นำเอาข้อมูล	ทั้งหมดมาวิเคราะห์เพื่อที่จะคัดกรองให้เป็นปัญหาที่แท้จริง กำหนดหรือบ่งชี้ปัญหาอย่าง	ชัดเจน เพื่อที่จะเป็นแนวทางในการแก้ปัญหาและมีแก่นยึดในการแก้ไขปัญหา	อย่างมี  </a:t>
            </a:r>
            <a:b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         ทิศทาง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2819400" y="5105400"/>
            <a:ext cx="4572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endParaRPr lang="th-TH" sz="2400" b="1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  <a:p>
            <a:pPr algn="r"/>
            <a:r>
              <a:rPr lang="th-TH" sz="24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ระบุปัญหาด้วยการเอามนุษย์เป็นศูนย์กลาง</a:t>
            </a:r>
            <a:endParaRPr lang="th-TH" sz="1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3886200"/>
            <a:ext cx="914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การตั้งคำถามที่ถูกต้อง จึงจะได้คำตอบที่ถูกต้อง</a:t>
            </a:r>
            <a:endParaRPr lang="th-TH" sz="1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64250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จินตนาการ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6" y="1220983"/>
            <a:ext cx="913737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RSU" pitchFamily="2" charset="-34"/>
              </a:rPr>
              <a:t>ความเป็นจริง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RSU" pitchFamily="2" charset="-34"/>
              </a:rPr>
              <a:t>||</a:t>
            </a:r>
            <a:endParaRPr lang="th-TH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RSU" pitchFamily="2" charset="-34"/>
            </a:endParaRPr>
          </a:p>
          <a:p>
            <a:pPr algn="ctr"/>
            <a:b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RSU" pitchFamily="2" charset="-34"/>
              </a:rPr>
            </a:br>
            <a:r>
              <a:rPr lang="th-TH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RSU" pitchFamily="2" charset="-34"/>
              </a:rPr>
              <a:t>นวัตกรรม</a:t>
            </a:r>
          </a:p>
        </p:txBody>
      </p:sp>
    </p:spTree>
    <p:extLst>
      <p:ext uri="{BB962C8B-B14F-4D97-AF65-F5344CB8AC3E}">
        <p14:creationId xmlns:p14="http://schemas.microsoft.com/office/powerpoint/2010/main" val="325033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297"/>
            <a:ext cx="9144000" cy="5569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8" y="1371600"/>
            <a:ext cx="127928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54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04800" y="9144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3. Ideate – </a:t>
            </a:r>
            <a:r>
              <a:rPr lang="th-TH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ระดมความคิด</a:t>
            </a:r>
          </a:p>
          <a:p>
            <a:pPr algn="l"/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การระดมความคิด คือการนำเสนอแนวความคิดตลอดจนแนวทางการแก้ไขปัญหาใน	รูปแบบต่างๆ อย่างไม่มีกรอบจำกัด ควรระดมความคิดในหลากหลายมุมมอง 	หลากหลายวิธีการ ออกมาให้มากที่สุด เพื่อที่จะเป็นฐานข้อมูลในการที่เราจะนำไป	ประเมินผลเพื่อสรุปเป็นความคิดที่ดีที่สุดสำหรับการแก้ไขปัญหานั้นๆ </a:t>
            </a:r>
            <a: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ซึ่งอาจไม่	จำเป็นต้องเกิดจากความคิดเดียว หรือเลือกความคิดเดียว แต่เป็นการผสมผสาน	หลากหลายความคิดให้ออกมาเป็นแนวทางสุดท้ายที่ชัดเจนก็ได้ </a:t>
            </a:r>
          </a:p>
          <a:p>
            <a:pPr algn="l"/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การระดมความคิดช่วยให้เรามองปัญหาได้อย่างรอบด้านและละเอียดขึ้น</a:t>
            </a:r>
            <a: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รวมถึงหา</a:t>
            </a:r>
            <a: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    </a:t>
            </a:r>
            <a:b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         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วิธีการแก้ปัญหาได้อย่างรอบคอบได้ด้วยเช่นกัน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2819400" y="5712069"/>
            <a:ext cx="4572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th-TH" sz="24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คิด</a:t>
            </a:r>
            <a:r>
              <a:rPr lang="th-TH" sz="2400" i="1" dirty="0" err="1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ไอเดีย</a:t>
            </a:r>
            <a:r>
              <a:rPr lang="th-TH" sz="24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ให้หลากหลายที่สุด</a:t>
            </a:r>
            <a:endParaRPr lang="th-TH" sz="1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4800600"/>
            <a:ext cx="914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อย่าเพิ่งฆ่า</a:t>
            </a:r>
            <a:r>
              <a:rPr lang="th-TH" sz="2400" i="1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ไอเดีย</a:t>
            </a:r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เร็วเกินไป ปริมาณสำคัญเช่นเดียวกับคุณภาพ     </a:t>
            </a:r>
            <a:endParaRPr lang="th-TH" sz="1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15496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จินตนาการ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6" y="1219200"/>
            <a:ext cx="91373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คิดนอกกรอบ</a:t>
            </a:r>
            <a:b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itchFamily="2" charset="-34"/>
              </a:rPr>
            </a:br>
            <a:r>
              <a:rPr lang="en-US" sz="12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itchFamily="2" charset="-34"/>
              </a:rPr>
              <a:t>?</a:t>
            </a:r>
            <a:endParaRPr lang="th-TH" sz="1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4114800"/>
            <a:ext cx="914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32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แต่อย่าหลุดจากปัญหาที่ปักหมุดไว้</a:t>
            </a:r>
            <a:endParaRPr lang="th-TH" sz="32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260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297"/>
            <a:ext cx="9144000" cy="5569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8" y="1371600"/>
            <a:ext cx="127928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78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04800" y="685800"/>
            <a:ext cx="8458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4. Prototype – </a:t>
            </a:r>
            <a:r>
              <a:rPr lang="th-TH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สร้างต้นแบบ</a:t>
            </a:r>
          </a:p>
          <a:p>
            <a:pPr algn="l"/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การออกแบบสินค้าหรือนวัตกรรม </a:t>
            </a:r>
            <a:r>
              <a:rPr lang="en-US" sz="24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Prototype</a:t>
            </a:r>
            <a:r>
              <a:rPr lang="en-US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คือการสร้างต้นแบบเพื่อทดสอบจริง	ก่อนที่จะนำไปผลิต สำหรับในด้านอื่นๆ ขั้นตอนนี้ก็คือการลงมือ</a:t>
            </a:r>
            <a:r>
              <a:rPr lang="th-TH" sz="2000" dirty="0" err="1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ปฎิบัติ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หรือทดลองทำ   </a:t>
            </a:r>
            <a:b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             จริงตามแนวทางที่ได้เลือกแล้ว ตลอดจนสร้างต้นแบบของการปฏิบัติงานจริง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2057400" y="5105400"/>
            <a:ext cx="533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th-TH" sz="24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นำแนวทางปฏิบัติจริงมาใช้ในการสร้างต้นแบบ</a:t>
            </a:r>
            <a:endParaRPr lang="th-TH" sz="1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3886200"/>
            <a:ext cx="914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ต้นแบบไม่จำเป็นต้องสมบูรณ์แบบ แค่ใช้งาน</a:t>
            </a:r>
            <a:r>
              <a:rPr lang="th-TH" sz="2400" i="1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ได้ก้</a:t>
            </a:r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พอ</a:t>
            </a:r>
            <a:endParaRPr lang="th-TH" sz="1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09387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80633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FFCC"/>
                </a:solidFill>
              </a:rPr>
              <a:t>   “ Fail fast,</a:t>
            </a:r>
            <a:br>
              <a:rPr lang="en-US" sz="8800" b="1" dirty="0">
                <a:solidFill>
                  <a:srgbClr val="FFFFCC"/>
                </a:solidFill>
              </a:rPr>
            </a:br>
            <a:r>
              <a:rPr lang="en-US" sz="8800" b="1" dirty="0">
                <a:solidFill>
                  <a:srgbClr val="FFFFCC"/>
                </a:solidFill>
              </a:rPr>
              <a:t>   learn faster ”</a:t>
            </a:r>
            <a:r>
              <a:rPr lang="en-US" sz="8800" dirty="0">
                <a:solidFill>
                  <a:srgbClr val="FFFFCC"/>
                </a:solidFill>
              </a:rPr>
              <a:t> </a:t>
            </a:r>
            <a:endParaRPr lang="th-TH" sz="88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1688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09233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“ </a:t>
            </a:r>
            <a:r>
              <a:rPr lang="th-TH" sz="8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ล้มเร็ว</a:t>
            </a:r>
            <a:br>
              <a:rPr lang="th-TH" sz="8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en-US" sz="8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</a:t>
            </a:r>
            <a:r>
              <a:rPr lang="th-TH" sz="8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ลุกเร็ว </a:t>
            </a:r>
            <a:r>
              <a:rPr lang="en-US" sz="8800" b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”</a:t>
            </a:r>
            <a:r>
              <a:rPr lang="en-US" sz="88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</a:t>
            </a:r>
            <a:endParaRPr lang="th-TH" sz="8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7825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71600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Human</a:t>
            </a:r>
            <a:endParaRPr lang="th-TH" sz="8800" b="1" u="sng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58390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297"/>
            <a:ext cx="9144000" cy="5569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8" y="1371600"/>
            <a:ext cx="127928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442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04800" y="533400"/>
            <a:ext cx="8458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5. Test – </a:t>
            </a:r>
            <a:r>
              <a:rPr lang="th-TH" sz="3600" b="1" dirty="0">
                <a:solidFill>
                  <a:srgbClr val="00B0F0"/>
                </a:solidFill>
                <a:latin typeface="RSU" pitchFamily="2" charset="-34"/>
                <a:cs typeface="RSU" pitchFamily="2" charset="-34"/>
              </a:rPr>
              <a:t>ทดสอบ</a:t>
            </a:r>
          </a:p>
          <a:p>
            <a:pPr algn="l"/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algn="l"/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ทดลองนำต้นแบบหรือข้อสรุปที่จะนำไปใช้จริงมา</a:t>
            </a:r>
            <a:r>
              <a:rPr lang="th-TH" sz="2000" dirty="0" err="1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ปฎิบัติ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ก่อน เพื่อทดสอบประสิทธิภาพ 	ตลอดจนประเมินผล เสร็จแล้วก็นำเอาปัญหาหรือข้อดีข้อเสียที่เกิดขึ้นเพื่อนำมาปรับปรุง	แก้ไข ก่อนนำไปใช้จริงอีกครั้งนั่นเอง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2057400" y="5105400"/>
            <a:ext cx="533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th-TH" sz="24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พัฒนาต้นแบบที่แก้ปัญหาได้จริง</a:t>
            </a:r>
            <a:endParaRPr lang="th-TH" sz="1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0" y="3886200"/>
            <a:ext cx="9144000" cy="99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th-TH" sz="24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การทดสอบที่ไม่ผ่านคือการเรียนรู้</a:t>
            </a:r>
            <a:endParaRPr lang="th-TH" sz="18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32872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297"/>
            <a:ext cx="9143999" cy="5569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18" y="1371600"/>
            <a:ext cx="127928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314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</a:t>
            </a:r>
            <a:r>
              <a:rPr lang="en-US" sz="88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Thinking</a:t>
            </a:r>
            <a:endParaRPr lang="th-TH" sz="88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9144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</a:t>
            </a:r>
            <a:r>
              <a:rPr lang="th-TH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“ </a:t>
            </a:r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แนวคิด </a:t>
            </a:r>
            <a:r>
              <a:rPr lang="en-US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Design Thinking </a:t>
            </a:r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หรือเรียกอีกอย่างหนึ่งว่า </a:t>
            </a:r>
            <a:r>
              <a:rPr lang="en-US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Human-Centered Design</a:t>
            </a:r>
            <a:endParaRPr lang="th-TH" sz="2000" i="1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เป็นแนวคิดในการแก้ไขปัญหาแบบหนึ่งที่เน้นการคิดโดยมีมนุษย์เป็นศูนย์กลาง เริ่มจากการ</a:t>
            </a:r>
          </a:p>
          <a:p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ใช้ “หัวใจ</a:t>
            </a:r>
            <a:r>
              <a:rPr lang="en-US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” </a:t>
            </a:r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ทำความเข้าใจปัญหาอย่างลึกซึ้ง ไม่ใช่พุ่งเข้าชนปัญหาเลยทันที แต่ต้องถอยหลัง	กลับมาดูว่าปัญหาที่เจอมีมิติตื้นลึกหนาบางอย่างไรบ้าง ต้องแก้อย่างไรให้ถูกจุด</a:t>
            </a:r>
          </a:p>
          <a:p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                                                                                                     </a:t>
            </a:r>
            <a:r>
              <a:rPr lang="th-TH" sz="96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1437220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บทสรุปของ </a:t>
            </a:r>
            <a:r>
              <a:rPr lang="en-US" sz="6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Design </a:t>
            </a:r>
            <a:r>
              <a:rPr lang="en-US" sz="6000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Thinking</a:t>
            </a:r>
            <a:endParaRPr lang="th-TH" sz="6000" dirty="0">
              <a:solidFill>
                <a:srgbClr val="00CCFF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999" y="1625262"/>
            <a:ext cx="8721969" cy="4844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ในกระบวนการ </a:t>
            </a:r>
            <a:r>
              <a:rPr lang="en-US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Design Thinking 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เราควรทำไปทีละขั้นเริ่มจากการนิยามปัญหา </a:t>
            </a:r>
            <a:endParaRPr lang="en-US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และจบลงที่การทดสอบ</a:t>
            </a: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เมื่อได้บทสรุปจากขั้นตอนการทดสอบว่าควรปรับเปลี่ยนต้นแบบ</a:t>
            </a:r>
            <a:r>
              <a:rPr lang="en-US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เราควรย้อนกลับไปที่</a:t>
            </a:r>
            <a:endParaRPr lang="en-US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>
              <a:lnSpc>
                <a:spcPct val="110000"/>
              </a:lnSpc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ขั้นตอนการสร้างต้นแบบและแก้ไข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ถ้าในขั้นตอนการสร้างต้นแบบ เราพบว่า</a:t>
            </a:r>
            <a:r>
              <a:rPr lang="th-TH" sz="2000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ไอเดีย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นี้นำไปใช้จริงได้ยาก เราควรกลับไปที่</a:t>
            </a:r>
            <a:endParaRPr lang="en-US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>
              <a:lnSpc>
                <a:spcPct val="110000"/>
              </a:lnSpc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ขั้นตอนการสร้างสรรค์ แล้วคิดหา</a:t>
            </a:r>
            <a:r>
              <a:rPr lang="th-TH" sz="2000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ไอเดีย</a:t>
            </a: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ใหม่ที่ง่ายขึ้น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ถ้าคิด</a:t>
            </a:r>
            <a:r>
              <a:rPr lang="th-TH" sz="2000" i="1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ไอเดีย</a:t>
            </a:r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ไม่ออก อาจแสดงว่าเราระบุปัญหาไม่ถูกต้อง</a:t>
            </a: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lnSpc>
                <a:spcPct val="110000"/>
              </a:lnSpc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ถ้าพบความยากในการระบุปัญหา เราต้องกลับไปที่ขั้นตอน </a:t>
            </a:r>
            <a:r>
              <a:rPr lang="en-US" sz="2400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empathise</a:t>
            </a:r>
            <a:br>
              <a:rPr lang="th-TH" sz="24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th-TH" sz="2000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คือการทำความเข้าใจลูกค้าอย่างลึกซึ้ง</a:t>
            </a:r>
            <a:endParaRPr lang="en-US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chemeClr val="bg1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43094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382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</a:t>
            </a:r>
            <a:r>
              <a:rPr lang="en-US" sz="3200" b="1" i="1" dirty="0" err="1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WorkShop</a:t>
            </a:r>
            <a:b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br>
              <a:rPr lang="en-US" sz="3200" b="1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</a:br>
            <a:r>
              <a:rPr lang="th-TH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“ </a:t>
            </a:r>
            <a:r>
              <a:rPr lang="en-US" sz="8000" b="1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 </a:t>
            </a:r>
            <a:r>
              <a:rPr lang="th-TH" sz="4400" i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ออกแบบชีวิตตัวเองในยุค </a:t>
            </a:r>
            <a:r>
              <a:rPr lang="en-US" sz="4400" i="1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covid-19</a:t>
            </a:r>
            <a:endParaRPr lang="th-TH" sz="4400" i="1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r>
              <a:rPr lang="th-TH" sz="2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                                                                                                              </a:t>
            </a:r>
            <a:r>
              <a:rPr lang="th-TH" sz="9600" i="1" dirty="0">
                <a:solidFill>
                  <a:srgbClr val="00CCFF"/>
                </a:solidFill>
                <a:latin typeface="RSU" pitchFamily="2" charset="-34"/>
                <a:cs typeface="RSU" pitchFamily="2" charset="-34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10572981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i="1" dirty="0">
                <a:solidFill>
                  <a:schemeClr val="bg1"/>
                </a:solidFill>
                <a:latin typeface="RSU" pitchFamily="2" charset="-34"/>
                <a:cs typeface="RSU" pitchFamily="2" charset="-34"/>
              </a:rPr>
              <a:t>	เช่น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0999" y="1625262"/>
            <a:ext cx="87219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1"/>
              </a:buClr>
            </a:pPr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ความน่าเบื่อหน่าย คุณไม่ได้เจอเพื่อน ไม่ได้ออกไปดูหนัง ฟังเพลง ปาร์ตี้ร้านเหล้า</a:t>
            </a:r>
            <a:b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แล้ว คุณจะ .... ได้ยังไง</a:t>
            </a: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หรือคุณจะมองในเรื่องของ การเสียดายเวลาที่ไม่ได้ไปเรียนหนังสือ หายใจทิ้งไปวันๆ</a:t>
            </a:r>
            <a:b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แล้วคุณจะ  .... ได้ยังไง </a:t>
            </a: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หรือ คุณกังวลมากเกี่ยวกับโค</a:t>
            </a:r>
            <a:r>
              <a:rPr lang="th-TH" sz="2000" dirty="0" err="1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วิค</a:t>
            </a: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กลัวจะติด</a:t>
            </a:r>
            <a:b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</a:b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แล้วคุณจะ  .... ได้อย่างไร</a:t>
            </a: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endParaRPr lang="th-TH" sz="2000" dirty="0">
              <a:solidFill>
                <a:srgbClr val="FFFFCC"/>
              </a:solidFill>
              <a:latin typeface="RSU" pitchFamily="2" charset="-34"/>
              <a:cs typeface="RSU" pitchFamily="2" charset="-34"/>
            </a:endParaRPr>
          </a:p>
          <a:p>
            <a:pPr marL="342900" indent="-342900">
              <a:buClr>
                <a:schemeClr val="bg1"/>
              </a:buClr>
              <a:buFont typeface="Courier New" pitchFamily="49" charset="0"/>
              <a:buChar char="o"/>
            </a:pP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หรือ คุณไมสามารถออกไปหารายได้พิเศษได้เหมือนเคย	</a:t>
            </a:r>
          </a:p>
          <a:p>
            <a:pPr lvl="1">
              <a:buClr>
                <a:schemeClr val="bg1"/>
              </a:buClr>
            </a:pPr>
            <a:r>
              <a:rPr lang="th-TH" sz="2000" dirty="0">
                <a:solidFill>
                  <a:srgbClr val="FFFFCC"/>
                </a:solidFill>
                <a:latin typeface="RSU" pitchFamily="2" charset="-34"/>
                <a:cs typeface="RSU" pitchFamily="2" charset="-34"/>
              </a:rPr>
              <a:t>	แล้วคุณจะ  .... ได้อย่างไร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2425770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16291</TotalTime>
  <Words>1340</Words>
  <Application>Microsoft Office PowerPoint</Application>
  <PresentationFormat>นำเสนอทางหน้าจอ (4:3)</PresentationFormat>
  <Paragraphs>140</Paragraphs>
  <Slides>45</Slides>
  <Notes>32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45</vt:i4>
      </vt:variant>
    </vt:vector>
  </HeadingPairs>
  <TitlesOfParts>
    <vt:vector size="50" baseType="lpstr">
      <vt:lpstr>Arial</vt:lpstr>
      <vt:lpstr>Calibri</vt:lpstr>
      <vt:lpstr>Courier New</vt:lpstr>
      <vt:lpstr>RSU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การทำความเข้าใจ</vt:lpstr>
      <vt:lpstr>งานนำเสนอ PowerPoint</vt:lpstr>
      <vt:lpstr>งานนำเสนอ PowerPoint</vt:lpstr>
      <vt:lpstr>งานนำเสนอ PowerPoint</vt:lpstr>
      <vt:lpstr>จินตนาการ</vt:lpstr>
      <vt:lpstr>งานนำเสนอ PowerPoint</vt:lpstr>
      <vt:lpstr>งานนำเสนอ PowerPoint</vt:lpstr>
      <vt:lpstr>จินตนาการ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กระบวนการออกแบบและ ความคิดสร้างสรรค์ในการออกแบบ</dc:title>
  <dc:creator>Win7</dc:creator>
  <cp:lastModifiedBy>chamapichet01@gmail.com</cp:lastModifiedBy>
  <cp:revision>1160</cp:revision>
  <cp:lastPrinted>2018-03-21T17:33:24Z</cp:lastPrinted>
  <dcterms:created xsi:type="dcterms:W3CDTF">2013-08-25T14:55:47Z</dcterms:created>
  <dcterms:modified xsi:type="dcterms:W3CDTF">2022-07-01T05:43:01Z</dcterms:modified>
</cp:coreProperties>
</file>