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62" r:id="rId5"/>
    <p:sldId id="261" r:id="rId6"/>
    <p:sldId id="259" r:id="rId7"/>
    <p:sldId id="263" r:id="rId8"/>
    <p:sldId id="264" r:id="rId9"/>
    <p:sldId id="265" r:id="rId10"/>
    <p:sldId id="266"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4660"/>
  </p:normalViewPr>
  <p:slideViewPr>
    <p:cSldViewPr snapToGrid="0">
      <p:cViewPr varScale="1">
        <p:scale>
          <a:sx n="78" d="100"/>
          <a:sy n="78" d="100"/>
        </p:scale>
        <p:origin x="74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12/13/2025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9706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12/13/2025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13361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12/13/2025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8261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12/13/2025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9286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12/13/2025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23978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12/13/2025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02525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12/13/2025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7551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12/13/2025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88933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12/13/2025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1929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12/13/2025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86686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12/13/2025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3742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12/13/2025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362570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PIaj7FNHnjQ&amp;t=2s" TargetMode="External"/><Relationship Id="rId2" Type="http://schemas.openxmlformats.org/officeDocument/2006/relationships/hyperlink" Target="https://youtu.be/4D0-YuX-X80" TargetMode="External"/><Relationship Id="rId1" Type="http://schemas.openxmlformats.org/officeDocument/2006/relationships/slideLayout" Target="../slideLayouts/slideLayout2.xml"/><Relationship Id="rId4" Type="http://schemas.openxmlformats.org/officeDocument/2006/relationships/hyperlink" Target="https://www.youtube.com/watch?v=E8ZCvYg5-ZQ&amp;t=5s"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Qyclqo_AV2M&amp;t=2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kemivUKb4f4" TargetMode="External"/><Relationship Id="rId2" Type="http://schemas.openxmlformats.org/officeDocument/2006/relationships/hyperlink" Target="https://www.youtube.com/watch?v=EqWRaAF6_WY" TargetMode="External"/><Relationship Id="rId1" Type="http://schemas.openxmlformats.org/officeDocument/2006/relationships/slideLayout" Target="../slideLayouts/slideLayout2.xml"/><Relationship Id="rId4" Type="http://schemas.openxmlformats.org/officeDocument/2006/relationships/hyperlink" Target="https://www.youtube.com/watch?v=6fVE8kSM43I"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Ahha3Cqe_fk" TargetMode="External"/><Relationship Id="rId2" Type="http://schemas.openxmlformats.org/officeDocument/2006/relationships/hyperlink" Target="https://www.youtube.com/watch?v=VYOjWnS4cM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KlyXNRrsk4A" TargetMode="External"/><Relationship Id="rId2" Type="http://schemas.openxmlformats.org/officeDocument/2006/relationships/hyperlink" Target="https://www.youtube.com/watch?v=8YzabSdk7ZA" TargetMode="External"/><Relationship Id="rId1" Type="http://schemas.openxmlformats.org/officeDocument/2006/relationships/slideLayout" Target="../slideLayouts/slideLayout2.xml"/><Relationship Id="rId5" Type="http://schemas.openxmlformats.org/officeDocument/2006/relationships/hyperlink" Target="https://www.youtube.com/watch?v=X-Adb2PbvDo&amp;t=42s" TargetMode="External"/><Relationship Id="rId4" Type="http://schemas.openxmlformats.org/officeDocument/2006/relationships/hyperlink" Target="https://www.dailymotion.com/video/x32rm7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39FB9B-59FA-67F3-1E68-C52260B5FA88}"/>
              </a:ext>
            </a:extLst>
          </p:cNvPr>
          <p:cNvSpPr>
            <a:spLocks noGrp="1"/>
          </p:cNvSpPr>
          <p:nvPr>
            <p:ph type="ctrTitle"/>
          </p:nvPr>
        </p:nvSpPr>
        <p:spPr>
          <a:xfrm>
            <a:off x="703400" y="871758"/>
            <a:ext cx="5227171" cy="3871143"/>
          </a:xfrm>
        </p:spPr>
        <p:txBody>
          <a:bodyPr>
            <a:normAutofit/>
          </a:bodyPr>
          <a:lstStyle/>
          <a:p>
            <a:r>
              <a:rPr lang="en-US" dirty="0"/>
              <a:t>Music video production</a:t>
            </a:r>
          </a:p>
        </p:txBody>
      </p:sp>
      <p:sp>
        <p:nvSpPr>
          <p:cNvPr id="3" name="Subtitle 2">
            <a:extLst>
              <a:ext uri="{FF2B5EF4-FFF2-40B4-BE49-F238E27FC236}">
                <a16:creationId xmlns:a16="http://schemas.microsoft.com/office/drawing/2014/main" id="{E384D0AE-B6E0-19DD-9AA2-81295C66432A}"/>
              </a:ext>
            </a:extLst>
          </p:cNvPr>
          <p:cNvSpPr>
            <a:spLocks noGrp="1"/>
          </p:cNvSpPr>
          <p:nvPr>
            <p:ph type="subTitle" idx="1"/>
          </p:nvPr>
        </p:nvSpPr>
        <p:spPr>
          <a:xfrm>
            <a:off x="721688" y="4785543"/>
            <a:ext cx="4857857" cy="1005657"/>
          </a:xfrm>
        </p:spPr>
        <p:txBody>
          <a:bodyPr>
            <a:normAutofit/>
          </a:bodyPr>
          <a:lstStyle/>
          <a:p>
            <a:r>
              <a:rPr lang="th-TH" dirty="0"/>
              <a:t>ความหมายและความสำคัญของมิวสิควิดีโอ</a:t>
            </a:r>
            <a:endParaRPr lang="en-US" dirty="0"/>
          </a:p>
          <a:p>
            <a:r>
              <a:rPr lang="th-TH" dirty="0"/>
              <a:t>หลักการถ่ายทำ </a:t>
            </a:r>
            <a:r>
              <a:rPr lang="en-US" dirty="0"/>
              <a:t> </a:t>
            </a: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4914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4914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Purple light on gadgets">
            <a:extLst>
              <a:ext uri="{FF2B5EF4-FFF2-40B4-BE49-F238E27FC236}">
                <a16:creationId xmlns:a16="http://schemas.microsoft.com/office/drawing/2014/main" id="{8ABD40B7-FDF7-4CDA-F384-C030BC7CEA4B}"/>
              </a:ext>
            </a:extLst>
          </p:cNvPr>
          <p:cNvPicPr>
            <a:picLocks noChangeAspect="1"/>
          </p:cNvPicPr>
          <p:nvPr/>
        </p:nvPicPr>
        <p:blipFill>
          <a:blip r:embed="rId2"/>
          <a:srcRect l="20316" r="24429" b="-1"/>
          <a:stretch>
            <a:fillRect/>
          </a:stretch>
        </p:blipFill>
        <p:spPr>
          <a:xfrm>
            <a:off x="6515100" y="10"/>
            <a:ext cx="5676900" cy="6857990"/>
          </a:xfrm>
          <a:prstGeom prst="rect">
            <a:avLst/>
          </a:prstGeom>
        </p:spPr>
      </p:pic>
    </p:spTree>
    <p:extLst>
      <p:ext uri="{BB962C8B-B14F-4D97-AF65-F5344CB8AC3E}">
        <p14:creationId xmlns:p14="http://schemas.microsoft.com/office/powerpoint/2010/main" val="175364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64193-B9B9-2BFD-FA94-37D73814BEE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CD0AE3-4C23-9CD7-AAEB-D1309E4BF8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93478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E7EA4-F924-91B6-D5D6-B5E9CF00C932}"/>
              </a:ext>
            </a:extLst>
          </p:cNvPr>
          <p:cNvSpPr>
            <a:spLocks noGrp="1"/>
          </p:cNvSpPr>
          <p:nvPr>
            <p:ph type="title"/>
          </p:nvPr>
        </p:nvSpPr>
        <p:spPr/>
        <p:txBody>
          <a:bodyPr/>
          <a:lstStyle/>
          <a:p>
            <a:r>
              <a:rPr lang="th-TH" dirty="0"/>
              <a:t>การบ้าน</a:t>
            </a:r>
            <a:endParaRPr lang="en-US" dirty="0"/>
          </a:p>
        </p:txBody>
      </p:sp>
      <p:sp>
        <p:nvSpPr>
          <p:cNvPr id="3" name="Content Placeholder 2">
            <a:extLst>
              <a:ext uri="{FF2B5EF4-FFF2-40B4-BE49-F238E27FC236}">
                <a16:creationId xmlns:a16="http://schemas.microsoft.com/office/drawing/2014/main" id="{16BD043A-B9BC-0C64-F917-BBE03CCA698F}"/>
              </a:ext>
            </a:extLst>
          </p:cNvPr>
          <p:cNvSpPr>
            <a:spLocks noGrp="1"/>
          </p:cNvSpPr>
          <p:nvPr>
            <p:ph idx="1"/>
          </p:nvPr>
        </p:nvSpPr>
        <p:spPr/>
        <p:txBody>
          <a:bodyPr/>
          <a:lstStyle/>
          <a:p>
            <a:r>
              <a:rPr lang="th-TH" dirty="0"/>
              <a:t>จับกลุ่มเลือกเพลง และแนวทางในการนำเสนอที่ต้องการ</a:t>
            </a:r>
          </a:p>
          <a:p>
            <a:r>
              <a:rPr lang="th-TH" dirty="0"/>
              <a:t>กลุ่มละไม่เกิน 5 คน โดยสามารถมีได้ตั้งแต่ 1-5 คนในกลุ่ม</a:t>
            </a:r>
          </a:p>
          <a:p>
            <a:r>
              <a:rPr lang="th-TH" dirty="0"/>
              <a:t>นำเสนอเพลงที่เลือกและแนวทางในการนำเสนอที่ต้องการอาทิตย์หน้า</a:t>
            </a:r>
            <a:endParaRPr lang="en-US" dirty="0"/>
          </a:p>
        </p:txBody>
      </p:sp>
    </p:spTree>
    <p:extLst>
      <p:ext uri="{BB962C8B-B14F-4D97-AF65-F5344CB8AC3E}">
        <p14:creationId xmlns:p14="http://schemas.microsoft.com/office/powerpoint/2010/main" val="2868770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2BDE-826E-4E58-74A1-8D7E80E5D4CF}"/>
              </a:ext>
            </a:extLst>
          </p:cNvPr>
          <p:cNvSpPr>
            <a:spLocks noGrp="1"/>
          </p:cNvSpPr>
          <p:nvPr>
            <p:ph type="title"/>
          </p:nvPr>
        </p:nvSpPr>
        <p:spPr/>
        <p:txBody>
          <a:bodyPr/>
          <a:lstStyle/>
          <a:p>
            <a:r>
              <a:rPr lang="th-TH" dirty="0"/>
              <a:t>ความหมายและความสำคัญของมิวสิควีดีโอ</a:t>
            </a:r>
            <a:endParaRPr lang="en-US" dirty="0"/>
          </a:p>
        </p:txBody>
      </p:sp>
      <p:sp>
        <p:nvSpPr>
          <p:cNvPr id="3" name="Content Placeholder 2">
            <a:extLst>
              <a:ext uri="{FF2B5EF4-FFF2-40B4-BE49-F238E27FC236}">
                <a16:creationId xmlns:a16="http://schemas.microsoft.com/office/drawing/2014/main" id="{A24CC195-C5AE-1A75-3570-3894CDE46AEF}"/>
              </a:ext>
            </a:extLst>
          </p:cNvPr>
          <p:cNvSpPr>
            <a:spLocks noGrp="1"/>
          </p:cNvSpPr>
          <p:nvPr>
            <p:ph idx="1"/>
          </p:nvPr>
        </p:nvSpPr>
        <p:spPr/>
        <p:txBody>
          <a:bodyPr/>
          <a:lstStyle/>
          <a:p>
            <a:r>
              <a:rPr lang="th-TH" dirty="0"/>
              <a:t>วัลลภา อัญชลีสังกาศ (2548 : 11) อธิบายไว้ว่า มิวสิควิดีโอ หมายถึง วิดีโอขนาดสั้นที่มี ความยาวพอๆ กับเพลงเพลงหนึ่ง เพื่อถ่ายทอดความหมายและอารมณ์ของเพลงออกมาเป็นภาพ หรือ นาเสนอเรื่องราวตามเพลง</a:t>
            </a:r>
          </a:p>
          <a:p>
            <a:r>
              <a:rPr lang="en-US" dirty="0"/>
              <a:t>Chat </a:t>
            </a:r>
            <a:r>
              <a:rPr lang="en-US" dirty="0" err="1"/>
              <a:t>gpt</a:t>
            </a:r>
            <a:r>
              <a:rPr lang="en-US" dirty="0"/>
              <a:t> - </a:t>
            </a:r>
            <a:r>
              <a:rPr lang="th-TH" dirty="0"/>
              <a:t>มิวสิควิดีโอ (</a:t>
            </a:r>
            <a:r>
              <a:rPr lang="en-US" dirty="0"/>
              <a:t>Music Video </a:t>
            </a:r>
            <a:r>
              <a:rPr lang="th-TH" dirty="0"/>
              <a:t>หรือ </a:t>
            </a:r>
            <a:r>
              <a:rPr lang="en-US" dirty="0"/>
              <a:t>MV) </a:t>
            </a:r>
            <a:r>
              <a:rPr lang="th-TH" dirty="0"/>
              <a:t>คือ วิดีโอสั้นๆ ที่สร้างขึ้นเพื่อถ่ายทอดความหมาย อารมณ์ และเรื่องราวของเพลง เดิมทีใช้สำหรับเผยแพร่ทางโทรทัศน์ แต่ปัจจุบันนิยมใช้เป็นเครื่องมือในการส่งเสริมภาพลักษณ์และทำการตลาดให้ศิลปิน โดยมีรูปแบบหลากหลาย ทั้งการแสดงสด การเล่าเรื่อง หรือการนำเสนอสุนทรียะทางภาพ</a:t>
            </a:r>
            <a:endParaRPr lang="en-US" dirty="0"/>
          </a:p>
          <a:p>
            <a:r>
              <a:rPr lang="en-US" dirty="0"/>
              <a:t>Although the origins of music videos may be traced back to the first musical short films, they rose to prominence again when MTV created a framework based on the medium. “Illustrated”, “filmed”, “promo film,” “promo clip,” “promo video,” “song video,” “song clip,” or “film clip” were all the titles used to describe these types of videos. </a:t>
            </a:r>
          </a:p>
          <a:p>
            <a:pPr marL="0" indent="0">
              <a:buNone/>
            </a:pPr>
            <a:endParaRPr lang="en-US" dirty="0"/>
          </a:p>
        </p:txBody>
      </p:sp>
    </p:spTree>
    <p:extLst>
      <p:ext uri="{BB962C8B-B14F-4D97-AF65-F5344CB8AC3E}">
        <p14:creationId xmlns:p14="http://schemas.microsoft.com/office/powerpoint/2010/main" val="3869017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DD3F-879E-5BED-BFB5-AA5B2294C317}"/>
              </a:ext>
            </a:extLst>
          </p:cNvPr>
          <p:cNvSpPr>
            <a:spLocks noGrp="1"/>
          </p:cNvSpPr>
          <p:nvPr>
            <p:ph type="title"/>
          </p:nvPr>
        </p:nvSpPr>
        <p:spPr/>
        <p:txBody>
          <a:bodyPr/>
          <a:lstStyle/>
          <a:p>
            <a:r>
              <a:rPr lang="th-TH" dirty="0"/>
              <a:t>ประวัติของมิวสิควีดีโอ </a:t>
            </a:r>
            <a:r>
              <a:rPr lang="en-US" dirty="0"/>
              <a:t>(</a:t>
            </a:r>
            <a:r>
              <a:rPr lang="th-TH" dirty="0"/>
              <a:t>ยุคก่อนมิวสิควีดีโอ</a:t>
            </a:r>
            <a:r>
              <a:rPr lang="en-US" dirty="0"/>
              <a:t>)</a:t>
            </a:r>
          </a:p>
        </p:txBody>
      </p:sp>
      <p:sp>
        <p:nvSpPr>
          <p:cNvPr id="3" name="Content Placeholder 2">
            <a:extLst>
              <a:ext uri="{FF2B5EF4-FFF2-40B4-BE49-F238E27FC236}">
                <a16:creationId xmlns:a16="http://schemas.microsoft.com/office/drawing/2014/main" id="{12E53442-94B5-90C7-46B6-46E83264D004}"/>
              </a:ext>
            </a:extLst>
          </p:cNvPr>
          <p:cNvSpPr>
            <a:spLocks noGrp="1"/>
          </p:cNvSpPr>
          <p:nvPr>
            <p:ph idx="1"/>
          </p:nvPr>
        </p:nvSpPr>
        <p:spPr/>
        <p:txBody>
          <a:bodyPr>
            <a:normAutofit/>
          </a:bodyPr>
          <a:lstStyle/>
          <a:p>
            <a:pPr marL="0" indent="0">
              <a:buNone/>
            </a:pPr>
            <a:r>
              <a:rPr lang="th-TH" b="1" dirty="0">
                <a:cs typeface="+mj-cs"/>
              </a:rPr>
              <a:t>- ปี ค.ศ.1894 </a:t>
            </a:r>
            <a:r>
              <a:rPr lang="th-TH" dirty="0">
                <a:latin typeface="Angsana New" panose="02020603050405020304" pitchFamily="18" charset="-34"/>
                <a:cs typeface="+mj-cs"/>
              </a:rPr>
              <a:t>มีข่าวการนำภาพและเสียงมาประกอบกันเพื่อจัดฉายเป็นครั้งแรก โดย</a:t>
            </a:r>
            <a:r>
              <a:rPr lang="en-US" dirty="0">
                <a:latin typeface="Angsana New" panose="02020603050405020304" pitchFamily="18" charset="-34"/>
                <a:cs typeface="+mj-cs"/>
              </a:rPr>
              <a:t> George Thomas </a:t>
            </a:r>
            <a:r>
              <a:rPr lang="th-TH" dirty="0">
                <a:latin typeface="Angsana New" panose="02020603050405020304" pitchFamily="18" charset="-34"/>
                <a:cs typeface="+mj-cs"/>
              </a:rPr>
              <a:t>เป็นผู้นำภาพและเสียงมาประกอบกันและเรียกการฉายภาพและเสียงประกอบกันนี้ว่า </a:t>
            </a:r>
            <a:r>
              <a:rPr lang="en-US" dirty="0">
                <a:latin typeface="Angsana New" panose="02020603050405020304" pitchFamily="18" charset="-34"/>
                <a:cs typeface="+mj-cs"/>
              </a:rPr>
              <a:t>magic lantern </a:t>
            </a:r>
            <a:r>
              <a:rPr lang="th-TH" dirty="0">
                <a:latin typeface="Angsana New" panose="02020603050405020304" pitchFamily="18" charset="-34"/>
                <a:cs typeface="+mj-cs"/>
              </a:rPr>
              <a:t>ซึ่งในยุคนั้นเป็นยุคแรก</a:t>
            </a:r>
            <a:r>
              <a:rPr lang="th-TH" dirty="0" err="1">
                <a:latin typeface="Angsana New" panose="02020603050405020304" pitchFamily="18" charset="-34"/>
                <a:cs typeface="+mj-cs"/>
              </a:rPr>
              <a:t>ๆข</a:t>
            </a:r>
            <a:r>
              <a:rPr lang="th-TH" dirty="0">
                <a:latin typeface="Angsana New" panose="02020603050405020304" pitchFamily="18" charset="-34"/>
                <a:cs typeface="+mj-cs"/>
              </a:rPr>
              <a:t>องภาพยนตร์ โดยภาพยนตร์ปรกติที่ฉายนั้นจะเป็นเพียงภาพเคลื่อนไหวที่ไม่มีเสียง </a:t>
            </a:r>
            <a:r>
              <a:rPr lang="en-US" dirty="0">
                <a:latin typeface="Angsana New" panose="02020603050405020304" pitchFamily="18" charset="-34"/>
                <a:cs typeface="+mj-cs"/>
              </a:rPr>
              <a:t>magic lantern </a:t>
            </a:r>
            <a:r>
              <a:rPr lang="th-TH" dirty="0">
                <a:latin typeface="Angsana New" panose="02020603050405020304" pitchFamily="18" charset="-34"/>
                <a:cs typeface="+mj-cs"/>
              </a:rPr>
              <a:t>จึงเป็นปรกฏการณ์ใหม่ในยุคนั้นจึงอาจกล่าวได้ว่าสิ่งนี้เป็นแนวคิดของต้นกำเนินมิวสิควีดีโอ</a:t>
            </a:r>
            <a:r>
              <a:rPr lang="en-US" dirty="0">
                <a:latin typeface="Angsana New" panose="02020603050405020304" pitchFamily="18" charset="-34"/>
                <a:cs typeface="+mj-cs"/>
              </a:rPr>
              <a:t> </a:t>
            </a:r>
            <a:r>
              <a:rPr lang="en-US" dirty="0">
                <a:latin typeface="Angsana New" panose="02020603050405020304" pitchFamily="18" charset="-34"/>
                <a:cs typeface="+mj-cs"/>
                <a:hlinkClick r:id="rId2"/>
              </a:rPr>
              <a:t>https://youtu.be/4D0-YuX-X80</a:t>
            </a:r>
            <a:endParaRPr lang="th-TH" dirty="0">
              <a:latin typeface="Angsana New" panose="02020603050405020304" pitchFamily="18" charset="-34"/>
              <a:cs typeface="+mj-cs"/>
            </a:endParaRPr>
          </a:p>
          <a:p>
            <a:pPr>
              <a:buFontTx/>
              <a:buChar char="-"/>
            </a:pPr>
            <a:r>
              <a:rPr lang="th-TH" b="1" dirty="0">
                <a:latin typeface="Angsana New" panose="02020603050405020304" pitchFamily="18" charset="-34"/>
                <a:cs typeface="+mj-cs"/>
              </a:rPr>
              <a:t>ต่อมาในปี 1927  </a:t>
            </a:r>
            <a:r>
              <a:rPr lang="th-TH" dirty="0">
                <a:latin typeface="Angsana New" panose="02020603050405020304" pitchFamily="18" charset="-34"/>
                <a:cs typeface="+mj-cs"/>
              </a:rPr>
              <a:t>การฉายภาพยนตร์ที่เป็นเพียงภาพเคลื่อนไหวที่ไม่มีเสียงเริ่มที่จะหมดความนิยม เมื่อมีการนำภาพและเสียงมาประกอบการฉายในภาพยนตร์มากขึ้น โดย ภาพและเสียงเพลงที่มีความโดงด</a:t>
            </a:r>
            <a:r>
              <a:rPr lang="th-TH" dirty="0" err="1">
                <a:latin typeface="Angsana New" panose="02020603050405020304" pitchFamily="18" charset="-34"/>
                <a:cs typeface="+mj-cs"/>
              </a:rPr>
              <a:t>ัง</a:t>
            </a:r>
            <a:r>
              <a:rPr lang="th-TH" dirty="0">
                <a:latin typeface="Angsana New" panose="02020603050405020304" pitchFamily="18" charset="-34"/>
                <a:cs typeface="+mj-cs"/>
              </a:rPr>
              <a:t>ในสมัยนั้นคือเพลงแนว </a:t>
            </a:r>
            <a:r>
              <a:rPr lang="en-US" dirty="0">
                <a:latin typeface="Angsana New" panose="02020603050405020304" pitchFamily="18" charset="-34"/>
                <a:cs typeface="+mj-cs"/>
              </a:rPr>
              <a:t>Jazz </a:t>
            </a:r>
            <a:r>
              <a:rPr lang="th-TH" dirty="0">
                <a:latin typeface="Angsana New" panose="02020603050405020304" pitchFamily="18" charset="-34"/>
                <a:cs typeface="+mj-cs"/>
              </a:rPr>
              <a:t>ที่ประกอบกับการร้องเพลง </a:t>
            </a:r>
            <a:r>
              <a:rPr lang="en-US" dirty="0">
                <a:latin typeface="Angsana New" panose="02020603050405020304" pitchFamily="18" charset="-34"/>
                <a:cs typeface="+mj-cs"/>
                <a:hlinkClick r:id="rId3"/>
              </a:rPr>
              <a:t>https://www.youtube.com/watch?v=PIaj7FNHnjQ&amp;t=2s</a:t>
            </a:r>
            <a:r>
              <a:rPr lang="th-TH" dirty="0">
                <a:latin typeface="Angsana New" panose="02020603050405020304" pitchFamily="18" charset="-34"/>
                <a:cs typeface="+mj-cs"/>
              </a:rPr>
              <a:t> </a:t>
            </a:r>
          </a:p>
          <a:p>
            <a:pPr>
              <a:buFontTx/>
              <a:buChar char="-"/>
            </a:pPr>
            <a:r>
              <a:rPr lang="th-TH" b="1" dirty="0">
                <a:latin typeface="Angsana New" panose="02020603050405020304" pitchFamily="18" charset="-34"/>
                <a:cs typeface="+mj-cs"/>
              </a:rPr>
              <a:t>ในปี 1958-1959 </a:t>
            </a:r>
            <a:r>
              <a:rPr lang="th-TH" dirty="0">
                <a:latin typeface="Angsana New" panose="02020603050405020304" pitchFamily="18" charset="-34"/>
                <a:cs typeface="+mj-cs"/>
              </a:rPr>
              <a:t>อุปกรณ์ที่มีชื่อว่า </a:t>
            </a:r>
            <a:r>
              <a:rPr lang="en-US" dirty="0">
                <a:latin typeface="Angsana New" panose="02020603050405020304" pitchFamily="18" charset="-34"/>
                <a:cs typeface="+mj-cs"/>
              </a:rPr>
              <a:t> </a:t>
            </a:r>
            <a:r>
              <a:rPr lang="en-US" dirty="0" err="1">
                <a:latin typeface="Angsana New" panose="02020603050405020304" pitchFamily="18" charset="-34"/>
                <a:cs typeface="+mj-cs"/>
              </a:rPr>
              <a:t>Scopitone</a:t>
            </a:r>
            <a:r>
              <a:rPr lang="th-TH" dirty="0">
                <a:latin typeface="Angsana New" panose="02020603050405020304" pitchFamily="18" charset="-34"/>
                <a:cs typeface="+mj-cs"/>
              </a:rPr>
              <a:t> ซึ่งเป็นเครื่อง </a:t>
            </a:r>
            <a:r>
              <a:rPr lang="en-US" dirty="0">
                <a:latin typeface="Angsana New" panose="02020603050405020304" pitchFamily="18" charset="-34"/>
                <a:cs typeface="+mj-cs"/>
              </a:rPr>
              <a:t>Juke box </a:t>
            </a:r>
            <a:r>
              <a:rPr lang="th-TH" dirty="0">
                <a:latin typeface="Angsana New" panose="02020603050405020304" pitchFamily="18" charset="-34"/>
                <a:cs typeface="+mj-cs"/>
              </a:rPr>
              <a:t>ที่มีอยู่ในเกือบทุกไนต์คลับและผับทั่วทั้งประเทศอเมริกาและอังกฤษ เครื่อง </a:t>
            </a:r>
            <a:r>
              <a:rPr lang="en-US" dirty="0" err="1">
                <a:latin typeface="Angsana New" panose="02020603050405020304" pitchFamily="18" charset="-34"/>
                <a:cs typeface="+mj-cs"/>
              </a:rPr>
              <a:t>Scopitone</a:t>
            </a:r>
            <a:r>
              <a:rPr lang="en-US" dirty="0">
                <a:latin typeface="Angsana New" panose="02020603050405020304" pitchFamily="18" charset="-34"/>
                <a:cs typeface="+mj-cs"/>
              </a:rPr>
              <a:t> </a:t>
            </a:r>
            <a:r>
              <a:rPr lang="th-TH" dirty="0">
                <a:latin typeface="Angsana New" panose="02020603050405020304" pitchFamily="18" charset="-34"/>
                <a:cs typeface="+mj-cs"/>
              </a:rPr>
              <a:t>นี้เป็นเครื่องที่คนสามารถส่องดูมิวสิควีดีโอที่เล่นผ่านจอเล็กๆขนาดเท่าๆกับจอโทรศัพท์ </a:t>
            </a:r>
            <a:r>
              <a:rPr lang="en-US" dirty="0" err="1">
                <a:latin typeface="Angsana New" panose="02020603050405020304" pitchFamily="18" charset="-34"/>
                <a:cs typeface="+mj-cs"/>
              </a:rPr>
              <a:t>iphone</a:t>
            </a:r>
            <a:r>
              <a:rPr lang="en-US" dirty="0">
                <a:latin typeface="Angsana New" panose="02020603050405020304" pitchFamily="18" charset="-34"/>
                <a:cs typeface="+mj-cs"/>
              </a:rPr>
              <a:t> </a:t>
            </a:r>
            <a:r>
              <a:rPr lang="th-TH" dirty="0">
                <a:latin typeface="Angsana New" panose="02020603050405020304" pitchFamily="18" charset="-34"/>
                <a:cs typeface="+mj-cs"/>
              </a:rPr>
              <a:t>ในปัจจุบัน ทำให้ทุกคนที่ไปเที่ยวกลางคืนสามารถเข้าถึงการดูมิวสิควีดีโอนอกสถานที่ </a:t>
            </a:r>
            <a:r>
              <a:rPr lang="en-US" dirty="0">
                <a:latin typeface="Angsana New" panose="02020603050405020304" pitchFamily="18" charset="-34"/>
                <a:cs typeface="+mj-cs"/>
              </a:rPr>
              <a:t>(</a:t>
            </a:r>
            <a:r>
              <a:rPr lang="th-TH" dirty="0">
                <a:latin typeface="Angsana New" panose="02020603050405020304" pitchFamily="18" charset="-34"/>
                <a:cs typeface="+mj-cs"/>
              </a:rPr>
              <a:t>นอกโรงภาพยนตร์</a:t>
            </a:r>
            <a:r>
              <a:rPr lang="en-US" dirty="0">
                <a:latin typeface="Angsana New" panose="02020603050405020304" pitchFamily="18" charset="-34"/>
                <a:cs typeface="+mj-cs"/>
              </a:rPr>
              <a:t>) </a:t>
            </a:r>
            <a:r>
              <a:rPr lang="th-TH" dirty="0">
                <a:latin typeface="Angsana New" panose="02020603050405020304" pitchFamily="18" charset="-34"/>
                <a:cs typeface="+mj-cs"/>
              </a:rPr>
              <a:t>ได้เป็นครั้งแรก โดยผู้คิดค้นอุปกรณ์นี้มีชื่อว่า </a:t>
            </a:r>
            <a:r>
              <a:rPr lang="en-US" dirty="0">
                <a:latin typeface="Angsana New" panose="02020603050405020304" pitchFamily="18" charset="-34"/>
                <a:cs typeface="+mj-cs"/>
              </a:rPr>
              <a:t>Serge Gainsbourg</a:t>
            </a:r>
            <a:r>
              <a:rPr lang="th-TH" dirty="0">
                <a:latin typeface="Angsana New" panose="02020603050405020304" pitchFamily="18" charset="-34"/>
                <a:cs typeface="+mj-cs"/>
              </a:rPr>
              <a:t> เป็นชาวฝรั่งเศส </a:t>
            </a:r>
            <a:r>
              <a:rPr lang="en-US" dirty="0">
                <a:latin typeface="Angsana New" panose="02020603050405020304" pitchFamily="18" charset="-34"/>
                <a:cs typeface="+mj-cs"/>
                <a:hlinkClick r:id="rId4"/>
              </a:rPr>
              <a:t>https://www.youtube.com/watch?v=E8ZCvYg5-ZQ&amp;t=5s</a:t>
            </a:r>
            <a:r>
              <a:rPr lang="th-TH" dirty="0">
                <a:latin typeface="Angsana New" panose="02020603050405020304" pitchFamily="18" charset="-34"/>
                <a:cs typeface="+mj-cs"/>
              </a:rPr>
              <a:t> </a:t>
            </a:r>
          </a:p>
        </p:txBody>
      </p:sp>
    </p:spTree>
    <p:extLst>
      <p:ext uri="{BB962C8B-B14F-4D97-AF65-F5344CB8AC3E}">
        <p14:creationId xmlns:p14="http://schemas.microsoft.com/office/powerpoint/2010/main" val="274090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66B69-66D7-AA03-9FB4-16DEF761107A}"/>
              </a:ext>
            </a:extLst>
          </p:cNvPr>
          <p:cNvSpPr>
            <a:spLocks noGrp="1"/>
          </p:cNvSpPr>
          <p:nvPr>
            <p:ph type="title"/>
          </p:nvPr>
        </p:nvSpPr>
        <p:spPr/>
        <p:txBody>
          <a:bodyPr/>
          <a:lstStyle/>
          <a:p>
            <a:r>
              <a:rPr lang="th-TH" dirty="0"/>
              <a:t>ประวัติมิวสิควีดีโอ </a:t>
            </a:r>
            <a:r>
              <a:rPr lang="en-US" dirty="0"/>
              <a:t>(</a:t>
            </a:r>
            <a:r>
              <a:rPr lang="th-TH" dirty="0"/>
              <a:t>ยุคมิวสิควีดีโอ</a:t>
            </a:r>
            <a:r>
              <a:rPr lang="en-US" dirty="0"/>
              <a:t>)</a:t>
            </a:r>
          </a:p>
        </p:txBody>
      </p:sp>
      <p:sp>
        <p:nvSpPr>
          <p:cNvPr id="3" name="Content Placeholder 2">
            <a:extLst>
              <a:ext uri="{FF2B5EF4-FFF2-40B4-BE49-F238E27FC236}">
                <a16:creationId xmlns:a16="http://schemas.microsoft.com/office/drawing/2014/main" id="{D91C60D1-FA95-5260-FD34-92B8BF08CB75}"/>
              </a:ext>
            </a:extLst>
          </p:cNvPr>
          <p:cNvSpPr>
            <a:spLocks noGrp="1"/>
          </p:cNvSpPr>
          <p:nvPr>
            <p:ph idx="1"/>
          </p:nvPr>
        </p:nvSpPr>
        <p:spPr/>
        <p:txBody>
          <a:bodyPr/>
          <a:lstStyle/>
          <a:p>
            <a:r>
              <a:rPr lang="th-TH" dirty="0"/>
              <a:t>ในปี 1965-1974 ในยุคนี้ฟิล์มขนาด 16 มม. มีราคาที่ถูกคนทำให้คนเข้าถึงได้มากขึ้น รวมถึงมีการถือกำเนิดโทรทัศน์ขึ้นเป็นครั้งแรก นำไปสู่การเกิด </a:t>
            </a:r>
            <a:r>
              <a:rPr lang="en-US" dirty="0"/>
              <a:t>pop culture </a:t>
            </a:r>
            <a:r>
              <a:rPr lang="th-TH" dirty="0"/>
              <a:t>ในปลายปี 1960</a:t>
            </a:r>
            <a:r>
              <a:rPr lang="en-US" dirty="0"/>
              <a:t> </a:t>
            </a:r>
            <a:r>
              <a:rPr lang="th-TH" dirty="0"/>
              <a:t>ทำให้มีปรากฏการณ์การโปรโมทศิลปินเพลงผ่านโทรทัศน์ การผลิตมิวสิควีดีโอเพลง </a:t>
            </a:r>
            <a:r>
              <a:rPr lang="en-US" dirty="0"/>
              <a:t>we can work it out </a:t>
            </a:r>
            <a:r>
              <a:rPr lang="th-TH" dirty="0"/>
              <a:t>ที่ร้องโดยวง </a:t>
            </a:r>
            <a:r>
              <a:rPr lang="en-US" dirty="0"/>
              <a:t>The Beatle </a:t>
            </a:r>
            <a:r>
              <a:rPr lang="th-TH" dirty="0"/>
              <a:t>จึงถือเป็นมิวสิควีดีโอแรกของโลก </a:t>
            </a:r>
            <a:r>
              <a:rPr lang="en-US" dirty="0"/>
              <a:t> </a:t>
            </a:r>
            <a:r>
              <a:rPr lang="en-US" dirty="0">
                <a:hlinkClick r:id="rId2"/>
              </a:rPr>
              <a:t>https://www.youtube.com/watch?v=Qyclqo_AV2M&amp;t=2s</a:t>
            </a:r>
            <a:r>
              <a:rPr lang="th-TH" dirty="0"/>
              <a:t>  ที่มีการเผยแพร่ผ่านช่องทางโทรทัศน์ทำให้บุคคลทั่วไปรู้จักมิวสิควีดีโอในยุคนั้น</a:t>
            </a:r>
          </a:p>
          <a:p>
            <a:r>
              <a:rPr lang="th-TH" dirty="0"/>
              <a:t>หลังจากนั้นในปี 1966 ผู้กำกับมิวสิควีดีโอ </a:t>
            </a:r>
            <a:r>
              <a:rPr lang="en-US" dirty="0"/>
              <a:t>Michael Lindsay-Hogg</a:t>
            </a:r>
            <a:r>
              <a:rPr lang="th-TH" dirty="0"/>
              <a:t> ก็ได้เริ่มคิดวิธีและเทคนิคใหม่ๆในการนำเสนอมิวสิควีดีโอเป็นต้นมา จึงทำให้ในปัจจุบันมีการนำเสนอมิวสิควีดีโอในหลากหลายรูปแบบ</a:t>
            </a:r>
          </a:p>
          <a:p>
            <a:r>
              <a:rPr lang="th-TH" dirty="0"/>
              <a:t>ในปี 1968-1974 ได้มีการทดลองทำมิวสิควีดีโอในหลากหลายรูปแบบและเป็นที่นินมจนเป็นต้นกำเนิดของช่อง </a:t>
            </a:r>
            <a:r>
              <a:rPr lang="en-US" dirty="0"/>
              <a:t>M</a:t>
            </a:r>
            <a:r>
              <a:rPr lang="th-TH" dirty="0"/>
              <a:t>.</a:t>
            </a:r>
            <a:r>
              <a:rPr lang="en-US" dirty="0"/>
              <a:t>TV. </a:t>
            </a:r>
            <a:r>
              <a:rPr lang="th-TH" dirty="0"/>
              <a:t>ช่องโทรทัศน์ที่เนำเสนอมิวสิควีดีโอและเป็นที่นิยมไปทั่วโลกและยังคงอยู่ในยุคต่อๆมา</a:t>
            </a:r>
          </a:p>
        </p:txBody>
      </p:sp>
    </p:spTree>
    <p:extLst>
      <p:ext uri="{BB962C8B-B14F-4D97-AF65-F5344CB8AC3E}">
        <p14:creationId xmlns:p14="http://schemas.microsoft.com/office/powerpoint/2010/main" val="37884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292A-ED72-1483-BEB8-F0E2F2431EBF}"/>
              </a:ext>
            </a:extLst>
          </p:cNvPr>
          <p:cNvSpPr>
            <a:spLocks noGrp="1"/>
          </p:cNvSpPr>
          <p:nvPr>
            <p:ph type="title"/>
          </p:nvPr>
        </p:nvSpPr>
        <p:spPr/>
        <p:txBody>
          <a:bodyPr/>
          <a:lstStyle/>
          <a:p>
            <a:r>
              <a:rPr lang="th-TH" dirty="0"/>
              <a:t>ประวัติมิวสิควีดีโอ</a:t>
            </a:r>
            <a:endParaRPr lang="en-US" dirty="0"/>
          </a:p>
        </p:txBody>
      </p:sp>
      <p:sp>
        <p:nvSpPr>
          <p:cNvPr id="3" name="Content Placeholder 2">
            <a:extLst>
              <a:ext uri="{FF2B5EF4-FFF2-40B4-BE49-F238E27FC236}">
                <a16:creationId xmlns:a16="http://schemas.microsoft.com/office/drawing/2014/main" id="{93873DC9-EB5B-6B13-DC7A-5270A944F564}"/>
              </a:ext>
            </a:extLst>
          </p:cNvPr>
          <p:cNvSpPr>
            <a:spLocks noGrp="1"/>
          </p:cNvSpPr>
          <p:nvPr>
            <p:ph idx="1"/>
          </p:nvPr>
        </p:nvSpPr>
        <p:spPr/>
        <p:txBody>
          <a:bodyPr/>
          <a:lstStyle/>
          <a:p>
            <a:r>
              <a:rPr lang="th-TH" dirty="0"/>
              <a:t>ประวัติมิวสิควีดีโอในประเทศไทย เกิดขึ้นหลังจากมี </a:t>
            </a:r>
            <a:r>
              <a:rPr lang="en-US" dirty="0" err="1"/>
              <a:t>M.Tv</a:t>
            </a:r>
            <a:r>
              <a:rPr lang="en-US" dirty="0"/>
              <a:t> </a:t>
            </a:r>
            <a:r>
              <a:rPr lang="th-TH" dirty="0"/>
              <a:t>และมีนักร้องไทยที่ไปใช้ชีวิตอยู่ต่างประเทศจึงมีความเชี่ยวชาญด้านเพลงและคุ้นเคยกับมิวสิควีดีโอในยุคนั้น จนเป็นสาเหตุให้ได้ทำมิวสิควีดีโอของตนเองอันแรกขึ้นมาในประเทศไทย</a:t>
            </a:r>
          </a:p>
          <a:p>
            <a:r>
              <a:rPr lang="th-TH" dirty="0"/>
              <a:t>เพลงไปทะเลกันดีกว่าเป็นมิวสิควีดีโอแรกของไทย </a:t>
            </a:r>
          </a:p>
          <a:p>
            <a:r>
              <a:rPr lang="en-US" dirty="0"/>
              <a:t>https://www.youtube.com/watch?v=oLv0tbAAD8A </a:t>
            </a:r>
            <a:endParaRPr lang="th-TH" dirty="0"/>
          </a:p>
          <a:p>
            <a:endParaRPr lang="en-US" dirty="0"/>
          </a:p>
        </p:txBody>
      </p:sp>
    </p:spTree>
    <p:extLst>
      <p:ext uri="{BB962C8B-B14F-4D97-AF65-F5344CB8AC3E}">
        <p14:creationId xmlns:p14="http://schemas.microsoft.com/office/powerpoint/2010/main" val="1118724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5323-361B-FFFB-5348-A05A060624D6}"/>
              </a:ext>
            </a:extLst>
          </p:cNvPr>
          <p:cNvSpPr>
            <a:spLocks noGrp="1"/>
          </p:cNvSpPr>
          <p:nvPr>
            <p:ph type="title"/>
          </p:nvPr>
        </p:nvSpPr>
        <p:spPr/>
        <p:txBody>
          <a:bodyPr/>
          <a:lstStyle/>
          <a:p>
            <a:r>
              <a:rPr lang="th-TH" dirty="0"/>
              <a:t>ประเภทของ </a:t>
            </a:r>
            <a:r>
              <a:rPr lang="en-US" dirty="0"/>
              <a:t>music video </a:t>
            </a:r>
          </a:p>
        </p:txBody>
      </p:sp>
      <p:sp>
        <p:nvSpPr>
          <p:cNvPr id="3" name="Content Placeholder 2">
            <a:extLst>
              <a:ext uri="{FF2B5EF4-FFF2-40B4-BE49-F238E27FC236}">
                <a16:creationId xmlns:a16="http://schemas.microsoft.com/office/drawing/2014/main" id="{3086A46E-7415-79F9-8771-AD2D3B77B69A}"/>
              </a:ext>
            </a:extLst>
          </p:cNvPr>
          <p:cNvSpPr>
            <a:spLocks noGrp="1"/>
          </p:cNvSpPr>
          <p:nvPr>
            <p:ph idx="1"/>
          </p:nvPr>
        </p:nvSpPr>
        <p:spPr/>
        <p:txBody>
          <a:bodyPr>
            <a:normAutofit fontScale="92500" lnSpcReduction="10000"/>
          </a:bodyPr>
          <a:lstStyle/>
          <a:p>
            <a:r>
              <a:rPr lang="en-US" dirty="0"/>
              <a:t>1. Performance music videos - </a:t>
            </a:r>
            <a:r>
              <a:rPr lang="th-TH" dirty="0"/>
              <a:t>การแสดงดนตรี</a:t>
            </a:r>
            <a:endParaRPr lang="en-US" dirty="0"/>
          </a:p>
          <a:p>
            <a:r>
              <a:rPr lang="en-US" dirty="0"/>
              <a:t>2. Narrative music videos</a:t>
            </a:r>
            <a:r>
              <a:rPr lang="th-TH" dirty="0"/>
              <a:t> – การเล่าเรื่อง</a:t>
            </a:r>
            <a:r>
              <a:rPr lang="en-US" dirty="0"/>
              <a:t> </a:t>
            </a:r>
            <a:r>
              <a:rPr lang="th-TH" dirty="0"/>
              <a:t>ต้น – กลาง – จบ </a:t>
            </a:r>
            <a:endParaRPr lang="en-US" dirty="0"/>
          </a:p>
          <a:p>
            <a:pPr lvl="1"/>
            <a:r>
              <a:rPr lang="en-US" dirty="0"/>
              <a:t>2.1 Illustration – </a:t>
            </a:r>
            <a:r>
              <a:rPr lang="th-TH" dirty="0"/>
              <a:t>ตรงไปตรงมาตามเพลง</a:t>
            </a:r>
          </a:p>
          <a:p>
            <a:pPr lvl="1"/>
            <a:r>
              <a:rPr lang="th-TH" dirty="0"/>
              <a:t>2.2 </a:t>
            </a:r>
            <a:r>
              <a:rPr lang="en-US" dirty="0"/>
              <a:t>Amplification – </a:t>
            </a:r>
            <a:r>
              <a:rPr lang="th-TH" dirty="0"/>
              <a:t>ขยายความเพิ่มเติมเกินเพลง </a:t>
            </a:r>
          </a:p>
          <a:p>
            <a:pPr lvl="1"/>
            <a:r>
              <a:rPr lang="th-TH" dirty="0"/>
              <a:t>2.3 </a:t>
            </a:r>
            <a:r>
              <a:rPr lang="en-US" dirty="0"/>
              <a:t> Disjuncture – </a:t>
            </a:r>
            <a:r>
              <a:rPr lang="th-TH" dirty="0"/>
              <a:t>ไม่ปะติดปะต่อแต่มี ต้น – กลาง – จบ ตามเพลง  </a:t>
            </a:r>
            <a:r>
              <a:rPr lang="en-US" dirty="0"/>
              <a:t> </a:t>
            </a:r>
          </a:p>
          <a:p>
            <a:r>
              <a:rPr lang="en-US" dirty="0"/>
              <a:t>3. Concept music videos</a:t>
            </a:r>
            <a:r>
              <a:rPr lang="th-TH" dirty="0"/>
              <a:t> - เน้นที่ภาพรวมที่ต้องการจะสื่อ</a:t>
            </a:r>
            <a:endParaRPr lang="en-US" dirty="0"/>
          </a:p>
          <a:p>
            <a:pPr lvl="1"/>
            <a:r>
              <a:rPr lang="en-US" dirty="0"/>
              <a:t>3.1 Thematic videos are based on a theme. </a:t>
            </a:r>
            <a:r>
              <a:rPr lang="th-TH" dirty="0"/>
              <a:t>- เน้นที่</a:t>
            </a:r>
            <a:r>
              <a:rPr lang="th-TH" dirty="0" err="1"/>
              <a:t>ธีมข</a:t>
            </a:r>
            <a:r>
              <a:rPr lang="th-TH" dirty="0"/>
              <a:t>องเพลง</a:t>
            </a:r>
            <a:endParaRPr lang="en-US" dirty="0"/>
          </a:p>
          <a:p>
            <a:pPr lvl="1"/>
            <a:r>
              <a:rPr lang="en-US" dirty="0"/>
              <a:t>3.2 Symbolic videos are made up of different frames that build meaning with each other.</a:t>
            </a:r>
            <a:r>
              <a:rPr lang="th-TH" dirty="0"/>
              <a:t> - เน้นที่สัญลักษณ์</a:t>
            </a:r>
            <a:r>
              <a:rPr lang="en-US" dirty="0"/>
              <a:t>  </a:t>
            </a:r>
          </a:p>
          <a:p>
            <a:r>
              <a:rPr lang="en-US" dirty="0"/>
              <a:t>4. Lyrics music videos</a:t>
            </a:r>
            <a:r>
              <a:rPr lang="th-TH" dirty="0"/>
              <a:t> - เนื้อเพลง</a:t>
            </a:r>
            <a:endParaRPr lang="en-US" dirty="0"/>
          </a:p>
          <a:p>
            <a:r>
              <a:rPr lang="en-US" dirty="0"/>
              <a:t>5. Animated music videos </a:t>
            </a:r>
            <a:r>
              <a:rPr lang="th-TH" dirty="0"/>
              <a:t>- นำเสนอแบบ</a:t>
            </a:r>
            <a:r>
              <a:rPr lang="th-TH" dirty="0" err="1"/>
              <a:t>แอนิเมชั่น</a:t>
            </a:r>
            <a:endParaRPr lang="en-US" dirty="0"/>
          </a:p>
        </p:txBody>
      </p:sp>
    </p:spTree>
    <p:extLst>
      <p:ext uri="{BB962C8B-B14F-4D97-AF65-F5344CB8AC3E}">
        <p14:creationId xmlns:p14="http://schemas.microsoft.com/office/powerpoint/2010/main" val="3451951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7FFD1-96D3-5783-7267-DDA3376CD953}"/>
              </a:ext>
            </a:extLst>
          </p:cNvPr>
          <p:cNvSpPr>
            <a:spLocks noGrp="1"/>
          </p:cNvSpPr>
          <p:nvPr>
            <p:ph type="title"/>
          </p:nvPr>
        </p:nvSpPr>
        <p:spPr/>
        <p:txBody>
          <a:bodyPr>
            <a:normAutofit fontScale="90000"/>
          </a:bodyPr>
          <a:lstStyle/>
          <a:p>
            <a:r>
              <a:rPr lang="th-TH" dirty="0"/>
              <a:t>ประเภทของ </a:t>
            </a:r>
            <a:r>
              <a:rPr lang="en-US" dirty="0"/>
              <a:t>music video</a:t>
            </a:r>
            <a:br>
              <a:rPr lang="en-US" dirty="0"/>
            </a:br>
            <a:br>
              <a:rPr lang="en-US" dirty="0"/>
            </a:br>
            <a:r>
              <a:rPr lang="en-US" sz="3100" dirty="0"/>
              <a:t>Performance music videos </a:t>
            </a:r>
            <a:br>
              <a:rPr lang="th-TH" dirty="0"/>
            </a:br>
            <a:r>
              <a:rPr lang="en-US" dirty="0"/>
              <a:t> </a:t>
            </a:r>
          </a:p>
        </p:txBody>
      </p:sp>
      <p:sp>
        <p:nvSpPr>
          <p:cNvPr id="3" name="Content Placeholder 2">
            <a:extLst>
              <a:ext uri="{FF2B5EF4-FFF2-40B4-BE49-F238E27FC236}">
                <a16:creationId xmlns:a16="http://schemas.microsoft.com/office/drawing/2014/main" id="{4B565730-F918-E3C4-9437-68610D7C90EF}"/>
              </a:ext>
            </a:extLst>
          </p:cNvPr>
          <p:cNvSpPr>
            <a:spLocks noGrp="1"/>
          </p:cNvSpPr>
          <p:nvPr>
            <p:ph idx="1"/>
          </p:nvPr>
        </p:nvSpPr>
        <p:spPr/>
        <p:txBody>
          <a:bodyPr/>
          <a:lstStyle/>
          <a:p>
            <a:endParaRPr lang="en-US" dirty="0">
              <a:hlinkClick r:id="rId2"/>
            </a:endParaRPr>
          </a:p>
          <a:p>
            <a:r>
              <a:rPr lang="en-US" dirty="0">
                <a:hlinkClick r:id="rId2"/>
              </a:rPr>
              <a:t>https://www.youtube.com/watch?v=EqWRaAF6_WY</a:t>
            </a:r>
            <a:r>
              <a:rPr lang="en-US" dirty="0"/>
              <a:t> </a:t>
            </a:r>
          </a:p>
          <a:p>
            <a:r>
              <a:rPr lang="en-US" dirty="0">
                <a:hlinkClick r:id="rId3"/>
              </a:rPr>
              <a:t>https://www.youtube.com/watch?v=kemivUKb4f4</a:t>
            </a:r>
            <a:r>
              <a:rPr lang="en-US" dirty="0"/>
              <a:t> </a:t>
            </a:r>
          </a:p>
          <a:p>
            <a:r>
              <a:rPr lang="en-US" dirty="0">
                <a:hlinkClick r:id="rId4"/>
              </a:rPr>
              <a:t>https://www.youtube.com/watch?v=6fVE8kSM43I</a:t>
            </a:r>
            <a:r>
              <a:rPr lang="en-US" dirty="0"/>
              <a:t> </a:t>
            </a:r>
          </a:p>
        </p:txBody>
      </p:sp>
    </p:spTree>
    <p:extLst>
      <p:ext uri="{BB962C8B-B14F-4D97-AF65-F5344CB8AC3E}">
        <p14:creationId xmlns:p14="http://schemas.microsoft.com/office/powerpoint/2010/main" val="2284259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0BDF4-EFAE-510E-0E7D-C4DE1A11E9C0}"/>
              </a:ext>
            </a:extLst>
          </p:cNvPr>
          <p:cNvSpPr>
            <a:spLocks noGrp="1"/>
          </p:cNvSpPr>
          <p:nvPr>
            <p:ph type="title"/>
          </p:nvPr>
        </p:nvSpPr>
        <p:spPr/>
        <p:txBody>
          <a:bodyPr>
            <a:normAutofit fontScale="90000"/>
          </a:bodyPr>
          <a:lstStyle/>
          <a:p>
            <a:r>
              <a:rPr lang="th-TH" dirty="0"/>
              <a:t>ประเภทของ </a:t>
            </a:r>
            <a:r>
              <a:rPr lang="en-US" dirty="0"/>
              <a:t>music video</a:t>
            </a:r>
            <a:br>
              <a:rPr lang="en-US" dirty="0"/>
            </a:br>
            <a:br>
              <a:rPr lang="en-US" dirty="0"/>
            </a:br>
            <a:r>
              <a:rPr lang="en-US" sz="3100" dirty="0"/>
              <a:t>Narrative music video (3 different technique) </a:t>
            </a:r>
          </a:p>
        </p:txBody>
      </p:sp>
      <p:sp>
        <p:nvSpPr>
          <p:cNvPr id="3" name="Content Placeholder 2">
            <a:extLst>
              <a:ext uri="{FF2B5EF4-FFF2-40B4-BE49-F238E27FC236}">
                <a16:creationId xmlns:a16="http://schemas.microsoft.com/office/drawing/2014/main" id="{312D7032-7109-06A4-6B82-BA44ABF78D85}"/>
              </a:ext>
            </a:extLst>
          </p:cNvPr>
          <p:cNvSpPr>
            <a:spLocks noGrp="1"/>
          </p:cNvSpPr>
          <p:nvPr>
            <p:ph idx="1"/>
          </p:nvPr>
        </p:nvSpPr>
        <p:spPr/>
        <p:txBody>
          <a:bodyPr>
            <a:normAutofit/>
          </a:bodyPr>
          <a:lstStyle/>
          <a:p>
            <a:endParaRPr lang="en-US" dirty="0"/>
          </a:p>
          <a:p>
            <a:r>
              <a:rPr lang="th-TH" dirty="0"/>
              <a:t>เน้นที่การนำเสนอแบบ ต้น – กลาง – จบ เหมือนการนำเสนอภาพยนตร์สั้น โดยแบ่งออกเป็น 3 ประเภทย่อยคือ</a:t>
            </a:r>
          </a:p>
          <a:p>
            <a:r>
              <a:rPr lang="en-US" dirty="0"/>
              <a:t>1. Illustration –  </a:t>
            </a:r>
            <a:r>
              <a:rPr lang="th-TH" dirty="0"/>
              <a:t>นำเสนอแบบตรงไปตรงมาตามเพลงเลย</a:t>
            </a:r>
            <a:endParaRPr lang="en-US" dirty="0"/>
          </a:p>
          <a:p>
            <a:r>
              <a:rPr lang="en-US" dirty="0"/>
              <a:t>2. Amplification</a:t>
            </a:r>
            <a:r>
              <a:rPr lang="th-TH" dirty="0"/>
              <a:t> – นำเสนอแบบขยายความของเพลง นำเสนอแบบขยายความเติมความคิดของผู้กำกับลงไปมากกว่าเนื้อเพลงได้</a:t>
            </a:r>
            <a:endParaRPr lang="en-US" dirty="0"/>
          </a:p>
          <a:p>
            <a:r>
              <a:rPr lang="en-US" dirty="0"/>
              <a:t>3. Disjuncture</a:t>
            </a:r>
            <a:r>
              <a:rPr lang="th-TH" dirty="0"/>
              <a:t> – นำเสนอแบบไม่ปะติดปะต่อ อาจเอาฉากจบมาขึ้น หรือตัดสลับกันวนไปมาไม่เน้นเรื่องความต่อเนื่องของเวลาหรือเหตุการณ์แต่ยังคงมีการนำเสนอเรื่องราวแบบ ต้น-กลาง-จบ อยู่ </a:t>
            </a:r>
            <a:r>
              <a:rPr lang="en-US" dirty="0"/>
              <a:t> </a:t>
            </a:r>
          </a:p>
          <a:p>
            <a:r>
              <a:rPr lang="en-US" dirty="0">
                <a:hlinkClick r:id="rId2"/>
              </a:rPr>
              <a:t>https://www.youtube.com/watch?v=VYOjWnS4cMY</a:t>
            </a:r>
            <a:r>
              <a:rPr lang="en-US" dirty="0"/>
              <a:t> </a:t>
            </a:r>
          </a:p>
          <a:p>
            <a:r>
              <a:rPr lang="en-US" dirty="0">
                <a:hlinkClick r:id="rId3"/>
              </a:rPr>
              <a:t>https://www.youtube.com/watch?v=Ahha3Cqe_fk</a:t>
            </a: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2259357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3CBD5-63F4-53B9-CB46-EA88E7E44E9C}"/>
              </a:ext>
            </a:extLst>
          </p:cNvPr>
          <p:cNvSpPr>
            <a:spLocks noGrp="1"/>
          </p:cNvSpPr>
          <p:nvPr>
            <p:ph type="title"/>
          </p:nvPr>
        </p:nvSpPr>
        <p:spPr/>
        <p:txBody>
          <a:bodyPr/>
          <a:lstStyle/>
          <a:p>
            <a:r>
              <a:rPr lang="th-TH" dirty="0"/>
              <a:t>กิจกรรม จงบอกว่า </a:t>
            </a:r>
            <a:r>
              <a:rPr lang="en-US" dirty="0"/>
              <a:t>MV </a:t>
            </a:r>
            <a:r>
              <a:rPr lang="th-TH" dirty="0"/>
              <a:t>แต่ละอันเป็นแบบไหน</a:t>
            </a:r>
            <a:endParaRPr lang="en-US" dirty="0"/>
          </a:p>
        </p:txBody>
      </p:sp>
      <p:sp>
        <p:nvSpPr>
          <p:cNvPr id="3" name="Content Placeholder 2">
            <a:extLst>
              <a:ext uri="{FF2B5EF4-FFF2-40B4-BE49-F238E27FC236}">
                <a16:creationId xmlns:a16="http://schemas.microsoft.com/office/drawing/2014/main" id="{93DA75E1-4267-8450-CD9E-159CDFEC617B}"/>
              </a:ext>
            </a:extLst>
          </p:cNvPr>
          <p:cNvSpPr>
            <a:spLocks noGrp="1"/>
          </p:cNvSpPr>
          <p:nvPr>
            <p:ph idx="1"/>
          </p:nvPr>
        </p:nvSpPr>
        <p:spPr/>
        <p:txBody>
          <a:bodyPr>
            <a:normAutofit/>
          </a:bodyPr>
          <a:lstStyle/>
          <a:p>
            <a:r>
              <a:rPr lang="en-US" dirty="0"/>
              <a:t>Britney Spears – every time </a:t>
            </a:r>
            <a:r>
              <a:rPr lang="en-US" dirty="0">
                <a:hlinkClick r:id="rId2"/>
              </a:rPr>
              <a:t>https://www.youtube.com/watch?v=8YzabSdk7ZA</a:t>
            </a:r>
            <a:endParaRPr lang="en-US" dirty="0"/>
          </a:p>
          <a:p>
            <a:r>
              <a:rPr lang="en-US" dirty="0"/>
              <a:t>Katty Perry – last Friday night TGIF   </a:t>
            </a:r>
            <a:r>
              <a:rPr lang="en-US" dirty="0">
                <a:hlinkClick r:id="rId3"/>
              </a:rPr>
              <a:t>https://www.youtube.com/watch?v=KlyXNRrsk4A</a:t>
            </a:r>
            <a:r>
              <a:rPr lang="en-US" dirty="0"/>
              <a:t> </a:t>
            </a:r>
          </a:p>
          <a:p>
            <a:r>
              <a:rPr lang="en-US" dirty="0"/>
              <a:t>Rudimental – waiting all night </a:t>
            </a:r>
            <a:r>
              <a:rPr lang="en-US" dirty="0">
                <a:hlinkClick r:id="rId4"/>
              </a:rPr>
              <a:t>https://www.dailymotion.com/video/x32rm7q</a:t>
            </a:r>
            <a:r>
              <a:rPr lang="en-US" dirty="0"/>
              <a:t> </a:t>
            </a:r>
          </a:p>
          <a:p>
            <a:r>
              <a:rPr lang="en-US" dirty="0"/>
              <a:t>Little Mix – wings </a:t>
            </a:r>
            <a:r>
              <a:rPr lang="en-US" dirty="0">
                <a:hlinkClick r:id="rId5"/>
              </a:rPr>
              <a:t>https://www.youtube.com/watch?v=X-Adb2PbvDo&amp;t=42s</a:t>
            </a:r>
            <a:r>
              <a:rPr lang="en-US" dirty="0"/>
              <a:t>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219257149"/>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167</TotalTime>
  <Words>1265</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Angsana New</vt:lpstr>
      <vt:lpstr>Arial</vt:lpstr>
      <vt:lpstr>Calisto MT</vt:lpstr>
      <vt:lpstr>Univers Condensed</vt:lpstr>
      <vt:lpstr>ChronicleVTI</vt:lpstr>
      <vt:lpstr>Music video production</vt:lpstr>
      <vt:lpstr>ความหมายและความสำคัญของมิวสิควีดีโอ</vt:lpstr>
      <vt:lpstr>ประวัติของมิวสิควีดีโอ (ยุคก่อนมิวสิควีดีโอ)</vt:lpstr>
      <vt:lpstr>ประวัติมิวสิควีดีโอ (ยุคมิวสิควีดีโอ)</vt:lpstr>
      <vt:lpstr>ประวัติมิวสิควีดีโอ</vt:lpstr>
      <vt:lpstr>ประเภทของ music video </vt:lpstr>
      <vt:lpstr>ประเภทของ music video  Performance music videos   </vt:lpstr>
      <vt:lpstr>ประเภทของ music video  Narrative music video (3 different technique) </vt:lpstr>
      <vt:lpstr>กิจกรรม จงบอกว่า MV แต่ละอันเป็นแบบไหน</vt:lpstr>
      <vt:lpstr>PowerPoint Presentation</vt:lpstr>
      <vt:lpstr>การบ้าน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panprae bunyapukkna</dc:creator>
  <cp:lastModifiedBy>panprae bunyapukkna</cp:lastModifiedBy>
  <cp:revision>5</cp:revision>
  <dcterms:created xsi:type="dcterms:W3CDTF">2025-11-24T04:21:25Z</dcterms:created>
  <dcterms:modified xsi:type="dcterms:W3CDTF">2025-12-13T03:25:19Z</dcterms:modified>
</cp:coreProperties>
</file>