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60" r:id="rId4"/>
    <p:sldId id="261" r:id="rId5"/>
    <p:sldId id="262" r:id="rId6"/>
    <p:sldId id="275" r:id="rId7"/>
    <p:sldId id="263" r:id="rId8"/>
    <p:sldId id="276" r:id="rId9"/>
    <p:sldId id="264" r:id="rId10"/>
    <p:sldId id="265" r:id="rId11"/>
    <p:sldId id="268" r:id="rId12"/>
    <p:sldId id="267" r:id="rId13"/>
    <p:sldId id="266" r:id="rId14"/>
    <p:sldId id="273" r:id="rId15"/>
    <p:sldId id="272" r:id="rId16"/>
    <p:sldId id="274" r:id="rId17"/>
    <p:sldId id="280"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46" autoAdjust="0"/>
    <p:restoredTop sz="94660"/>
  </p:normalViewPr>
  <p:slideViewPr>
    <p:cSldViewPr snapToGrid="0" showGuides="1">
      <p:cViewPr varScale="1">
        <p:scale>
          <a:sx n="67" d="100"/>
          <a:sy n="67" d="100"/>
        </p:scale>
        <p:origin x="84" y="77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CAB07-E78C-7E65-A0C4-488B8606562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1C9B7B60-3613-3F38-1BF9-49F206074029}"/>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10B0796B-35D6-38C7-522F-531743B4356A}"/>
              </a:ext>
            </a:extLst>
          </p:cNvPr>
          <p:cNvSpPr>
            <a:spLocks noGrp="1"/>
          </p:cNvSpPr>
          <p:nvPr>
            <p:ph type="dt" sz="half" idx="10"/>
          </p:nvPr>
        </p:nvSpPr>
        <p:spPr/>
        <p:txBody>
          <a:bodyPr/>
          <a:lstStyle/>
          <a:p>
            <a:fld id="{267316AF-5BEE-4971-91B6-10A4A84DDCA3}" type="datetimeFigureOut">
              <a:rPr lang="th-TH" smtClean="0"/>
              <a:t>18/02/69</a:t>
            </a:fld>
            <a:endParaRPr lang="th-TH"/>
          </a:p>
        </p:txBody>
      </p:sp>
      <p:sp>
        <p:nvSpPr>
          <p:cNvPr id="5" name="Footer Placeholder 4">
            <a:extLst>
              <a:ext uri="{FF2B5EF4-FFF2-40B4-BE49-F238E27FC236}">
                <a16:creationId xmlns:a16="http://schemas.microsoft.com/office/drawing/2014/main" id="{0AD022DE-7482-D705-748F-48A1ED6318ED}"/>
              </a:ext>
            </a:extLst>
          </p:cNvPr>
          <p:cNvSpPr>
            <a:spLocks noGrp="1"/>
          </p:cNvSpPr>
          <p:nvPr>
            <p:ph type="ftr" sz="quarter" idx="11"/>
          </p:nvPr>
        </p:nvSpPr>
        <p:spPr/>
        <p:txBody>
          <a:bodyPr/>
          <a:lstStyle/>
          <a:p>
            <a:endParaRPr lang="th-TH"/>
          </a:p>
        </p:txBody>
      </p:sp>
      <p:sp>
        <p:nvSpPr>
          <p:cNvPr id="6" name="Slide Number Placeholder 5">
            <a:extLst>
              <a:ext uri="{FF2B5EF4-FFF2-40B4-BE49-F238E27FC236}">
                <a16:creationId xmlns:a16="http://schemas.microsoft.com/office/drawing/2014/main" id="{07583FE5-E61C-AC4D-D77B-728EFCE83D78}"/>
              </a:ext>
            </a:extLst>
          </p:cNvPr>
          <p:cNvSpPr>
            <a:spLocks noGrp="1"/>
          </p:cNvSpPr>
          <p:nvPr>
            <p:ph type="sldNum" sz="quarter" idx="12"/>
          </p:nvPr>
        </p:nvSpPr>
        <p:spPr/>
        <p:txBody>
          <a:bodyPr/>
          <a:lstStyle/>
          <a:p>
            <a:fld id="{103E41DA-EE00-4349-AF7B-A99A8BC5286A}" type="slidenum">
              <a:rPr lang="th-TH" smtClean="0"/>
              <a:t>‹#›</a:t>
            </a:fld>
            <a:endParaRPr lang="th-TH"/>
          </a:p>
        </p:txBody>
      </p:sp>
    </p:spTree>
    <p:extLst>
      <p:ext uri="{BB962C8B-B14F-4D97-AF65-F5344CB8AC3E}">
        <p14:creationId xmlns:p14="http://schemas.microsoft.com/office/powerpoint/2010/main" val="2381413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F4EACE-488E-DC00-D68E-6379B071EEE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F6D4CB6-42C4-9558-EEC7-9DF80217B90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7CC093-8FC3-6251-80D6-D2A60B9C707A}"/>
              </a:ext>
            </a:extLst>
          </p:cNvPr>
          <p:cNvSpPr>
            <a:spLocks noGrp="1"/>
          </p:cNvSpPr>
          <p:nvPr>
            <p:ph type="dt" sz="half" idx="10"/>
          </p:nvPr>
        </p:nvSpPr>
        <p:spPr/>
        <p:txBody>
          <a:bodyPr/>
          <a:lstStyle/>
          <a:p>
            <a:fld id="{267316AF-5BEE-4971-91B6-10A4A84DDCA3}" type="datetimeFigureOut">
              <a:rPr lang="th-TH" smtClean="0"/>
              <a:t>18/02/69</a:t>
            </a:fld>
            <a:endParaRPr lang="th-TH"/>
          </a:p>
        </p:txBody>
      </p:sp>
      <p:sp>
        <p:nvSpPr>
          <p:cNvPr id="5" name="Footer Placeholder 4">
            <a:extLst>
              <a:ext uri="{FF2B5EF4-FFF2-40B4-BE49-F238E27FC236}">
                <a16:creationId xmlns:a16="http://schemas.microsoft.com/office/drawing/2014/main" id="{037DDD0D-6818-52B2-6449-3F1991AFF5CB}"/>
              </a:ext>
            </a:extLst>
          </p:cNvPr>
          <p:cNvSpPr>
            <a:spLocks noGrp="1"/>
          </p:cNvSpPr>
          <p:nvPr>
            <p:ph type="ftr" sz="quarter" idx="11"/>
          </p:nvPr>
        </p:nvSpPr>
        <p:spPr/>
        <p:txBody>
          <a:bodyPr/>
          <a:lstStyle/>
          <a:p>
            <a:endParaRPr lang="th-TH"/>
          </a:p>
        </p:txBody>
      </p:sp>
      <p:sp>
        <p:nvSpPr>
          <p:cNvPr id="6" name="Slide Number Placeholder 5">
            <a:extLst>
              <a:ext uri="{FF2B5EF4-FFF2-40B4-BE49-F238E27FC236}">
                <a16:creationId xmlns:a16="http://schemas.microsoft.com/office/drawing/2014/main" id="{A19B182E-9CA3-9809-CADA-D9B3F867DE70}"/>
              </a:ext>
            </a:extLst>
          </p:cNvPr>
          <p:cNvSpPr>
            <a:spLocks noGrp="1"/>
          </p:cNvSpPr>
          <p:nvPr>
            <p:ph type="sldNum" sz="quarter" idx="12"/>
          </p:nvPr>
        </p:nvSpPr>
        <p:spPr/>
        <p:txBody>
          <a:bodyPr/>
          <a:lstStyle/>
          <a:p>
            <a:fld id="{103E41DA-EE00-4349-AF7B-A99A8BC5286A}" type="slidenum">
              <a:rPr lang="th-TH" smtClean="0"/>
              <a:t>‹#›</a:t>
            </a:fld>
            <a:endParaRPr lang="th-TH"/>
          </a:p>
        </p:txBody>
      </p:sp>
    </p:spTree>
    <p:extLst>
      <p:ext uri="{BB962C8B-B14F-4D97-AF65-F5344CB8AC3E}">
        <p14:creationId xmlns:p14="http://schemas.microsoft.com/office/powerpoint/2010/main" val="2365235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7EB2BDB-CF22-5D14-1192-85D7ADE0FCE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FCC44E3-9B4E-90FC-8631-1D8621B9392C}"/>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79CCD5-C29C-6AD5-A4BB-94CBD1CB6605}"/>
              </a:ext>
            </a:extLst>
          </p:cNvPr>
          <p:cNvSpPr>
            <a:spLocks noGrp="1"/>
          </p:cNvSpPr>
          <p:nvPr>
            <p:ph type="dt" sz="half" idx="10"/>
          </p:nvPr>
        </p:nvSpPr>
        <p:spPr/>
        <p:txBody>
          <a:bodyPr/>
          <a:lstStyle/>
          <a:p>
            <a:fld id="{267316AF-5BEE-4971-91B6-10A4A84DDCA3}" type="datetimeFigureOut">
              <a:rPr lang="th-TH" smtClean="0"/>
              <a:t>18/02/69</a:t>
            </a:fld>
            <a:endParaRPr lang="th-TH"/>
          </a:p>
        </p:txBody>
      </p:sp>
      <p:sp>
        <p:nvSpPr>
          <p:cNvPr id="5" name="Footer Placeholder 4">
            <a:extLst>
              <a:ext uri="{FF2B5EF4-FFF2-40B4-BE49-F238E27FC236}">
                <a16:creationId xmlns:a16="http://schemas.microsoft.com/office/drawing/2014/main" id="{F81FEE17-5136-391B-B4F3-A43D00C36F87}"/>
              </a:ext>
            </a:extLst>
          </p:cNvPr>
          <p:cNvSpPr>
            <a:spLocks noGrp="1"/>
          </p:cNvSpPr>
          <p:nvPr>
            <p:ph type="ftr" sz="quarter" idx="11"/>
          </p:nvPr>
        </p:nvSpPr>
        <p:spPr/>
        <p:txBody>
          <a:bodyPr/>
          <a:lstStyle/>
          <a:p>
            <a:endParaRPr lang="th-TH"/>
          </a:p>
        </p:txBody>
      </p:sp>
      <p:sp>
        <p:nvSpPr>
          <p:cNvPr id="6" name="Slide Number Placeholder 5">
            <a:extLst>
              <a:ext uri="{FF2B5EF4-FFF2-40B4-BE49-F238E27FC236}">
                <a16:creationId xmlns:a16="http://schemas.microsoft.com/office/drawing/2014/main" id="{1C08B1F6-8790-EEE9-DC1E-918910C19AD0}"/>
              </a:ext>
            </a:extLst>
          </p:cNvPr>
          <p:cNvSpPr>
            <a:spLocks noGrp="1"/>
          </p:cNvSpPr>
          <p:nvPr>
            <p:ph type="sldNum" sz="quarter" idx="12"/>
          </p:nvPr>
        </p:nvSpPr>
        <p:spPr/>
        <p:txBody>
          <a:bodyPr/>
          <a:lstStyle/>
          <a:p>
            <a:fld id="{103E41DA-EE00-4349-AF7B-A99A8BC5286A}" type="slidenum">
              <a:rPr lang="th-TH" smtClean="0"/>
              <a:t>‹#›</a:t>
            </a:fld>
            <a:endParaRPr lang="th-TH"/>
          </a:p>
        </p:txBody>
      </p:sp>
    </p:spTree>
    <p:extLst>
      <p:ext uri="{BB962C8B-B14F-4D97-AF65-F5344CB8AC3E}">
        <p14:creationId xmlns:p14="http://schemas.microsoft.com/office/powerpoint/2010/main" val="611778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F78047-0491-EB16-78A6-294B943C20E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6B027F-E522-A893-2A81-6A7B05DD844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50758A-F016-DF28-301E-0FE71E03C360}"/>
              </a:ext>
            </a:extLst>
          </p:cNvPr>
          <p:cNvSpPr>
            <a:spLocks noGrp="1"/>
          </p:cNvSpPr>
          <p:nvPr>
            <p:ph type="dt" sz="half" idx="10"/>
          </p:nvPr>
        </p:nvSpPr>
        <p:spPr/>
        <p:txBody>
          <a:bodyPr/>
          <a:lstStyle/>
          <a:p>
            <a:fld id="{267316AF-5BEE-4971-91B6-10A4A84DDCA3}" type="datetimeFigureOut">
              <a:rPr lang="th-TH" smtClean="0"/>
              <a:t>18/02/69</a:t>
            </a:fld>
            <a:endParaRPr lang="th-TH"/>
          </a:p>
        </p:txBody>
      </p:sp>
      <p:sp>
        <p:nvSpPr>
          <p:cNvPr id="5" name="Footer Placeholder 4">
            <a:extLst>
              <a:ext uri="{FF2B5EF4-FFF2-40B4-BE49-F238E27FC236}">
                <a16:creationId xmlns:a16="http://schemas.microsoft.com/office/drawing/2014/main" id="{96DBD3E3-1F4B-12DD-3DDC-D6C995EDDA15}"/>
              </a:ext>
            </a:extLst>
          </p:cNvPr>
          <p:cNvSpPr>
            <a:spLocks noGrp="1"/>
          </p:cNvSpPr>
          <p:nvPr>
            <p:ph type="ftr" sz="quarter" idx="11"/>
          </p:nvPr>
        </p:nvSpPr>
        <p:spPr/>
        <p:txBody>
          <a:bodyPr/>
          <a:lstStyle/>
          <a:p>
            <a:endParaRPr lang="th-TH"/>
          </a:p>
        </p:txBody>
      </p:sp>
      <p:sp>
        <p:nvSpPr>
          <p:cNvPr id="6" name="Slide Number Placeholder 5">
            <a:extLst>
              <a:ext uri="{FF2B5EF4-FFF2-40B4-BE49-F238E27FC236}">
                <a16:creationId xmlns:a16="http://schemas.microsoft.com/office/drawing/2014/main" id="{1DD04CFD-EE53-2D83-29D2-C7866A7AEF45}"/>
              </a:ext>
            </a:extLst>
          </p:cNvPr>
          <p:cNvSpPr>
            <a:spLocks noGrp="1"/>
          </p:cNvSpPr>
          <p:nvPr>
            <p:ph type="sldNum" sz="quarter" idx="12"/>
          </p:nvPr>
        </p:nvSpPr>
        <p:spPr/>
        <p:txBody>
          <a:bodyPr/>
          <a:lstStyle/>
          <a:p>
            <a:fld id="{103E41DA-EE00-4349-AF7B-A99A8BC5286A}" type="slidenum">
              <a:rPr lang="th-TH" smtClean="0"/>
              <a:t>‹#›</a:t>
            </a:fld>
            <a:endParaRPr lang="th-TH"/>
          </a:p>
        </p:txBody>
      </p:sp>
    </p:spTree>
    <p:extLst>
      <p:ext uri="{BB962C8B-B14F-4D97-AF65-F5344CB8AC3E}">
        <p14:creationId xmlns:p14="http://schemas.microsoft.com/office/powerpoint/2010/main" val="1120297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768BA-578E-3FDD-AE9C-8ADE36E5C246}"/>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E0C61F46-7B3A-D387-AC58-9F349779AAD5}"/>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B8AA7D1-B808-7ED2-9AA3-FA7D4D282E2C}"/>
              </a:ext>
            </a:extLst>
          </p:cNvPr>
          <p:cNvSpPr>
            <a:spLocks noGrp="1"/>
          </p:cNvSpPr>
          <p:nvPr>
            <p:ph type="dt" sz="half" idx="10"/>
          </p:nvPr>
        </p:nvSpPr>
        <p:spPr/>
        <p:txBody>
          <a:bodyPr/>
          <a:lstStyle/>
          <a:p>
            <a:fld id="{267316AF-5BEE-4971-91B6-10A4A84DDCA3}" type="datetimeFigureOut">
              <a:rPr lang="th-TH" smtClean="0"/>
              <a:t>18/02/69</a:t>
            </a:fld>
            <a:endParaRPr lang="th-TH"/>
          </a:p>
        </p:txBody>
      </p:sp>
      <p:sp>
        <p:nvSpPr>
          <p:cNvPr id="5" name="Footer Placeholder 4">
            <a:extLst>
              <a:ext uri="{FF2B5EF4-FFF2-40B4-BE49-F238E27FC236}">
                <a16:creationId xmlns:a16="http://schemas.microsoft.com/office/drawing/2014/main" id="{29032BF7-7E9C-0A16-9766-11639F71D094}"/>
              </a:ext>
            </a:extLst>
          </p:cNvPr>
          <p:cNvSpPr>
            <a:spLocks noGrp="1"/>
          </p:cNvSpPr>
          <p:nvPr>
            <p:ph type="ftr" sz="quarter" idx="11"/>
          </p:nvPr>
        </p:nvSpPr>
        <p:spPr/>
        <p:txBody>
          <a:bodyPr/>
          <a:lstStyle/>
          <a:p>
            <a:endParaRPr lang="th-TH"/>
          </a:p>
        </p:txBody>
      </p:sp>
      <p:sp>
        <p:nvSpPr>
          <p:cNvPr id="6" name="Slide Number Placeholder 5">
            <a:extLst>
              <a:ext uri="{FF2B5EF4-FFF2-40B4-BE49-F238E27FC236}">
                <a16:creationId xmlns:a16="http://schemas.microsoft.com/office/drawing/2014/main" id="{18F981EE-0C70-46FD-7DB5-78188587D9BE}"/>
              </a:ext>
            </a:extLst>
          </p:cNvPr>
          <p:cNvSpPr>
            <a:spLocks noGrp="1"/>
          </p:cNvSpPr>
          <p:nvPr>
            <p:ph type="sldNum" sz="quarter" idx="12"/>
          </p:nvPr>
        </p:nvSpPr>
        <p:spPr/>
        <p:txBody>
          <a:bodyPr/>
          <a:lstStyle/>
          <a:p>
            <a:fld id="{103E41DA-EE00-4349-AF7B-A99A8BC5286A}" type="slidenum">
              <a:rPr lang="th-TH" smtClean="0"/>
              <a:t>‹#›</a:t>
            </a:fld>
            <a:endParaRPr lang="th-TH"/>
          </a:p>
        </p:txBody>
      </p:sp>
    </p:spTree>
    <p:extLst>
      <p:ext uri="{BB962C8B-B14F-4D97-AF65-F5344CB8AC3E}">
        <p14:creationId xmlns:p14="http://schemas.microsoft.com/office/powerpoint/2010/main" val="4081905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AC23A-EBFD-782D-1F75-B2B9782AF2F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EB1C37-7044-3A9D-BE1B-71D1C61683D3}"/>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FAB5725-E039-A6B6-1226-757834196837}"/>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E6485A1-7DDE-9DDC-1EDA-11F8123CB5CD}"/>
              </a:ext>
            </a:extLst>
          </p:cNvPr>
          <p:cNvSpPr>
            <a:spLocks noGrp="1"/>
          </p:cNvSpPr>
          <p:nvPr>
            <p:ph type="dt" sz="half" idx="10"/>
          </p:nvPr>
        </p:nvSpPr>
        <p:spPr/>
        <p:txBody>
          <a:bodyPr/>
          <a:lstStyle/>
          <a:p>
            <a:fld id="{267316AF-5BEE-4971-91B6-10A4A84DDCA3}" type="datetimeFigureOut">
              <a:rPr lang="th-TH" smtClean="0"/>
              <a:t>18/02/69</a:t>
            </a:fld>
            <a:endParaRPr lang="th-TH"/>
          </a:p>
        </p:txBody>
      </p:sp>
      <p:sp>
        <p:nvSpPr>
          <p:cNvPr id="6" name="Footer Placeholder 5">
            <a:extLst>
              <a:ext uri="{FF2B5EF4-FFF2-40B4-BE49-F238E27FC236}">
                <a16:creationId xmlns:a16="http://schemas.microsoft.com/office/drawing/2014/main" id="{541570B9-B6CB-F980-2D4B-8864DDB86364}"/>
              </a:ext>
            </a:extLst>
          </p:cNvPr>
          <p:cNvSpPr>
            <a:spLocks noGrp="1"/>
          </p:cNvSpPr>
          <p:nvPr>
            <p:ph type="ftr" sz="quarter" idx="11"/>
          </p:nvPr>
        </p:nvSpPr>
        <p:spPr/>
        <p:txBody>
          <a:bodyPr/>
          <a:lstStyle/>
          <a:p>
            <a:endParaRPr lang="th-TH"/>
          </a:p>
        </p:txBody>
      </p:sp>
      <p:sp>
        <p:nvSpPr>
          <p:cNvPr id="7" name="Slide Number Placeholder 6">
            <a:extLst>
              <a:ext uri="{FF2B5EF4-FFF2-40B4-BE49-F238E27FC236}">
                <a16:creationId xmlns:a16="http://schemas.microsoft.com/office/drawing/2014/main" id="{7890588D-4EF1-DCF1-7B55-0CE96D261AC4}"/>
              </a:ext>
            </a:extLst>
          </p:cNvPr>
          <p:cNvSpPr>
            <a:spLocks noGrp="1"/>
          </p:cNvSpPr>
          <p:nvPr>
            <p:ph type="sldNum" sz="quarter" idx="12"/>
          </p:nvPr>
        </p:nvSpPr>
        <p:spPr/>
        <p:txBody>
          <a:bodyPr/>
          <a:lstStyle/>
          <a:p>
            <a:fld id="{103E41DA-EE00-4349-AF7B-A99A8BC5286A}" type="slidenum">
              <a:rPr lang="th-TH" smtClean="0"/>
              <a:t>‹#›</a:t>
            </a:fld>
            <a:endParaRPr lang="th-TH"/>
          </a:p>
        </p:txBody>
      </p:sp>
    </p:spTree>
    <p:extLst>
      <p:ext uri="{BB962C8B-B14F-4D97-AF65-F5344CB8AC3E}">
        <p14:creationId xmlns:p14="http://schemas.microsoft.com/office/powerpoint/2010/main" val="2747418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42CB5-11CC-117B-04F9-86D6ADDD89E2}"/>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1AE0E1E-4BF5-66E0-2CC3-9BB0E05E6E03}"/>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F09C32D-C21B-4DC5-2300-5EF3CA88C78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CF959F7-418B-5FCD-0E96-40A896231DCC}"/>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B05D7948-934A-10F1-70A3-7BD417E8F8B5}"/>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BB52500-8499-21BF-1934-612B6B944A91}"/>
              </a:ext>
            </a:extLst>
          </p:cNvPr>
          <p:cNvSpPr>
            <a:spLocks noGrp="1"/>
          </p:cNvSpPr>
          <p:nvPr>
            <p:ph type="dt" sz="half" idx="10"/>
          </p:nvPr>
        </p:nvSpPr>
        <p:spPr/>
        <p:txBody>
          <a:bodyPr/>
          <a:lstStyle/>
          <a:p>
            <a:fld id="{267316AF-5BEE-4971-91B6-10A4A84DDCA3}" type="datetimeFigureOut">
              <a:rPr lang="th-TH" smtClean="0"/>
              <a:t>18/02/69</a:t>
            </a:fld>
            <a:endParaRPr lang="th-TH"/>
          </a:p>
        </p:txBody>
      </p:sp>
      <p:sp>
        <p:nvSpPr>
          <p:cNvPr id="8" name="Footer Placeholder 7">
            <a:extLst>
              <a:ext uri="{FF2B5EF4-FFF2-40B4-BE49-F238E27FC236}">
                <a16:creationId xmlns:a16="http://schemas.microsoft.com/office/drawing/2014/main" id="{D9855D37-F8A3-D5C2-5109-A88A1D69007E}"/>
              </a:ext>
            </a:extLst>
          </p:cNvPr>
          <p:cNvSpPr>
            <a:spLocks noGrp="1"/>
          </p:cNvSpPr>
          <p:nvPr>
            <p:ph type="ftr" sz="quarter" idx="11"/>
          </p:nvPr>
        </p:nvSpPr>
        <p:spPr/>
        <p:txBody>
          <a:bodyPr/>
          <a:lstStyle/>
          <a:p>
            <a:endParaRPr lang="th-TH"/>
          </a:p>
        </p:txBody>
      </p:sp>
      <p:sp>
        <p:nvSpPr>
          <p:cNvPr id="9" name="Slide Number Placeholder 8">
            <a:extLst>
              <a:ext uri="{FF2B5EF4-FFF2-40B4-BE49-F238E27FC236}">
                <a16:creationId xmlns:a16="http://schemas.microsoft.com/office/drawing/2014/main" id="{63F8EF4A-AB7C-268E-4655-501CBC2CF3AA}"/>
              </a:ext>
            </a:extLst>
          </p:cNvPr>
          <p:cNvSpPr>
            <a:spLocks noGrp="1"/>
          </p:cNvSpPr>
          <p:nvPr>
            <p:ph type="sldNum" sz="quarter" idx="12"/>
          </p:nvPr>
        </p:nvSpPr>
        <p:spPr/>
        <p:txBody>
          <a:bodyPr/>
          <a:lstStyle/>
          <a:p>
            <a:fld id="{103E41DA-EE00-4349-AF7B-A99A8BC5286A}" type="slidenum">
              <a:rPr lang="th-TH" smtClean="0"/>
              <a:t>‹#›</a:t>
            </a:fld>
            <a:endParaRPr lang="th-TH"/>
          </a:p>
        </p:txBody>
      </p:sp>
    </p:spTree>
    <p:extLst>
      <p:ext uri="{BB962C8B-B14F-4D97-AF65-F5344CB8AC3E}">
        <p14:creationId xmlns:p14="http://schemas.microsoft.com/office/powerpoint/2010/main" val="376194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FA903-DA83-F1B1-6B6D-D374D0324BB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C345138-C67A-B6B3-270B-91E7646E0220}"/>
              </a:ext>
            </a:extLst>
          </p:cNvPr>
          <p:cNvSpPr>
            <a:spLocks noGrp="1"/>
          </p:cNvSpPr>
          <p:nvPr>
            <p:ph type="dt" sz="half" idx="10"/>
          </p:nvPr>
        </p:nvSpPr>
        <p:spPr/>
        <p:txBody>
          <a:bodyPr/>
          <a:lstStyle/>
          <a:p>
            <a:fld id="{267316AF-5BEE-4971-91B6-10A4A84DDCA3}" type="datetimeFigureOut">
              <a:rPr lang="th-TH" smtClean="0"/>
              <a:t>18/02/69</a:t>
            </a:fld>
            <a:endParaRPr lang="th-TH"/>
          </a:p>
        </p:txBody>
      </p:sp>
      <p:sp>
        <p:nvSpPr>
          <p:cNvPr id="4" name="Footer Placeholder 3">
            <a:extLst>
              <a:ext uri="{FF2B5EF4-FFF2-40B4-BE49-F238E27FC236}">
                <a16:creationId xmlns:a16="http://schemas.microsoft.com/office/drawing/2014/main" id="{8EC68F5E-83FA-1743-F8F3-E80DFD247BA1}"/>
              </a:ext>
            </a:extLst>
          </p:cNvPr>
          <p:cNvSpPr>
            <a:spLocks noGrp="1"/>
          </p:cNvSpPr>
          <p:nvPr>
            <p:ph type="ftr" sz="quarter" idx="11"/>
          </p:nvPr>
        </p:nvSpPr>
        <p:spPr/>
        <p:txBody>
          <a:bodyPr/>
          <a:lstStyle/>
          <a:p>
            <a:endParaRPr lang="th-TH"/>
          </a:p>
        </p:txBody>
      </p:sp>
      <p:sp>
        <p:nvSpPr>
          <p:cNvPr id="5" name="Slide Number Placeholder 4">
            <a:extLst>
              <a:ext uri="{FF2B5EF4-FFF2-40B4-BE49-F238E27FC236}">
                <a16:creationId xmlns:a16="http://schemas.microsoft.com/office/drawing/2014/main" id="{3E8364A1-2F43-5739-5594-652C90899F05}"/>
              </a:ext>
            </a:extLst>
          </p:cNvPr>
          <p:cNvSpPr>
            <a:spLocks noGrp="1"/>
          </p:cNvSpPr>
          <p:nvPr>
            <p:ph type="sldNum" sz="quarter" idx="12"/>
          </p:nvPr>
        </p:nvSpPr>
        <p:spPr/>
        <p:txBody>
          <a:bodyPr/>
          <a:lstStyle/>
          <a:p>
            <a:fld id="{103E41DA-EE00-4349-AF7B-A99A8BC5286A}" type="slidenum">
              <a:rPr lang="th-TH" smtClean="0"/>
              <a:t>‹#›</a:t>
            </a:fld>
            <a:endParaRPr lang="th-TH"/>
          </a:p>
        </p:txBody>
      </p:sp>
    </p:spTree>
    <p:extLst>
      <p:ext uri="{BB962C8B-B14F-4D97-AF65-F5344CB8AC3E}">
        <p14:creationId xmlns:p14="http://schemas.microsoft.com/office/powerpoint/2010/main" val="662063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DA5805-003B-BF00-5BA2-5199A1A7082A}"/>
              </a:ext>
            </a:extLst>
          </p:cNvPr>
          <p:cNvSpPr>
            <a:spLocks noGrp="1"/>
          </p:cNvSpPr>
          <p:nvPr>
            <p:ph type="dt" sz="half" idx="10"/>
          </p:nvPr>
        </p:nvSpPr>
        <p:spPr/>
        <p:txBody>
          <a:bodyPr/>
          <a:lstStyle/>
          <a:p>
            <a:fld id="{267316AF-5BEE-4971-91B6-10A4A84DDCA3}" type="datetimeFigureOut">
              <a:rPr lang="th-TH" smtClean="0"/>
              <a:t>18/02/69</a:t>
            </a:fld>
            <a:endParaRPr lang="th-TH"/>
          </a:p>
        </p:txBody>
      </p:sp>
      <p:sp>
        <p:nvSpPr>
          <p:cNvPr id="3" name="Footer Placeholder 2">
            <a:extLst>
              <a:ext uri="{FF2B5EF4-FFF2-40B4-BE49-F238E27FC236}">
                <a16:creationId xmlns:a16="http://schemas.microsoft.com/office/drawing/2014/main" id="{799652FC-D542-E7D6-108F-075E7561EDE4}"/>
              </a:ext>
            </a:extLst>
          </p:cNvPr>
          <p:cNvSpPr>
            <a:spLocks noGrp="1"/>
          </p:cNvSpPr>
          <p:nvPr>
            <p:ph type="ftr" sz="quarter" idx="11"/>
          </p:nvPr>
        </p:nvSpPr>
        <p:spPr/>
        <p:txBody>
          <a:bodyPr/>
          <a:lstStyle/>
          <a:p>
            <a:endParaRPr lang="th-TH"/>
          </a:p>
        </p:txBody>
      </p:sp>
      <p:sp>
        <p:nvSpPr>
          <p:cNvPr id="4" name="Slide Number Placeholder 3">
            <a:extLst>
              <a:ext uri="{FF2B5EF4-FFF2-40B4-BE49-F238E27FC236}">
                <a16:creationId xmlns:a16="http://schemas.microsoft.com/office/drawing/2014/main" id="{20812AB4-1679-E348-49D4-33A23F5D5900}"/>
              </a:ext>
            </a:extLst>
          </p:cNvPr>
          <p:cNvSpPr>
            <a:spLocks noGrp="1"/>
          </p:cNvSpPr>
          <p:nvPr>
            <p:ph type="sldNum" sz="quarter" idx="12"/>
          </p:nvPr>
        </p:nvSpPr>
        <p:spPr/>
        <p:txBody>
          <a:bodyPr/>
          <a:lstStyle/>
          <a:p>
            <a:fld id="{103E41DA-EE00-4349-AF7B-A99A8BC5286A}" type="slidenum">
              <a:rPr lang="th-TH" smtClean="0"/>
              <a:t>‹#›</a:t>
            </a:fld>
            <a:endParaRPr lang="th-TH"/>
          </a:p>
        </p:txBody>
      </p:sp>
    </p:spTree>
    <p:extLst>
      <p:ext uri="{BB962C8B-B14F-4D97-AF65-F5344CB8AC3E}">
        <p14:creationId xmlns:p14="http://schemas.microsoft.com/office/powerpoint/2010/main" val="2708027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C2426-5461-2F62-F55F-503F0C6F4F6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40F90C51-D949-CA51-943C-0765E934487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2F0A35F-86DD-C712-4D8E-E9DE6B94E1F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85E3EFCE-AC57-FE61-607A-45BFAE36AD36}"/>
              </a:ext>
            </a:extLst>
          </p:cNvPr>
          <p:cNvSpPr>
            <a:spLocks noGrp="1"/>
          </p:cNvSpPr>
          <p:nvPr>
            <p:ph type="dt" sz="half" idx="10"/>
          </p:nvPr>
        </p:nvSpPr>
        <p:spPr/>
        <p:txBody>
          <a:bodyPr/>
          <a:lstStyle/>
          <a:p>
            <a:fld id="{267316AF-5BEE-4971-91B6-10A4A84DDCA3}" type="datetimeFigureOut">
              <a:rPr lang="th-TH" smtClean="0"/>
              <a:t>18/02/69</a:t>
            </a:fld>
            <a:endParaRPr lang="th-TH"/>
          </a:p>
        </p:txBody>
      </p:sp>
      <p:sp>
        <p:nvSpPr>
          <p:cNvPr id="6" name="Footer Placeholder 5">
            <a:extLst>
              <a:ext uri="{FF2B5EF4-FFF2-40B4-BE49-F238E27FC236}">
                <a16:creationId xmlns:a16="http://schemas.microsoft.com/office/drawing/2014/main" id="{6A6BD7FB-DD4D-B700-ADE2-F6CCD17F5EEB}"/>
              </a:ext>
            </a:extLst>
          </p:cNvPr>
          <p:cNvSpPr>
            <a:spLocks noGrp="1"/>
          </p:cNvSpPr>
          <p:nvPr>
            <p:ph type="ftr" sz="quarter" idx="11"/>
          </p:nvPr>
        </p:nvSpPr>
        <p:spPr/>
        <p:txBody>
          <a:bodyPr/>
          <a:lstStyle/>
          <a:p>
            <a:endParaRPr lang="th-TH"/>
          </a:p>
        </p:txBody>
      </p:sp>
      <p:sp>
        <p:nvSpPr>
          <p:cNvPr id="7" name="Slide Number Placeholder 6">
            <a:extLst>
              <a:ext uri="{FF2B5EF4-FFF2-40B4-BE49-F238E27FC236}">
                <a16:creationId xmlns:a16="http://schemas.microsoft.com/office/drawing/2014/main" id="{CD35F00E-2695-D4DC-6FE6-F5BB0670F6F6}"/>
              </a:ext>
            </a:extLst>
          </p:cNvPr>
          <p:cNvSpPr>
            <a:spLocks noGrp="1"/>
          </p:cNvSpPr>
          <p:nvPr>
            <p:ph type="sldNum" sz="quarter" idx="12"/>
          </p:nvPr>
        </p:nvSpPr>
        <p:spPr/>
        <p:txBody>
          <a:bodyPr/>
          <a:lstStyle/>
          <a:p>
            <a:fld id="{103E41DA-EE00-4349-AF7B-A99A8BC5286A}" type="slidenum">
              <a:rPr lang="th-TH" smtClean="0"/>
              <a:t>‹#›</a:t>
            </a:fld>
            <a:endParaRPr lang="th-TH"/>
          </a:p>
        </p:txBody>
      </p:sp>
    </p:spTree>
    <p:extLst>
      <p:ext uri="{BB962C8B-B14F-4D97-AF65-F5344CB8AC3E}">
        <p14:creationId xmlns:p14="http://schemas.microsoft.com/office/powerpoint/2010/main" val="1920603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9279C-C5FE-39BB-C81E-771E305318D6}"/>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86972B8C-DB05-F533-C10F-4CF2C2EBE438}"/>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3AD702CD-9273-B3CB-04AA-8235162980B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079BF6E-16E1-BE92-034E-E59043B71CE2}"/>
              </a:ext>
            </a:extLst>
          </p:cNvPr>
          <p:cNvSpPr>
            <a:spLocks noGrp="1"/>
          </p:cNvSpPr>
          <p:nvPr>
            <p:ph type="dt" sz="half" idx="10"/>
          </p:nvPr>
        </p:nvSpPr>
        <p:spPr/>
        <p:txBody>
          <a:bodyPr/>
          <a:lstStyle/>
          <a:p>
            <a:fld id="{267316AF-5BEE-4971-91B6-10A4A84DDCA3}" type="datetimeFigureOut">
              <a:rPr lang="th-TH" smtClean="0"/>
              <a:t>18/02/69</a:t>
            </a:fld>
            <a:endParaRPr lang="th-TH"/>
          </a:p>
        </p:txBody>
      </p:sp>
      <p:sp>
        <p:nvSpPr>
          <p:cNvPr id="6" name="Footer Placeholder 5">
            <a:extLst>
              <a:ext uri="{FF2B5EF4-FFF2-40B4-BE49-F238E27FC236}">
                <a16:creationId xmlns:a16="http://schemas.microsoft.com/office/drawing/2014/main" id="{B79D6769-F368-92DF-7C19-CCCE03100204}"/>
              </a:ext>
            </a:extLst>
          </p:cNvPr>
          <p:cNvSpPr>
            <a:spLocks noGrp="1"/>
          </p:cNvSpPr>
          <p:nvPr>
            <p:ph type="ftr" sz="quarter" idx="11"/>
          </p:nvPr>
        </p:nvSpPr>
        <p:spPr/>
        <p:txBody>
          <a:bodyPr/>
          <a:lstStyle/>
          <a:p>
            <a:endParaRPr lang="th-TH"/>
          </a:p>
        </p:txBody>
      </p:sp>
      <p:sp>
        <p:nvSpPr>
          <p:cNvPr id="7" name="Slide Number Placeholder 6">
            <a:extLst>
              <a:ext uri="{FF2B5EF4-FFF2-40B4-BE49-F238E27FC236}">
                <a16:creationId xmlns:a16="http://schemas.microsoft.com/office/drawing/2014/main" id="{C5CF48DD-45E5-EE06-0FC0-586D1A5A36F0}"/>
              </a:ext>
            </a:extLst>
          </p:cNvPr>
          <p:cNvSpPr>
            <a:spLocks noGrp="1"/>
          </p:cNvSpPr>
          <p:nvPr>
            <p:ph type="sldNum" sz="quarter" idx="12"/>
          </p:nvPr>
        </p:nvSpPr>
        <p:spPr/>
        <p:txBody>
          <a:bodyPr/>
          <a:lstStyle/>
          <a:p>
            <a:fld id="{103E41DA-EE00-4349-AF7B-A99A8BC5286A}" type="slidenum">
              <a:rPr lang="th-TH" smtClean="0"/>
              <a:t>‹#›</a:t>
            </a:fld>
            <a:endParaRPr lang="th-TH"/>
          </a:p>
        </p:txBody>
      </p:sp>
    </p:spTree>
    <p:extLst>
      <p:ext uri="{BB962C8B-B14F-4D97-AF65-F5344CB8AC3E}">
        <p14:creationId xmlns:p14="http://schemas.microsoft.com/office/powerpoint/2010/main" val="3379823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0959E7C-DF6F-737A-1D2E-A2DDB682974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FDAFE3-112D-D02E-0114-0F41F5A50771}"/>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B725C5-8D8C-D51D-14E6-989093D099EA}"/>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267316AF-5BEE-4971-91B6-10A4A84DDCA3}" type="datetimeFigureOut">
              <a:rPr lang="th-TH" smtClean="0"/>
              <a:t>18/02/69</a:t>
            </a:fld>
            <a:endParaRPr lang="th-TH"/>
          </a:p>
        </p:txBody>
      </p:sp>
      <p:sp>
        <p:nvSpPr>
          <p:cNvPr id="5" name="Footer Placeholder 4">
            <a:extLst>
              <a:ext uri="{FF2B5EF4-FFF2-40B4-BE49-F238E27FC236}">
                <a16:creationId xmlns:a16="http://schemas.microsoft.com/office/drawing/2014/main" id="{A0A610D3-222C-CA0D-4011-A9F862E7B08E}"/>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th-TH"/>
          </a:p>
        </p:txBody>
      </p:sp>
      <p:sp>
        <p:nvSpPr>
          <p:cNvPr id="6" name="Slide Number Placeholder 5">
            <a:extLst>
              <a:ext uri="{FF2B5EF4-FFF2-40B4-BE49-F238E27FC236}">
                <a16:creationId xmlns:a16="http://schemas.microsoft.com/office/drawing/2014/main" id="{CDB58049-3F0C-35C8-67D2-027400258FC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103E41DA-EE00-4349-AF7B-A99A8BC5286A}" type="slidenum">
              <a:rPr lang="th-TH" smtClean="0"/>
              <a:t>‹#›</a:t>
            </a:fld>
            <a:endParaRPr lang="th-TH"/>
          </a:p>
        </p:txBody>
      </p:sp>
    </p:spTree>
    <p:extLst>
      <p:ext uri="{BB962C8B-B14F-4D97-AF65-F5344CB8AC3E}">
        <p14:creationId xmlns:p14="http://schemas.microsoft.com/office/powerpoint/2010/main" val="372468331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lookingthroughbmc.wordpress.com/2017/07/03/tkn-%E0%B8%9A%E0%B8%A3%E0%B8%B4%E0%B8%A9%E0%B8%B1%E0%B8%97-%E0%B9%80%E0%B8%96%E0%B9%89%E0%B8%B2%E0%B9%81%E0%B8%81%E0%B9%88%E0%B8%99%E0%B9%89%E0%B8%AD%E0%B8%A2-%E0%B8%9F%E0%B8%B9%E0%B9%8A%E0%B8%94/"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Digital Marketing Strategy</a:t>
            </a:r>
            <a:endParaRPr lang="th-TH" dirty="0"/>
          </a:p>
        </p:txBody>
      </p:sp>
      <p:sp>
        <p:nvSpPr>
          <p:cNvPr id="3" name="Subtitle 2"/>
          <p:cNvSpPr>
            <a:spLocks noGrp="1"/>
          </p:cNvSpPr>
          <p:nvPr>
            <p:ph type="subTitle" idx="1"/>
          </p:nvPr>
        </p:nvSpPr>
        <p:spPr/>
        <p:txBody>
          <a:bodyPr/>
          <a:lstStyle/>
          <a:p>
            <a:endParaRPr lang="th-TH" dirty="0"/>
          </a:p>
        </p:txBody>
      </p:sp>
    </p:spTree>
    <p:extLst>
      <p:ext uri="{BB962C8B-B14F-4D97-AF65-F5344CB8AC3E}">
        <p14:creationId xmlns:p14="http://schemas.microsoft.com/office/powerpoint/2010/main" val="32524834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Business Model Canvas</a:t>
            </a:r>
            <a:endParaRPr lang="th-TH" dirty="0"/>
          </a:p>
        </p:txBody>
      </p:sp>
      <p:sp>
        <p:nvSpPr>
          <p:cNvPr id="3" name="Content Placeholder 2"/>
          <p:cNvSpPr>
            <a:spLocks noGrp="1"/>
          </p:cNvSpPr>
          <p:nvPr>
            <p:ph idx="1"/>
          </p:nvPr>
        </p:nvSpPr>
        <p:spPr/>
        <p:txBody>
          <a:bodyPr/>
          <a:lstStyle/>
          <a:p>
            <a:endParaRPr lang="th-TH"/>
          </a:p>
        </p:txBody>
      </p:sp>
      <p:pic>
        <p:nvPicPr>
          <p:cNvPr id="5" name="Picture 2" descr="BMC hwwm2"/>
          <p:cNvPicPr>
            <a:picLocks noChangeAspect="1" noChangeArrowheads="1"/>
          </p:cNvPicPr>
          <p:nvPr/>
        </p:nvPicPr>
        <p:blipFill rotWithShape="1">
          <a:blip r:embed="rId2">
            <a:extLst>
              <a:ext uri="{28A0092B-C50C-407E-A947-70E740481C1C}">
                <a14:useLocalDpi xmlns:a14="http://schemas.microsoft.com/office/drawing/2010/main" val="0"/>
              </a:ext>
            </a:extLst>
          </a:blip>
          <a:srcRect b="7098"/>
          <a:stretch/>
        </p:blipFill>
        <p:spPr bwMode="auto">
          <a:xfrm>
            <a:off x="628650" y="1500189"/>
            <a:ext cx="8172450" cy="51194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28240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BMC: WHO</a:t>
            </a:r>
            <a:endParaRPr lang="th-TH" dirty="0"/>
          </a:p>
        </p:txBody>
      </p:sp>
      <p:sp>
        <p:nvSpPr>
          <p:cNvPr id="3" name="Content Placeholder 2"/>
          <p:cNvSpPr>
            <a:spLocks noGrp="1"/>
          </p:cNvSpPr>
          <p:nvPr>
            <p:ph idx="1"/>
          </p:nvPr>
        </p:nvSpPr>
        <p:spPr/>
        <p:txBody>
          <a:bodyPr>
            <a:normAutofit fontScale="92500" lnSpcReduction="20000"/>
          </a:bodyPr>
          <a:lstStyle/>
          <a:p>
            <a:pPr fontAlgn="base"/>
            <a:r>
              <a:rPr lang="en-US" b="1" dirty="0"/>
              <a:t>Customer Segments: </a:t>
            </a:r>
            <a:r>
              <a:rPr lang="en-US" dirty="0"/>
              <a:t>Who are our customers? Is our customer group mass or niche? What are our customers' problems? It's important to differentiate between buyers and users, because for some products, the buyer doesn't use them, and the user doesn't buy them, such as baby products where parents are the buyers. The product must meet the needs of the users, but our communication will be with the buyers. It's also crucial to understand our customers' behavior and the media they use.</a:t>
            </a:r>
          </a:p>
          <a:p>
            <a:pPr fontAlgn="base"/>
            <a:r>
              <a:rPr lang="en-US" b="1" dirty="0"/>
              <a:t>Customer Relationships</a:t>
            </a:r>
            <a:r>
              <a:rPr lang="en-US" dirty="0"/>
              <a:t>: Building and maintaining customer relationships is often overlooked, but believe it or not, it's a key reason for word-of-mouth marketing, repeat purchases, and ultimately, brand loyalty. Customer relationships vary across businesses and can be categorized into four types: – Personalized support, such as call centers, mechanics at car service centers, and employees who call to inquire about customer satisfaction with products and services. – Self-service, such as ATMs, True's bill payment kiosks, and financial transaction applications. – Automated service, similar to self-service, where customers can interact with our business themselves through an automated system we've created. – Community-based service, such as a Facebook </a:t>
            </a:r>
            <a:r>
              <a:rPr lang="en-US" dirty="0" err="1"/>
              <a:t>Fanpage</a:t>
            </a:r>
            <a:r>
              <a:rPr lang="en-US" dirty="0"/>
              <a:t>.</a:t>
            </a:r>
          </a:p>
        </p:txBody>
      </p:sp>
    </p:spTree>
    <p:extLst>
      <p:ext uri="{BB962C8B-B14F-4D97-AF65-F5344CB8AC3E}">
        <p14:creationId xmlns:p14="http://schemas.microsoft.com/office/powerpoint/2010/main" val="41093735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BMC: WHO</a:t>
            </a:r>
            <a:endParaRPr lang="th-TH" dirty="0"/>
          </a:p>
        </p:txBody>
      </p:sp>
      <p:sp>
        <p:nvSpPr>
          <p:cNvPr id="3" name="Content Placeholder 2"/>
          <p:cNvSpPr>
            <a:spLocks noGrp="1"/>
          </p:cNvSpPr>
          <p:nvPr>
            <p:ph idx="1"/>
          </p:nvPr>
        </p:nvSpPr>
        <p:spPr/>
        <p:txBody>
          <a:bodyPr>
            <a:normAutofit fontScale="92500" lnSpcReduction="10000"/>
          </a:bodyPr>
          <a:lstStyle/>
          <a:p>
            <a:pPr marL="0" indent="0" fontAlgn="base">
              <a:buNone/>
            </a:pPr>
            <a:r>
              <a:rPr lang="en-US" dirty="0"/>
              <a:t>	Channels are the channels for buying and selling and for communicating with customers. What kind of customers do we have? What is the nature of our business? Which channel is most convenient for sales? Furthermore, choosing the right communication channels with customers is crucial. What types of media do our customers use? How can we effectively inform customers about products or promotions? This is an essential aspect for businesses to understand. These channels are involved throughout the pre-sales process, through to the post-sales process. The basic sales process consists of five stages:</a:t>
            </a:r>
          </a:p>
          <a:p>
            <a:pPr lvl="1" fontAlgn="base"/>
            <a:r>
              <a:rPr lang="en-US" dirty="0"/>
              <a:t>&gt; Awareness: How will customers become aware of our products and services?</a:t>
            </a:r>
          </a:p>
          <a:p>
            <a:pPr lvl="1" fontAlgn="base"/>
            <a:r>
              <a:rPr lang="en-US" dirty="0"/>
              <a:t>&gt; Evaluation: How will customers see the value in our products and services?</a:t>
            </a:r>
          </a:p>
          <a:p>
            <a:pPr lvl="1" fontAlgn="base"/>
            <a:r>
              <a:rPr lang="en-US" dirty="0"/>
              <a:t>&gt; Purchase: What channels will customers use to purchase our products and services?</a:t>
            </a:r>
          </a:p>
          <a:p>
            <a:pPr lvl="1" fontAlgn="base"/>
            <a:r>
              <a:rPr lang="en-US" dirty="0"/>
              <a:t>&gt; Delivery: What channels will we use to deliver our products and services to customers?</a:t>
            </a:r>
          </a:p>
          <a:p>
            <a:pPr lvl="1" fontAlgn="base"/>
            <a:r>
              <a:rPr lang="en-US" dirty="0"/>
              <a:t>&gt; After-sale: How will we provide after-sales service and support?</a:t>
            </a:r>
          </a:p>
        </p:txBody>
      </p:sp>
    </p:spTree>
    <p:extLst>
      <p:ext uri="{BB962C8B-B14F-4D97-AF65-F5344CB8AC3E}">
        <p14:creationId xmlns:p14="http://schemas.microsoft.com/office/powerpoint/2010/main" val="17326759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b="1" dirty="0"/>
              <a:t>BMC: </a:t>
            </a:r>
            <a:r>
              <a:rPr lang="en-US" dirty="0"/>
              <a:t>WHAT</a:t>
            </a:r>
          </a:p>
        </p:txBody>
      </p:sp>
      <p:sp>
        <p:nvSpPr>
          <p:cNvPr id="3" name="Content Placeholder 2"/>
          <p:cNvSpPr>
            <a:spLocks noGrp="1"/>
          </p:cNvSpPr>
          <p:nvPr>
            <p:ph idx="1"/>
          </p:nvPr>
        </p:nvSpPr>
        <p:spPr/>
        <p:txBody>
          <a:bodyPr>
            <a:normAutofit/>
          </a:bodyPr>
          <a:lstStyle/>
          <a:p>
            <a:pPr marL="0" indent="0">
              <a:buNone/>
            </a:pPr>
            <a:r>
              <a:rPr lang="en-US" sz="1800" dirty="0"/>
              <a:t>	What makes customers choose our products and services? This is a crucial question. We must ask ourselves what the value is in the products and services we offer. What value will customers gain from paying us? How does our product and service solve their problems, meet their needs, or enhance their well-being? For example, a coffee shop sells its products at a higher price than competitors in the area, but there are certain things that set it apart and make customers willing to pay more: ample parking, a relaxing and pleasant aroma throughout the shop, unique and hard-to-find specialty coffees, and a custom-made coffee machine unlike any other in Thailand. All of these represent the value customers receive when choosing this coffee shop. Find the value in your business.</a:t>
            </a:r>
            <a:endParaRPr lang="th-TH" sz="1800" dirty="0"/>
          </a:p>
        </p:txBody>
      </p:sp>
    </p:spTree>
    <p:extLst>
      <p:ext uri="{BB962C8B-B14F-4D97-AF65-F5344CB8AC3E}">
        <p14:creationId xmlns:p14="http://schemas.microsoft.com/office/powerpoint/2010/main" val="23463585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b="1" dirty="0"/>
              <a:t>BMC: </a:t>
            </a:r>
            <a:r>
              <a:rPr lang="en-US" dirty="0"/>
              <a:t>HOW</a:t>
            </a:r>
          </a:p>
        </p:txBody>
      </p:sp>
      <p:sp>
        <p:nvSpPr>
          <p:cNvPr id="3" name="Content Placeholder 2"/>
          <p:cNvSpPr>
            <a:spLocks noGrp="1"/>
          </p:cNvSpPr>
          <p:nvPr>
            <p:ph idx="1"/>
          </p:nvPr>
        </p:nvSpPr>
        <p:spPr/>
        <p:txBody>
          <a:bodyPr>
            <a:normAutofit fontScale="70000" lnSpcReduction="20000"/>
          </a:bodyPr>
          <a:lstStyle/>
          <a:p>
            <a:pPr fontAlgn="base"/>
            <a:r>
              <a:rPr lang="en-US" sz="2400" dirty="0"/>
              <a:t>Key Partners: Many aspects of a business process depend on others for smooth operation. Partners are groups of people involved in the business's operations; they might be called business associates. The advantages of having partners include increased efficiency in business processes, risk diversification, and reducing the need to handle everything yourself, saving time and allowing you to focus on more important tasks.</a:t>
            </a:r>
          </a:p>
          <a:p>
            <a:pPr fontAlgn="base"/>
            <a:endParaRPr lang="en-US" sz="2400" dirty="0"/>
          </a:p>
          <a:p>
            <a:pPr fontAlgn="base"/>
            <a:r>
              <a:rPr lang="en-US" sz="2400" dirty="0"/>
              <a:t>Key Activities: These are the core activities that drive the business. Simply put, what are the main functions you need to perform in your business? Each business will have different key functions. For example, in a laundry business, the main functions would be cleaning and ironing clothes, making them ready to wear.</a:t>
            </a:r>
          </a:p>
          <a:p>
            <a:pPr fontAlgn="base"/>
            <a:endParaRPr lang="en-US" sz="2400" dirty="0"/>
          </a:p>
          <a:p>
            <a:pPr fontAlgn="base"/>
            <a:r>
              <a:rPr lang="en-US" sz="2400" dirty="0"/>
              <a:t>Key Resources: These are the resources crucial to your business. Resources include people, machinery, capital, intellectual property, land, etc. This section should be divided into two parts: resources you already possess and resources you need to acquire. When identifying resources, you need to consider who your customers are, what value you offer, and whether your existing resources can create that value.</a:t>
            </a:r>
            <a:endParaRPr lang="th-TH" sz="2400" dirty="0"/>
          </a:p>
        </p:txBody>
      </p:sp>
    </p:spTree>
    <p:extLst>
      <p:ext uri="{BB962C8B-B14F-4D97-AF65-F5344CB8AC3E}">
        <p14:creationId xmlns:p14="http://schemas.microsoft.com/office/powerpoint/2010/main" val="36372650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b="1" dirty="0"/>
              <a:t>BMC: MONEY</a:t>
            </a:r>
            <a:endParaRPr lang="en-US" dirty="0"/>
          </a:p>
        </p:txBody>
      </p:sp>
      <p:sp>
        <p:nvSpPr>
          <p:cNvPr id="3" name="Content Placeholder 2"/>
          <p:cNvSpPr>
            <a:spLocks noGrp="1"/>
          </p:cNvSpPr>
          <p:nvPr>
            <p:ph idx="1"/>
          </p:nvPr>
        </p:nvSpPr>
        <p:spPr>
          <a:xfrm>
            <a:off x="628650" y="1825624"/>
            <a:ext cx="7886700" cy="4784725"/>
          </a:xfrm>
        </p:spPr>
        <p:txBody>
          <a:bodyPr>
            <a:normAutofit fontScale="77500" lnSpcReduction="20000"/>
          </a:bodyPr>
          <a:lstStyle/>
          <a:p>
            <a:pPr marL="0" indent="0" fontAlgn="base">
              <a:buNone/>
            </a:pPr>
            <a:r>
              <a:rPr lang="en-US" sz="2400" dirty="0"/>
              <a:t>Cost Structure</a:t>
            </a:r>
          </a:p>
          <a:p>
            <a:pPr marL="0" indent="0" fontAlgn="base">
              <a:buNone/>
            </a:pPr>
            <a:r>
              <a:rPr lang="en-US" sz="2400" dirty="0"/>
              <a:t>	Costs come in many forms. Let's categorize them by purpose first. Costs categorized by purpose fall into two types: capital to drive the business, such as employee wages, utilities (water, electricity), fuel, machinery maintenance, office rent, etc., and capital to add value to the business, such as advertising budgets, budgets for renting exclusive space for customers in shopping malls, public relations budgets, etc. However, if we categorize costs by type, there are four types:</a:t>
            </a:r>
          </a:p>
          <a:p>
            <a:pPr marL="457200" indent="-457200" fontAlgn="base">
              <a:buAutoNum type="arabicParenR"/>
            </a:pPr>
            <a:r>
              <a:rPr lang="en-US" sz="2400" dirty="0"/>
              <a:t>Fixed costs: These are fixed, recurring expenses, such as employee wages and rent. </a:t>
            </a:r>
          </a:p>
          <a:p>
            <a:pPr marL="457200" indent="-457200" fontAlgn="base">
              <a:buAutoNum type="arabicParenR"/>
            </a:pPr>
            <a:r>
              <a:rPr lang="en-US" sz="2400" dirty="0"/>
              <a:t>Variable costs: These vary depending on the quantity used, such as water, electricity, and fuel. </a:t>
            </a:r>
          </a:p>
          <a:p>
            <a:pPr marL="457200" indent="-457200" fontAlgn="base">
              <a:buAutoNum type="arabicParenR"/>
            </a:pPr>
            <a:r>
              <a:rPr lang="en-US" sz="2400" dirty="0"/>
              <a:t>Economies of scale: Costs where production volume results in a lower price per unit. For example, ordering 1,000 or more food jars results in a lower price per unit than usual. </a:t>
            </a:r>
          </a:p>
          <a:p>
            <a:pPr marL="457200" indent="-457200" fontAlgn="base">
              <a:buAutoNum type="arabicParenR"/>
            </a:pPr>
            <a:r>
              <a:rPr lang="en-US" sz="2400" dirty="0"/>
              <a:t>Economies of scope: Costs where purchasing multiple items together results in a lower price and free delivery. For example, buying office supplies together and having them delivered as a single shipment provides a greater discount and free delivery.</a:t>
            </a:r>
            <a:endParaRPr lang="th-TH" sz="2400" dirty="0"/>
          </a:p>
        </p:txBody>
      </p:sp>
    </p:spTree>
    <p:extLst>
      <p:ext uri="{BB962C8B-B14F-4D97-AF65-F5344CB8AC3E}">
        <p14:creationId xmlns:p14="http://schemas.microsoft.com/office/powerpoint/2010/main" val="3713761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b="1" dirty="0"/>
              <a:t>BMC: MONEY</a:t>
            </a:r>
            <a:endParaRPr lang="en-US" dirty="0"/>
          </a:p>
        </p:txBody>
      </p:sp>
      <p:sp>
        <p:nvSpPr>
          <p:cNvPr id="3" name="Content Placeholder 2"/>
          <p:cNvSpPr>
            <a:spLocks noGrp="1"/>
          </p:cNvSpPr>
          <p:nvPr>
            <p:ph idx="1"/>
          </p:nvPr>
        </p:nvSpPr>
        <p:spPr>
          <a:xfrm>
            <a:off x="628650" y="1825624"/>
            <a:ext cx="7886700" cy="4784725"/>
          </a:xfrm>
        </p:spPr>
        <p:txBody>
          <a:bodyPr>
            <a:normAutofit/>
          </a:bodyPr>
          <a:lstStyle/>
          <a:p>
            <a:pPr marL="0" indent="0" fontAlgn="base">
              <a:buNone/>
            </a:pPr>
            <a:r>
              <a:rPr lang="th-TH" sz="2400" dirty="0"/>
              <a:t> </a:t>
            </a:r>
            <a:r>
              <a:rPr lang="en-US" sz="2400" b="1" dirty="0"/>
              <a:t>Revenue Streams</a:t>
            </a:r>
            <a:endParaRPr lang="en-US" sz="2400" dirty="0"/>
          </a:p>
          <a:p>
            <a:pPr marL="0" indent="0" fontAlgn="base">
              <a:buNone/>
            </a:pPr>
            <a:r>
              <a:rPr lang="en-US" sz="2400" dirty="0"/>
              <a:t>	It's essential to understand the various ways revenue will come in. Generally, there are four main types: service fees, product sales, rentals, and licensing fees. It's crucial to delve deeper into how customers prefer to pay—credit or cash, through various channels like bank transfers, counter services, or cashiers. This must align with your products and services and connect with your customers.</a:t>
            </a:r>
            <a:endParaRPr lang="th-TH" sz="2400" dirty="0"/>
          </a:p>
        </p:txBody>
      </p:sp>
    </p:spTree>
    <p:extLst>
      <p:ext uri="{BB962C8B-B14F-4D97-AF65-F5344CB8AC3E}">
        <p14:creationId xmlns:p14="http://schemas.microsoft.com/office/powerpoint/2010/main" val="42074987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hlinkClick r:id="rId2"/>
              </a:rPr>
              <a:t>TKN: </a:t>
            </a:r>
            <a:r>
              <a:rPr lang="en-US" sz="3600" dirty="0" err="1">
                <a:hlinkClick r:id="rId2"/>
              </a:rPr>
              <a:t>Taokaenoi</a:t>
            </a:r>
            <a:r>
              <a:rPr lang="en-US" sz="3600" dirty="0">
                <a:hlinkClick r:id="rId2"/>
              </a:rPr>
              <a:t> Food and Marketing Public Company Limited</a:t>
            </a:r>
            <a:endParaRPr lang="th-TH" sz="3600" dirty="0">
              <a:hlinkClick r:id="rId2"/>
            </a:endParaRPr>
          </a:p>
        </p:txBody>
      </p:sp>
      <p:sp>
        <p:nvSpPr>
          <p:cNvPr id="3" name="Content Placeholder 2"/>
          <p:cNvSpPr>
            <a:spLocks noGrp="1"/>
          </p:cNvSpPr>
          <p:nvPr>
            <p:ph idx="1"/>
          </p:nvPr>
        </p:nvSpPr>
        <p:spPr/>
        <p:txBody>
          <a:bodyPr/>
          <a:lstStyle/>
          <a:p>
            <a:endParaRPr lang="th-TH"/>
          </a:p>
        </p:txBody>
      </p:sp>
      <p:pic>
        <p:nvPicPr>
          <p:cNvPr id="21506" name="Picture 2" descr="TKN : บริษัท เถ้าแก่น้อย ฟู๊ดแอนด์มาร์เก็ตติ้ง จำกัด (มหาชน)">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8650" y="1825625"/>
            <a:ext cx="7943712" cy="41146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77313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Marketing Planning And Strategies.</a:t>
            </a:r>
            <a:endParaRPr lang="th-TH" dirty="0"/>
          </a:p>
        </p:txBody>
      </p:sp>
      <p:sp>
        <p:nvSpPr>
          <p:cNvPr id="3" name="Content Placeholder 2"/>
          <p:cNvSpPr>
            <a:spLocks noGrp="1"/>
          </p:cNvSpPr>
          <p:nvPr>
            <p:ph idx="1"/>
          </p:nvPr>
        </p:nvSpPr>
        <p:spPr/>
        <p:txBody>
          <a:bodyPr/>
          <a:lstStyle/>
          <a:p>
            <a:pPr marL="0" indent="0">
              <a:buNone/>
            </a:pPr>
            <a:r>
              <a:rPr lang="en-US" b="1" dirty="0"/>
              <a:t>Content</a:t>
            </a:r>
          </a:p>
          <a:p>
            <a:r>
              <a:rPr lang="en-US" b="1" dirty="0"/>
              <a:t>Analyzing SMART Objectives</a:t>
            </a:r>
          </a:p>
          <a:p>
            <a:r>
              <a:rPr lang="en-US" b="1" dirty="0"/>
              <a:t>Creating a Content Calendar (Facebook–IG–TikTok)</a:t>
            </a:r>
          </a:p>
          <a:p>
            <a:r>
              <a:rPr lang="en-US" b="1" dirty="0"/>
              <a:t>Simple Advertising Planning</a:t>
            </a:r>
          </a:p>
          <a:p>
            <a:r>
              <a:rPr lang="en-US" b="1" dirty="0"/>
              <a:t>ROI = Calculating Sales vs. Media Cost</a:t>
            </a:r>
          </a:p>
          <a:p>
            <a:r>
              <a:rPr lang="en-US" b="1" dirty="0"/>
              <a:t>Case Study</a:t>
            </a:r>
          </a:p>
          <a:p>
            <a:pPr marL="0" indent="0">
              <a:buNone/>
            </a:pPr>
            <a:r>
              <a:rPr lang="en-US" b="1" dirty="0"/>
              <a:t>	Online Cake Shop: Posting 3 types of content → Analyzing the one with the highest reach → Performing A/B testing of the advertisement</a:t>
            </a:r>
            <a:endParaRPr lang="th-TH" dirty="0"/>
          </a:p>
        </p:txBody>
      </p:sp>
    </p:spTree>
    <p:extLst>
      <p:ext uri="{BB962C8B-B14F-4D97-AF65-F5344CB8AC3E}">
        <p14:creationId xmlns:p14="http://schemas.microsoft.com/office/powerpoint/2010/main" val="1242798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Marketing Planning And Strategies.</a:t>
            </a:r>
            <a:endParaRPr lang="th-TH" dirty="0"/>
          </a:p>
        </p:txBody>
      </p:sp>
      <p:sp>
        <p:nvSpPr>
          <p:cNvPr id="3" name="Content Placeholder 2"/>
          <p:cNvSpPr>
            <a:spLocks noGrp="1"/>
          </p:cNvSpPr>
          <p:nvPr>
            <p:ph idx="1"/>
          </p:nvPr>
        </p:nvSpPr>
        <p:spPr/>
        <p:txBody>
          <a:bodyPr>
            <a:normAutofit/>
          </a:bodyPr>
          <a:lstStyle/>
          <a:p>
            <a:pPr marL="0" indent="0">
              <a:buNone/>
            </a:pPr>
            <a:r>
              <a:rPr lang="en-US" dirty="0"/>
              <a:t>	A Digital Marketing Strategy is simply a plan outlining how to proceed to achieve desired goals.</a:t>
            </a:r>
          </a:p>
          <a:p>
            <a:pPr marL="0" indent="0">
              <a:buNone/>
            </a:pPr>
            <a:r>
              <a:rPr lang="en-US" dirty="0"/>
              <a:t>	It's a form of marketing that promotes products or services through digital media and creates consumer engagement using various digital marketing strategies. This is widely popular today because it increases sales as consumers can easily access these media anytime, anywhere, 24/7.</a:t>
            </a:r>
          </a:p>
          <a:p>
            <a:pPr marL="0" indent="0">
              <a:buNone/>
            </a:pPr>
            <a:r>
              <a:rPr lang="en-US" dirty="0"/>
              <a:t>	Creating a marketing plan helps us understand what we have to sell/use, what we will do, how we will do it, who we are targeting (customers), and where we will do it (channels). In short, it's the What, Why, Where, When, How, and Whom of marketing.</a:t>
            </a:r>
            <a:endParaRPr lang="th-TH" dirty="0"/>
          </a:p>
        </p:txBody>
      </p:sp>
      <p:sp>
        <p:nvSpPr>
          <p:cNvPr id="4" name="AutoShape 2" descr="6 ขั้นตอนการสร้างและการจัดการ Digital Marketing Strategy ให้สินค้าปัง ดังระเบิด"/>
          <p:cNvSpPr>
            <a:spLocks noChangeAspect="1" noChangeArrowheads="1"/>
          </p:cNvSpPr>
          <p:nvPr/>
        </p:nvSpPr>
        <p:spPr bwMode="auto">
          <a:xfrm>
            <a:off x="190500" y="-2127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h-TH"/>
          </a:p>
        </p:txBody>
      </p:sp>
    </p:spTree>
    <p:extLst>
      <p:ext uri="{BB962C8B-B14F-4D97-AF65-F5344CB8AC3E}">
        <p14:creationId xmlns:p14="http://schemas.microsoft.com/office/powerpoint/2010/main" val="2287244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Marketing Planning And Strategies.</a:t>
            </a:r>
            <a:endParaRPr lang="th-TH" dirty="0"/>
          </a:p>
        </p:txBody>
      </p:sp>
      <p:sp>
        <p:nvSpPr>
          <p:cNvPr id="3" name="Content Placeholder 2"/>
          <p:cNvSpPr>
            <a:spLocks noGrp="1"/>
          </p:cNvSpPr>
          <p:nvPr>
            <p:ph idx="1"/>
          </p:nvPr>
        </p:nvSpPr>
        <p:spPr/>
        <p:txBody>
          <a:bodyPr>
            <a:normAutofit/>
          </a:bodyPr>
          <a:lstStyle/>
          <a:p>
            <a:pPr marL="0" indent="0">
              <a:buNone/>
            </a:pPr>
            <a:r>
              <a:rPr lang="en-US" dirty="0"/>
              <a:t>	What does a Digital Marketing Strategy consist of? The following content will serve as a framework to help you plan fundamentally. It consists of 7 steps:</a:t>
            </a:r>
          </a:p>
          <a:p>
            <a:pPr marL="457200" indent="-457200">
              <a:buFont typeface="+mj-lt"/>
              <a:buAutoNum type="arabicPeriod"/>
            </a:pPr>
            <a:r>
              <a:rPr lang="en-US" dirty="0"/>
              <a:t>Know your business. What will you sell?</a:t>
            </a:r>
          </a:p>
          <a:p>
            <a:pPr marL="457200" indent="-457200">
              <a:buFont typeface="+mj-lt"/>
              <a:buAutoNum type="arabicPeriod"/>
            </a:pPr>
            <a:r>
              <a:rPr lang="en-US" dirty="0"/>
              <a:t>Know your customers or target audience.</a:t>
            </a:r>
          </a:p>
          <a:p>
            <a:pPr marL="457200" indent="-457200">
              <a:buFont typeface="+mj-lt"/>
              <a:buAutoNum type="arabicPeriod"/>
            </a:pPr>
            <a:r>
              <a:rPr lang="en-US" dirty="0"/>
              <a:t>Determine your marketing objectives and KPIs.</a:t>
            </a:r>
          </a:p>
          <a:p>
            <a:pPr marL="457200" indent="-457200">
              <a:buFont typeface="+mj-lt"/>
              <a:buAutoNum type="arabicPeriod"/>
            </a:pPr>
            <a:r>
              <a:rPr lang="en-US" dirty="0"/>
              <a:t>Design the customer journey.</a:t>
            </a:r>
          </a:p>
          <a:p>
            <a:pPr marL="457200" indent="-457200">
              <a:buFont typeface="+mj-lt"/>
              <a:buAutoNum type="arabicPeriod"/>
            </a:pPr>
            <a:r>
              <a:rPr lang="en-US" dirty="0"/>
              <a:t>Choose channels and media to reach your target audience.</a:t>
            </a:r>
          </a:p>
          <a:p>
            <a:pPr marL="457200" indent="-457200">
              <a:buFont typeface="+mj-lt"/>
              <a:buAutoNum type="arabicPeriod"/>
            </a:pPr>
            <a:r>
              <a:rPr lang="en-US" dirty="0"/>
              <a:t>Select a strategy, message, or promotion.</a:t>
            </a:r>
          </a:p>
          <a:p>
            <a:pPr marL="457200" indent="-457200">
              <a:buFont typeface="+mj-lt"/>
              <a:buAutoNum type="arabicPeriod"/>
            </a:pPr>
            <a:r>
              <a:rPr lang="en-US" dirty="0"/>
              <a:t>Design a plan by combining all of the above.</a:t>
            </a:r>
            <a:endParaRPr lang="th-TH" dirty="0"/>
          </a:p>
        </p:txBody>
      </p:sp>
      <p:sp>
        <p:nvSpPr>
          <p:cNvPr id="4" name="AutoShape 2" descr="6 ขั้นตอนการสร้างและการจัดการ Digital Marketing Strategy ให้สินค้าปัง ดังระเบิด"/>
          <p:cNvSpPr>
            <a:spLocks noChangeAspect="1" noChangeArrowheads="1"/>
          </p:cNvSpPr>
          <p:nvPr/>
        </p:nvSpPr>
        <p:spPr bwMode="auto">
          <a:xfrm>
            <a:off x="190500" y="-2127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h-TH"/>
          </a:p>
        </p:txBody>
      </p:sp>
    </p:spTree>
    <p:extLst>
      <p:ext uri="{BB962C8B-B14F-4D97-AF65-F5344CB8AC3E}">
        <p14:creationId xmlns:p14="http://schemas.microsoft.com/office/powerpoint/2010/main" val="3402710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bmc 700"/>
          <p:cNvPicPr>
            <a:picLocks noChangeAspect="1" noChangeArrowheads="1"/>
          </p:cNvPicPr>
          <p:nvPr/>
        </p:nvPicPr>
        <p:blipFill rotWithShape="1">
          <a:blip r:embed="rId2">
            <a:extLst>
              <a:ext uri="{28A0092B-C50C-407E-A947-70E740481C1C}">
                <a14:useLocalDpi xmlns:a14="http://schemas.microsoft.com/office/drawing/2010/main" val="0"/>
              </a:ext>
            </a:extLst>
          </a:blip>
          <a:srcRect b="7734"/>
          <a:stretch/>
        </p:blipFill>
        <p:spPr bwMode="auto">
          <a:xfrm>
            <a:off x="3975099" y="3804781"/>
            <a:ext cx="4907643" cy="305321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noAutofit/>
          </a:bodyPr>
          <a:lstStyle/>
          <a:p>
            <a:r>
              <a:rPr lang="en-US" sz="2800" dirty="0"/>
              <a:t>Digital Marketing Planning And Strategy; </a:t>
            </a:r>
            <a:br>
              <a:rPr lang="en-US" sz="2800" dirty="0"/>
            </a:br>
            <a:r>
              <a:rPr lang="en-US" sz="2800" dirty="0"/>
              <a:t>Analyzing The Environmental Factors That Affect Digital Marketing Planning.</a:t>
            </a:r>
            <a:endParaRPr lang="th-TH" sz="2400" b="1" dirty="0"/>
          </a:p>
        </p:txBody>
      </p:sp>
      <p:sp>
        <p:nvSpPr>
          <p:cNvPr id="3" name="Content Placeholder 2"/>
          <p:cNvSpPr>
            <a:spLocks noGrp="1"/>
          </p:cNvSpPr>
          <p:nvPr>
            <p:ph idx="1"/>
          </p:nvPr>
        </p:nvSpPr>
        <p:spPr>
          <a:xfrm>
            <a:off x="628650" y="1680485"/>
            <a:ext cx="7886700" cy="4351338"/>
          </a:xfrm>
        </p:spPr>
        <p:txBody>
          <a:bodyPr>
            <a:normAutofit/>
          </a:bodyPr>
          <a:lstStyle/>
          <a:p>
            <a:pPr marL="0" indent="0">
              <a:buNone/>
            </a:pPr>
            <a:r>
              <a:rPr lang="en-US" sz="2000" dirty="0"/>
              <a:t>	The Business Model Canvas is a clever concept developed by Alex Osterwalder. It's a business tool that provides a clear view of your business and ensures that teams have a shared understanding of the business's model and problems. This leads to faster problem-solving and brainstorming, as you can see your strengths and weaknesses through this single, comprehensive model sheet. It's often used in a large format to allow for the attachment of Post-it notes, making it easy to edit and add/remove information.</a:t>
            </a:r>
            <a:endParaRPr lang="th-TH" sz="1600" dirty="0"/>
          </a:p>
        </p:txBody>
      </p:sp>
    </p:spTree>
    <p:extLst>
      <p:ext uri="{BB962C8B-B14F-4D97-AF65-F5344CB8AC3E}">
        <p14:creationId xmlns:p14="http://schemas.microsoft.com/office/powerpoint/2010/main" val="2907204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Business Model Canvas</a:t>
            </a:r>
            <a:endParaRPr lang="th-TH" dirty="0"/>
          </a:p>
        </p:txBody>
      </p:sp>
      <p:sp>
        <p:nvSpPr>
          <p:cNvPr id="3" name="Content Placeholder 2"/>
          <p:cNvSpPr>
            <a:spLocks noGrp="1"/>
          </p:cNvSpPr>
          <p:nvPr>
            <p:ph idx="1"/>
          </p:nvPr>
        </p:nvSpPr>
        <p:spPr/>
        <p:txBody>
          <a:bodyPr>
            <a:normAutofit lnSpcReduction="10000"/>
          </a:bodyPr>
          <a:lstStyle/>
          <a:p>
            <a:pPr marL="0" indent="0">
              <a:buNone/>
            </a:pPr>
            <a:r>
              <a:rPr lang="th-TH" sz="2400" dirty="0"/>
              <a:t>	จากงานวิจัยของทาง </a:t>
            </a:r>
            <a:r>
              <a:rPr lang="en-US" sz="2400" dirty="0" err="1"/>
              <a:t>Strategyzer</a:t>
            </a:r>
            <a:r>
              <a:rPr lang="en-US" sz="2400" dirty="0"/>
              <a:t> </a:t>
            </a:r>
            <a:r>
              <a:rPr lang="th-TH" sz="2400" dirty="0"/>
              <a:t>พบว่า ได้มีการนำ </a:t>
            </a:r>
            <a:r>
              <a:rPr lang="en-US" sz="2400" dirty="0"/>
              <a:t>Business Model Canvas </a:t>
            </a:r>
            <a:r>
              <a:rPr lang="th-TH" sz="2400" dirty="0"/>
              <a:t>ไปใช้มากกว่า 5 ล้านรายทั่วโลก มีการนำไปใช้ในการพัฒนาธุรกิจใหม่สูงถึง 36% และสถิตใน </a:t>
            </a:r>
            <a:r>
              <a:rPr lang="en-US" sz="2400" dirty="0"/>
              <a:t>Google Trend </a:t>
            </a:r>
            <a:r>
              <a:rPr lang="th-TH" sz="2400" dirty="0"/>
              <a:t>ยังมีการเติบโตของ </a:t>
            </a:r>
            <a:r>
              <a:rPr lang="en-US" sz="2400" dirty="0"/>
              <a:t>Business Model Canvas </a:t>
            </a:r>
            <a:r>
              <a:rPr lang="th-TH" sz="2400" dirty="0"/>
              <a:t>ขึ้นอย่างต่อเนื่อง ซึ่งจุดเด่นของ </a:t>
            </a:r>
            <a:r>
              <a:rPr lang="en-US" sz="2400" dirty="0"/>
              <a:t>Business Model Canvas </a:t>
            </a:r>
            <a:r>
              <a:rPr lang="th-TH" sz="2400" dirty="0"/>
              <a:t>มีดังนี้</a:t>
            </a:r>
            <a:endParaRPr lang="en-US" sz="2400" dirty="0"/>
          </a:p>
          <a:p>
            <a:r>
              <a:rPr lang="en-US" sz="2400" dirty="0"/>
              <a:t>Business Model Canvas </a:t>
            </a:r>
            <a:r>
              <a:rPr lang="th-TH" sz="2400" dirty="0"/>
              <a:t>ทำให้เห็นภาพรวมของธุรกิจได้อย่างรวดเร็วและไม่มีข้อมูลที่ไม่จำเป็นในแผนภาพ เมื่อเทียบกับโมเดลธุรกิจแบบดั้งเดิม </a:t>
            </a:r>
          </a:p>
          <a:p>
            <a:r>
              <a:rPr lang="th-TH" sz="2400" dirty="0"/>
              <a:t>สามารถแก้ไขได้ง่ายขึ้นและช่วยกัน </a:t>
            </a:r>
            <a:r>
              <a:rPr lang="en-US" sz="2400" dirty="0"/>
              <a:t>brainstorm </a:t>
            </a:r>
            <a:r>
              <a:rPr lang="th-TH" sz="2400" dirty="0"/>
              <a:t>เพื่อให้เกิดชุดความคิดใหม่ๆ ในการร่วมกันวางแผนกลยุทธ์</a:t>
            </a:r>
          </a:p>
          <a:p>
            <a:r>
              <a:rPr lang="th-TH" sz="2400" dirty="0"/>
              <a:t> </a:t>
            </a:r>
            <a:r>
              <a:rPr lang="en-US" sz="2400" dirty="0"/>
              <a:t>Business Model Canvas </a:t>
            </a:r>
            <a:r>
              <a:rPr lang="th-TH" sz="2400" dirty="0"/>
              <a:t>สามารถใช้ได้ตั้งแต่ </a:t>
            </a:r>
            <a:r>
              <a:rPr lang="en-US" sz="2400" dirty="0"/>
              <a:t>Startup </a:t>
            </a:r>
            <a:r>
              <a:rPr lang="th-TH" sz="2400" dirty="0"/>
              <a:t>ที่พึ่งก่อตั้งไปจนถึงบริษัทขนาดใหญ่ก็ใช้ </a:t>
            </a:r>
            <a:r>
              <a:rPr lang="en-US" sz="2400" dirty="0"/>
              <a:t>BMC </a:t>
            </a:r>
            <a:r>
              <a:rPr lang="th-TH" sz="2400" dirty="0"/>
              <a:t>ตัวอย่างเช่น บริษัท 3</a:t>
            </a:r>
            <a:r>
              <a:rPr lang="en-US" sz="2400" dirty="0"/>
              <a:t>M, Microsoft, Lego, Coca Cola </a:t>
            </a:r>
            <a:r>
              <a:rPr lang="th-TH" sz="2400" dirty="0"/>
              <a:t>ฯลฯ </a:t>
            </a:r>
            <a:endParaRPr lang="en-US" sz="2400" dirty="0"/>
          </a:p>
          <a:p>
            <a:r>
              <a:rPr lang="en-US" sz="2400" dirty="0"/>
              <a:t>Business Model Canvas </a:t>
            </a:r>
            <a:r>
              <a:rPr lang="th-TH" sz="2400" dirty="0"/>
              <a:t>ช่วยให้ทุกคนสามารถเข้าใจชัดเจนเกี่ยวกับแผนกลยุทธ์ของธุรกิจไปในแนวทางเดียวกัน</a:t>
            </a:r>
          </a:p>
        </p:txBody>
      </p:sp>
      <p:pic>
        <p:nvPicPr>
          <p:cNvPr id="2050" name="Picture 2" descr="bmc 700"/>
          <p:cNvPicPr>
            <a:picLocks noChangeAspect="1" noChangeArrowheads="1"/>
          </p:cNvPicPr>
          <p:nvPr/>
        </p:nvPicPr>
        <p:blipFill rotWithShape="1">
          <a:blip r:embed="rId2">
            <a:extLst>
              <a:ext uri="{28A0092B-C50C-407E-A947-70E740481C1C}">
                <a14:useLocalDpi xmlns:a14="http://schemas.microsoft.com/office/drawing/2010/main" val="0"/>
              </a:ext>
            </a:extLst>
          </a:blip>
          <a:srcRect b="7734"/>
          <a:stretch/>
        </p:blipFill>
        <p:spPr bwMode="auto">
          <a:xfrm>
            <a:off x="6210300" y="465"/>
            <a:ext cx="2933700" cy="18251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95525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Business Model Canvas</a:t>
            </a:r>
            <a:endParaRPr lang="th-TH" dirty="0"/>
          </a:p>
        </p:txBody>
      </p:sp>
      <p:sp>
        <p:nvSpPr>
          <p:cNvPr id="3" name="Content Placeholder 2"/>
          <p:cNvSpPr>
            <a:spLocks noGrp="1"/>
          </p:cNvSpPr>
          <p:nvPr>
            <p:ph idx="1"/>
          </p:nvPr>
        </p:nvSpPr>
        <p:spPr/>
        <p:txBody>
          <a:bodyPr/>
          <a:lstStyle/>
          <a:p>
            <a:endParaRPr lang="th-TH"/>
          </a:p>
        </p:txBody>
      </p:sp>
      <p:pic>
        <p:nvPicPr>
          <p:cNvPr id="4098" name="Picture 2" descr="bmc 700"/>
          <p:cNvPicPr>
            <a:picLocks noChangeAspect="1" noChangeArrowheads="1"/>
          </p:cNvPicPr>
          <p:nvPr/>
        </p:nvPicPr>
        <p:blipFill rotWithShape="1">
          <a:blip r:embed="rId2">
            <a:extLst>
              <a:ext uri="{28A0092B-C50C-407E-A947-70E740481C1C}">
                <a14:useLocalDpi xmlns:a14="http://schemas.microsoft.com/office/drawing/2010/main" val="0"/>
              </a:ext>
            </a:extLst>
          </a:blip>
          <a:srcRect b="7927"/>
          <a:stretch/>
        </p:blipFill>
        <p:spPr bwMode="auto">
          <a:xfrm>
            <a:off x="511175" y="1690689"/>
            <a:ext cx="8121650" cy="50421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4008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Business Model Canvas</a:t>
            </a:r>
            <a:endParaRPr lang="th-TH"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a:cs typeface="+mj-cs"/>
              </a:rPr>
              <a:t>Customer Segments</a:t>
            </a:r>
          </a:p>
          <a:p>
            <a:pPr marL="514350" indent="-514350">
              <a:buFont typeface="+mj-lt"/>
              <a:buAutoNum type="arabicPeriod"/>
            </a:pPr>
            <a:r>
              <a:rPr lang="en-US" dirty="0">
                <a:cs typeface="+mj-cs"/>
              </a:rPr>
              <a:t>Value Propositions</a:t>
            </a:r>
          </a:p>
          <a:p>
            <a:pPr marL="514350" indent="-514350">
              <a:buFont typeface="+mj-lt"/>
              <a:buAutoNum type="arabicPeriod"/>
            </a:pPr>
            <a:r>
              <a:rPr lang="en-US" dirty="0">
                <a:cs typeface="+mj-cs"/>
              </a:rPr>
              <a:t>Channels</a:t>
            </a:r>
          </a:p>
          <a:p>
            <a:pPr marL="514350" indent="-514350">
              <a:buFont typeface="+mj-lt"/>
              <a:buAutoNum type="arabicPeriod"/>
            </a:pPr>
            <a:r>
              <a:rPr lang="en-US" dirty="0">
                <a:cs typeface="+mj-cs"/>
              </a:rPr>
              <a:t>Customer Relationships</a:t>
            </a:r>
          </a:p>
          <a:p>
            <a:pPr marL="514350" indent="-514350">
              <a:buFont typeface="+mj-lt"/>
              <a:buAutoNum type="arabicPeriod"/>
            </a:pPr>
            <a:r>
              <a:rPr lang="en-US" dirty="0">
                <a:cs typeface="+mj-cs"/>
              </a:rPr>
              <a:t>Revenue Streams</a:t>
            </a:r>
          </a:p>
          <a:p>
            <a:pPr marL="514350" indent="-514350">
              <a:buFont typeface="+mj-lt"/>
              <a:buAutoNum type="arabicPeriod"/>
            </a:pPr>
            <a:r>
              <a:rPr lang="en-US" dirty="0">
                <a:cs typeface="+mj-cs"/>
              </a:rPr>
              <a:t>Key Resources</a:t>
            </a:r>
          </a:p>
          <a:p>
            <a:pPr marL="514350" indent="-514350">
              <a:buFont typeface="+mj-lt"/>
              <a:buAutoNum type="arabicPeriod"/>
            </a:pPr>
            <a:r>
              <a:rPr lang="en-US" dirty="0">
                <a:cs typeface="+mj-cs"/>
              </a:rPr>
              <a:t>Key Activities</a:t>
            </a:r>
          </a:p>
          <a:p>
            <a:pPr marL="514350" indent="-514350">
              <a:buFont typeface="+mj-lt"/>
              <a:buAutoNum type="arabicPeriod"/>
            </a:pPr>
            <a:r>
              <a:rPr lang="en-US" dirty="0">
                <a:cs typeface="+mj-cs"/>
              </a:rPr>
              <a:t>Key Partners</a:t>
            </a:r>
          </a:p>
          <a:p>
            <a:pPr marL="514350" indent="-514350">
              <a:buFont typeface="+mj-lt"/>
              <a:buAutoNum type="arabicPeriod"/>
            </a:pPr>
            <a:r>
              <a:rPr lang="en-US" dirty="0">
                <a:cs typeface="+mj-cs"/>
              </a:rPr>
              <a:t>Cost Structure</a:t>
            </a:r>
            <a:endParaRPr lang="th-TH" dirty="0">
              <a:cs typeface="+mj-cs"/>
            </a:endParaRPr>
          </a:p>
        </p:txBody>
      </p:sp>
    </p:spTree>
    <p:extLst>
      <p:ext uri="{BB962C8B-B14F-4D97-AF65-F5344CB8AC3E}">
        <p14:creationId xmlns:p14="http://schemas.microsoft.com/office/powerpoint/2010/main" val="22698150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BMC hwwm2"/>
          <p:cNvPicPr>
            <a:picLocks noChangeAspect="1" noChangeArrowheads="1"/>
          </p:cNvPicPr>
          <p:nvPr/>
        </p:nvPicPr>
        <p:blipFill rotWithShape="1">
          <a:blip r:embed="rId2">
            <a:extLst>
              <a:ext uri="{28A0092B-C50C-407E-A947-70E740481C1C}">
                <a14:useLocalDpi xmlns:a14="http://schemas.microsoft.com/office/drawing/2010/main" val="0"/>
              </a:ext>
            </a:extLst>
          </a:blip>
          <a:srcRect b="7098"/>
          <a:stretch/>
        </p:blipFill>
        <p:spPr bwMode="auto">
          <a:xfrm>
            <a:off x="5245100" y="3602817"/>
            <a:ext cx="3898900" cy="2442383"/>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b="1" dirty="0"/>
              <a:t>Business Model Canvas</a:t>
            </a:r>
            <a:endParaRPr lang="th-TH" dirty="0"/>
          </a:p>
        </p:txBody>
      </p:sp>
      <p:sp>
        <p:nvSpPr>
          <p:cNvPr id="3" name="Content Placeholder 2"/>
          <p:cNvSpPr>
            <a:spLocks noGrp="1"/>
          </p:cNvSpPr>
          <p:nvPr>
            <p:ph idx="1"/>
          </p:nvPr>
        </p:nvSpPr>
        <p:spPr>
          <a:xfrm>
            <a:off x="628650" y="1482724"/>
            <a:ext cx="5670550" cy="5045075"/>
          </a:xfrm>
        </p:spPr>
        <p:txBody>
          <a:bodyPr>
            <a:normAutofit lnSpcReduction="10000"/>
          </a:bodyPr>
          <a:lstStyle/>
          <a:p>
            <a:pPr marL="0" indent="0" fontAlgn="base">
              <a:buNone/>
            </a:pPr>
            <a:r>
              <a:rPr lang="en-US" sz="2400" dirty="0"/>
              <a:t>	The Business Model Canvas views the nine topics as four main groups, as shown in the image below. Each group has a different primary function:</a:t>
            </a:r>
          </a:p>
          <a:p>
            <a:pPr marL="457200" indent="-457200" fontAlgn="base">
              <a:buFont typeface="+mj-lt"/>
              <a:buAutoNum type="arabicPeriod"/>
            </a:pPr>
            <a:r>
              <a:rPr lang="en-US" sz="2400" dirty="0"/>
              <a:t>The red group is HOW, comprising Key Partners, Key Activities, and Key Resources.</a:t>
            </a:r>
          </a:p>
          <a:p>
            <a:pPr marL="457200" indent="-457200" fontAlgn="base">
              <a:buFont typeface="+mj-lt"/>
              <a:buAutoNum type="arabicPeriod"/>
            </a:pPr>
            <a:r>
              <a:rPr lang="en-US" sz="2400" dirty="0"/>
              <a:t>The blue group is WHAT, comprising Value Propositions.</a:t>
            </a:r>
          </a:p>
          <a:p>
            <a:pPr marL="457200" indent="-457200" fontAlgn="base">
              <a:buFont typeface="+mj-lt"/>
              <a:buAutoNum type="arabicPeriod"/>
            </a:pPr>
            <a:r>
              <a:rPr lang="en-US" sz="2400" dirty="0"/>
              <a:t>The green group is WHO, comprising Customer Relationships, Customer Segments, and Channels.</a:t>
            </a:r>
          </a:p>
          <a:p>
            <a:pPr marL="457200" indent="-457200" fontAlgn="base">
              <a:buFont typeface="+mj-lt"/>
              <a:buAutoNum type="arabicPeriod"/>
            </a:pPr>
            <a:r>
              <a:rPr lang="en-US" sz="2400" dirty="0"/>
              <a:t>The yellow group is MONEY, comprising Cost Structure and Revenue Structure.</a:t>
            </a:r>
          </a:p>
        </p:txBody>
      </p:sp>
    </p:spTree>
    <p:extLst>
      <p:ext uri="{BB962C8B-B14F-4D97-AF65-F5344CB8AC3E}">
        <p14:creationId xmlns:p14="http://schemas.microsoft.com/office/powerpoint/2010/main" val="28175299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1245</TotalTime>
  <Words>1740</Words>
  <Application>Microsoft Office PowerPoint</Application>
  <PresentationFormat>On-screen Show (4:3)</PresentationFormat>
  <Paragraphs>77</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Aptos</vt:lpstr>
      <vt:lpstr>Aptos Display</vt:lpstr>
      <vt:lpstr>Arial</vt:lpstr>
      <vt:lpstr>Office Theme</vt:lpstr>
      <vt:lpstr>Digital Marketing Strategy</vt:lpstr>
      <vt:lpstr>Digital Marketing Planning And Strategies.</vt:lpstr>
      <vt:lpstr>Digital Marketing Planning And Strategies.</vt:lpstr>
      <vt:lpstr>Digital Marketing Planning And Strategies.</vt:lpstr>
      <vt:lpstr>Digital Marketing Planning And Strategy;  Analyzing The Environmental Factors That Affect Digital Marketing Planning.</vt:lpstr>
      <vt:lpstr>Business Model Canvas</vt:lpstr>
      <vt:lpstr>Business Model Canvas</vt:lpstr>
      <vt:lpstr>Business Model Canvas</vt:lpstr>
      <vt:lpstr>Business Model Canvas</vt:lpstr>
      <vt:lpstr>Business Model Canvas</vt:lpstr>
      <vt:lpstr>BMC: WHO</vt:lpstr>
      <vt:lpstr>BMC: WHO</vt:lpstr>
      <vt:lpstr>BMC: WHAT</vt:lpstr>
      <vt:lpstr>BMC: HOW</vt:lpstr>
      <vt:lpstr>BMC: MONEY</vt:lpstr>
      <vt:lpstr>BMC: MONEY</vt:lpstr>
      <vt:lpstr>TKN: Taokaenoi Food and Marketing Public Company Limited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การวางแผนและกลยุทธ์การตลาดดิจิทัล</dc:title>
  <dc:creator>SSRU</dc:creator>
  <cp:lastModifiedBy>Ladaporn  Pithuk</cp:lastModifiedBy>
  <cp:revision>30</cp:revision>
  <dcterms:created xsi:type="dcterms:W3CDTF">2021-12-16T01:56:29Z</dcterms:created>
  <dcterms:modified xsi:type="dcterms:W3CDTF">2026-02-18T02:36:43Z</dcterms:modified>
</cp:coreProperties>
</file>