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21"/>
  </p:notesMasterIdLst>
  <p:sldIdLst>
    <p:sldId id="256" r:id="rId5"/>
    <p:sldId id="300" r:id="rId6"/>
    <p:sldId id="301" r:id="rId7"/>
    <p:sldId id="274" r:id="rId8"/>
    <p:sldId id="307" r:id="rId9"/>
    <p:sldId id="308" r:id="rId10"/>
    <p:sldId id="275" r:id="rId11"/>
    <p:sldId id="309" r:id="rId12"/>
    <p:sldId id="261" r:id="rId13"/>
    <p:sldId id="304" r:id="rId14"/>
    <p:sldId id="310" r:id="rId15"/>
    <p:sldId id="302" r:id="rId16"/>
    <p:sldId id="306" r:id="rId17"/>
    <p:sldId id="311" r:id="rId18"/>
    <p:sldId id="305" r:id="rId19"/>
    <p:sldId id="28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653" autoAdjust="0"/>
    <p:restoredTop sz="94598" autoAdjust="0"/>
  </p:normalViewPr>
  <p:slideViewPr>
    <p:cSldViewPr snapToGrid="0">
      <p:cViewPr>
        <p:scale>
          <a:sx n="45" d="100"/>
          <a:sy n="45" d="100"/>
        </p:scale>
        <p:origin x="1088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251CB3-929A-46AA-91E0-510E89CC6168}" type="datetimeFigureOut">
              <a:rPr lang="en-US" smtClean="0"/>
              <a:t>7/19/2022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4E2FE4-6336-4905-8984-1BD41189996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3133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1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AF6B84-22F7-4900-A10E-54CE716102E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0928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10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2571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11C694-FCB4-4B09-A0E2-0EA21922B48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6551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A4659E-A7B0-4A2F-BECA-8203412B340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944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CAE207-564E-47A1-98A5-5E5AE2BB697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41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6">
            <a:extLst>
              <a:ext uri="{FF2B5EF4-FFF2-40B4-BE49-F238E27FC236}">
                <a16:creationId xmlns:a16="http://schemas.microsoft.com/office/drawing/2014/main" id="{E77FA134-921C-43EE-92E3-539725117D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30" name="Subtitle 7">
            <a:extLst>
              <a:ext uri="{FF2B5EF4-FFF2-40B4-BE49-F238E27FC236}">
                <a16:creationId xmlns:a16="http://schemas.microsoft.com/office/drawing/2014/main" id="{17AE8BF6-9AD3-4A75-840F-4781599DF7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buNone/>
              <a:defRPr/>
            </a:lvl1pPr>
          </a:lstStyle>
          <a:p>
            <a:pPr algn="l"/>
            <a:r>
              <a:rPr lang="en-US" sz="1800"/>
              <a:t>Click to edit Master subtitle style</a:t>
            </a:r>
            <a:endParaRPr lang="en-US" sz="1800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933070A8-8189-4083-9ED0-E15F9926280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9094" y="344805"/>
            <a:ext cx="10369604" cy="4154274"/>
          </a:xfrm>
          <a:custGeom>
            <a:avLst/>
            <a:gdLst>
              <a:gd name="connsiteX0" fmla="*/ 0 w 10351056"/>
              <a:gd name="connsiteY0" fmla="*/ 0 h 4167962"/>
              <a:gd name="connsiteX1" fmla="*/ 10351056 w 10351056"/>
              <a:gd name="connsiteY1" fmla="*/ 0 h 4167962"/>
              <a:gd name="connsiteX2" fmla="*/ 10351056 w 10351056"/>
              <a:gd name="connsiteY2" fmla="*/ 4167962 h 4167962"/>
              <a:gd name="connsiteX3" fmla="*/ 0 w 10351056"/>
              <a:gd name="connsiteY3" fmla="*/ 4167962 h 4167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351056" h="4167962">
                <a:moveTo>
                  <a:pt x="0" y="0"/>
                </a:moveTo>
                <a:lnTo>
                  <a:pt x="10351056" y="0"/>
                </a:lnTo>
                <a:lnTo>
                  <a:pt x="10351056" y="4167962"/>
                </a:lnTo>
                <a:lnTo>
                  <a:pt x="0" y="4167962"/>
                </a:lnTo>
                <a:close/>
              </a:path>
            </a:pathLst>
          </a:custGeom>
          <a:ln w="12700">
            <a:noFill/>
          </a:ln>
        </p:spPr>
        <p:txBody>
          <a:bodyPr wrap="square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F51BDE-1EB3-41BB-B5A9-7DAD219A30D3}"/>
              </a:ext>
            </a:extLst>
          </p:cNvPr>
          <p:cNvCxnSpPr>
            <a:cxnSpLocks/>
          </p:cNvCxnSpPr>
          <p:nvPr userDrawn="1"/>
        </p:nvCxnSpPr>
        <p:spPr>
          <a:xfrm>
            <a:off x="7274510" y="4502925"/>
            <a:ext cx="0" cy="1551637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3F10827-3B8A-4BA2-B6EC-23D5DC894A6B}"/>
              </a:ext>
            </a:extLst>
          </p:cNvPr>
          <p:cNvCxnSpPr>
            <a:cxnSpLocks/>
          </p:cNvCxnSpPr>
          <p:nvPr userDrawn="1"/>
        </p:nvCxnSpPr>
        <p:spPr>
          <a:xfrm>
            <a:off x="367744" y="6047437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32E242F-C9A2-41FB-A4D0-2E91F1957FEE}"/>
              </a:ext>
            </a:extLst>
          </p:cNvPr>
          <p:cNvCxnSpPr>
            <a:cxnSpLocks/>
          </p:cNvCxnSpPr>
          <p:nvPr userDrawn="1"/>
        </p:nvCxnSpPr>
        <p:spPr>
          <a:xfrm>
            <a:off x="10756631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>
            <a:extLst>
              <a:ext uri="{FF2B5EF4-FFF2-40B4-BE49-F238E27FC236}">
                <a16:creationId xmlns:a16="http://schemas.microsoft.com/office/drawing/2014/main" id="{719351D2-E3C1-4B5E-92DD-953B72A1A5DD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47DAEB32-E6EB-45FD-95D9-4FD7A15AFA45}"/>
              </a:ext>
            </a:extLst>
          </p:cNvPr>
          <p:cNvCxnSpPr>
            <a:cxnSpLocks/>
          </p:cNvCxnSpPr>
          <p:nvPr userDrawn="1"/>
        </p:nvCxnSpPr>
        <p:spPr>
          <a:xfrm>
            <a:off x="367744" y="4506699"/>
            <a:ext cx="1038758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5744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A12F9CAA-C420-4606-BBA7-1BE833972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2">
            <a:extLst>
              <a:ext uri="{FF2B5EF4-FFF2-40B4-BE49-F238E27FC236}">
                <a16:creationId xmlns:a16="http://schemas.microsoft.com/office/drawing/2014/main" id="{89EE4F50-D5FE-416E-B106-44F39D786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692629-8B3C-4FAB-A215-77BDB1CE4D78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96888" y="460375"/>
            <a:ext cx="10090150" cy="3940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0EAF6142-D387-45DC-8E2F-1DDAC59E9A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C7FDBF4E-7657-4C05-A651-DBD2110E8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61DB533C-F081-41F7-9ACC-CFCE4E1CF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A269444-8A15-411E-9D42-E9952E708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A5C7F65-513A-4257-8E7F-AA1C4637C62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4542BE5B-42CB-4DBC-B47A-568412D40FD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3FCAD020-0AF5-4E6F-B239-EF4788C3A43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9BD3DBBA-B457-4F8F-B535-F4BBD869123A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80276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D1E4486-AF4A-46B2-83B0-62A766746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30B7F1F-E36C-42A8-B580-77359A3E0215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AF7B0A2-F12F-43A8-A491-2988C24D6C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017A5F0-B72D-4B0B-818C-7169D4E7E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le 12">
            <a:extLst>
              <a:ext uri="{FF2B5EF4-FFF2-40B4-BE49-F238E27FC236}">
                <a16:creationId xmlns:a16="http://schemas.microsoft.com/office/drawing/2014/main" id="{6F266F4A-AFE2-4AD8-9F2B-0010CE6833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F18991D3-A38E-4DE7-9D6E-53AA120BE6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E584473-A091-47EA-978E-81E176D38A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8EBC4CA9-77BB-4FA9-BB50-D2763CFB285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668963" y="1673444"/>
            <a:ext cx="4565283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718600FE-3F5C-4372-8219-73FADB4F8D4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68963" y="2338927"/>
            <a:ext cx="4565283" cy="349290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62401C58-8FCE-46CB-B066-10B0DA1C467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02DDEA9-C768-4298-B08D-D1218FE52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1DA43427-AFA2-4B7D-A54C-E03A0BA37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713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323F7B1-8621-4972-90BA-E1D3CBD539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05F331E-308E-451C-B664-73BF7A36A203}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6B36C61-E01F-44B7-B0C3-CB2BC8ADB1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4769112-D976-4C6E-8646-EBDF6B78DE0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itle 12">
            <a:extLst>
              <a:ext uri="{FF2B5EF4-FFF2-40B4-BE49-F238E27FC236}">
                <a16:creationId xmlns:a16="http://schemas.microsoft.com/office/drawing/2014/main" id="{6B285AB8-12B9-456E-BA41-8B057CBC4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872D83E0-1B93-44D5-976E-7D1B46C96B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7514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2F8FFEEA-5D57-4A4C-BF63-C62C800CA9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1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E9B03C0E-E576-41B6-A38A-82B804FACD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85548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7B7BF407-144F-4F64-89C3-B5CC5A9F7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085548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49B4A4A-2722-459F-920C-47CB37E2439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288898" y="1673444"/>
            <a:ext cx="2945347" cy="66548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subtitle here</a:t>
            </a:r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5440939F-0AAD-4F0F-8E02-8592DE0C89E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88898" y="2338927"/>
            <a:ext cx="2945347" cy="348275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text here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BAA501D7-69AE-49DC-A217-0123FAA674F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37811903-8557-4F5D-8A8E-1A6E0CBB32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26503DC-62EE-46B1-8E5A-D7819222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26357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EF066D9-0AAC-476B-AECA-F8AEFDD4FA3D}"/>
              </a:ext>
            </a:extLst>
          </p:cNvPr>
          <p:cNvGrpSpPr/>
          <p:nvPr userDrawn="1"/>
        </p:nvGrpSpPr>
        <p:grpSpPr>
          <a:xfrm>
            <a:off x="364465" y="342081"/>
            <a:ext cx="11475720" cy="6172200"/>
            <a:chOff x="364465" y="342081"/>
            <a:chExt cx="11475720" cy="617220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8F89868B-56F4-4428-8FD0-073D979750C7}"/>
                </a:ext>
              </a:extLst>
            </p:cNvPr>
            <p:cNvCxnSpPr>
              <a:cxnSpLocks/>
            </p:cNvCxnSpPr>
            <p:nvPr/>
          </p:nvCxnSpPr>
          <p:spPr>
            <a:xfrm>
              <a:off x="10729453" y="1859489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97882068-C475-4CB3-A008-E1B1D582EB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6143" y="4022270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29FC58EB-F6E4-401F-A771-C7803A65D79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7744" y="6047437"/>
              <a:ext cx="10360152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5327AA4E-B0CA-46D8-8FD5-C6C34C78D9E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826673" y="342081"/>
              <a:ext cx="0" cy="617220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425B44F7-BFAC-413C-ADD6-01A5A927FBF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0874" y="1860547"/>
              <a:ext cx="0" cy="4645152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95B8717-7E7C-44E7-93EE-5174571BF6B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4465" y="6505985"/>
              <a:ext cx="1147572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3304DAC8-F689-449D-B404-12C8518BB63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36211" y="349767"/>
              <a:ext cx="1097280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1">
            <a:extLst>
              <a:ext uri="{FF2B5EF4-FFF2-40B4-BE49-F238E27FC236}">
                <a16:creationId xmlns:a16="http://schemas.microsoft.com/office/drawing/2014/main" id="{C4A0AFAA-4873-422A-8D5D-23FB028AD0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B64B8CE5-73B7-4D80-97DE-738F4887D86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27961" y="4269546"/>
            <a:ext cx="9106631" cy="1403153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r>
              <a:rPr lang="en-US" dirty="0"/>
              <a:t>Click to add text</a:t>
            </a:r>
          </a:p>
        </p:txBody>
      </p:sp>
      <p:sp>
        <p:nvSpPr>
          <p:cNvPr id="32" name="Picture Placeholder 26">
            <a:extLst>
              <a:ext uri="{FF2B5EF4-FFF2-40B4-BE49-F238E27FC236}">
                <a16:creationId xmlns:a16="http://schemas.microsoft.com/office/drawing/2014/main" id="{18533858-AA61-4B4F-8E57-7E9DDD95993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81383" y="365108"/>
            <a:ext cx="2569503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3" name="Picture Placeholder 26">
            <a:extLst>
              <a:ext uri="{FF2B5EF4-FFF2-40B4-BE49-F238E27FC236}">
                <a16:creationId xmlns:a16="http://schemas.microsoft.com/office/drawing/2014/main" id="{6C7B3E6F-3475-48B1-8728-1D528E7B3DC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951977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4" name="Picture Placeholder 26">
            <a:extLst>
              <a:ext uri="{FF2B5EF4-FFF2-40B4-BE49-F238E27FC236}">
                <a16:creationId xmlns:a16="http://schemas.microsoft.com/office/drawing/2014/main" id="{E3FB5A0C-ED24-40B7-A0FA-D72CAC3619B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540820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5" name="Picture Placeholder 26">
            <a:extLst>
              <a:ext uri="{FF2B5EF4-FFF2-40B4-BE49-F238E27FC236}">
                <a16:creationId xmlns:a16="http://schemas.microsoft.com/office/drawing/2014/main" id="{1E03428C-657C-4990-9B0A-537F34DCC4A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134743" y="365108"/>
            <a:ext cx="2587752" cy="1519237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36" name="Date Placeholder 3">
            <a:extLst>
              <a:ext uri="{FF2B5EF4-FFF2-40B4-BE49-F238E27FC236}">
                <a16:creationId xmlns:a16="http://schemas.microsoft.com/office/drawing/2014/main" id="{92C60622-44CB-4522-A948-D2B00F83FCA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37" name="Footer Placeholder 4">
            <a:extLst>
              <a:ext uri="{FF2B5EF4-FFF2-40B4-BE49-F238E27FC236}">
                <a16:creationId xmlns:a16="http://schemas.microsoft.com/office/drawing/2014/main" id="{056E0E57-BD37-4F56-AEF6-B7956B39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38" name="Slide Number Placeholder 5">
            <a:extLst>
              <a:ext uri="{FF2B5EF4-FFF2-40B4-BE49-F238E27FC236}">
                <a16:creationId xmlns:a16="http://schemas.microsoft.com/office/drawing/2014/main" id="{96A79B20-C91C-41BD-8ABD-2D12C47156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761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6">
            <a:extLst>
              <a:ext uri="{FF2B5EF4-FFF2-40B4-BE49-F238E27FC236}">
                <a16:creationId xmlns:a16="http://schemas.microsoft.com/office/drawing/2014/main" id="{6FACCE45-9816-4734-BD53-3B7A62FE35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9" name="Subtitle 7">
            <a:extLst>
              <a:ext uri="{FF2B5EF4-FFF2-40B4-BE49-F238E27FC236}">
                <a16:creationId xmlns:a16="http://schemas.microsoft.com/office/drawing/2014/main" id="{5F050653-22DB-4791-BC82-02B651E15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Date Placeholder 3">
            <a:extLst>
              <a:ext uri="{FF2B5EF4-FFF2-40B4-BE49-F238E27FC236}">
                <a16:creationId xmlns:a16="http://schemas.microsoft.com/office/drawing/2014/main" id="{441B8286-E628-4937-98A6-32B7EBE2ED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49" name="Picture Placeholder 2">
            <a:extLst>
              <a:ext uri="{FF2B5EF4-FFF2-40B4-BE49-F238E27FC236}">
                <a16:creationId xmlns:a16="http://schemas.microsoft.com/office/drawing/2014/main" id="{78DAE39C-33DD-4A38-8F45-AB2CC50F44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40805" y="346969"/>
            <a:ext cx="4308475" cy="5669280"/>
          </a:xfrm>
          <a:prstGeom prst="rect">
            <a:avLst/>
          </a:prstGeom>
          <a:ln w="12700" cap="sq">
            <a:noFill/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47" name="Footer Placeholder 4">
            <a:extLst>
              <a:ext uri="{FF2B5EF4-FFF2-40B4-BE49-F238E27FC236}">
                <a16:creationId xmlns:a16="http://schemas.microsoft.com/office/drawing/2014/main" id="{1EDC302D-C2BF-420E-832E-00ADFC0F5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48" name="Slide Number Placeholder 5">
            <a:extLst>
              <a:ext uri="{FF2B5EF4-FFF2-40B4-BE49-F238E27FC236}">
                <a16:creationId xmlns:a16="http://schemas.microsoft.com/office/drawing/2014/main" id="{B90B22A7-F04B-4FF6-83B1-0E9C1EA9B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3CD5EF7-198D-42A4-9653-CDECCDD4F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1666" y="334925"/>
            <a:ext cx="11462589" cy="6188149"/>
            <a:chOff x="361666" y="334928"/>
            <a:chExt cx="11462589" cy="618814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4A28016-1B2E-45F1-B467-06903B8825A1}"/>
                </a:ext>
              </a:extLst>
            </p:cNvPr>
            <p:cNvSpPr/>
            <p:nvPr userDrawn="1"/>
          </p:nvSpPr>
          <p:spPr>
            <a:xfrm>
              <a:off x="361666" y="334928"/>
              <a:ext cx="11462589" cy="6188146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963BC12-BE70-497C-9BB8-B215B1AD916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4991100"/>
              <a:ext cx="6077234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7ED66530-93C7-4190-88B4-E20372B4A4A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61666" y="6027773"/>
              <a:ext cx="10398267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0C12FD9B-DDFE-4542-BE29-9D1738F40C98}"/>
              </a:ext>
            </a:extLst>
          </p:cNvPr>
          <p:cNvCxnSpPr>
            <a:cxnSpLocks/>
          </p:cNvCxnSpPr>
          <p:nvPr userDrawn="1"/>
        </p:nvCxnSpPr>
        <p:spPr>
          <a:xfrm>
            <a:off x="10759933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DDDAA5-3F7B-4205-9DAC-66F0CDDC3E34}"/>
              </a:ext>
            </a:extLst>
          </p:cNvPr>
          <p:cNvCxnSpPr>
            <a:cxnSpLocks/>
          </p:cNvCxnSpPr>
          <p:nvPr userDrawn="1"/>
        </p:nvCxnSpPr>
        <p:spPr>
          <a:xfrm>
            <a:off x="6429375" y="334925"/>
            <a:ext cx="0" cy="5692848"/>
          </a:xfrm>
          <a:prstGeom prst="line">
            <a:avLst/>
          </a:prstGeom>
          <a:ln w="1270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129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>
            <a:extLst>
              <a:ext uri="{FF2B5EF4-FFF2-40B4-BE49-F238E27FC236}">
                <a16:creationId xmlns:a16="http://schemas.microsoft.com/office/drawing/2014/main" id="{56E0922C-727E-41DE-A291-8B2532C0B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7">
            <a:extLst>
              <a:ext uri="{FF2B5EF4-FFF2-40B4-BE49-F238E27FC236}">
                <a16:creationId xmlns:a16="http://schemas.microsoft.com/office/drawing/2014/main" id="{0BA21BC3-D7D6-4CE3-80EE-27EBA4E5D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00300"/>
            <a:ext cx="6025116" cy="33522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FC5708CD-5501-430E-B7D6-9831917B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89B3BC8-B948-466C-AF97-12DC1F49F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7D76934F-0BCD-42BE-8D13-007AA387F75E}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CC4F7C6-EA76-4465-96E2-8136E709C879}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BC92E4-5631-44E1-BB52-402CFAEC8C4C}"/>
              </a:ext>
            </a:extLst>
          </p:cNvPr>
          <p:cNvCxnSpPr>
            <a:cxnSpLocks/>
          </p:cNvCxnSpPr>
          <p:nvPr userDrawn="1"/>
        </p:nvCxnSpPr>
        <p:spPr>
          <a:xfrm>
            <a:off x="367744" y="1914832"/>
            <a:ext cx="10380954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icture Placeholder 21">
            <a:extLst>
              <a:ext uri="{FF2B5EF4-FFF2-40B4-BE49-F238E27FC236}">
                <a16:creationId xmlns:a16="http://schemas.microsoft.com/office/drawing/2014/main" id="{CF136D33-904D-4627-9996-906BEF93C95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269480" y="1928306"/>
            <a:ext cx="3465576" cy="4105656"/>
          </a:xfrm>
          <a:prstGeom prst="rect">
            <a:avLst/>
          </a:prstGeom>
          <a:ln w="12700">
            <a:noFill/>
          </a:ln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D43D922A-C0B9-48C6-809E-CBA3A3EBD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0226281-A676-4C1E-8049-52CC2582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B71ED17-C1A9-46D5-910E-FDF38A930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258332" y="1928306"/>
            <a:ext cx="0" cy="4119131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827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F7BE1DF-0774-41C3-9C97-8D3AD9389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686300" y="0"/>
            <a:ext cx="7505700" cy="6857999"/>
          </a:xfrm>
          <a:prstGeom prst="rect">
            <a:avLst/>
          </a:prstGeom>
          <a:solidFill>
            <a:schemeClr val="accent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41EA2F-8E7F-4936-8937-E05DE1B6D3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06BB0744-4032-429E-81B9-1EBE6AFCE4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5050092" y="334928"/>
            <a:ext cx="6774164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F04C1EC-8E4D-4E9F-841F-FF2380B7C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402D4F4-E402-4EA2-8CDA-405B9833BC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2400300"/>
            <a:ext cx="569561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074903B-A74C-4D16-86A8-D85D219A78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050092" y="6047437"/>
            <a:ext cx="5698606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icture Placeholder 20">
            <a:extLst>
              <a:ext uri="{FF2B5EF4-FFF2-40B4-BE49-F238E27FC236}">
                <a16:creationId xmlns:a16="http://schemas.microsoft.com/office/drawing/2014/main" id="{7D764FFE-180D-413D-90DD-38B2D8085AE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39750" y="400050"/>
            <a:ext cx="3606800" cy="286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24" name="Picture Placeholder 20">
            <a:extLst>
              <a:ext uri="{FF2B5EF4-FFF2-40B4-BE49-F238E27FC236}">
                <a16:creationId xmlns:a16="http://schemas.microsoft.com/office/drawing/2014/main" id="{BF014A06-7AE6-44FE-91E3-FEB7684D9BC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39750" y="3565525"/>
            <a:ext cx="3606800" cy="28606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A083020B-D4FB-4832-A179-A12C19793D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E4C44237-91BD-4719-B8CD-6872D6B5F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id="{CFFD0E8B-3567-4411-BD34-4E23A53056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286544" y="6140304"/>
            <a:ext cx="4837555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13E6DE9C-E7EB-437D-B94C-9A0FCBB91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29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52EDCA6-1225-4B6A-A472-B6CA4F087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94205" y="334928"/>
            <a:ext cx="5030049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itle 6">
            <a:extLst>
              <a:ext uri="{FF2B5EF4-FFF2-40B4-BE49-F238E27FC236}">
                <a16:creationId xmlns:a16="http://schemas.microsoft.com/office/drawing/2014/main" id="{8DB24CC9-9982-48F5-AC84-8BC7986473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4" y="2402613"/>
            <a:ext cx="3282184" cy="3331867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l"/>
            <a:r>
              <a:rPr lang="en-US" sz="4000"/>
              <a:t>Click to edit Master title style</a:t>
            </a:r>
            <a:endParaRPr lang="en-US" sz="4000" dirty="0"/>
          </a:p>
        </p:txBody>
      </p:sp>
      <p:sp>
        <p:nvSpPr>
          <p:cNvPr id="14" name="Subtitle 7">
            <a:extLst>
              <a:ext uri="{FF2B5EF4-FFF2-40B4-BE49-F238E27FC236}">
                <a16:creationId xmlns:a16="http://schemas.microsoft.com/office/drawing/2014/main" id="{FC99F065-85FB-4119-8563-EBEBA19D89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lnSpc>
                <a:spcPct val="100000"/>
              </a:lnSpc>
              <a:buNone/>
              <a:defRPr/>
            </a:lvl1pPr>
          </a:lstStyle>
          <a:p>
            <a:pPr algn="l"/>
            <a:r>
              <a:rPr lang="en-US" sz="1800"/>
              <a:t>Click to edit Master subtitle style</a:t>
            </a:r>
            <a:endParaRPr lang="en-US" sz="1800" dirty="0"/>
          </a:p>
        </p:txBody>
      </p:sp>
      <p:sp>
        <p:nvSpPr>
          <p:cNvPr id="24" name="Picture Placeholder 22">
            <a:extLst>
              <a:ext uri="{FF2B5EF4-FFF2-40B4-BE49-F238E27FC236}">
                <a16:creationId xmlns:a16="http://schemas.microsoft.com/office/drawing/2014/main" id="{FF4E34A6-68BF-4D27-92C8-14198687EA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6426200" cy="6858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/>
            </a:lvl1pPr>
          </a:lstStyle>
          <a:p>
            <a:r>
              <a:rPr lang="en-US" dirty="0"/>
              <a:t>Insert photo here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E17047-5589-496A-9175-01C0DBED9C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ED5E6EB-5885-4136-82DD-79A4C7BC7B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1905000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7FFDBF2-9C31-41E2-AFC9-6F582160E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794205" y="6047437"/>
            <a:ext cx="3954493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2502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7752C32-FE88-461A-A320-F0FF6450CA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2">
            <a:extLst>
              <a:ext uri="{FF2B5EF4-FFF2-40B4-BE49-F238E27FC236}">
                <a16:creationId xmlns:a16="http://schemas.microsoft.com/office/drawing/2014/main" id="{4A9995F5-BBA7-47BE-B414-1E91F5CC6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F6BC4-6132-432A-93A3-FC1CEC986E5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95350" y="2205038"/>
            <a:ext cx="9324975" cy="3551237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30AD1A4E-FF33-4D87-BF0D-0DA82DE2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CB28AE0-B12D-46BB-8F35-EA3EAAC4AC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8852653-B024-4EEC-BEFB-852B6A60C5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141E53DE-0FDA-443A-BF04-E586CAE9A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2E6870CF-EB0F-47B3-B772-2F41E7F99D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F934B96-6828-4DE6-80D3-EDDDEE554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358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2">
            <a:extLst>
              <a:ext uri="{FF2B5EF4-FFF2-40B4-BE49-F238E27FC236}">
                <a16:creationId xmlns:a16="http://schemas.microsoft.com/office/drawing/2014/main" id="{11C5B995-EBCD-4B5D-955D-DAE03BEF9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  <a:prstGeom prst="rect">
            <a:avLst/>
          </a:prstGeo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3B95B-B1F7-4600-8D22-AD7A00C4ADD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0788" y="2322513"/>
            <a:ext cx="8662987" cy="33099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EDAD992-CC5C-43EA-8C97-C2036BFDD0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67744" y="334928"/>
            <a:ext cx="11456511" cy="618814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74C5C62-3452-49AD-97D2-1EE2273CBC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0748698" y="334928"/>
            <a:ext cx="0" cy="6188146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D0B5122-602C-4BB8-BD04-40CC2A3138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1905000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51F98C5-DCA3-4AAC-8C7E-58B638FED7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3060" y="6047437"/>
            <a:ext cx="103756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44670FE8-87E8-4FE2-B437-4F3954E965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C687079D-53C7-4BBC-A843-6315E4C7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2924DBA1-0E30-4F9F-9F9A-82AED5465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25990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D743B0E5-41F6-44A3-8E2A-28BC3ED8DD1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Insert photo here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34B22C98-8755-4B60-9158-1AFC81BF0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algn="l"/>
            <a:r>
              <a:rPr lang="en-US" sz="4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Click to edit Master title style</a:t>
            </a:r>
            <a:endParaRPr lang="en-US" sz="4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CF9F40-31A0-4D50-B709-3BDA4586389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0313" y="5005388"/>
            <a:ext cx="3609975" cy="8509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 marL="9144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 marL="13716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 marL="1828800" indent="0">
              <a:buNone/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40AD8D6-0F07-4B79-B048-610E30571A87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7580670" y="6112465"/>
            <a:ext cx="3009660" cy="314914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EA2E68FD-8458-4B08-AD7F-9BF9B1EF2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643E7FC-72BA-4410-BEEB-6E6C1A0409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7682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6E1EF7-8C88-414A-8D08-EAFDCD96F1B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15963" y="733425"/>
            <a:ext cx="9672637" cy="3462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979207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">
    <p:bg>
      <p:bgPr>
        <a:solidFill>
          <a:schemeClr val="accent1">
            <a:alpha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C3D8125C-8233-4C72-8983-CC6990AA5B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70402" y="334926"/>
            <a:ext cx="10380953" cy="4177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 12">
            <a:extLst>
              <a:ext uri="{FF2B5EF4-FFF2-40B4-BE49-F238E27FC236}">
                <a16:creationId xmlns:a16="http://schemas.microsoft.com/office/drawing/2014/main" id="{CA81BCE9-F7ED-4154-818A-7F69921598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4801017"/>
            <a:ext cx="9428265" cy="104656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id="{FB3EF423-89DD-47EF-9342-BC2A8CBF27B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2" y="6140304"/>
            <a:ext cx="3154896" cy="28707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2/4/20XX</a:t>
            </a:r>
            <a:endParaRPr lang="en-US" dirty="0"/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88177DA-D5BB-4C3D-A00E-3C5A7764E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 sz="1100" spc="30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3C4F7893-0371-48EA-AB08-2B24C9C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accent1"/>
                </a:solidFill>
              </a:defRPr>
            </a:lvl1pPr>
          </a:lstStyle>
          <a:p>
            <a:fld id="{42B7CBA4-B6F8-42AF-9F87-A3019C537482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6F0C034-6B76-4E63-BF15-7D8B798FD3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7744" y="334926"/>
            <a:ext cx="11456511" cy="6188148"/>
            <a:chOff x="367744" y="334926"/>
            <a:chExt cx="11456511" cy="6188148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D8CFBFD4-AE67-4CC7-B3B9-1A908309B2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B9AC58E-84E8-4925-911F-6477705304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4495800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D0E585EE-2D3B-48F9-B374-A83E2C55A1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373060" y="6047437"/>
              <a:ext cx="10375638" cy="0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DA8C1EDD-013F-4E61-AE1E-A91C9132BA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 userDrawn="1"/>
          </p:nvSpPr>
          <p:spPr>
            <a:xfrm>
              <a:off x="367744" y="334926"/>
              <a:ext cx="11456511" cy="6188148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938C44DD-74B1-4AE9-B569-F63E2FEE9DA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21430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id="{0D24641D-27EE-4D95-AD1E-BDFB5EEC5CD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21430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31" name="Picture Placeholder 2">
            <a:extLst>
              <a:ext uri="{FF2B5EF4-FFF2-40B4-BE49-F238E27FC236}">
                <a16:creationId xmlns:a16="http://schemas.microsoft.com/office/drawing/2014/main" id="{A7B09AC0-8D4B-4493-83A5-9DB293447F4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14307" y="1150281"/>
            <a:ext cx="1920240" cy="19202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C630C593-1E71-40BF-AA71-DFBE6064863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467147" y="1151688"/>
            <a:ext cx="1920240" cy="19202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2E684EF2-E9E7-44F1-922E-CD8D8B600D2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5718581" y="1151688"/>
            <a:ext cx="1920240" cy="19202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4" name="Picture Placeholder 2">
            <a:extLst>
              <a:ext uri="{FF2B5EF4-FFF2-40B4-BE49-F238E27FC236}">
                <a16:creationId xmlns:a16="http://schemas.microsoft.com/office/drawing/2014/main" id="{C1252664-31E5-43E4-BF6F-51E72AC485C6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7968607" y="1151688"/>
            <a:ext cx="1920240" cy="192024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1A049E15-2ACB-4446-AF06-7D15025ABD2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46714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6">
            <a:extLst>
              <a:ext uri="{FF2B5EF4-FFF2-40B4-BE49-F238E27FC236}">
                <a16:creationId xmlns:a16="http://schemas.microsoft.com/office/drawing/2014/main" id="{42322A6D-9B1B-4507-BECE-EE0FBB426FB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46714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0" name="Text Placeholder 4">
            <a:extLst>
              <a:ext uri="{FF2B5EF4-FFF2-40B4-BE49-F238E27FC236}">
                <a16:creationId xmlns:a16="http://schemas.microsoft.com/office/drawing/2014/main" id="{04DAAA6C-C8F0-4566-A3AA-7F12C4B0D9A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71610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1" name="Text Placeholder 6">
            <a:extLst>
              <a:ext uri="{FF2B5EF4-FFF2-40B4-BE49-F238E27FC236}">
                <a16:creationId xmlns:a16="http://schemas.microsoft.com/office/drawing/2014/main" id="{174EE17C-EC9D-4F9D-A19C-90E2C7677AA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571610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id="{8F10BB8F-90AC-479D-AB84-4D2A4091078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965067" y="3203709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2000" spc="20" baseline="0">
                <a:solidFill>
                  <a:schemeClr val="accent3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3" name="Text Placeholder 6">
            <a:extLst>
              <a:ext uri="{FF2B5EF4-FFF2-40B4-BE49-F238E27FC236}">
                <a16:creationId xmlns:a16="http://schemas.microsoft.com/office/drawing/2014/main" id="{E69E59F9-8F92-45C9-BE95-9C54639A401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965067" y="3477978"/>
            <a:ext cx="1920240" cy="274320"/>
          </a:xfrm>
          <a:prstGeom prst="rect">
            <a:avLst/>
          </a:prstGeom>
        </p:spPr>
        <p:txBody>
          <a:bodyPr tIns="0" bIns="0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61770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7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4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4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4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4056">
          <p15:clr>
            <a:srgbClr val="F26B43"/>
          </p15:clr>
        </p15:guide>
        <p15:guide id="3" orient="horz" pos="1200">
          <p15:clr>
            <a:srgbClr val="F26B43"/>
          </p15:clr>
        </p15:guide>
        <p15:guide id="4" pos="528">
          <p15:clr>
            <a:srgbClr val="F26B43"/>
          </p15:clr>
        </p15:guide>
        <p15:guide id="5" pos="4584">
          <p15:clr>
            <a:srgbClr val="F26B43"/>
          </p15:clr>
        </p15:guide>
        <p15:guide id="6" pos="2424">
          <p15:clr>
            <a:srgbClr val="F26B43"/>
          </p15:clr>
        </p15:guide>
        <p15:guide id="7" pos="5136">
          <p15:clr>
            <a:srgbClr val="F26B43"/>
          </p15:clr>
        </p15:guide>
        <p15:guide id="8" pos="5664">
          <p15:clr>
            <a:srgbClr val="F26B43"/>
          </p15:clr>
        </p15:guide>
        <p15:guide id="9" pos="6216">
          <p15:clr>
            <a:srgbClr val="F26B43"/>
          </p15:clr>
        </p15:guide>
        <p15:guide id="10" pos="2952">
          <p15:clr>
            <a:srgbClr val="F26B43"/>
          </p15:clr>
        </p15:guide>
        <p15:guide id="11" orient="horz" pos="528">
          <p15:clr>
            <a:srgbClr val="F26B43"/>
          </p15:clr>
        </p15:guide>
        <p15:guide id="12" orient="horz" pos="864">
          <p15:clr>
            <a:srgbClr val="F26B43"/>
          </p15:clr>
        </p15:guide>
        <p15:guide id="13" orient="horz" pos="1848">
          <p15:clr>
            <a:srgbClr val="F26B43"/>
          </p15:clr>
        </p15:guide>
        <p15:guide id="14" orient="horz" pos="1512">
          <p15:clr>
            <a:srgbClr val="F26B43"/>
          </p15:clr>
        </p15:guide>
        <p15:guide id="15" orient="horz" pos="3144">
          <p15:clr>
            <a:srgbClr val="F26B43"/>
          </p15:clr>
        </p15:guide>
        <p15:guide id="16" orient="horz" pos="283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13838-6CCC-4797-8ECB-7EF9DD8572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6052" y="4831105"/>
            <a:ext cx="6265486" cy="1075278"/>
          </a:xfrm>
        </p:spPr>
        <p:txBody>
          <a:bodyPr>
            <a:normAutofit/>
          </a:bodyPr>
          <a:lstStyle/>
          <a:p>
            <a:r>
              <a:rPr lang="en-US" sz="2800" dirty="0"/>
              <a:t>Human Resource Development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2F99BCD9-99B4-425C-B3C0-E78EBA3C8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82022" y="4837855"/>
            <a:ext cx="2771933" cy="986000"/>
          </a:xfrm>
        </p:spPr>
        <p:txBody>
          <a:bodyPr anchor="t"/>
          <a:lstStyle/>
          <a:p>
            <a:r>
              <a:rPr lang="en-US" dirty="0"/>
              <a:t>Asst. Prof. Dr.</a:t>
            </a:r>
          </a:p>
          <a:p>
            <a:r>
              <a:rPr lang="en-US" dirty="0" err="1"/>
              <a:t>Buabuttri</a:t>
            </a:r>
            <a:r>
              <a:rPr lang="en-US" dirty="0"/>
              <a:t> </a:t>
            </a:r>
            <a:r>
              <a:rPr lang="en-US" dirty="0" err="1"/>
              <a:t>Ronnaritivichai</a:t>
            </a:r>
            <a:endParaRPr lang="en-US" dirty="0"/>
          </a:p>
        </p:txBody>
      </p:sp>
      <p:pic>
        <p:nvPicPr>
          <p:cNvPr id="30" name="Picture Placeholder 29" descr="Office desk with papers, laptop, pen and reading glasses">
            <a:extLst>
              <a:ext uri="{FF2B5EF4-FFF2-40B4-BE49-F238E27FC236}">
                <a16:creationId xmlns:a16="http://schemas.microsoft.com/office/drawing/2014/main" id="{EBEF8340-BD26-4016-B1B1-9BFC9B94274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7" b="7"/>
          <a:stretch/>
        </p:blipFill>
        <p:spPr>
          <a:xfrm>
            <a:off x="379094" y="344805"/>
            <a:ext cx="10369604" cy="4154274"/>
          </a:xfrm>
        </p:spPr>
      </p:pic>
    </p:spTree>
    <p:extLst>
      <p:ext uri="{BB962C8B-B14F-4D97-AF65-F5344CB8AC3E}">
        <p14:creationId xmlns:p14="http://schemas.microsoft.com/office/powerpoint/2010/main" val="1997080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0E3A27-246E-451F-8FA8-E6FD6935D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3551" y="1160362"/>
            <a:ext cx="2945347" cy="665481"/>
          </a:xfrm>
        </p:spPr>
        <p:txBody>
          <a:bodyPr/>
          <a:lstStyle/>
          <a:p>
            <a:r>
              <a:rPr lang="th-TH" sz="3600" dirty="0"/>
              <a:t>การศึกษา</a:t>
            </a:r>
            <a:endParaRPr lang="en-US" sz="3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387DCC-3977-4A99-9BE0-CBFE5B00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7" y="1997830"/>
            <a:ext cx="2945347" cy="3482750"/>
          </a:xfrm>
        </p:spPr>
        <p:txBody>
          <a:bodyPr/>
          <a:lstStyle/>
          <a:p>
            <a:pPr lvl="0"/>
            <a:r>
              <a:rPr lang="th-TH" sz="2800" dirty="0"/>
              <a:t>รู้จักปรับตัว </a:t>
            </a:r>
          </a:p>
          <a:p>
            <a:pPr lvl="0"/>
            <a:r>
              <a:rPr lang="th-TH" sz="2800" dirty="0"/>
              <a:t>เข้าใจเป้าหมาย</a:t>
            </a:r>
          </a:p>
          <a:p>
            <a:pPr lvl="0"/>
            <a:r>
              <a:rPr lang="th-TH" sz="2800" dirty="0"/>
              <a:t>สร้างภาพลักษณ์ที่ดีขององค์กรต่อพนักงานใหม่</a:t>
            </a:r>
          </a:p>
          <a:p>
            <a:pPr lvl="0"/>
            <a:r>
              <a:rPr lang="th-TH" sz="2800" dirty="0"/>
              <a:t>ทำให้พนักงานเห็นคุณค่าในตำแหน่งที่ได้รับ</a:t>
            </a:r>
          </a:p>
          <a:p>
            <a:pPr lvl="0"/>
            <a:r>
              <a:rPr lang="th-TH" sz="2800" dirty="0"/>
              <a:t>ปลูกฝังทัศนคติที่จำเป็น</a:t>
            </a:r>
          </a:p>
          <a:p>
            <a:pPr lvl="0"/>
            <a:r>
              <a:rPr lang="th-TH" sz="2800" dirty="0"/>
              <a:t>กระตุ้นให้เกิดแรงผลักดัน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49A24-7B64-4D34-8057-986A397B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310ED18-74E1-4F82-CCCB-DFC309AA61AD}"/>
              </a:ext>
            </a:extLst>
          </p:cNvPr>
          <p:cNvSpPr txBox="1">
            <a:spLocks/>
          </p:cNvSpPr>
          <p:nvPr/>
        </p:nvSpPr>
        <p:spPr>
          <a:xfrm>
            <a:off x="833438" y="1160363"/>
            <a:ext cx="2945347" cy="665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/>
              <a:t>ปฐมนิเทศ</a:t>
            </a:r>
            <a:endParaRPr lang="en-US" sz="3600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C32F511-D0E5-BE4D-9AF5-BE9EE4FA3A75}"/>
              </a:ext>
            </a:extLst>
          </p:cNvPr>
          <p:cNvSpPr txBox="1">
            <a:spLocks/>
          </p:cNvSpPr>
          <p:nvPr/>
        </p:nvSpPr>
        <p:spPr>
          <a:xfrm>
            <a:off x="4118318" y="1995410"/>
            <a:ext cx="2945347" cy="3482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/>
              <a:t>พัฒนาบุคลากรเพื่อตำแหน่งงานในอนาคต </a:t>
            </a:r>
          </a:p>
          <a:p>
            <a:r>
              <a:rPr lang="th-TH" sz="2800" dirty="0"/>
              <a:t>เพิ่มวิชาชีพ</a:t>
            </a:r>
            <a:endParaRPr lang="en-US" sz="2800" dirty="0"/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8E2ECBF-3B22-91CD-C85A-65B96BBAB9F7}"/>
              </a:ext>
            </a:extLst>
          </p:cNvPr>
          <p:cNvSpPr txBox="1">
            <a:spLocks/>
          </p:cNvSpPr>
          <p:nvPr/>
        </p:nvSpPr>
        <p:spPr>
          <a:xfrm>
            <a:off x="7510613" y="1186403"/>
            <a:ext cx="2945347" cy="665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dirty="0"/>
              <a:t>ฝึกอบรม</a:t>
            </a:r>
            <a:endParaRPr lang="en-US" sz="3600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E21688E-B794-4B4C-B69F-5DA34E2E24D7}"/>
              </a:ext>
            </a:extLst>
          </p:cNvPr>
          <p:cNvSpPr txBox="1">
            <a:spLocks/>
          </p:cNvSpPr>
          <p:nvPr/>
        </p:nvSpPr>
        <p:spPr>
          <a:xfrm>
            <a:off x="7288898" y="1995410"/>
            <a:ext cx="2945347" cy="3482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/>
              <a:t>การฝึกงาน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41446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50E3A27-246E-451F-8FA8-E6FD6935D78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343551" y="1160362"/>
            <a:ext cx="2945347" cy="665481"/>
          </a:xfrm>
        </p:spPr>
        <p:txBody>
          <a:bodyPr/>
          <a:lstStyle/>
          <a:p>
            <a:r>
              <a:rPr lang="th-TH" sz="3600" dirty="0"/>
              <a:t>การพัฒนาสายอาชีพ</a:t>
            </a:r>
            <a:endParaRPr lang="en-US" sz="3600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2387DCC-3977-4A99-9BE0-CBFE5B0059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81037" y="1997830"/>
            <a:ext cx="2945347" cy="3482750"/>
          </a:xfrm>
        </p:spPr>
        <p:txBody>
          <a:bodyPr/>
          <a:lstStyle/>
          <a:p>
            <a:pPr lvl="0"/>
            <a:r>
              <a:rPr lang="th-TH" sz="2800" dirty="0"/>
              <a:t>ใช้แม่แบบเป็น </a:t>
            </a:r>
            <a:r>
              <a:rPr lang="en-US" sz="2800" dirty="0"/>
              <a:t>management coaching/ mentoring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349A24-7B64-4D34-8057-986A397B8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17" name="Text Placeholder 12">
            <a:extLst>
              <a:ext uri="{FF2B5EF4-FFF2-40B4-BE49-F238E27FC236}">
                <a16:creationId xmlns:a16="http://schemas.microsoft.com/office/drawing/2014/main" id="{D310ED18-74E1-4F82-CCCB-DFC309AA61AD}"/>
              </a:ext>
            </a:extLst>
          </p:cNvPr>
          <p:cNvSpPr txBox="1">
            <a:spLocks/>
          </p:cNvSpPr>
          <p:nvPr/>
        </p:nvSpPr>
        <p:spPr>
          <a:xfrm>
            <a:off x="833438" y="1160363"/>
            <a:ext cx="2945347" cy="665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dirty="0"/>
              <a:t>ปัจเจกบุคคล</a:t>
            </a:r>
            <a:endParaRPr lang="en-US" sz="3600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4C32F511-D0E5-BE4D-9AF5-BE9EE4FA3A75}"/>
              </a:ext>
            </a:extLst>
          </p:cNvPr>
          <p:cNvSpPr txBox="1">
            <a:spLocks/>
          </p:cNvSpPr>
          <p:nvPr/>
        </p:nvSpPr>
        <p:spPr>
          <a:xfrm>
            <a:off x="4118318" y="1995410"/>
            <a:ext cx="2945347" cy="3482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/>
              <a:t>พัฒนาภาพลักษณ์ บุคลิกภาพ เพื่อให้เป็นที่ยอมรับของสังคมตามช่วงวัย</a:t>
            </a:r>
          </a:p>
        </p:txBody>
      </p:sp>
      <p:sp>
        <p:nvSpPr>
          <p:cNvPr id="19" name="Text Placeholder 12">
            <a:extLst>
              <a:ext uri="{FF2B5EF4-FFF2-40B4-BE49-F238E27FC236}">
                <a16:creationId xmlns:a16="http://schemas.microsoft.com/office/drawing/2014/main" id="{F8E2ECBF-3B22-91CD-C85A-65B96BBAB9F7}"/>
              </a:ext>
            </a:extLst>
          </p:cNvPr>
          <p:cNvSpPr txBox="1">
            <a:spLocks/>
          </p:cNvSpPr>
          <p:nvPr/>
        </p:nvSpPr>
        <p:spPr>
          <a:xfrm>
            <a:off x="7510613" y="1186403"/>
            <a:ext cx="2945347" cy="66548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4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600" dirty="0"/>
              <a:t>พัฒนาองค์กร</a:t>
            </a:r>
            <a:endParaRPr lang="en-US" sz="3600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CE21688E-B794-4B4C-B69F-5DA34E2E24D7}"/>
              </a:ext>
            </a:extLst>
          </p:cNvPr>
          <p:cNvSpPr txBox="1">
            <a:spLocks/>
          </p:cNvSpPr>
          <p:nvPr/>
        </p:nvSpPr>
        <p:spPr>
          <a:xfrm>
            <a:off x="7288898" y="1995410"/>
            <a:ext cx="2945347" cy="34827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4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Unfreezing </a:t>
            </a:r>
            <a:r>
              <a:rPr lang="en-US" sz="2800" dirty="0">
                <a:sym typeface="Wingdings" panose="05000000000000000000" pitchFamily="2" charset="2"/>
              </a:rPr>
              <a:t> change  refreezing</a:t>
            </a:r>
          </a:p>
          <a:p>
            <a:r>
              <a:rPr lang="en-US" sz="2800" dirty="0">
                <a:sym typeface="Wingdings" panose="05000000000000000000" pitchFamily="2" charset="2"/>
              </a:rPr>
              <a:t>downsizing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5580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Internal training for healthy org.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ED85D-079F-4DB5-BFE0-E63663B6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www.thebalancecareers.com</a:t>
            </a:r>
            <a:r>
              <a:rPr lang="en-US" dirty="0"/>
              <a:t>/what-is-human-resource-development-hrd-1918142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10" name="Content Placeholder 9" descr="A group of people sitting at a table with laptops&#10;&#10;Description automatically generated with low confidence">
            <a:extLst>
              <a:ext uri="{FF2B5EF4-FFF2-40B4-BE49-F238E27FC236}">
                <a16:creationId xmlns:a16="http://schemas.microsoft.com/office/drawing/2014/main" id="{3256469F-2D08-A48B-E4DA-771E85570ED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685925" y="1563952"/>
            <a:ext cx="7072313" cy="4714876"/>
          </a:xfrm>
        </p:spPr>
      </p:pic>
    </p:spTree>
    <p:extLst>
      <p:ext uri="{BB962C8B-B14F-4D97-AF65-F5344CB8AC3E}">
        <p14:creationId xmlns:p14="http://schemas.microsoft.com/office/powerpoint/2010/main" val="4331169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Internal training for healthy org.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ED85D-079F-4DB5-BFE0-E63663B6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www.thebalancecareers.com</a:t>
            </a:r>
            <a:r>
              <a:rPr lang="en-US" dirty="0"/>
              <a:t>/what-is-human-resource-development-hrd-1918142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D956F-B267-ADF7-31B2-48A01C536E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0788" y="2043113"/>
            <a:ext cx="8662987" cy="3589337"/>
          </a:xfrm>
        </p:spPr>
        <p:txBody>
          <a:bodyPr/>
          <a:lstStyle/>
          <a:p>
            <a:r>
              <a:rPr lang="en-GB" sz="2400" dirty="0"/>
              <a:t>Motivation</a:t>
            </a:r>
          </a:p>
          <a:p>
            <a:r>
              <a:rPr lang="en-GB" sz="2400" dirty="0"/>
              <a:t>Encouragement</a:t>
            </a:r>
          </a:p>
          <a:p>
            <a:r>
              <a:rPr lang="en-GB" sz="2400" dirty="0"/>
              <a:t>Training/support</a:t>
            </a:r>
          </a:p>
          <a:p>
            <a:r>
              <a:rPr lang="en-GB" sz="2400" dirty="0"/>
              <a:t>Job satisfaction</a:t>
            </a:r>
          </a:p>
          <a:p>
            <a:r>
              <a:rPr lang="en-GB" sz="2400" dirty="0"/>
              <a:t>Employee advancement</a:t>
            </a:r>
          </a:p>
          <a:p>
            <a:r>
              <a:rPr lang="en-GB" sz="2400" dirty="0"/>
              <a:t>Engaged and motivated workforce for higher results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54245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th-TH" sz="4800" dirty="0">
                <a:solidFill>
                  <a:schemeClr val="tx2">
                    <a:lumMod val="25000"/>
                    <a:lumOff val="75000"/>
                  </a:schemeClr>
                </a:solidFill>
              </a:rPr>
              <a:t>ปัญหาและอุปสรรค</a:t>
            </a:r>
            <a:endParaRPr lang="en-US" sz="4800" dirty="0">
              <a:solidFill>
                <a:schemeClr val="tx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D956F-B267-ADF7-31B2-48A01C536E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199" y="1787858"/>
            <a:ext cx="8662987" cy="3589337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th-TH" sz="2700" dirty="0"/>
              <a:t>การรักษาพนักงานที่ได้รับการพัฒนามาแล้ว </a:t>
            </a:r>
            <a:endParaRPr lang="en-GB" sz="2700" dirty="0"/>
          </a:p>
          <a:p>
            <a:pPr>
              <a:lnSpc>
                <a:spcPct val="100000"/>
              </a:lnSpc>
            </a:pPr>
            <a:r>
              <a:rPr lang="th-TH" sz="2700" dirty="0"/>
              <a:t>ความสัมพันธ์ทางด้านฝ่ายบริหารและฝ่าย</a:t>
            </a:r>
            <a:r>
              <a:rPr lang="en-US" sz="2700" dirty="0"/>
              <a:t>HR</a:t>
            </a:r>
            <a:r>
              <a:rPr lang="th-TH" sz="2700" dirty="0"/>
              <a:t>ที่มักขัดแย้งกัน</a:t>
            </a:r>
            <a:endParaRPr lang="en-GB" sz="2700" dirty="0"/>
          </a:p>
          <a:p>
            <a:pPr>
              <a:lnSpc>
                <a:spcPct val="100000"/>
              </a:lnSpc>
            </a:pPr>
            <a:r>
              <a:rPr lang="th-TH" sz="2700" dirty="0"/>
              <a:t>การจัดโครงสร้างองค์การที่ไม่เหมาะสม</a:t>
            </a:r>
          </a:p>
          <a:p>
            <a:pPr>
              <a:lnSpc>
                <a:spcPct val="100000"/>
              </a:lnSpc>
            </a:pPr>
            <a:r>
              <a:rPr lang="th-TH" sz="2700" dirty="0"/>
              <a:t>การปรับตัว</a:t>
            </a:r>
          </a:p>
          <a:p>
            <a:pPr>
              <a:lnSpc>
                <a:spcPct val="100000"/>
              </a:lnSpc>
            </a:pPr>
            <a:r>
              <a:rPr lang="th-TH" sz="2700" dirty="0"/>
              <a:t>สวัสดิการที่ไม่ยุติธรรม</a:t>
            </a:r>
          </a:p>
          <a:p>
            <a:pPr>
              <a:lnSpc>
                <a:spcPct val="100000"/>
              </a:lnSpc>
            </a:pPr>
            <a:r>
              <a:rPr lang="th-TH" sz="2700" dirty="0"/>
              <a:t>การทำงานเป็นทีม</a:t>
            </a:r>
          </a:p>
          <a:p>
            <a:pPr>
              <a:lnSpc>
                <a:spcPct val="100000"/>
              </a:lnSpc>
            </a:pPr>
            <a:r>
              <a:rPr lang="th-TH" sz="2700" dirty="0"/>
              <a:t>การขาดวิศัยทัศน์</a:t>
            </a:r>
          </a:p>
          <a:p>
            <a:pPr>
              <a:lnSpc>
                <a:spcPct val="100000"/>
              </a:lnSpc>
            </a:pPr>
            <a:r>
              <a:rPr lang="th-TH" sz="2700" dirty="0"/>
              <a:t>การแก้ไม่ถูกจุด</a:t>
            </a:r>
          </a:p>
        </p:txBody>
      </p:sp>
    </p:spTree>
    <p:extLst>
      <p:ext uri="{BB962C8B-B14F-4D97-AF65-F5344CB8AC3E}">
        <p14:creationId xmlns:p14="http://schemas.microsoft.com/office/powerpoint/2010/main" val="11126111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62CA1E89-F74D-4164-B92E-2F5324CCD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7963" y="2517060"/>
            <a:ext cx="8145533" cy="1020797"/>
          </a:xfrm>
        </p:spPr>
        <p:txBody>
          <a:bodyPr/>
          <a:lstStyle/>
          <a:p>
            <a:r>
              <a:rPr lang="th-TH" dirty="0"/>
              <a:t>คำถามท้ายบท</a:t>
            </a:r>
            <a:endParaRPr lang="en-US" dirty="0"/>
          </a:p>
        </p:txBody>
      </p:sp>
      <p:pic>
        <p:nvPicPr>
          <p:cNvPr id="56" name="Picture Placeholder 55" descr="Office Desk with magazines and laptop">
            <a:extLst>
              <a:ext uri="{FF2B5EF4-FFF2-40B4-BE49-F238E27FC236}">
                <a16:creationId xmlns:a16="http://schemas.microsoft.com/office/drawing/2014/main" id="{851ACFD4-7AE2-413A-BD85-82747442432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t="5667" b="5667"/>
          <a:stretch/>
        </p:blipFill>
        <p:spPr>
          <a:xfrm>
            <a:off x="381383" y="365108"/>
            <a:ext cx="2569503" cy="1519237"/>
          </a:xfrm>
        </p:spPr>
      </p:pic>
      <p:pic>
        <p:nvPicPr>
          <p:cNvPr id="16" name="Picture Placeholder 15" descr="Peopple smiling looking at their phones">
            <a:extLst>
              <a:ext uri="{FF2B5EF4-FFF2-40B4-BE49-F238E27FC236}">
                <a16:creationId xmlns:a16="http://schemas.microsoft.com/office/drawing/2014/main" id="{951C9EE5-67DC-4D11-A65F-D5593538EB5F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51977" y="365108"/>
            <a:ext cx="2587752" cy="1519237"/>
          </a:xfrm>
        </p:spPr>
      </p:pic>
      <p:pic>
        <p:nvPicPr>
          <p:cNvPr id="59" name="Picture Placeholder 58" descr="Bearing, size, pencil, drawing">
            <a:extLst>
              <a:ext uri="{FF2B5EF4-FFF2-40B4-BE49-F238E27FC236}">
                <a16:creationId xmlns:a16="http://schemas.microsoft.com/office/drawing/2014/main" id="{D2240412-D79B-4C60-B913-5106FD854F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/>
          <a:srcRect t="5966" b="5966"/>
          <a:stretch/>
        </p:blipFill>
        <p:spPr>
          <a:xfrm>
            <a:off x="5540820" y="365108"/>
            <a:ext cx="2587752" cy="1519237"/>
          </a:xfrm>
        </p:spPr>
      </p:pic>
      <p:pic>
        <p:nvPicPr>
          <p:cNvPr id="25" name="Picture Placeholder 24" descr="Office people meeting ">
            <a:extLst>
              <a:ext uri="{FF2B5EF4-FFF2-40B4-BE49-F238E27FC236}">
                <a16:creationId xmlns:a16="http://schemas.microsoft.com/office/drawing/2014/main" id="{9F31BB21-C729-4B21-98D7-F299E1DACE9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34743" y="365108"/>
            <a:ext cx="2587752" cy="1519237"/>
          </a:xfrm>
        </p:spPr>
      </p:pic>
      <p:sp>
        <p:nvSpPr>
          <p:cNvPr id="42" name="Footer Placeholder 41">
            <a:extLst>
              <a:ext uri="{FF2B5EF4-FFF2-40B4-BE49-F238E27FC236}">
                <a16:creationId xmlns:a16="http://schemas.microsoft.com/office/drawing/2014/main" id="{083788C2-6193-4C41-BDFE-949DB17F8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3" name="Slide Number Placeholder 42">
            <a:extLst>
              <a:ext uri="{FF2B5EF4-FFF2-40B4-BE49-F238E27FC236}">
                <a16:creationId xmlns:a16="http://schemas.microsoft.com/office/drawing/2014/main" id="{6A41C43B-C2F7-4C15-9A68-278D666D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CE0B4D92-8F8B-47B9-9884-2F4ECA2EC99E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911B525-050F-360A-BD07-4F91CC45A24A}"/>
              </a:ext>
            </a:extLst>
          </p:cNvPr>
          <p:cNvSpPr/>
          <p:nvPr/>
        </p:nvSpPr>
        <p:spPr>
          <a:xfrm>
            <a:off x="3846996" y="2333031"/>
            <a:ext cx="5975399" cy="35861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dirty="0"/>
              <a:t>ความหมาย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dirty="0"/>
              <a:t>ความสำคัญ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dirty="0"/>
              <a:t>เป้าหมาย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dirty="0"/>
              <a:t>ประเภทของการพัฒนาทรัพยากรมนุษย์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600" dirty="0"/>
              <a:t>ปัญหาและอุปสรรค</a:t>
            </a:r>
            <a:r>
              <a:rPr lang="en-US" sz="3600" dirty="0"/>
              <a:t>​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199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8B644-5F5A-4E5B-BA28-DE6E222EB9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1024" y="860615"/>
            <a:ext cx="4973746" cy="3426107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C76A6-847B-4C82-B5E0-00AA09AD00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6826" y="5184479"/>
            <a:ext cx="5249174" cy="660166"/>
          </a:xfrm>
        </p:spPr>
        <p:txBody>
          <a:bodyPr/>
          <a:lstStyle/>
          <a:p>
            <a:r>
              <a:rPr lang="en-US" dirty="0" err="1"/>
              <a:t>Buabuttri.ro@ssru.ac.th</a:t>
            </a:r>
            <a:endParaRPr lang="en-US" dirty="0"/>
          </a:p>
        </p:txBody>
      </p:sp>
      <p:pic>
        <p:nvPicPr>
          <p:cNvPr id="101" name="Picture Placeholder 100" descr="Office Desk with keyboard, pencil, notebook, reading glasses, phome">
            <a:extLst>
              <a:ext uri="{FF2B5EF4-FFF2-40B4-BE49-F238E27FC236}">
                <a16:creationId xmlns:a16="http://schemas.microsoft.com/office/drawing/2014/main" id="{FB375E85-E1B2-43CF-B21B-9B8C2110B7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0805" y="346969"/>
            <a:ext cx="4308475" cy="5669280"/>
          </a:xfrm>
        </p:spPr>
      </p:pic>
      <p:sp>
        <p:nvSpPr>
          <p:cNvPr id="28" name="Footer Placeholder 27">
            <a:extLst>
              <a:ext uri="{FF2B5EF4-FFF2-40B4-BE49-F238E27FC236}">
                <a16:creationId xmlns:a16="http://schemas.microsoft.com/office/drawing/2014/main" id="{F13935AE-5DF2-446C-8700-C187C6E715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9" name="Slide Number Placeholder 28">
            <a:extLst>
              <a:ext uri="{FF2B5EF4-FFF2-40B4-BE49-F238E27FC236}">
                <a16:creationId xmlns:a16="http://schemas.microsoft.com/office/drawing/2014/main" id="{A71A34B9-CDBE-4F6F-A2CD-04C420DB3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42B7CBA4-B6F8-42AF-9F87-A3019C53748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482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84B2B35-06F8-4F5C-A618-6002214CE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Definition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26392955-6557-4ED6-B174-E9F9D52D2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391" y="2114550"/>
            <a:ext cx="6444925" cy="3637976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n-US" sz="2400" b="1" i="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Leonard Nadler </a:t>
            </a:r>
            <a:r>
              <a:rPr lang="en-US" sz="2400" b="0" i="0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in 1969 in a conference in US. “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He defined </a:t>
            </a:r>
            <a:r>
              <a:rPr lang="en-US" sz="2400" b="0" i="1" dirty="0" err="1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HRD</a:t>
            </a:r>
            <a:r>
              <a:rPr lang="en-US" sz="2400" b="0" i="1" dirty="0">
                <a:solidFill>
                  <a:srgbClr val="FF0000"/>
                </a:solidFill>
                <a:effectLst/>
                <a:latin typeface="Lato" panose="020B0604020202020204" pitchFamily="34" charset="0"/>
              </a:rPr>
              <a:t> as those learning experience which are organized, for a specific time, and designed to bring about the possibility of behavioral change”.</a:t>
            </a:r>
            <a:endParaRPr lang="th-TH" sz="2400" b="0" i="1" dirty="0">
              <a:solidFill>
                <a:srgbClr val="FF0000"/>
              </a:solidFill>
              <a:effectLst/>
              <a:latin typeface="Lato" panose="020B0604020202020204" pitchFamily="34" charset="0"/>
            </a:endParaRPr>
          </a:p>
          <a:p>
            <a:pPr algn="just"/>
            <a:endParaRPr lang="en-US" sz="2400" b="0" i="1" dirty="0">
              <a:solidFill>
                <a:srgbClr val="FF0000"/>
              </a:solidFill>
              <a:effectLst/>
              <a:latin typeface="Lato" panose="020B0604020202020204" pitchFamily="34" charset="0"/>
            </a:endParaRPr>
          </a:p>
          <a:p>
            <a:pPr algn="just"/>
            <a:r>
              <a:rPr lang="en-US" sz="2400" i="1" dirty="0" err="1">
                <a:solidFill>
                  <a:srgbClr val="FF0000"/>
                </a:solidFill>
                <a:latin typeface="Lato" panose="020B0604020202020204" pitchFamily="34" charset="0"/>
              </a:rPr>
              <a:t>HRD</a:t>
            </a:r>
            <a:r>
              <a:rPr lang="en-US" sz="2400" i="1" dirty="0">
                <a:solidFill>
                  <a:srgbClr val="FF0000"/>
                </a:solidFill>
                <a:latin typeface="Lato" panose="020B0604020202020204" pitchFamily="34" charset="0"/>
              </a:rPr>
              <a:t> </a:t>
            </a:r>
            <a:r>
              <a:rPr lang="th-TH" sz="3000" i="1" dirty="0">
                <a:solidFill>
                  <a:srgbClr val="FF0000"/>
                </a:solidFill>
                <a:latin typeface="Lato" panose="020B0604020202020204" pitchFamily="34" charset="0"/>
              </a:rPr>
              <a:t>คืออะไร</a:t>
            </a:r>
            <a:r>
              <a:rPr lang="en-US" sz="3000" i="1" dirty="0">
                <a:solidFill>
                  <a:srgbClr val="FF0000"/>
                </a:solidFill>
                <a:latin typeface="Lato" panose="020B0604020202020204" pitchFamily="34" charset="0"/>
              </a:rPr>
              <a:t>??? </a:t>
            </a:r>
            <a:endParaRPr lang="en-GB" sz="3000" i="1" dirty="0">
              <a:solidFill>
                <a:srgbClr val="FF0000"/>
              </a:solidFill>
              <a:latin typeface="Lato" panose="020B0604020202020204" pitchFamily="34" charset="0"/>
            </a:endParaRPr>
          </a:p>
          <a:p>
            <a:pPr algn="just"/>
            <a:r>
              <a:rPr lang="th-TH" sz="3000" i="1" dirty="0">
                <a:solidFill>
                  <a:srgbClr val="FF0000"/>
                </a:solidFill>
                <a:latin typeface="Lato" panose="020B0604020202020204" pitchFamily="34" charset="0"/>
              </a:rPr>
              <a:t>การพัฒนาศักยภาพและการเพิ่มประสิทธิภาพของมนุษย์ </a:t>
            </a:r>
          </a:p>
          <a:p>
            <a:pPr algn="just"/>
            <a:r>
              <a:rPr lang="th-TH" sz="3000" i="1" dirty="0">
                <a:solidFill>
                  <a:srgbClr val="FF0000"/>
                </a:solidFill>
                <a:latin typeface="Lato" panose="020B0604020202020204" pitchFamily="34" charset="0"/>
              </a:rPr>
              <a:t>การเรียนรู้ทั้งในระดับบุคคลและระดับกลุ่ม</a:t>
            </a:r>
          </a:p>
          <a:p>
            <a:pPr algn="just"/>
            <a:r>
              <a:rPr lang="th-TH" sz="3000" i="1" dirty="0">
                <a:solidFill>
                  <a:srgbClr val="FF0000"/>
                </a:solidFill>
                <a:latin typeface="Lato" panose="020B0604020202020204" pitchFamily="34" charset="0"/>
              </a:rPr>
              <a:t>การบูรณาการระหว่าง การฝึกอบรม การพัฒนาอาชีพ และการพัฒนาองค์กรไปสู่องค์กรการเรียนรู้</a:t>
            </a:r>
          </a:p>
          <a:p>
            <a:pPr algn="just"/>
            <a:endParaRPr lang="th-TH" sz="2400" i="1" dirty="0">
              <a:solidFill>
                <a:srgbClr val="FF0000"/>
              </a:solidFill>
              <a:latin typeface="Lato" panose="020B0604020202020204" pitchFamily="34" charset="0"/>
            </a:endParaRPr>
          </a:p>
        </p:txBody>
      </p:sp>
      <p:pic>
        <p:nvPicPr>
          <p:cNvPr id="12" name="Picture Placeholder 11" descr="Close up of a calculator">
            <a:extLst>
              <a:ext uri="{FF2B5EF4-FFF2-40B4-BE49-F238E27FC236}">
                <a16:creationId xmlns:a16="http://schemas.microsoft.com/office/drawing/2014/main" id="{C320AFE2-20CA-43D3-8E4E-28DBD9F9B755}"/>
              </a:ext>
            </a:extLst>
          </p:cNvPr>
          <p:cNvPicPr>
            <a:picLocks noGrp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69480" y="1928306"/>
            <a:ext cx="3465576" cy="4105656"/>
          </a:xfrm>
        </p:spPr>
      </p:pic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CBBB7DCC-419E-4462-B49C-E0F2281E7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www.whatishumanresource.com</a:t>
            </a:r>
            <a:r>
              <a:rPr lang="en-US" dirty="0"/>
              <a:t>/human-resource-development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206A6756-4AD0-48B1-A2A6-221571B10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66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>
            <a:extLst>
              <a:ext uri="{FF2B5EF4-FFF2-40B4-BE49-F238E27FC236}">
                <a16:creationId xmlns:a16="http://schemas.microsoft.com/office/drawing/2014/main" id="{029A8827-3374-4A11-8C85-AA2D78E9D5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6143" y="633510"/>
            <a:ext cx="4951823" cy="1500079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pic>
        <p:nvPicPr>
          <p:cNvPr id="24" name="Picture Placeholder 23" descr="Person writing on glass">
            <a:extLst>
              <a:ext uri="{FF2B5EF4-FFF2-40B4-BE49-F238E27FC236}">
                <a16:creationId xmlns:a16="http://schemas.microsoft.com/office/drawing/2014/main" id="{E8D6D228-D684-4F0F-9A5A-880FC7432E4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7973" r="7973"/>
          <a:stretch/>
        </p:blipFill>
        <p:spPr>
          <a:xfrm>
            <a:off x="539750" y="400050"/>
            <a:ext cx="3606800" cy="2860675"/>
          </a:xfrm>
        </p:spPr>
      </p:pic>
      <p:pic>
        <p:nvPicPr>
          <p:cNvPr id="12" name="Picture Placeholder 11" descr="Person typing on a laptop">
            <a:extLst>
              <a:ext uri="{FF2B5EF4-FFF2-40B4-BE49-F238E27FC236}">
                <a16:creationId xmlns:a16="http://schemas.microsoft.com/office/drawing/2014/main" id="{5C6EB4F4-2E2A-4AA4-BE26-B5AA4D3BDF0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750" y="3565525"/>
            <a:ext cx="3606800" cy="2860675"/>
          </a:xfr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017C5392-1C76-48FA-8940-76AD15BCEF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6144" y="2794959"/>
            <a:ext cx="4856441" cy="2877746"/>
          </a:xfrm>
        </p:spPr>
        <p:txBody>
          <a:bodyPr/>
          <a:lstStyle/>
          <a:p>
            <a:r>
              <a:rPr lang="en-US" b="0" i="0" dirty="0">
                <a:solidFill>
                  <a:srgbClr val="222222"/>
                </a:solidFill>
                <a:effectLst/>
                <a:latin typeface="Rubik"/>
              </a:rPr>
              <a:t>Human Resource Development is the framework for helping employees develop their skills, knowledge, and abilities, which in turn improves an organization's effectiveness.</a:t>
            </a:r>
            <a:endParaRPr lang="en-US" dirty="0"/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02E0DE71-4D88-4BC4-A247-4E1F63023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39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7B840-04AA-410B-8A72-B848F9F6C2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04443" y="1985963"/>
            <a:ext cx="3282184" cy="3929062"/>
          </a:xfrm>
        </p:spPr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1800" dirty="0"/>
              <a:t>Performance management and development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Employee coaching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Mentoring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Succession planning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Tuition assistance</a:t>
            </a: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Organizational development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05E107-9713-4C30-AE85-314FCED066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04444" y="703687"/>
            <a:ext cx="3282183" cy="866380"/>
          </a:xfrm>
        </p:spPr>
        <p:txBody>
          <a:bodyPr>
            <a:normAutofit/>
          </a:bodyPr>
          <a:lstStyle/>
          <a:p>
            <a:r>
              <a:rPr lang="en-GB" sz="3200" dirty="0"/>
              <a:t>A</a:t>
            </a:r>
            <a:r>
              <a:rPr lang="en-US" sz="3200" dirty="0" err="1"/>
              <a:t>ctivities</a:t>
            </a:r>
            <a:r>
              <a:rPr lang="en-US" sz="3200" dirty="0"/>
              <a:t>!!</a:t>
            </a:r>
          </a:p>
        </p:txBody>
      </p:sp>
      <p:pic>
        <p:nvPicPr>
          <p:cNvPr id="23" name="Picture Placeholder 22" descr="Office meeting ">
            <a:extLst>
              <a:ext uri="{FF2B5EF4-FFF2-40B4-BE49-F238E27FC236}">
                <a16:creationId xmlns:a16="http://schemas.microsoft.com/office/drawing/2014/main" id="{F7E3FB0F-A5DF-4CC2-A482-964F94F5312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8765" r="18765"/>
          <a:stretch/>
        </p:blipFill>
        <p:spPr>
          <a:xfrm>
            <a:off x="0" y="0"/>
            <a:ext cx="6426200" cy="6858000"/>
          </a:xfrm>
        </p:spPr>
      </p:pic>
    </p:spTree>
    <p:extLst>
      <p:ext uri="{BB962C8B-B14F-4D97-AF65-F5344CB8AC3E}">
        <p14:creationId xmlns:p14="http://schemas.microsoft.com/office/powerpoint/2010/main" val="296630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th-TH" dirty="0"/>
              <a:t>กระบวนการจัดการความรู้เพื่อสร้างทุนมนุษย์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D956F-B267-ADF7-31B2-48A01C536E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0788" y="2043113"/>
            <a:ext cx="8662987" cy="3589337"/>
          </a:xfrm>
        </p:spPr>
        <p:txBody>
          <a:bodyPr/>
          <a:lstStyle/>
          <a:p>
            <a:r>
              <a:rPr lang="th-TH" sz="3200" dirty="0"/>
              <a:t>การสร้างและจัดหาความรู้</a:t>
            </a:r>
            <a:r>
              <a:rPr lang="en-US" sz="3200" dirty="0"/>
              <a:t> </a:t>
            </a:r>
            <a:r>
              <a:rPr lang="en-GB" sz="3200" dirty="0"/>
              <a:t>(</a:t>
            </a:r>
            <a:r>
              <a:rPr lang="th-TH" sz="3200" dirty="0"/>
              <a:t>ซื้อหา จัดจ้าง</a:t>
            </a:r>
            <a:r>
              <a:rPr lang="en-US" sz="3200" dirty="0"/>
              <a:t>)</a:t>
            </a:r>
            <a:endParaRPr lang="th-TH" sz="3200" dirty="0"/>
          </a:p>
          <a:p>
            <a:r>
              <a:rPr lang="th-TH" sz="3200" dirty="0"/>
              <a:t>การจัดระบบความรู้</a:t>
            </a:r>
          </a:p>
          <a:p>
            <a:r>
              <a:rPr lang="th-TH" sz="3200" dirty="0"/>
              <a:t>การแจกจ่ายความรู้ </a:t>
            </a:r>
            <a:r>
              <a:rPr lang="en-US" sz="3200" dirty="0"/>
              <a:t>(</a:t>
            </a:r>
            <a:r>
              <a:rPr lang="th-TH" sz="3200" dirty="0"/>
              <a:t>กระจายการเข้าถึงด้วยเทคโนโลยี</a:t>
            </a:r>
            <a:r>
              <a:rPr lang="en-US" sz="3200" dirty="0"/>
              <a:t>)</a:t>
            </a:r>
          </a:p>
          <a:p>
            <a:r>
              <a:rPr lang="th-TH" sz="3200" dirty="0"/>
              <a:t>การใช้ความรู้ให้เกิดประโยชน์ในการบริหารงาน เพิ่มขีดความสามารถและสร้างการแข่งขัน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102318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en-US" dirty="0"/>
              <a:t>Case of Siemens (4 core values)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D956F-B267-ADF7-31B2-48A01C536E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20788" y="2043113"/>
            <a:ext cx="8662987" cy="3589337"/>
          </a:xfrm>
        </p:spPr>
        <p:txBody>
          <a:bodyPr/>
          <a:lstStyle/>
          <a:p>
            <a:r>
              <a:rPr lang="th-TH" sz="3200" dirty="0"/>
              <a:t>การสร้างทรัพยากรมนุษย์ให้มีประสิทธิภาพ </a:t>
            </a:r>
            <a:r>
              <a:rPr lang="en-US" sz="3200" dirty="0"/>
              <a:t>(High performance culture)</a:t>
            </a:r>
          </a:p>
          <a:p>
            <a:r>
              <a:rPr lang="th-TH" sz="3200" dirty="0"/>
              <a:t>การสร้าง </a:t>
            </a:r>
            <a:r>
              <a:rPr lang="en-US" sz="3200" dirty="0"/>
              <a:t>talent pool</a:t>
            </a:r>
          </a:p>
          <a:p>
            <a:r>
              <a:rPr lang="th-TH" sz="3200" dirty="0"/>
              <a:t>การสร้าง </a:t>
            </a:r>
            <a:r>
              <a:rPr lang="en-US" sz="3200" dirty="0"/>
              <a:t>expert</a:t>
            </a:r>
          </a:p>
          <a:p>
            <a:r>
              <a:rPr lang="th-TH" sz="3200" dirty="0"/>
              <a:t>การสร้างผู้นำ </a:t>
            </a:r>
            <a:r>
              <a:rPr lang="en-US" sz="3200" dirty="0"/>
              <a:t>(leadership excellent program)</a:t>
            </a:r>
            <a:endParaRPr lang="th-TH" sz="3200" dirty="0"/>
          </a:p>
        </p:txBody>
      </p:sp>
    </p:spTree>
    <p:extLst>
      <p:ext uri="{BB962C8B-B14F-4D97-AF65-F5344CB8AC3E}">
        <p14:creationId xmlns:p14="http://schemas.microsoft.com/office/powerpoint/2010/main" val="121887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5807317B-B371-4946-B197-BC39BD6CA5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</p:spPr>
      </p:pic>
      <p:sp>
        <p:nvSpPr>
          <p:cNvPr id="21" name="Title 20">
            <a:extLst>
              <a:ext uri="{FF2B5EF4-FFF2-40B4-BE49-F238E27FC236}">
                <a16:creationId xmlns:a16="http://schemas.microsoft.com/office/drawing/2014/main" id="{204DAC84-837C-40BB-8177-C1D5A4092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80671" y="723672"/>
            <a:ext cx="2915296" cy="3884668"/>
          </a:xfrm>
        </p:spPr>
        <p:txBody>
          <a:bodyPr>
            <a:normAutofit fontScale="90000"/>
          </a:bodyPr>
          <a:lstStyle/>
          <a:p>
            <a:r>
              <a:rPr lang="en-US" dirty="0"/>
              <a:t>The way to get started is to quit talking and begin doing.</a:t>
            </a:r>
          </a:p>
        </p:txBody>
      </p:sp>
      <p:sp>
        <p:nvSpPr>
          <p:cNvPr id="22" name="Subtitle 21">
            <a:extLst>
              <a:ext uri="{FF2B5EF4-FFF2-40B4-BE49-F238E27FC236}">
                <a16:creationId xmlns:a16="http://schemas.microsoft.com/office/drawing/2014/main" id="{8C671165-EFA4-4DBE-B4FE-16D762A368B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0313" y="5005388"/>
            <a:ext cx="3609975" cy="850900"/>
          </a:xfrm>
        </p:spPr>
        <p:txBody>
          <a:bodyPr>
            <a:normAutofit/>
          </a:bodyPr>
          <a:lstStyle/>
          <a:p>
            <a:r>
              <a:rPr lang="en-US" dirty="0"/>
              <a:t>Walt Disney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98D769-2E5A-4EF9-8426-9BA082FBC4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56047088-86BC-474E-9B17-B77EC1581A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FB5BC9EA-4FEE-444B-92CE-4488B20DCBA7}" type="slidenum">
              <a:rPr lang="en-US" smtClean="0"/>
              <a:pPr/>
              <a:t>7</a:t>
            </a:fld>
            <a:endParaRPr lang="en-US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0740EB13-AAB4-4A6B-86CB-5C5DE11EE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77099" y="334926"/>
            <a:ext cx="4547155" cy="6188148"/>
            <a:chOff x="7277099" y="334926"/>
            <a:chExt cx="4547155" cy="6188148"/>
          </a:xfrm>
        </p:grpSpPr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79AB9241-039C-4FF2-AECC-BABC335E3DE0}"/>
                </a:ext>
              </a:extLst>
            </p:cNvPr>
            <p:cNvSpPr/>
            <p:nvPr/>
          </p:nvSpPr>
          <p:spPr>
            <a:xfrm>
              <a:off x="7277099" y="334926"/>
              <a:ext cx="4547155" cy="6188148"/>
            </a:xfrm>
            <a:prstGeom prst="rect">
              <a:avLst/>
            </a:prstGeom>
            <a:noFill/>
            <a:ln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7D18A629-23DA-4189-AD51-B95E5BCC564C}"/>
                </a:ext>
              </a:extLst>
            </p:cNvPr>
            <p:cNvCxnSpPr>
              <a:cxnSpLocks/>
            </p:cNvCxnSpPr>
            <p:nvPr/>
          </p:nvCxnSpPr>
          <p:spPr>
            <a:xfrm>
              <a:off x="10748698" y="334926"/>
              <a:ext cx="0" cy="6188148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396B2BA3-41A2-4270-966C-E52762F95C7E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4991100"/>
              <a:ext cx="3471597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360ABC38-AF6D-4F2F-82EB-C5F69F10F667}"/>
                </a:ext>
              </a:extLst>
            </p:cNvPr>
            <p:cNvCxnSpPr>
              <a:cxnSpLocks/>
            </p:cNvCxnSpPr>
            <p:nvPr/>
          </p:nvCxnSpPr>
          <p:spPr>
            <a:xfrm>
              <a:off x="7277100" y="6047437"/>
              <a:ext cx="3471598" cy="0"/>
            </a:xfrm>
            <a:prstGeom prst="line">
              <a:avLst/>
            </a:prstGeom>
            <a:ln w="12700">
              <a:solidFill>
                <a:srgbClr val="FFFFFF"/>
              </a:solidFill>
            </a:ln>
            <a:effectLst>
              <a:outerShdw blurRad="38100" dist="127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5C84E4EE-42E4-598E-F45D-090EEDD40C8D}"/>
              </a:ext>
            </a:extLst>
          </p:cNvPr>
          <p:cNvSpPr/>
          <p:nvPr/>
        </p:nvSpPr>
        <p:spPr>
          <a:xfrm>
            <a:off x="1001712" y="1443038"/>
            <a:ext cx="5915687" cy="38433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2800" dirty="0">
                <a:solidFill>
                  <a:srgbClr val="FF0000"/>
                </a:solidFill>
              </a:rPr>
              <a:t>ขอบเขตของการพัฒนาทรัพยากรมนุษย์ของแต่ละบริษัทมีความแตกต่างกัน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Core competency </a:t>
            </a:r>
            <a:r>
              <a:rPr lang="th-TH" sz="2400" dirty="0">
                <a:solidFill>
                  <a:srgbClr val="FF0000"/>
                </a:solidFill>
              </a:rPr>
              <a:t>หรือสมรรถนะหลัก อาจรวมไปถึง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Achievement motivation </a:t>
            </a:r>
            <a:r>
              <a:rPr lang="th-TH" sz="2400" dirty="0">
                <a:solidFill>
                  <a:srgbClr val="FF0000"/>
                </a:solidFill>
              </a:rPr>
              <a:t>สร้างผลสัมฤทธิ๋ด้วยแรงจูงใจ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Service mind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Expertise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Integrity</a:t>
            </a:r>
          </a:p>
          <a:p>
            <a:pPr marL="342900" indent="-342900">
              <a:buAutoNum type="arabicPeriod"/>
            </a:pPr>
            <a:r>
              <a:rPr lang="en-US" sz="2400" dirty="0">
                <a:solidFill>
                  <a:srgbClr val="FF0000"/>
                </a:solidFill>
              </a:rPr>
              <a:t>Teamwork</a:t>
            </a:r>
          </a:p>
        </p:txBody>
      </p:sp>
    </p:spTree>
    <p:extLst>
      <p:ext uri="{BB962C8B-B14F-4D97-AF65-F5344CB8AC3E}">
        <p14:creationId xmlns:p14="http://schemas.microsoft.com/office/powerpoint/2010/main" val="32634229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76D36B-3BFC-46C6-9F9E-5B4168191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545914"/>
            <a:ext cx="9527275" cy="1241944"/>
          </a:xfrm>
        </p:spPr>
        <p:txBody>
          <a:bodyPr/>
          <a:lstStyle/>
          <a:p>
            <a:r>
              <a:rPr lang="th-TH" dirty="0"/>
              <a:t>สมรรถนะของกลุ่มงาน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3ED85D-079F-4DB5-BFE0-E63663B6F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9233562" y="2578525"/>
            <a:ext cx="4114800" cy="365125"/>
          </a:xfrm>
        </p:spPr>
        <p:txBody>
          <a:bodyPr/>
          <a:lstStyle/>
          <a:p>
            <a:r>
              <a:rPr lang="en-US" dirty="0"/>
              <a:t>https://</a:t>
            </a:r>
            <a:r>
              <a:rPr lang="en-US" dirty="0" err="1"/>
              <a:t>www.thebalancecareers.com</a:t>
            </a:r>
            <a:r>
              <a:rPr lang="en-US" dirty="0"/>
              <a:t>/what-is-human-resource-development-hrd-1918142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A5D918-5B45-4D88-8C26-91A061D33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ED956F-B267-ADF7-31B2-48A01C536E9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92138" y="1787858"/>
            <a:ext cx="8662987" cy="3589337"/>
          </a:xfrm>
        </p:spPr>
        <p:txBody>
          <a:bodyPr/>
          <a:lstStyle/>
          <a:p>
            <a:r>
              <a:rPr lang="th-TH" sz="3200" dirty="0"/>
              <a:t>คิดวิเคราะห์</a:t>
            </a:r>
          </a:p>
          <a:p>
            <a:r>
              <a:rPr lang="th-TH" sz="3200" dirty="0"/>
              <a:t>คิดครอบคลุม</a:t>
            </a:r>
          </a:p>
          <a:p>
            <a:r>
              <a:rPr lang="th-TH" sz="3200" dirty="0"/>
              <a:t>ความใส่ใจ</a:t>
            </a:r>
          </a:p>
          <a:p>
            <a:r>
              <a:rPr lang="th-TH" sz="3200" dirty="0"/>
              <a:t>การแสวงหาข้อมูล</a:t>
            </a:r>
          </a:p>
          <a:p>
            <a:r>
              <a:rPr lang="th-TH" sz="3200" dirty="0"/>
              <a:t>การเข้าใจวัฒนะธรรมที่แตกต่าง</a:t>
            </a:r>
          </a:p>
          <a:p>
            <a:pPr marL="0" indent="0">
              <a:buNone/>
            </a:pPr>
            <a:endParaRPr lang="th-TH" sz="2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FFCA9E-04F6-BC9F-88C6-EDE3902D0D79}"/>
              </a:ext>
            </a:extLst>
          </p:cNvPr>
          <p:cNvSpPr/>
          <p:nvPr/>
        </p:nvSpPr>
        <p:spPr>
          <a:xfrm>
            <a:off x="4323329" y="1166886"/>
            <a:ext cx="4684712" cy="38848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/>
              <a:t>ความเข้าใจผู้อื่น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/>
              <a:t>ความรู้เกี่ยวกับองค์กร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/>
              <a:t>การดำเนินการเชิงรุก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/>
              <a:t>ความถูกต้องของงาน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h-TH" sz="3600" dirty="0"/>
              <a:t>ความมั่นใจในตนเอง</a:t>
            </a:r>
            <a:endParaRPr lang="en-US" sz="3600" dirty="0"/>
          </a:p>
          <a:p>
            <a:pPr algn="ctr"/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C6F3CB-F76C-B851-ED3E-4E470603B8D1}"/>
              </a:ext>
            </a:extLst>
          </p:cNvPr>
          <p:cNvSpPr/>
          <p:nvPr/>
        </p:nvSpPr>
        <p:spPr>
          <a:xfrm>
            <a:off x="7629526" y="2528888"/>
            <a:ext cx="2971800" cy="35893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/>
              <a:t>ความยืดหยุ่น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/>
              <a:t>สภาวะผู้นำ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/>
              <a:t>ผู้นำการเปลี่ยนแปลง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/>
              <a:t>การควบคุมตนเอง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/>
              <a:t>การกระจายอำนาจ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/>
              <a:t>ศิลปะการจูงใจ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dirty="0"/>
              <a:t>ศิลปะการสื่อสาร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23012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49D6D8D-4EF5-4265-88C3-9A7C15E6DE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7513" y="586798"/>
            <a:ext cx="9396733" cy="1086646"/>
          </a:xfrm>
        </p:spPr>
        <p:txBody>
          <a:bodyPr/>
          <a:lstStyle/>
          <a:p>
            <a:r>
              <a:rPr lang="th-TH" dirty="0"/>
              <a:t>ประเภทของการพัฒนาทรัพยากรมนุษย์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D4337333-5C0C-4BBC-9B33-936F96AD27B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37513" y="1673444"/>
            <a:ext cx="4565283" cy="665481"/>
          </a:xfrm>
        </p:spPr>
        <p:txBody>
          <a:bodyPr/>
          <a:lstStyle/>
          <a:p>
            <a:r>
              <a:rPr lang="th-TH" sz="2800" dirty="0"/>
              <a:t>แบบมุ่งเพื่มประสบการณ์ </a:t>
            </a:r>
            <a:r>
              <a:rPr lang="en-US" sz="2800" dirty="0"/>
              <a:t>(education)</a:t>
            </a:r>
          </a:p>
          <a:p>
            <a:r>
              <a:rPr lang="th-TH" sz="2800" dirty="0"/>
              <a:t>แบบมุ่งปรับพฤติกรรม</a:t>
            </a:r>
          </a:p>
          <a:p>
            <a:r>
              <a:rPr lang="th-TH" sz="2800" dirty="0"/>
              <a:t>แบบมุ่งพัฒนาองค์กรสู่การเรียนรู้</a:t>
            </a:r>
          </a:p>
          <a:p>
            <a:endParaRPr lang="en-US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65DE900-AEA6-4993-B176-7D5A096CB41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68963" y="1546151"/>
            <a:ext cx="4565283" cy="4114801"/>
          </a:xfrm>
        </p:spPr>
        <p:txBody>
          <a:bodyPr/>
          <a:lstStyle/>
          <a:p>
            <a:r>
              <a:rPr lang="th-TH" sz="2800" dirty="0"/>
              <a:t>การปฐมนิเทศ</a:t>
            </a:r>
          </a:p>
          <a:p>
            <a:r>
              <a:rPr lang="th-TH" sz="2800" dirty="0"/>
              <a:t>การศึกษา</a:t>
            </a:r>
          </a:p>
          <a:p>
            <a:r>
              <a:rPr lang="th-TH" sz="2800" dirty="0"/>
              <a:t>การฝึกอบรม</a:t>
            </a:r>
          </a:p>
          <a:p>
            <a:r>
              <a:rPr lang="th-TH" sz="2800" dirty="0"/>
              <a:t>การพัฒนาบุคคล</a:t>
            </a:r>
          </a:p>
          <a:p>
            <a:r>
              <a:rPr lang="th-TH" sz="2800" dirty="0"/>
              <a:t>การพัฒนาสายอาชีพ</a:t>
            </a:r>
          </a:p>
          <a:p>
            <a:r>
              <a:rPr lang="th-TH" sz="2800" dirty="0"/>
              <a:t>การพัฒนาองค์การ</a:t>
            </a:r>
          </a:p>
          <a:p>
            <a:r>
              <a:rPr lang="th-TH" sz="2800" dirty="0"/>
              <a:t>การพัฒนาตนเอง</a:t>
            </a: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A9D29E60-58D1-45FC-8F2A-ADEF2F193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21701" y="5672706"/>
            <a:ext cx="951908" cy="754673"/>
          </a:xfrm>
        </p:spPr>
        <p:txBody>
          <a:bodyPr/>
          <a:lstStyle/>
          <a:p>
            <a:fld id="{5709AFD8-D051-4223-B8CF-1EC150CE883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6DA0A197-D145-4E0C-A8C3-2A59EB9306F4}"/>
              </a:ext>
            </a:extLst>
          </p:cNvPr>
          <p:cNvSpPr/>
          <p:nvPr/>
        </p:nvSpPr>
        <p:spPr>
          <a:xfrm>
            <a:off x="5186363" y="1673444"/>
            <a:ext cx="365126" cy="25127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81290"/>
      </p:ext>
    </p:extLst>
  </p:cSld>
  <p:clrMapOvr>
    <a:masterClrMapping/>
  </p:clrMapOvr>
</p:sld>
</file>

<file path=ppt/theme/theme1.xml><?xml version="1.0" encoding="utf-8"?>
<a:theme xmlns:a="http://schemas.openxmlformats.org/drawingml/2006/main" name="MemoVTI">
  <a:themeElements>
    <a:clrScheme name="Custom 73">
      <a:dk1>
        <a:sysClr val="windowText" lastClr="000000"/>
      </a:dk1>
      <a:lt1>
        <a:sysClr val="window" lastClr="FFFFFF"/>
      </a:lt1>
      <a:dk2>
        <a:srgbClr val="192033"/>
      </a:dk2>
      <a:lt2>
        <a:srgbClr val="F3EAD9"/>
      </a:lt2>
      <a:accent1>
        <a:srgbClr val="ED625F"/>
      </a:accent1>
      <a:accent2>
        <a:srgbClr val="2F4FA7"/>
      </a:accent2>
      <a:accent3>
        <a:srgbClr val="76A899"/>
      </a:accent3>
      <a:accent4>
        <a:srgbClr val="D4669D"/>
      </a:accent4>
      <a:accent5>
        <a:srgbClr val="F2855A"/>
      </a:accent5>
      <a:accent6>
        <a:srgbClr val="C44732"/>
      </a:accent6>
      <a:hlink>
        <a:srgbClr val="3F7AAF"/>
      </a:hlink>
      <a:folHlink>
        <a:srgbClr val="9E4687"/>
      </a:folHlink>
    </a:clrScheme>
    <a:fontScheme name="Elephant Univers Condensed">
      <a:majorFont>
        <a:latin typeface="Elephant"/>
        <a:ea typeface=""/>
        <a:cs typeface=""/>
      </a:majorFont>
      <a:minorFont>
        <a:latin typeface="Univers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moVTI" id="{DF30D94D-D909-45F8-8565-C675708280D4}" vid="{636A8D8B-0354-48FA-9492-83E81C2616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07BF10-CF7B-4768-919D-354C4FEDF0A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8BA3AEB-0B6D-4F09-8EB6-86588D7AB1E7}">
  <ds:schemaRefs>
    <ds:schemaRef ds:uri="230e9df3-be65-4c73-a93b-d1236ebd677e"/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16c05727-aa75-4e4a-9b5f-8a80a1165891"/>
    <ds:schemaRef ds:uri="71af3243-3dd4-4a8d-8c0d-dd76da1f02a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73ADB9C-2137-454E-93EA-8050CA9AC5BD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tf00775130_wac</Template>
  <TotalTime>0</TotalTime>
  <Words>617</Words>
  <Application>Microsoft Office PowerPoint</Application>
  <PresentationFormat>Widescreen</PresentationFormat>
  <Paragraphs>135</Paragraphs>
  <Slides>16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Elephant</vt:lpstr>
      <vt:lpstr>Lato</vt:lpstr>
      <vt:lpstr>Rubik</vt:lpstr>
      <vt:lpstr>Univers Condensed</vt:lpstr>
      <vt:lpstr>Wingdings</vt:lpstr>
      <vt:lpstr>MemoVTI</vt:lpstr>
      <vt:lpstr>Human Resource Development</vt:lpstr>
      <vt:lpstr>Definition</vt:lpstr>
      <vt:lpstr>Introduction</vt:lpstr>
      <vt:lpstr>Performance management and development  Employee coaching  Mentoring  Succession planning  Tuition assistance  Organizational development </vt:lpstr>
      <vt:lpstr>กระบวนการจัดการความรู้เพื่อสร้างทุนมนุษย์</vt:lpstr>
      <vt:lpstr>Case of Siemens (4 core values)</vt:lpstr>
      <vt:lpstr>The way to get started is to quit talking and begin doing.</vt:lpstr>
      <vt:lpstr>สมรรถนะของกลุ่มงาน</vt:lpstr>
      <vt:lpstr>ประเภทของการพัฒนาทรัพยากรมนุษย์</vt:lpstr>
      <vt:lpstr>PowerPoint Presentation</vt:lpstr>
      <vt:lpstr>PowerPoint Presentation</vt:lpstr>
      <vt:lpstr>Internal training for healthy org.</vt:lpstr>
      <vt:lpstr>Internal training for healthy org.</vt:lpstr>
      <vt:lpstr>ปัญหาและอุปสรรค</vt:lpstr>
      <vt:lpstr>คำถามท้ายบท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2022-07-19T22:03:27Z</dcterms:created>
  <dcterms:modified xsi:type="dcterms:W3CDTF">2022-07-20T01:17:16Z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