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7"/>
  </p:notesMasterIdLst>
  <p:sldIdLst>
    <p:sldId id="440" r:id="rId2"/>
    <p:sldId id="317" r:id="rId3"/>
    <p:sldId id="441" r:id="rId4"/>
    <p:sldId id="501" r:id="rId5"/>
    <p:sldId id="509" r:id="rId6"/>
    <p:sldId id="511" r:id="rId7"/>
    <p:sldId id="510" r:id="rId8"/>
    <p:sldId id="512" r:id="rId9"/>
    <p:sldId id="515" r:id="rId10"/>
    <p:sldId id="517" r:id="rId11"/>
    <p:sldId id="623" r:id="rId12"/>
    <p:sldId id="516" r:id="rId13"/>
    <p:sldId id="556" r:id="rId14"/>
    <p:sldId id="557" r:id="rId15"/>
    <p:sldId id="625" r:id="rId16"/>
    <p:sldId id="561" r:id="rId17"/>
    <p:sldId id="520" r:id="rId18"/>
    <p:sldId id="568" r:id="rId19"/>
    <p:sldId id="615" r:id="rId20"/>
    <p:sldId id="583" r:id="rId21"/>
    <p:sldId id="538" r:id="rId22"/>
    <p:sldId id="616" r:id="rId23"/>
    <p:sldId id="539" r:id="rId24"/>
    <p:sldId id="617" r:id="rId25"/>
    <p:sldId id="618" r:id="rId26"/>
    <p:sldId id="619" r:id="rId27"/>
    <p:sldId id="541" r:id="rId28"/>
    <p:sldId id="620" r:id="rId29"/>
    <p:sldId id="621" r:id="rId30"/>
    <p:sldId id="544" r:id="rId31"/>
    <p:sldId id="521" r:id="rId32"/>
    <p:sldId id="549" r:id="rId33"/>
    <p:sldId id="522" r:id="rId34"/>
    <p:sldId id="565" r:id="rId35"/>
    <p:sldId id="562" r:id="rId36"/>
    <p:sldId id="564" r:id="rId37"/>
    <p:sldId id="523" r:id="rId38"/>
    <p:sldId id="566" r:id="rId39"/>
    <p:sldId id="567" r:id="rId40"/>
    <p:sldId id="527" r:id="rId41"/>
    <p:sldId id="528" r:id="rId42"/>
    <p:sldId id="524" r:id="rId43"/>
    <p:sldId id="622" r:id="rId44"/>
    <p:sldId id="490" r:id="rId45"/>
    <p:sldId id="624" r:id="rId46"/>
    <p:sldId id="853" r:id="rId47"/>
    <p:sldId id="784" r:id="rId48"/>
    <p:sldId id="771" r:id="rId49"/>
    <p:sldId id="640" r:id="rId50"/>
    <p:sldId id="785" r:id="rId51"/>
    <p:sldId id="758" r:id="rId52"/>
    <p:sldId id="759" r:id="rId53"/>
    <p:sldId id="643" r:id="rId54"/>
    <p:sldId id="641" r:id="rId55"/>
    <p:sldId id="753" r:id="rId56"/>
    <p:sldId id="754" r:id="rId57"/>
    <p:sldId id="642" r:id="rId58"/>
    <p:sldId id="644" r:id="rId59"/>
    <p:sldId id="645" r:id="rId60"/>
    <p:sldId id="646" r:id="rId61"/>
    <p:sldId id="647" r:id="rId62"/>
    <p:sldId id="648" r:id="rId63"/>
    <p:sldId id="649" r:id="rId64"/>
    <p:sldId id="757" r:id="rId65"/>
    <p:sldId id="756" r:id="rId66"/>
    <p:sldId id="786" r:id="rId67"/>
    <p:sldId id="760" r:id="rId68"/>
    <p:sldId id="650" r:id="rId69"/>
    <p:sldId id="651" r:id="rId70"/>
    <p:sldId id="761" r:id="rId71"/>
    <p:sldId id="762" r:id="rId72"/>
    <p:sldId id="763" r:id="rId73"/>
    <p:sldId id="764" r:id="rId74"/>
    <p:sldId id="765" r:id="rId75"/>
    <p:sldId id="772" r:id="rId76"/>
    <p:sldId id="766" r:id="rId77"/>
    <p:sldId id="767" r:id="rId78"/>
    <p:sldId id="768" r:id="rId79"/>
    <p:sldId id="770" r:id="rId80"/>
    <p:sldId id="652" r:id="rId81"/>
    <p:sldId id="653" r:id="rId82"/>
    <p:sldId id="654" r:id="rId83"/>
    <p:sldId id="655" r:id="rId84"/>
    <p:sldId id="656" r:id="rId85"/>
    <p:sldId id="657" r:id="rId86"/>
    <p:sldId id="773" r:id="rId87"/>
    <p:sldId id="774" r:id="rId88"/>
    <p:sldId id="663" r:id="rId89"/>
    <p:sldId id="664" r:id="rId90"/>
    <p:sldId id="665" r:id="rId91"/>
    <p:sldId id="666" r:id="rId92"/>
    <p:sldId id="667" r:id="rId93"/>
    <p:sldId id="668" r:id="rId94"/>
    <p:sldId id="669" r:id="rId95"/>
    <p:sldId id="670" r:id="rId96"/>
    <p:sldId id="671" r:id="rId97"/>
    <p:sldId id="672" r:id="rId98"/>
    <p:sldId id="673" r:id="rId99"/>
    <p:sldId id="674" r:id="rId100"/>
    <p:sldId id="675" r:id="rId101"/>
    <p:sldId id="776" r:id="rId102"/>
    <p:sldId id="775" r:id="rId103"/>
    <p:sldId id="678" r:id="rId104"/>
    <p:sldId id="679" r:id="rId105"/>
    <p:sldId id="787" r:id="rId106"/>
    <p:sldId id="683" r:id="rId107"/>
    <p:sldId id="684" r:id="rId108"/>
    <p:sldId id="685" r:id="rId109"/>
    <p:sldId id="686" r:id="rId110"/>
    <p:sldId id="687" r:id="rId111"/>
    <p:sldId id="688" r:id="rId112"/>
    <p:sldId id="777" r:id="rId113"/>
    <p:sldId id="689" r:id="rId114"/>
    <p:sldId id="778" r:id="rId115"/>
    <p:sldId id="690" r:id="rId116"/>
    <p:sldId id="850" r:id="rId117"/>
    <p:sldId id="691" r:id="rId118"/>
    <p:sldId id="692" r:id="rId119"/>
    <p:sldId id="693" r:id="rId120"/>
    <p:sldId id="694" r:id="rId121"/>
    <p:sldId id="695" r:id="rId122"/>
    <p:sldId id="696" r:id="rId123"/>
    <p:sldId id="697" r:id="rId124"/>
    <p:sldId id="698" r:id="rId125"/>
    <p:sldId id="852" r:id="rId126"/>
    <p:sldId id="851" r:id="rId127"/>
    <p:sldId id="789" r:id="rId128"/>
    <p:sldId id="790" r:id="rId129"/>
    <p:sldId id="779" r:id="rId130"/>
    <p:sldId id="699" r:id="rId131"/>
    <p:sldId id="791" r:id="rId132"/>
    <p:sldId id="792" r:id="rId133"/>
    <p:sldId id="793" r:id="rId134"/>
    <p:sldId id="794" r:id="rId135"/>
    <p:sldId id="795" r:id="rId136"/>
    <p:sldId id="796" r:id="rId137"/>
    <p:sldId id="797" r:id="rId138"/>
    <p:sldId id="798" r:id="rId139"/>
    <p:sldId id="799" r:id="rId140"/>
    <p:sldId id="800" r:id="rId141"/>
    <p:sldId id="801" r:id="rId142"/>
    <p:sldId id="802" r:id="rId143"/>
    <p:sldId id="803" r:id="rId144"/>
    <p:sldId id="804" r:id="rId145"/>
    <p:sldId id="805" r:id="rId146"/>
    <p:sldId id="806" r:id="rId147"/>
    <p:sldId id="807" r:id="rId148"/>
    <p:sldId id="808" r:id="rId149"/>
    <p:sldId id="809" r:id="rId150"/>
    <p:sldId id="810" r:id="rId151"/>
    <p:sldId id="811" r:id="rId152"/>
    <p:sldId id="812" r:id="rId153"/>
    <p:sldId id="813" r:id="rId154"/>
    <p:sldId id="814" r:id="rId155"/>
    <p:sldId id="815" r:id="rId156"/>
    <p:sldId id="816" r:id="rId157"/>
    <p:sldId id="817" r:id="rId158"/>
    <p:sldId id="818" r:id="rId159"/>
    <p:sldId id="819" r:id="rId160"/>
    <p:sldId id="820" r:id="rId161"/>
    <p:sldId id="821" r:id="rId162"/>
    <p:sldId id="822" r:id="rId163"/>
    <p:sldId id="823" r:id="rId164"/>
    <p:sldId id="824" r:id="rId165"/>
    <p:sldId id="825" r:id="rId166"/>
    <p:sldId id="826" r:id="rId167"/>
    <p:sldId id="827" r:id="rId168"/>
    <p:sldId id="828" r:id="rId169"/>
    <p:sldId id="829" r:id="rId170"/>
    <p:sldId id="830" r:id="rId171"/>
    <p:sldId id="831" r:id="rId172"/>
    <p:sldId id="832" r:id="rId173"/>
    <p:sldId id="837" r:id="rId174"/>
    <p:sldId id="840" r:id="rId175"/>
    <p:sldId id="841" r:id="rId176"/>
    <p:sldId id="842" r:id="rId177"/>
    <p:sldId id="843" r:id="rId178"/>
    <p:sldId id="844" r:id="rId179"/>
    <p:sldId id="845" r:id="rId180"/>
    <p:sldId id="846" r:id="rId181"/>
    <p:sldId id="847" r:id="rId182"/>
    <p:sldId id="848" r:id="rId183"/>
    <p:sldId id="849" r:id="rId184"/>
    <p:sldId id="700" r:id="rId185"/>
    <p:sldId id="701" r:id="rId186"/>
    <p:sldId id="702" r:id="rId187"/>
    <p:sldId id="703" r:id="rId188"/>
    <p:sldId id="704" r:id="rId189"/>
    <p:sldId id="705" r:id="rId190"/>
    <p:sldId id="706" r:id="rId191"/>
    <p:sldId id="707" r:id="rId192"/>
    <p:sldId id="780" r:id="rId193"/>
    <p:sldId id="718" r:id="rId194"/>
    <p:sldId id="719" r:id="rId195"/>
    <p:sldId id="720" r:id="rId196"/>
    <p:sldId id="723" r:id="rId197"/>
    <p:sldId id="724" r:id="rId198"/>
    <p:sldId id="726" r:id="rId199"/>
    <p:sldId id="727" r:id="rId200"/>
    <p:sldId id="728" r:id="rId201"/>
    <p:sldId id="729" r:id="rId202"/>
    <p:sldId id="730" r:id="rId203"/>
    <p:sldId id="731" r:id="rId204"/>
    <p:sldId id="732" r:id="rId205"/>
    <p:sldId id="738" r:id="rId206"/>
    <p:sldId id="739" r:id="rId207"/>
    <p:sldId id="740" r:id="rId208"/>
    <p:sldId id="741" r:id="rId209"/>
    <p:sldId id="742" r:id="rId210"/>
    <p:sldId id="748" r:id="rId211"/>
    <p:sldId id="749" r:id="rId212"/>
    <p:sldId id="750" r:id="rId213"/>
    <p:sldId id="751" r:id="rId214"/>
    <p:sldId id="752" r:id="rId215"/>
    <p:sldId id="318" r:id="rId216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218"/>
      <p:bold r:id="rId219"/>
      <p:italic r:id="rId220"/>
      <p:boldItalic r:id="rId221"/>
    </p:embeddedFont>
    <p:embeddedFont>
      <p:font typeface="AngsanaUPC" panose="02020603050405020304" pitchFamily="18" charset="-34"/>
      <p:regular r:id="rId222"/>
      <p:bold r:id="rId223"/>
      <p:italic r:id="rId224"/>
      <p:boldItalic r:id="rId225"/>
    </p:embeddedFont>
    <p:embeddedFont>
      <p:font typeface="Calibri" panose="020F0502020204030204" pitchFamily="34" charset="0"/>
      <p:regular r:id="rId226"/>
      <p:bold r:id="rId227"/>
      <p:italic r:id="rId228"/>
      <p:boldItalic r:id="rId229"/>
    </p:embeddedFont>
    <p:embeddedFont>
      <p:font typeface="Calibri Light" panose="020F0302020204030204" pitchFamily="34" charset="0"/>
      <p:regular r:id="rId230"/>
      <p:italic r:id="rId231"/>
    </p:embeddedFont>
    <p:embeddedFont>
      <p:font typeface="Cambria Math" panose="02040503050406030204" pitchFamily="18" charset="0"/>
      <p:regular r:id="rId232"/>
    </p:embeddedFont>
    <p:embeddedFont>
      <p:font typeface="DilleniaUPC" panose="02020603050405020304" pitchFamily="18" charset="-34"/>
      <p:regular r:id="rId233"/>
      <p:bold r:id="rId234"/>
      <p:italic r:id="rId235"/>
      <p:boldItalic r:id="rId236"/>
    </p:embeddedFont>
    <p:embeddedFont>
      <p:font typeface="FreesiaUPC" panose="020B0604020202020204" pitchFamily="34" charset="-34"/>
      <p:regular r:id="rId237"/>
      <p:bold r:id="rId238"/>
      <p:italic r:id="rId239"/>
      <p:boldItalic r:id="rId240"/>
    </p:embeddedFont>
    <p:embeddedFont>
      <p:font typeface="IrisUPC" panose="020B0604020202020204" pitchFamily="34" charset="-34"/>
      <p:regular r:id="rId241"/>
      <p:bold r:id="rId242"/>
      <p:italic r:id="rId243"/>
      <p:boldItalic r:id="rId244"/>
    </p:embeddedFont>
    <p:embeddedFont>
      <p:font typeface="LilyUPC" panose="020B0604020202020204" pitchFamily="34" charset="-34"/>
      <p:regular r:id="rId245"/>
      <p:bold r:id="rId246"/>
      <p:italic r:id="rId247"/>
      <p:boldItalic r:id="rId248"/>
    </p:embeddedFont>
    <p:embeddedFont>
      <p:font typeface="TH Niramit AS" panose="02000506000000020004" charset="-34"/>
      <p:regular r:id="rId249"/>
      <p:bold r:id="rId250"/>
      <p:italic r:id="rId251"/>
      <p:boldItalic r:id="rId252"/>
    </p:embeddedFont>
    <p:embeddedFont>
      <p:font typeface="TH SarabunPSK" panose="020B0500040200020003" pitchFamily="34" charset="-34"/>
      <p:regular r:id="rId253"/>
      <p:bold r:id="rId254"/>
      <p:italic r:id="rId255"/>
      <p:boldItalic r:id="rId256"/>
    </p:embeddedFont>
    <p:embeddedFont>
      <p:font typeface="Wingdings 2" panose="05020102010507070707" pitchFamily="18" charset="2"/>
      <p:regular r:id="rId25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DFC9EF"/>
    <a:srgbClr val="FFE699"/>
    <a:srgbClr val="99FFCC"/>
    <a:srgbClr val="F8C9C8"/>
    <a:srgbClr val="F6BCBA"/>
    <a:srgbClr val="FFD966"/>
    <a:srgbClr val="FEE99A"/>
    <a:srgbClr val="F9A1F3"/>
    <a:srgbClr val="90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font" Target="fonts/font9.fntdata"/><Relationship Id="rId247" Type="http://schemas.openxmlformats.org/officeDocument/2006/relationships/font" Target="fonts/font30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font" Target="fonts/font20.fntdata"/><Relationship Id="rId258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font" Target="fonts/font10.fntdata"/><Relationship Id="rId248" Type="http://schemas.openxmlformats.org/officeDocument/2006/relationships/font" Target="fonts/font31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8" Type="http://schemas.openxmlformats.org/officeDocument/2006/relationships/font" Target="fonts/font21.fntdata"/><Relationship Id="rId259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font" Target="fonts/font11.fntdata"/><Relationship Id="rId249" Type="http://schemas.openxmlformats.org/officeDocument/2006/relationships/font" Target="fonts/font32.fntdata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font" Target="fonts/font1.fntdata"/><Relationship Id="rId239" Type="http://schemas.openxmlformats.org/officeDocument/2006/relationships/font" Target="fonts/font22.fntdata"/><Relationship Id="rId250" Type="http://schemas.openxmlformats.org/officeDocument/2006/relationships/font" Target="fonts/font33.fntdata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font" Target="fonts/font12.fntdata"/><Relationship Id="rId240" Type="http://schemas.openxmlformats.org/officeDocument/2006/relationships/font" Target="fonts/font23.fntdata"/><Relationship Id="rId261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font" Target="fonts/font2.fntdata"/><Relationship Id="rId230" Type="http://schemas.openxmlformats.org/officeDocument/2006/relationships/font" Target="fonts/font13.fntdata"/><Relationship Id="rId251" Type="http://schemas.openxmlformats.org/officeDocument/2006/relationships/font" Target="fonts/font34.fntdata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font" Target="fonts/font3.fntdata"/><Relationship Id="rId241" Type="http://schemas.openxmlformats.org/officeDocument/2006/relationships/font" Target="fonts/font2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font" Target="fonts/font14.fntdata"/><Relationship Id="rId252" Type="http://schemas.openxmlformats.org/officeDocument/2006/relationships/font" Target="fonts/font35.fntdata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font" Target="fonts/font4.fntdata"/><Relationship Id="rId242" Type="http://schemas.openxmlformats.org/officeDocument/2006/relationships/font" Target="fonts/font25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font" Target="fonts/font15.fntdata"/><Relationship Id="rId253" Type="http://schemas.openxmlformats.org/officeDocument/2006/relationships/font" Target="fonts/font36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font" Target="fonts/font5.fntdata"/><Relationship Id="rId243" Type="http://schemas.openxmlformats.org/officeDocument/2006/relationships/font" Target="fonts/font26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font" Target="fonts/font16.fntdata"/><Relationship Id="rId254" Type="http://schemas.openxmlformats.org/officeDocument/2006/relationships/font" Target="fonts/font37.fntdata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font" Target="fonts/font6.fntdata"/><Relationship Id="rId244" Type="http://schemas.openxmlformats.org/officeDocument/2006/relationships/font" Target="fonts/font27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font" Target="fonts/font38.fntdata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font" Target="fonts/font7.fntdata"/><Relationship Id="rId245" Type="http://schemas.openxmlformats.org/officeDocument/2006/relationships/font" Target="fonts/font28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font" Target="fonts/font18.fntdata"/><Relationship Id="rId256" Type="http://schemas.openxmlformats.org/officeDocument/2006/relationships/font" Target="fonts/font39.fntdata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font" Target="fonts/font8.fntdata"/><Relationship Id="rId246" Type="http://schemas.openxmlformats.org/officeDocument/2006/relationships/font" Target="fonts/font29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font" Target="fonts/font19.fntdata"/><Relationship Id="rId257" Type="http://schemas.openxmlformats.org/officeDocument/2006/relationships/font" Target="fonts/font40.fntdata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642C78-EAE7-4548-BEA8-B217515F10D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98F4C68-31E4-4C7B-9DA1-693773FE995E}">
      <dgm:prSet phldrT="[Text]" custT="1"/>
      <dgm:spPr>
        <a:solidFill>
          <a:srgbClr val="90EBF0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เพื่อการบรรยาย (</a:t>
          </a:r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Description</a:t>
          </a:r>
          <a:r>
            <a:rPr lang="th-TH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)</a:t>
          </a:r>
          <a:endParaRPr lang="en-US" sz="3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12BF6ED-D100-4EA2-A2AD-1D7959277431}" type="parTrans" cxnId="{FCAD2CF4-CB44-439C-A25B-4DE17109AC63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48FCC7B-46DF-469A-BBB9-2E6F773BBD29}" type="sibTrans" cxnId="{FCAD2CF4-CB44-439C-A25B-4DE17109AC63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CAA917-993B-49AB-A2B4-780609470DED}">
      <dgm:prSet phldrT="[Text]" custT="1"/>
      <dgm:spPr>
        <a:solidFill>
          <a:srgbClr val="F9A1F3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เพื่อการอธิบาย (</a:t>
          </a:r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Explanation)</a:t>
          </a:r>
          <a:endParaRPr lang="th-TH" sz="32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C09853D-F61A-42C1-934B-D97B347597AA}" type="parTrans" cxnId="{8B27DAE4-7D48-42DA-820E-557052D4954F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27C7510-440F-4A3B-AEBE-DCE60C694565}" type="sibTrans" cxnId="{8B27DAE4-7D48-42DA-820E-557052D4954F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161F2A9-54DF-4394-A46A-4EFF2AD34690}">
      <dgm:prSet custT="1"/>
      <dgm:spPr>
        <a:ln>
          <a:solidFill>
            <a:srgbClr val="90EBF0"/>
          </a:solidFill>
        </a:ln>
      </dgm:spPr>
      <dgm:t>
        <a:bodyPr/>
        <a:lstStyle/>
        <a:p>
          <a:pPr marL="0" marR="0" indent="0" algn="thaiDi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เป็นการนำข้อค้นพบจากการวิจัยมา</a:t>
          </a:r>
          <a:r>
            <a:rPr lang="th-TH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บรรยายสภาพและลักษณะของปรากฏการณ์</a:t>
          </a: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โดยให้รายละเอียดว่ามีลักษณะเป็นอย่างไร </a:t>
          </a:r>
          <a:r>
            <a: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เมื่อเกิดเหตุน้ำท่วมสามารถบรรยายว่ามีน้ำท่วมพื้นที่ใดบ้างและมีระดับน้ำเท่าไร</a:t>
          </a:r>
        </a:p>
      </dgm:t>
    </dgm:pt>
    <dgm:pt modelId="{4BA1726D-9183-4FC6-B3A7-03CA0D0075C5}" type="parTrans" cxnId="{2ACC406E-BE5F-4682-81AE-B40C37C32759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885E2E8-0689-4D29-BEF3-01D001BAD424}" type="sibTrans" cxnId="{2ACC406E-BE5F-4682-81AE-B40C37C32759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945C84C-6BA8-4E59-9F2D-6C2D099BAA1A}">
      <dgm:prSet custT="1"/>
      <dgm:spPr>
        <a:ln>
          <a:solidFill>
            <a:srgbClr val="F9A1F3"/>
          </a:solidFill>
        </a:ln>
      </dgm:spPr>
      <dgm:t>
        <a:bodyPr/>
        <a:lstStyle/>
        <a:p>
          <a:pPr marL="0" marR="0" indent="0" algn="thaiDi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เป็นการนำข้อค้นพบมา</a:t>
          </a:r>
          <a:r>
            <a:rPr lang="th-TH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อธิบายถึงสาเหตุที่มาของปรากฏการณ์และผลที่เกิดขึ้น</a:t>
          </a: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โดยแสดงให้เห็นถึงความสัมพันธ์ของเหตุและผลที่มีความเกี่ยวข้องกัน </a:t>
          </a:r>
          <a:r>
            <a: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จากเหตุการณ์น้ำท่วม สามารถระบุได้ว่าเหตุใดน้ำจึงท่วม ด้วยเหตุผลต่าง ๆ ตามสภาพที่เกิดขึ้น</a:t>
          </a:r>
          <a:endParaRPr lang="th-TH" sz="28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C732B9B-C280-45FF-98FE-038666CAA74D}" type="parTrans" cxnId="{40BB02DC-434E-4B91-8DA7-2CC83E8A5016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93D41F4-D75A-4007-930E-F2F742AEC608}" type="sibTrans" cxnId="{40BB02DC-434E-4B91-8DA7-2CC83E8A5016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C90F72D-CFB4-4891-867F-55102DF6C99A}" type="pres">
      <dgm:prSet presAssocID="{93642C78-EAE7-4548-BEA8-B217515F10D7}" presName="linear" presStyleCnt="0">
        <dgm:presLayoutVars>
          <dgm:dir/>
          <dgm:animLvl val="lvl"/>
          <dgm:resizeHandles val="exact"/>
        </dgm:presLayoutVars>
      </dgm:prSet>
      <dgm:spPr/>
    </dgm:pt>
    <dgm:pt modelId="{FE95B0C4-352C-4DAF-8E6D-57572001DA8C}" type="pres">
      <dgm:prSet presAssocID="{B98F4C68-31E4-4C7B-9DA1-693773FE995E}" presName="parentLin" presStyleCnt="0"/>
      <dgm:spPr/>
    </dgm:pt>
    <dgm:pt modelId="{1FAD393C-0247-4911-A3DE-C38103FD8B33}" type="pres">
      <dgm:prSet presAssocID="{B98F4C68-31E4-4C7B-9DA1-693773FE995E}" presName="parentLeftMargin" presStyleLbl="node1" presStyleIdx="0" presStyleCnt="2"/>
      <dgm:spPr/>
    </dgm:pt>
    <dgm:pt modelId="{0AEE5786-5044-4AAB-9A6D-612F86D9D7AD}" type="pres">
      <dgm:prSet presAssocID="{B98F4C68-31E4-4C7B-9DA1-693773FE995E}" presName="parentText" presStyleLbl="node1" presStyleIdx="0" presStyleCnt="2" custScaleY="190604">
        <dgm:presLayoutVars>
          <dgm:chMax val="0"/>
          <dgm:bulletEnabled val="1"/>
        </dgm:presLayoutVars>
      </dgm:prSet>
      <dgm:spPr/>
    </dgm:pt>
    <dgm:pt modelId="{8D283A80-B507-4E55-B52A-38921C0F45BD}" type="pres">
      <dgm:prSet presAssocID="{B98F4C68-31E4-4C7B-9DA1-693773FE995E}" presName="negativeSpace" presStyleCnt="0"/>
      <dgm:spPr/>
    </dgm:pt>
    <dgm:pt modelId="{7FEEECD4-ACBD-4457-8D2A-C9504E86DE5B}" type="pres">
      <dgm:prSet presAssocID="{B98F4C68-31E4-4C7B-9DA1-693773FE995E}" presName="childText" presStyleLbl="conFgAcc1" presStyleIdx="0" presStyleCnt="2">
        <dgm:presLayoutVars>
          <dgm:bulletEnabled val="1"/>
        </dgm:presLayoutVars>
      </dgm:prSet>
      <dgm:spPr/>
    </dgm:pt>
    <dgm:pt modelId="{B1A1065A-DCD5-44D9-8C1A-4CC6630AF505}" type="pres">
      <dgm:prSet presAssocID="{248FCC7B-46DF-469A-BBB9-2E6F773BBD29}" presName="spaceBetweenRectangles" presStyleCnt="0"/>
      <dgm:spPr/>
    </dgm:pt>
    <dgm:pt modelId="{AF5121F9-0142-40BD-9155-AE4F03DB052E}" type="pres">
      <dgm:prSet presAssocID="{90CAA917-993B-49AB-A2B4-780609470DED}" presName="parentLin" presStyleCnt="0"/>
      <dgm:spPr/>
    </dgm:pt>
    <dgm:pt modelId="{B4D7D137-645A-4F14-8F14-F70FEB5E9F1E}" type="pres">
      <dgm:prSet presAssocID="{90CAA917-993B-49AB-A2B4-780609470DED}" presName="parentLeftMargin" presStyleLbl="node1" presStyleIdx="0" presStyleCnt="2"/>
      <dgm:spPr/>
    </dgm:pt>
    <dgm:pt modelId="{D52EE29B-B322-4879-9775-6B52261A6C48}" type="pres">
      <dgm:prSet presAssocID="{90CAA917-993B-49AB-A2B4-780609470DED}" presName="parentText" presStyleLbl="node1" presStyleIdx="1" presStyleCnt="2" custScaleY="214849">
        <dgm:presLayoutVars>
          <dgm:chMax val="0"/>
          <dgm:bulletEnabled val="1"/>
        </dgm:presLayoutVars>
      </dgm:prSet>
      <dgm:spPr/>
    </dgm:pt>
    <dgm:pt modelId="{1B71474D-858E-4AE8-9BB3-DDB6CB149A11}" type="pres">
      <dgm:prSet presAssocID="{90CAA917-993B-49AB-A2B4-780609470DED}" presName="negativeSpace" presStyleCnt="0"/>
      <dgm:spPr/>
    </dgm:pt>
    <dgm:pt modelId="{E2AC69DB-365E-49F5-B3FF-CE54C0098E6F}" type="pres">
      <dgm:prSet presAssocID="{90CAA917-993B-49AB-A2B4-780609470DE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939B446-F918-4DD8-AEA1-B04CCDD8D090}" type="presOf" srcId="{C945C84C-6BA8-4E59-9F2D-6C2D099BAA1A}" destId="{E2AC69DB-365E-49F5-B3FF-CE54C0098E6F}" srcOrd="0" destOrd="0" presId="urn:microsoft.com/office/officeart/2005/8/layout/list1"/>
    <dgm:cxn modelId="{3D607068-DBC5-462D-9F68-1D7CBFF556AA}" type="presOf" srcId="{B98F4C68-31E4-4C7B-9DA1-693773FE995E}" destId="{0AEE5786-5044-4AAB-9A6D-612F86D9D7AD}" srcOrd="1" destOrd="0" presId="urn:microsoft.com/office/officeart/2005/8/layout/list1"/>
    <dgm:cxn modelId="{2ACC406E-BE5F-4682-81AE-B40C37C32759}" srcId="{B98F4C68-31E4-4C7B-9DA1-693773FE995E}" destId="{8161F2A9-54DF-4394-A46A-4EFF2AD34690}" srcOrd="0" destOrd="0" parTransId="{4BA1726D-9183-4FC6-B3A7-03CA0D0075C5}" sibTransId="{5885E2E8-0689-4D29-BEF3-01D001BAD424}"/>
    <dgm:cxn modelId="{ECF6958C-1A21-4AD3-8E50-A39B66F1D753}" type="presOf" srcId="{90CAA917-993B-49AB-A2B4-780609470DED}" destId="{B4D7D137-645A-4F14-8F14-F70FEB5E9F1E}" srcOrd="0" destOrd="0" presId="urn:microsoft.com/office/officeart/2005/8/layout/list1"/>
    <dgm:cxn modelId="{6761C2A2-6EEC-42BF-B39C-B11C046E948B}" type="presOf" srcId="{93642C78-EAE7-4548-BEA8-B217515F10D7}" destId="{1C90F72D-CFB4-4891-867F-55102DF6C99A}" srcOrd="0" destOrd="0" presId="urn:microsoft.com/office/officeart/2005/8/layout/list1"/>
    <dgm:cxn modelId="{B1303DC3-9A1D-4687-A91E-D671A02B7B6D}" type="presOf" srcId="{8161F2A9-54DF-4394-A46A-4EFF2AD34690}" destId="{7FEEECD4-ACBD-4457-8D2A-C9504E86DE5B}" srcOrd="0" destOrd="0" presId="urn:microsoft.com/office/officeart/2005/8/layout/list1"/>
    <dgm:cxn modelId="{2C56ECD4-2AC1-4803-A11B-95278F81480F}" type="presOf" srcId="{B98F4C68-31E4-4C7B-9DA1-693773FE995E}" destId="{1FAD393C-0247-4911-A3DE-C38103FD8B33}" srcOrd="0" destOrd="0" presId="urn:microsoft.com/office/officeart/2005/8/layout/list1"/>
    <dgm:cxn modelId="{40BB02DC-434E-4B91-8DA7-2CC83E8A5016}" srcId="{90CAA917-993B-49AB-A2B4-780609470DED}" destId="{C945C84C-6BA8-4E59-9F2D-6C2D099BAA1A}" srcOrd="0" destOrd="0" parTransId="{2C732B9B-C280-45FF-98FE-038666CAA74D}" sibTransId="{C93D41F4-D75A-4007-930E-F2F742AEC608}"/>
    <dgm:cxn modelId="{8B27DAE4-7D48-42DA-820E-557052D4954F}" srcId="{93642C78-EAE7-4548-BEA8-B217515F10D7}" destId="{90CAA917-993B-49AB-A2B4-780609470DED}" srcOrd="1" destOrd="0" parTransId="{4C09853D-F61A-42C1-934B-D97B347597AA}" sibTransId="{C27C7510-440F-4A3B-AEBE-DCE60C694565}"/>
    <dgm:cxn modelId="{FCAD2CF4-CB44-439C-A25B-4DE17109AC63}" srcId="{93642C78-EAE7-4548-BEA8-B217515F10D7}" destId="{B98F4C68-31E4-4C7B-9DA1-693773FE995E}" srcOrd="0" destOrd="0" parTransId="{012BF6ED-D100-4EA2-A2AD-1D7959277431}" sibTransId="{248FCC7B-46DF-469A-BBB9-2E6F773BBD29}"/>
    <dgm:cxn modelId="{379E6CF9-D0D0-4573-A72F-27FA253CE15D}" type="presOf" srcId="{90CAA917-993B-49AB-A2B4-780609470DED}" destId="{D52EE29B-B322-4879-9775-6B52261A6C48}" srcOrd="1" destOrd="0" presId="urn:microsoft.com/office/officeart/2005/8/layout/list1"/>
    <dgm:cxn modelId="{E85BA977-BD52-4D06-9399-DFF07498B904}" type="presParOf" srcId="{1C90F72D-CFB4-4891-867F-55102DF6C99A}" destId="{FE95B0C4-352C-4DAF-8E6D-57572001DA8C}" srcOrd="0" destOrd="0" presId="urn:microsoft.com/office/officeart/2005/8/layout/list1"/>
    <dgm:cxn modelId="{778C0844-A054-47E0-B592-F1A503722151}" type="presParOf" srcId="{FE95B0C4-352C-4DAF-8E6D-57572001DA8C}" destId="{1FAD393C-0247-4911-A3DE-C38103FD8B33}" srcOrd="0" destOrd="0" presId="urn:microsoft.com/office/officeart/2005/8/layout/list1"/>
    <dgm:cxn modelId="{2AC0B883-C950-47A2-8C10-8B5F6E13593B}" type="presParOf" srcId="{FE95B0C4-352C-4DAF-8E6D-57572001DA8C}" destId="{0AEE5786-5044-4AAB-9A6D-612F86D9D7AD}" srcOrd="1" destOrd="0" presId="urn:microsoft.com/office/officeart/2005/8/layout/list1"/>
    <dgm:cxn modelId="{0FC586A2-811B-4B01-985A-72DEDAAC9659}" type="presParOf" srcId="{1C90F72D-CFB4-4891-867F-55102DF6C99A}" destId="{8D283A80-B507-4E55-B52A-38921C0F45BD}" srcOrd="1" destOrd="0" presId="urn:microsoft.com/office/officeart/2005/8/layout/list1"/>
    <dgm:cxn modelId="{AF8D8A4C-A1C1-41DE-BC80-E41F4AD7F13B}" type="presParOf" srcId="{1C90F72D-CFB4-4891-867F-55102DF6C99A}" destId="{7FEEECD4-ACBD-4457-8D2A-C9504E86DE5B}" srcOrd="2" destOrd="0" presId="urn:microsoft.com/office/officeart/2005/8/layout/list1"/>
    <dgm:cxn modelId="{DD5BCFDB-06AC-4573-AB26-17F9B21421CF}" type="presParOf" srcId="{1C90F72D-CFB4-4891-867F-55102DF6C99A}" destId="{B1A1065A-DCD5-44D9-8C1A-4CC6630AF505}" srcOrd="3" destOrd="0" presId="urn:microsoft.com/office/officeart/2005/8/layout/list1"/>
    <dgm:cxn modelId="{980ADDD6-D0DB-47C6-82F0-7236F574BD62}" type="presParOf" srcId="{1C90F72D-CFB4-4891-867F-55102DF6C99A}" destId="{AF5121F9-0142-40BD-9155-AE4F03DB052E}" srcOrd="4" destOrd="0" presId="urn:microsoft.com/office/officeart/2005/8/layout/list1"/>
    <dgm:cxn modelId="{14AB508D-B8FD-415A-B0E0-AA2670FFCBE6}" type="presParOf" srcId="{AF5121F9-0142-40BD-9155-AE4F03DB052E}" destId="{B4D7D137-645A-4F14-8F14-F70FEB5E9F1E}" srcOrd="0" destOrd="0" presId="urn:microsoft.com/office/officeart/2005/8/layout/list1"/>
    <dgm:cxn modelId="{3495CE4F-3A27-4329-B57A-68D330FBC13F}" type="presParOf" srcId="{AF5121F9-0142-40BD-9155-AE4F03DB052E}" destId="{D52EE29B-B322-4879-9775-6B52261A6C48}" srcOrd="1" destOrd="0" presId="urn:microsoft.com/office/officeart/2005/8/layout/list1"/>
    <dgm:cxn modelId="{93B91492-B488-4CCE-A6D6-2B7336B3B4CB}" type="presParOf" srcId="{1C90F72D-CFB4-4891-867F-55102DF6C99A}" destId="{1B71474D-858E-4AE8-9BB3-DDB6CB149A11}" srcOrd="5" destOrd="0" presId="urn:microsoft.com/office/officeart/2005/8/layout/list1"/>
    <dgm:cxn modelId="{0A09B59C-06A7-4D10-A3EA-C01B7A5D4427}" type="presParOf" srcId="{1C90F72D-CFB4-4891-867F-55102DF6C99A}" destId="{E2AC69DB-365E-49F5-B3FF-CE54C0098E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33F8A6-8B05-466A-9391-232E35F1B32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h-TH"/>
        </a:p>
      </dgm:t>
    </dgm:pt>
    <dgm:pt modelId="{09120485-69EE-4332-908D-58D30863D301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จำนวนตัวชี้วัด</a:t>
          </a:r>
          <a:endParaRPr lang="th-TH" sz="240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8A30411-9ABE-439E-8A99-BD74E97C0A76}" type="parTrans" cxnId="{3D2B9CC4-F379-40A6-90AB-03A837766859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827AA0C-E29C-4F82-AE9C-501B4D322333}" type="sibTrans" cxnId="{3D2B9CC4-F379-40A6-90AB-03A837766859}">
      <dgm:prSet/>
      <dgm:spPr/>
      <dgm:t>
        <a:bodyPr/>
        <a:lstStyle/>
        <a:p>
          <a:endParaRPr lang="th-TH"/>
        </a:p>
      </dgm:t>
    </dgm:pt>
    <dgm:pt modelId="{AB9029CD-9AFB-4C9A-AD47-22D74316AA40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การพัฒนาตัวชี้วัด</a:t>
          </a:r>
          <a:r>
            <a:rPr lang="th-TH" sz="2400" dirty="0"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75A36BC1-3BA1-46A1-9C9C-09641A8FAA9F}" type="parTrans" cxnId="{C31B99F2-6AED-4B0E-977E-761B196E5D42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4772FA8-F422-48C0-A26C-16D77533DF0C}" type="sibTrans" cxnId="{C31B99F2-6AED-4B0E-977E-761B196E5D42}">
      <dgm:prSet/>
      <dgm:spPr/>
      <dgm:t>
        <a:bodyPr/>
        <a:lstStyle/>
        <a:p>
          <a:endParaRPr lang="th-TH"/>
        </a:p>
      </dgm:t>
    </dgm:pt>
    <dgm:pt modelId="{83B90FAE-917F-4C45-99E4-27506632CC77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จำนวนและรูปแบบคำถาม</a:t>
          </a:r>
          <a:r>
            <a:rPr lang="th-TH" sz="2400" dirty="0"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B2368CD9-36EF-4678-A5D8-E85796C12E39}" type="parTrans" cxnId="{C962C71D-0DA1-4ED2-8774-2F5A0B24804E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7F8830D-17E1-4AB7-BD9D-00C1E05818AE}" type="sibTrans" cxnId="{C962C71D-0DA1-4ED2-8774-2F5A0B24804E}">
      <dgm:prSet/>
      <dgm:spPr/>
      <dgm:t>
        <a:bodyPr/>
        <a:lstStyle/>
        <a:p>
          <a:endParaRPr lang="th-TH"/>
        </a:p>
      </dgm:t>
    </dgm:pt>
    <dgm:pt modelId="{47060B3A-DD60-401B-AAEA-EA4B788B1638}" type="pres">
      <dgm:prSet presAssocID="{1C33F8A6-8B05-466A-9391-232E35F1B32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0CB0A21F-1C06-454A-8982-630BF1E55020}" type="pres">
      <dgm:prSet presAssocID="{1C33F8A6-8B05-466A-9391-232E35F1B320}" presName="cycle" presStyleCnt="0"/>
      <dgm:spPr/>
    </dgm:pt>
    <dgm:pt modelId="{ED4348D7-2AD8-49AF-91E2-8C2717710BB9}" type="pres">
      <dgm:prSet presAssocID="{1C33F8A6-8B05-466A-9391-232E35F1B320}" presName="centerShape" presStyleCnt="0"/>
      <dgm:spPr/>
    </dgm:pt>
    <dgm:pt modelId="{D3A02B2D-E1FC-42A7-BE27-C209405C3B96}" type="pres">
      <dgm:prSet presAssocID="{1C33F8A6-8B05-466A-9391-232E35F1B320}" presName="connSite" presStyleLbl="node1" presStyleIdx="0" presStyleCnt="4"/>
      <dgm:spPr/>
    </dgm:pt>
    <dgm:pt modelId="{054E1B95-D060-4FAE-BC5B-36AC416CE434}" type="pres">
      <dgm:prSet presAssocID="{1C33F8A6-8B05-466A-9391-232E35F1B320}" presName="visible" presStyleLbl="node1" presStyleIdx="0" presStyleCnt="4" custScaleX="26047" custScaleY="25808"/>
      <dgm:spPr/>
    </dgm:pt>
    <dgm:pt modelId="{87C950BF-7423-4E89-8848-8FB8ABC307B6}" type="pres">
      <dgm:prSet presAssocID="{58A30411-9ABE-439E-8A99-BD74E97C0A76}" presName="Name25" presStyleLbl="parChTrans1D1" presStyleIdx="0" presStyleCnt="3"/>
      <dgm:spPr/>
    </dgm:pt>
    <dgm:pt modelId="{20E4CA08-CFB0-4687-B938-DFA0FAFB203A}" type="pres">
      <dgm:prSet presAssocID="{09120485-69EE-4332-908D-58D30863D301}" presName="node" presStyleCnt="0"/>
      <dgm:spPr/>
    </dgm:pt>
    <dgm:pt modelId="{7FB9B0B1-3283-4DA5-B760-CD2AC4B22E58}" type="pres">
      <dgm:prSet presAssocID="{09120485-69EE-4332-908D-58D30863D301}" presName="parentNode" presStyleLbl="node1" presStyleIdx="1" presStyleCnt="4" custScaleX="180569" custLinFactNeighborX="40472" custLinFactNeighborY="32895">
        <dgm:presLayoutVars>
          <dgm:chMax val="1"/>
          <dgm:bulletEnabled val="1"/>
        </dgm:presLayoutVars>
      </dgm:prSet>
      <dgm:spPr/>
    </dgm:pt>
    <dgm:pt modelId="{B3C99BFD-95AF-45AE-B91A-8F9F49EEF672}" type="pres">
      <dgm:prSet presAssocID="{09120485-69EE-4332-908D-58D30863D301}" presName="childNode" presStyleLbl="revTx" presStyleIdx="0" presStyleCnt="0">
        <dgm:presLayoutVars>
          <dgm:bulletEnabled val="1"/>
        </dgm:presLayoutVars>
      </dgm:prSet>
      <dgm:spPr/>
    </dgm:pt>
    <dgm:pt modelId="{38AB1BAD-02D0-4ACA-B78B-AE2C6E0FB24D}" type="pres">
      <dgm:prSet presAssocID="{75A36BC1-3BA1-46A1-9C9C-09641A8FAA9F}" presName="Name25" presStyleLbl="parChTrans1D1" presStyleIdx="1" presStyleCnt="3"/>
      <dgm:spPr/>
    </dgm:pt>
    <dgm:pt modelId="{61A4098D-7C3F-413D-AE90-35979D94307A}" type="pres">
      <dgm:prSet presAssocID="{AB9029CD-9AFB-4C9A-AD47-22D74316AA40}" presName="node" presStyleCnt="0"/>
      <dgm:spPr/>
    </dgm:pt>
    <dgm:pt modelId="{3CB0DB60-F516-44F3-B759-7319CC6B96DE}" type="pres">
      <dgm:prSet presAssocID="{AB9029CD-9AFB-4C9A-AD47-22D74316AA40}" presName="parentNode" presStyleLbl="node1" presStyleIdx="2" presStyleCnt="4" custScaleX="175244" custLinFactNeighborX="57297" custLinFactNeighborY="16043">
        <dgm:presLayoutVars>
          <dgm:chMax val="1"/>
          <dgm:bulletEnabled val="1"/>
        </dgm:presLayoutVars>
      </dgm:prSet>
      <dgm:spPr/>
    </dgm:pt>
    <dgm:pt modelId="{22BEFBFB-01B8-43EB-A2A5-5FC21F6A66D8}" type="pres">
      <dgm:prSet presAssocID="{AB9029CD-9AFB-4C9A-AD47-22D74316AA40}" presName="childNode" presStyleLbl="revTx" presStyleIdx="0" presStyleCnt="0">
        <dgm:presLayoutVars>
          <dgm:bulletEnabled val="1"/>
        </dgm:presLayoutVars>
      </dgm:prSet>
      <dgm:spPr/>
    </dgm:pt>
    <dgm:pt modelId="{348BF737-E263-4897-A3C3-979341E9FDA6}" type="pres">
      <dgm:prSet presAssocID="{B2368CD9-36EF-4678-A5D8-E85796C12E39}" presName="Name25" presStyleLbl="parChTrans1D1" presStyleIdx="2" presStyleCnt="3"/>
      <dgm:spPr/>
    </dgm:pt>
    <dgm:pt modelId="{F3D68471-608F-45BB-B58C-2BFB12523AEC}" type="pres">
      <dgm:prSet presAssocID="{83B90FAE-917F-4C45-99E4-27506632CC77}" presName="node" presStyleCnt="0"/>
      <dgm:spPr/>
    </dgm:pt>
    <dgm:pt modelId="{0DC3F021-D0F7-48CB-A1B4-6C63BC91C4D4}" type="pres">
      <dgm:prSet presAssocID="{83B90FAE-917F-4C45-99E4-27506632CC77}" presName="parentNode" presStyleLbl="node1" presStyleIdx="3" presStyleCnt="4" custScaleX="231713" custLinFactX="25615" custLinFactNeighborX="100000">
        <dgm:presLayoutVars>
          <dgm:chMax val="1"/>
          <dgm:bulletEnabled val="1"/>
        </dgm:presLayoutVars>
      </dgm:prSet>
      <dgm:spPr/>
    </dgm:pt>
    <dgm:pt modelId="{D506939A-A562-4DF4-B94B-8A77C0DB0680}" type="pres">
      <dgm:prSet presAssocID="{83B90FAE-917F-4C45-99E4-27506632CC7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BF27906-E930-45A5-84BB-3860D7408FA1}" type="presOf" srcId="{75A36BC1-3BA1-46A1-9C9C-09641A8FAA9F}" destId="{38AB1BAD-02D0-4ACA-B78B-AE2C6E0FB24D}" srcOrd="0" destOrd="0" presId="urn:microsoft.com/office/officeart/2005/8/layout/radial2"/>
    <dgm:cxn modelId="{C962C71D-0DA1-4ED2-8774-2F5A0B24804E}" srcId="{1C33F8A6-8B05-466A-9391-232E35F1B320}" destId="{83B90FAE-917F-4C45-99E4-27506632CC77}" srcOrd="2" destOrd="0" parTransId="{B2368CD9-36EF-4678-A5D8-E85796C12E39}" sibTransId="{B7F8830D-17E1-4AB7-BD9D-00C1E05818AE}"/>
    <dgm:cxn modelId="{B92CCA3B-32F2-4787-8264-9048542B12AB}" type="presOf" srcId="{AB9029CD-9AFB-4C9A-AD47-22D74316AA40}" destId="{3CB0DB60-F516-44F3-B759-7319CC6B96DE}" srcOrd="0" destOrd="0" presId="urn:microsoft.com/office/officeart/2005/8/layout/radial2"/>
    <dgm:cxn modelId="{0EEEB25B-5018-40DC-A43A-C6830E69C34A}" type="presOf" srcId="{1C33F8A6-8B05-466A-9391-232E35F1B320}" destId="{47060B3A-DD60-401B-AAEA-EA4B788B1638}" srcOrd="0" destOrd="0" presId="urn:microsoft.com/office/officeart/2005/8/layout/radial2"/>
    <dgm:cxn modelId="{48A8E25D-AA30-4352-888B-B51B0A1AF256}" type="presOf" srcId="{B2368CD9-36EF-4678-A5D8-E85796C12E39}" destId="{348BF737-E263-4897-A3C3-979341E9FDA6}" srcOrd="0" destOrd="0" presId="urn:microsoft.com/office/officeart/2005/8/layout/radial2"/>
    <dgm:cxn modelId="{6B0CFBA5-45C5-420F-B194-53D71A95F642}" type="presOf" srcId="{58A30411-9ABE-439E-8A99-BD74E97C0A76}" destId="{87C950BF-7423-4E89-8848-8FB8ABC307B6}" srcOrd="0" destOrd="0" presId="urn:microsoft.com/office/officeart/2005/8/layout/radial2"/>
    <dgm:cxn modelId="{9A3A7DAF-793A-4B13-BE28-8D1484D6BE3C}" type="presOf" srcId="{09120485-69EE-4332-908D-58D30863D301}" destId="{7FB9B0B1-3283-4DA5-B760-CD2AC4B22E58}" srcOrd="0" destOrd="0" presId="urn:microsoft.com/office/officeart/2005/8/layout/radial2"/>
    <dgm:cxn modelId="{3D2B9CC4-F379-40A6-90AB-03A837766859}" srcId="{1C33F8A6-8B05-466A-9391-232E35F1B320}" destId="{09120485-69EE-4332-908D-58D30863D301}" srcOrd="0" destOrd="0" parTransId="{58A30411-9ABE-439E-8A99-BD74E97C0A76}" sibTransId="{F827AA0C-E29C-4F82-AE9C-501B4D322333}"/>
    <dgm:cxn modelId="{164EBDEC-E8DA-47EC-B8C4-AA8D525741F5}" type="presOf" srcId="{83B90FAE-917F-4C45-99E4-27506632CC77}" destId="{0DC3F021-D0F7-48CB-A1B4-6C63BC91C4D4}" srcOrd="0" destOrd="0" presId="urn:microsoft.com/office/officeart/2005/8/layout/radial2"/>
    <dgm:cxn modelId="{C31B99F2-6AED-4B0E-977E-761B196E5D42}" srcId="{1C33F8A6-8B05-466A-9391-232E35F1B320}" destId="{AB9029CD-9AFB-4C9A-AD47-22D74316AA40}" srcOrd="1" destOrd="0" parTransId="{75A36BC1-3BA1-46A1-9C9C-09641A8FAA9F}" sibTransId="{A4772FA8-F422-48C0-A26C-16D77533DF0C}"/>
    <dgm:cxn modelId="{87D33066-4DEC-4D1D-889A-EAB7C534BA80}" type="presParOf" srcId="{47060B3A-DD60-401B-AAEA-EA4B788B1638}" destId="{0CB0A21F-1C06-454A-8982-630BF1E55020}" srcOrd="0" destOrd="0" presId="urn:microsoft.com/office/officeart/2005/8/layout/radial2"/>
    <dgm:cxn modelId="{06BC2FE7-C6A8-444D-AADC-D45D7A626A72}" type="presParOf" srcId="{0CB0A21F-1C06-454A-8982-630BF1E55020}" destId="{ED4348D7-2AD8-49AF-91E2-8C2717710BB9}" srcOrd="0" destOrd="0" presId="urn:microsoft.com/office/officeart/2005/8/layout/radial2"/>
    <dgm:cxn modelId="{08263CD0-BB21-48F7-B51A-46B264104D4C}" type="presParOf" srcId="{ED4348D7-2AD8-49AF-91E2-8C2717710BB9}" destId="{D3A02B2D-E1FC-42A7-BE27-C209405C3B96}" srcOrd="0" destOrd="0" presId="urn:microsoft.com/office/officeart/2005/8/layout/radial2"/>
    <dgm:cxn modelId="{5E639246-1C4F-428C-8C4A-215CF0B21736}" type="presParOf" srcId="{ED4348D7-2AD8-49AF-91E2-8C2717710BB9}" destId="{054E1B95-D060-4FAE-BC5B-36AC416CE434}" srcOrd="1" destOrd="0" presId="urn:microsoft.com/office/officeart/2005/8/layout/radial2"/>
    <dgm:cxn modelId="{E970077E-D96C-44D7-BBBD-417A1FB97502}" type="presParOf" srcId="{0CB0A21F-1C06-454A-8982-630BF1E55020}" destId="{87C950BF-7423-4E89-8848-8FB8ABC307B6}" srcOrd="1" destOrd="0" presId="urn:microsoft.com/office/officeart/2005/8/layout/radial2"/>
    <dgm:cxn modelId="{6AC567F2-A48C-4CBE-9B57-32BA11696250}" type="presParOf" srcId="{0CB0A21F-1C06-454A-8982-630BF1E55020}" destId="{20E4CA08-CFB0-4687-B938-DFA0FAFB203A}" srcOrd="2" destOrd="0" presId="urn:microsoft.com/office/officeart/2005/8/layout/radial2"/>
    <dgm:cxn modelId="{82D4CFFE-78FA-41BF-9BD8-107C4C4DE763}" type="presParOf" srcId="{20E4CA08-CFB0-4687-B938-DFA0FAFB203A}" destId="{7FB9B0B1-3283-4DA5-B760-CD2AC4B22E58}" srcOrd="0" destOrd="0" presId="urn:microsoft.com/office/officeart/2005/8/layout/radial2"/>
    <dgm:cxn modelId="{794154CE-F61A-4A49-A4DE-6BF34C89A303}" type="presParOf" srcId="{20E4CA08-CFB0-4687-B938-DFA0FAFB203A}" destId="{B3C99BFD-95AF-45AE-B91A-8F9F49EEF672}" srcOrd="1" destOrd="0" presId="urn:microsoft.com/office/officeart/2005/8/layout/radial2"/>
    <dgm:cxn modelId="{174F352B-588F-48C0-86A7-97B78DF08801}" type="presParOf" srcId="{0CB0A21F-1C06-454A-8982-630BF1E55020}" destId="{38AB1BAD-02D0-4ACA-B78B-AE2C6E0FB24D}" srcOrd="3" destOrd="0" presId="urn:microsoft.com/office/officeart/2005/8/layout/radial2"/>
    <dgm:cxn modelId="{3A29507E-C1A2-4414-BFE3-1BC5F4ED4212}" type="presParOf" srcId="{0CB0A21F-1C06-454A-8982-630BF1E55020}" destId="{61A4098D-7C3F-413D-AE90-35979D94307A}" srcOrd="4" destOrd="0" presId="urn:microsoft.com/office/officeart/2005/8/layout/radial2"/>
    <dgm:cxn modelId="{B8A00C5A-BD85-4DCA-AFF2-ADEE706E3323}" type="presParOf" srcId="{61A4098D-7C3F-413D-AE90-35979D94307A}" destId="{3CB0DB60-F516-44F3-B759-7319CC6B96DE}" srcOrd="0" destOrd="0" presId="urn:microsoft.com/office/officeart/2005/8/layout/radial2"/>
    <dgm:cxn modelId="{D33C4E6F-5A8A-4713-B908-6B429C283F32}" type="presParOf" srcId="{61A4098D-7C3F-413D-AE90-35979D94307A}" destId="{22BEFBFB-01B8-43EB-A2A5-5FC21F6A66D8}" srcOrd="1" destOrd="0" presId="urn:microsoft.com/office/officeart/2005/8/layout/radial2"/>
    <dgm:cxn modelId="{3003598D-BDA4-4118-A1E4-51D9378F4A6B}" type="presParOf" srcId="{0CB0A21F-1C06-454A-8982-630BF1E55020}" destId="{348BF737-E263-4897-A3C3-979341E9FDA6}" srcOrd="5" destOrd="0" presId="urn:microsoft.com/office/officeart/2005/8/layout/radial2"/>
    <dgm:cxn modelId="{2E499B61-6FCB-46EF-A126-D94674E17584}" type="presParOf" srcId="{0CB0A21F-1C06-454A-8982-630BF1E55020}" destId="{F3D68471-608F-45BB-B58C-2BFB12523AEC}" srcOrd="6" destOrd="0" presId="urn:microsoft.com/office/officeart/2005/8/layout/radial2"/>
    <dgm:cxn modelId="{73A51E03-EF72-4C1D-B8B2-D76C44AC5092}" type="presParOf" srcId="{F3D68471-608F-45BB-B58C-2BFB12523AEC}" destId="{0DC3F021-D0F7-48CB-A1B4-6C63BC91C4D4}" srcOrd="0" destOrd="0" presId="urn:microsoft.com/office/officeart/2005/8/layout/radial2"/>
    <dgm:cxn modelId="{7A179CE1-C5E8-49F7-91D2-A277DF76BEF9}" type="presParOf" srcId="{F3D68471-608F-45BB-B58C-2BFB12523AEC}" destId="{D506939A-A562-4DF4-B94B-8A77C0DB068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13711C-BACB-456D-81AB-FDF7B37872C4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C64BC3B1-8094-4382-8CE4-AF3F5D31FBF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กำหนดข้อมูลและตัวชี้วัด</a:t>
          </a:r>
          <a:r>
            <a:rPr lang="th-TH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CD3C9186-97EF-4027-BC83-8591ECDBD59A}" type="parTrans" cxnId="{74F30768-0A1E-4501-A649-A27B9CC8391E}">
      <dgm:prSet/>
      <dgm:spPr/>
      <dgm:t>
        <a:bodyPr/>
        <a:lstStyle/>
        <a:p>
          <a:endParaRPr lang="th-TH"/>
        </a:p>
      </dgm:t>
    </dgm:pt>
    <dgm:pt modelId="{C40F5CB7-9742-4192-A800-6495969A1EC4}" type="sibTrans" cxnId="{74F30768-0A1E-4501-A649-A27B9CC8391E}">
      <dgm:prSet/>
      <dgm:spPr>
        <a:solidFill>
          <a:srgbClr val="FF4747"/>
        </a:solidFill>
      </dgm:spPr>
      <dgm:t>
        <a:bodyPr/>
        <a:lstStyle/>
        <a:p>
          <a:endParaRPr lang="th-TH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7C8FAE9-6D6F-407B-89E6-B2692C74235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เลือกรูปแบบคำถาม</a:t>
          </a:r>
          <a:r>
            <a:rPr lang="th-TH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B8B44240-D4B4-402D-B5A6-7D22E2401344}" type="parTrans" cxnId="{F3B5C8DC-5AD8-4220-9F9D-3E82AD1450B3}">
      <dgm:prSet/>
      <dgm:spPr/>
      <dgm:t>
        <a:bodyPr/>
        <a:lstStyle/>
        <a:p>
          <a:endParaRPr lang="th-TH"/>
        </a:p>
      </dgm:t>
    </dgm:pt>
    <dgm:pt modelId="{86C8120B-517E-47F9-8ACE-2F8669B69BFE}" type="sibTrans" cxnId="{F3B5C8DC-5AD8-4220-9F9D-3E82AD1450B3}">
      <dgm:prSet/>
      <dgm:spPr>
        <a:solidFill>
          <a:srgbClr val="FF4747"/>
        </a:solidFill>
      </dgm:spPr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D67758A-C3D0-4B13-BE5B-883D1068568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ร่างคำถาม</a:t>
          </a:r>
          <a:r>
            <a:rPr lang="th-TH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702F8432-AD65-4856-B348-A031C6993E0E}" type="parTrans" cxnId="{292E2F9B-1276-4999-9C1D-F5A507F8B3A1}">
      <dgm:prSet/>
      <dgm:spPr/>
      <dgm:t>
        <a:bodyPr/>
        <a:lstStyle/>
        <a:p>
          <a:endParaRPr lang="th-TH"/>
        </a:p>
      </dgm:t>
    </dgm:pt>
    <dgm:pt modelId="{6FCFDB7A-FEB8-4939-857C-7E6F8F00F462}" type="sibTrans" cxnId="{292E2F9B-1276-4999-9C1D-F5A507F8B3A1}">
      <dgm:prSet/>
      <dgm:spPr>
        <a:solidFill>
          <a:srgbClr val="FF4747"/>
        </a:solidFill>
      </dgm:spPr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A20787B-DF5C-43F2-A8E2-8CCD657CBC0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ตรวจสอบขั้นต้น</a:t>
          </a:r>
          <a:r>
            <a:rPr lang="th-TH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9D1A5C93-BF00-48CA-BE43-114F4E9D0DBC}" type="parTrans" cxnId="{516A7861-15C2-4EFB-9794-0710F5419D02}">
      <dgm:prSet/>
      <dgm:spPr/>
      <dgm:t>
        <a:bodyPr/>
        <a:lstStyle/>
        <a:p>
          <a:endParaRPr lang="th-TH"/>
        </a:p>
      </dgm:t>
    </dgm:pt>
    <dgm:pt modelId="{CC20D76E-219D-47C7-9111-B5BB8B118F29}" type="sibTrans" cxnId="{516A7861-15C2-4EFB-9794-0710F5419D02}">
      <dgm:prSet/>
      <dgm:spPr>
        <a:solidFill>
          <a:srgbClr val="FF4747"/>
        </a:solidFill>
      </dgm:spPr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AF12D55-CD04-4EBB-90C9-C654716ED71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ตรวจสอบคุณภาพ</a:t>
          </a:r>
          <a:r>
            <a:rPr lang="th-TH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gm:t>
    </dgm:pt>
    <dgm:pt modelId="{93C0D362-BC33-4FCD-8BC2-B472B41750EC}" type="parTrans" cxnId="{08A72B52-4B4A-43FC-8CBC-C344DCE12803}">
      <dgm:prSet/>
      <dgm:spPr/>
      <dgm:t>
        <a:bodyPr/>
        <a:lstStyle/>
        <a:p>
          <a:endParaRPr lang="th-TH"/>
        </a:p>
      </dgm:t>
    </dgm:pt>
    <dgm:pt modelId="{F318A6EF-B29B-45CC-9A4D-7FB3CC13D83B}" type="sibTrans" cxnId="{08A72B52-4B4A-43FC-8CBC-C344DCE12803}">
      <dgm:prSet/>
      <dgm:spPr/>
      <dgm:t>
        <a:bodyPr/>
        <a:lstStyle/>
        <a:p>
          <a:endParaRPr lang="th-TH"/>
        </a:p>
      </dgm:t>
    </dgm:pt>
    <dgm:pt modelId="{430D532C-DED1-4C9E-A5DA-22ECCF9F1FCF}" type="pres">
      <dgm:prSet presAssocID="{5D13711C-BACB-456D-81AB-FDF7B37872C4}" presName="outerComposite" presStyleCnt="0">
        <dgm:presLayoutVars>
          <dgm:chMax val="5"/>
          <dgm:dir/>
          <dgm:resizeHandles val="exact"/>
        </dgm:presLayoutVars>
      </dgm:prSet>
      <dgm:spPr/>
    </dgm:pt>
    <dgm:pt modelId="{8323ED78-59C1-48B9-B068-3EB39C566F54}" type="pres">
      <dgm:prSet presAssocID="{5D13711C-BACB-456D-81AB-FDF7B37872C4}" presName="dummyMaxCanvas" presStyleCnt="0">
        <dgm:presLayoutVars/>
      </dgm:prSet>
      <dgm:spPr/>
    </dgm:pt>
    <dgm:pt modelId="{4D74FD22-A094-4EF8-A4B9-A00A734B1C10}" type="pres">
      <dgm:prSet presAssocID="{5D13711C-BACB-456D-81AB-FDF7B37872C4}" presName="FiveNodes_1" presStyleLbl="node1" presStyleIdx="0" presStyleCnt="5">
        <dgm:presLayoutVars>
          <dgm:bulletEnabled val="1"/>
        </dgm:presLayoutVars>
      </dgm:prSet>
      <dgm:spPr/>
    </dgm:pt>
    <dgm:pt modelId="{061487A5-B8F2-4E3E-B1A4-4E0DD497CDF4}" type="pres">
      <dgm:prSet presAssocID="{5D13711C-BACB-456D-81AB-FDF7B37872C4}" presName="FiveNodes_2" presStyleLbl="node1" presStyleIdx="1" presStyleCnt="5">
        <dgm:presLayoutVars>
          <dgm:bulletEnabled val="1"/>
        </dgm:presLayoutVars>
      </dgm:prSet>
      <dgm:spPr/>
    </dgm:pt>
    <dgm:pt modelId="{D9E2D472-3F1A-4472-B10A-BB108E0B5172}" type="pres">
      <dgm:prSet presAssocID="{5D13711C-BACB-456D-81AB-FDF7B37872C4}" presName="FiveNodes_3" presStyleLbl="node1" presStyleIdx="2" presStyleCnt="5">
        <dgm:presLayoutVars>
          <dgm:bulletEnabled val="1"/>
        </dgm:presLayoutVars>
      </dgm:prSet>
      <dgm:spPr/>
    </dgm:pt>
    <dgm:pt modelId="{343CF53D-BDEF-480F-958C-3C1870E2CF5E}" type="pres">
      <dgm:prSet presAssocID="{5D13711C-BACB-456D-81AB-FDF7B37872C4}" presName="FiveNodes_4" presStyleLbl="node1" presStyleIdx="3" presStyleCnt="5">
        <dgm:presLayoutVars>
          <dgm:bulletEnabled val="1"/>
        </dgm:presLayoutVars>
      </dgm:prSet>
      <dgm:spPr/>
    </dgm:pt>
    <dgm:pt modelId="{15FE8896-A94B-4850-BB87-71E705BFDABF}" type="pres">
      <dgm:prSet presAssocID="{5D13711C-BACB-456D-81AB-FDF7B37872C4}" presName="FiveNodes_5" presStyleLbl="node1" presStyleIdx="4" presStyleCnt="5">
        <dgm:presLayoutVars>
          <dgm:bulletEnabled val="1"/>
        </dgm:presLayoutVars>
      </dgm:prSet>
      <dgm:spPr/>
    </dgm:pt>
    <dgm:pt modelId="{78FE5AF0-9E1D-4605-908C-D0CB600CB087}" type="pres">
      <dgm:prSet presAssocID="{5D13711C-BACB-456D-81AB-FDF7B37872C4}" presName="FiveConn_1-2" presStyleLbl="fgAccFollowNode1" presStyleIdx="0" presStyleCnt="4">
        <dgm:presLayoutVars>
          <dgm:bulletEnabled val="1"/>
        </dgm:presLayoutVars>
      </dgm:prSet>
      <dgm:spPr/>
    </dgm:pt>
    <dgm:pt modelId="{C5208787-3847-400E-ADED-203AE4A7FC75}" type="pres">
      <dgm:prSet presAssocID="{5D13711C-BACB-456D-81AB-FDF7B37872C4}" presName="FiveConn_2-3" presStyleLbl="fgAccFollowNode1" presStyleIdx="1" presStyleCnt="4">
        <dgm:presLayoutVars>
          <dgm:bulletEnabled val="1"/>
        </dgm:presLayoutVars>
      </dgm:prSet>
      <dgm:spPr/>
    </dgm:pt>
    <dgm:pt modelId="{7A9FA339-968D-424C-9673-2992C1B13738}" type="pres">
      <dgm:prSet presAssocID="{5D13711C-BACB-456D-81AB-FDF7B37872C4}" presName="FiveConn_3-4" presStyleLbl="fgAccFollowNode1" presStyleIdx="2" presStyleCnt="4">
        <dgm:presLayoutVars>
          <dgm:bulletEnabled val="1"/>
        </dgm:presLayoutVars>
      </dgm:prSet>
      <dgm:spPr/>
    </dgm:pt>
    <dgm:pt modelId="{8BF436E9-EBF5-4ECA-80CC-FBA4E2966B1A}" type="pres">
      <dgm:prSet presAssocID="{5D13711C-BACB-456D-81AB-FDF7B37872C4}" presName="FiveConn_4-5" presStyleLbl="fgAccFollowNode1" presStyleIdx="3" presStyleCnt="4">
        <dgm:presLayoutVars>
          <dgm:bulletEnabled val="1"/>
        </dgm:presLayoutVars>
      </dgm:prSet>
      <dgm:spPr/>
    </dgm:pt>
    <dgm:pt modelId="{9D3F8C00-1CE5-4040-A316-B4FAEF9B07D6}" type="pres">
      <dgm:prSet presAssocID="{5D13711C-BACB-456D-81AB-FDF7B37872C4}" presName="FiveNodes_1_text" presStyleLbl="node1" presStyleIdx="4" presStyleCnt="5">
        <dgm:presLayoutVars>
          <dgm:bulletEnabled val="1"/>
        </dgm:presLayoutVars>
      </dgm:prSet>
      <dgm:spPr/>
    </dgm:pt>
    <dgm:pt modelId="{89456BC9-C15F-4F4A-8E94-ADB355DA9D72}" type="pres">
      <dgm:prSet presAssocID="{5D13711C-BACB-456D-81AB-FDF7B37872C4}" presName="FiveNodes_2_text" presStyleLbl="node1" presStyleIdx="4" presStyleCnt="5">
        <dgm:presLayoutVars>
          <dgm:bulletEnabled val="1"/>
        </dgm:presLayoutVars>
      </dgm:prSet>
      <dgm:spPr/>
    </dgm:pt>
    <dgm:pt modelId="{D8348B1C-B808-4A8D-9706-3DF84033553C}" type="pres">
      <dgm:prSet presAssocID="{5D13711C-BACB-456D-81AB-FDF7B37872C4}" presName="FiveNodes_3_text" presStyleLbl="node1" presStyleIdx="4" presStyleCnt="5">
        <dgm:presLayoutVars>
          <dgm:bulletEnabled val="1"/>
        </dgm:presLayoutVars>
      </dgm:prSet>
      <dgm:spPr/>
    </dgm:pt>
    <dgm:pt modelId="{C2ED32CF-376D-4C10-ABDA-E8A896692F6A}" type="pres">
      <dgm:prSet presAssocID="{5D13711C-BACB-456D-81AB-FDF7B37872C4}" presName="FiveNodes_4_text" presStyleLbl="node1" presStyleIdx="4" presStyleCnt="5">
        <dgm:presLayoutVars>
          <dgm:bulletEnabled val="1"/>
        </dgm:presLayoutVars>
      </dgm:prSet>
      <dgm:spPr/>
    </dgm:pt>
    <dgm:pt modelId="{D91AC550-51EC-433B-857C-70949858A48A}" type="pres">
      <dgm:prSet presAssocID="{5D13711C-BACB-456D-81AB-FDF7B37872C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7F6501E-7B1F-4662-A202-80DB90A7920E}" type="presOf" srcId="{17C8FAE9-6D6F-407B-89E6-B2692C742351}" destId="{061487A5-B8F2-4E3E-B1A4-4E0DD497CDF4}" srcOrd="0" destOrd="0" presId="urn:microsoft.com/office/officeart/2005/8/layout/vProcess5"/>
    <dgm:cxn modelId="{A0381A30-0DA2-4ADA-9AB0-6F574D759F87}" type="presOf" srcId="{0AF12D55-CD04-4EBB-90C9-C654716ED711}" destId="{15FE8896-A94B-4850-BB87-71E705BFDABF}" srcOrd="0" destOrd="0" presId="urn:microsoft.com/office/officeart/2005/8/layout/vProcess5"/>
    <dgm:cxn modelId="{D020CB39-B58D-4066-B86F-DB451BE6E021}" type="presOf" srcId="{C40F5CB7-9742-4192-A800-6495969A1EC4}" destId="{78FE5AF0-9E1D-4605-908C-D0CB600CB087}" srcOrd="0" destOrd="0" presId="urn:microsoft.com/office/officeart/2005/8/layout/vProcess5"/>
    <dgm:cxn modelId="{0CB81E3B-0A99-429A-8ECC-0BF31404EA99}" type="presOf" srcId="{5D13711C-BACB-456D-81AB-FDF7B37872C4}" destId="{430D532C-DED1-4C9E-A5DA-22ECCF9F1FCF}" srcOrd="0" destOrd="0" presId="urn:microsoft.com/office/officeart/2005/8/layout/vProcess5"/>
    <dgm:cxn modelId="{516A7861-15C2-4EFB-9794-0710F5419D02}" srcId="{5D13711C-BACB-456D-81AB-FDF7B37872C4}" destId="{FA20787B-DF5C-43F2-A8E2-8CCD657CBC01}" srcOrd="3" destOrd="0" parTransId="{9D1A5C93-BF00-48CA-BE43-114F4E9D0DBC}" sibTransId="{CC20D76E-219D-47C7-9111-B5BB8B118F29}"/>
    <dgm:cxn modelId="{40268847-46EA-4421-8364-77E3DB93CB63}" type="presOf" srcId="{86C8120B-517E-47F9-8ACE-2F8669B69BFE}" destId="{C5208787-3847-400E-ADED-203AE4A7FC75}" srcOrd="0" destOrd="0" presId="urn:microsoft.com/office/officeart/2005/8/layout/vProcess5"/>
    <dgm:cxn modelId="{74F30768-0A1E-4501-A649-A27B9CC8391E}" srcId="{5D13711C-BACB-456D-81AB-FDF7B37872C4}" destId="{C64BC3B1-8094-4382-8CE4-AF3F5D31FBF1}" srcOrd="0" destOrd="0" parTransId="{CD3C9186-97EF-4027-BC83-8591ECDBD59A}" sibTransId="{C40F5CB7-9742-4192-A800-6495969A1EC4}"/>
    <dgm:cxn modelId="{014BC46D-F502-4780-ABCD-4CCF1D2F79BB}" type="presOf" srcId="{8D67758A-C3D0-4B13-BE5B-883D10685687}" destId="{D8348B1C-B808-4A8D-9706-3DF84033553C}" srcOrd="1" destOrd="0" presId="urn:microsoft.com/office/officeart/2005/8/layout/vProcess5"/>
    <dgm:cxn modelId="{AA394D51-887E-470A-978D-0A78C849E430}" type="presOf" srcId="{6FCFDB7A-FEB8-4939-857C-7E6F8F00F462}" destId="{7A9FA339-968D-424C-9673-2992C1B13738}" srcOrd="0" destOrd="0" presId="urn:microsoft.com/office/officeart/2005/8/layout/vProcess5"/>
    <dgm:cxn modelId="{08A72B52-4B4A-43FC-8CBC-C344DCE12803}" srcId="{5D13711C-BACB-456D-81AB-FDF7B37872C4}" destId="{0AF12D55-CD04-4EBB-90C9-C654716ED711}" srcOrd="4" destOrd="0" parTransId="{93C0D362-BC33-4FCD-8BC2-B472B41750EC}" sibTransId="{F318A6EF-B29B-45CC-9A4D-7FB3CC13D83B}"/>
    <dgm:cxn modelId="{B0BFF775-04C2-41D6-8B26-3A98C398280C}" type="presOf" srcId="{0AF12D55-CD04-4EBB-90C9-C654716ED711}" destId="{D91AC550-51EC-433B-857C-70949858A48A}" srcOrd="1" destOrd="0" presId="urn:microsoft.com/office/officeart/2005/8/layout/vProcess5"/>
    <dgm:cxn modelId="{B4CC2A8F-DEB6-4D7B-B03D-9DE8A47310B2}" type="presOf" srcId="{FA20787B-DF5C-43F2-A8E2-8CCD657CBC01}" destId="{343CF53D-BDEF-480F-958C-3C1870E2CF5E}" srcOrd="0" destOrd="0" presId="urn:microsoft.com/office/officeart/2005/8/layout/vProcess5"/>
    <dgm:cxn modelId="{292E2F9B-1276-4999-9C1D-F5A507F8B3A1}" srcId="{5D13711C-BACB-456D-81AB-FDF7B37872C4}" destId="{8D67758A-C3D0-4B13-BE5B-883D10685687}" srcOrd="2" destOrd="0" parTransId="{702F8432-AD65-4856-B348-A031C6993E0E}" sibTransId="{6FCFDB7A-FEB8-4939-857C-7E6F8F00F462}"/>
    <dgm:cxn modelId="{B40B43B0-C510-42D9-AF81-7E1309A83E75}" type="presOf" srcId="{FA20787B-DF5C-43F2-A8E2-8CCD657CBC01}" destId="{C2ED32CF-376D-4C10-ABDA-E8A896692F6A}" srcOrd="1" destOrd="0" presId="urn:microsoft.com/office/officeart/2005/8/layout/vProcess5"/>
    <dgm:cxn modelId="{A969D0B5-DED0-40B7-9281-195DAF3DB239}" type="presOf" srcId="{C64BC3B1-8094-4382-8CE4-AF3F5D31FBF1}" destId="{9D3F8C00-1CE5-4040-A316-B4FAEF9B07D6}" srcOrd="1" destOrd="0" presId="urn:microsoft.com/office/officeart/2005/8/layout/vProcess5"/>
    <dgm:cxn modelId="{0E8651C0-E9FC-4312-8C17-8016B417C562}" type="presOf" srcId="{17C8FAE9-6D6F-407B-89E6-B2692C742351}" destId="{89456BC9-C15F-4F4A-8E94-ADB355DA9D72}" srcOrd="1" destOrd="0" presId="urn:microsoft.com/office/officeart/2005/8/layout/vProcess5"/>
    <dgm:cxn modelId="{F3B5C8DC-5AD8-4220-9F9D-3E82AD1450B3}" srcId="{5D13711C-BACB-456D-81AB-FDF7B37872C4}" destId="{17C8FAE9-6D6F-407B-89E6-B2692C742351}" srcOrd="1" destOrd="0" parTransId="{B8B44240-D4B4-402D-B5A6-7D22E2401344}" sibTransId="{86C8120B-517E-47F9-8ACE-2F8669B69BFE}"/>
    <dgm:cxn modelId="{A92788ED-8679-4187-8AC3-132E8C1B7370}" type="presOf" srcId="{C64BC3B1-8094-4382-8CE4-AF3F5D31FBF1}" destId="{4D74FD22-A094-4EF8-A4B9-A00A734B1C10}" srcOrd="0" destOrd="0" presId="urn:microsoft.com/office/officeart/2005/8/layout/vProcess5"/>
    <dgm:cxn modelId="{DF7165F7-2ED5-4EB5-BA98-D41C68FB6FA8}" type="presOf" srcId="{CC20D76E-219D-47C7-9111-B5BB8B118F29}" destId="{8BF436E9-EBF5-4ECA-80CC-FBA4E2966B1A}" srcOrd="0" destOrd="0" presId="urn:microsoft.com/office/officeart/2005/8/layout/vProcess5"/>
    <dgm:cxn modelId="{3F98CEF9-6A41-4583-BD03-90F1150D968F}" type="presOf" srcId="{8D67758A-C3D0-4B13-BE5B-883D10685687}" destId="{D9E2D472-3F1A-4472-B10A-BB108E0B5172}" srcOrd="0" destOrd="0" presId="urn:microsoft.com/office/officeart/2005/8/layout/vProcess5"/>
    <dgm:cxn modelId="{2F90A78D-0A2B-4A7B-9657-91F4AC36D73B}" type="presParOf" srcId="{430D532C-DED1-4C9E-A5DA-22ECCF9F1FCF}" destId="{8323ED78-59C1-48B9-B068-3EB39C566F54}" srcOrd="0" destOrd="0" presId="urn:microsoft.com/office/officeart/2005/8/layout/vProcess5"/>
    <dgm:cxn modelId="{CA8A792E-5940-4970-B34F-C64969AF0BAC}" type="presParOf" srcId="{430D532C-DED1-4C9E-A5DA-22ECCF9F1FCF}" destId="{4D74FD22-A094-4EF8-A4B9-A00A734B1C10}" srcOrd="1" destOrd="0" presId="urn:microsoft.com/office/officeart/2005/8/layout/vProcess5"/>
    <dgm:cxn modelId="{47EE4D83-10EE-4101-9B45-CC88A338276E}" type="presParOf" srcId="{430D532C-DED1-4C9E-A5DA-22ECCF9F1FCF}" destId="{061487A5-B8F2-4E3E-B1A4-4E0DD497CDF4}" srcOrd="2" destOrd="0" presId="urn:microsoft.com/office/officeart/2005/8/layout/vProcess5"/>
    <dgm:cxn modelId="{B62C4F4C-A1AE-40D2-94B3-18468F556045}" type="presParOf" srcId="{430D532C-DED1-4C9E-A5DA-22ECCF9F1FCF}" destId="{D9E2D472-3F1A-4472-B10A-BB108E0B5172}" srcOrd="3" destOrd="0" presId="urn:microsoft.com/office/officeart/2005/8/layout/vProcess5"/>
    <dgm:cxn modelId="{92EB8B24-0E4A-44AD-A8FD-13E1633951B4}" type="presParOf" srcId="{430D532C-DED1-4C9E-A5DA-22ECCF9F1FCF}" destId="{343CF53D-BDEF-480F-958C-3C1870E2CF5E}" srcOrd="4" destOrd="0" presId="urn:microsoft.com/office/officeart/2005/8/layout/vProcess5"/>
    <dgm:cxn modelId="{CD1D52DF-B7A8-4181-B35A-785C44975844}" type="presParOf" srcId="{430D532C-DED1-4C9E-A5DA-22ECCF9F1FCF}" destId="{15FE8896-A94B-4850-BB87-71E705BFDABF}" srcOrd="5" destOrd="0" presId="urn:microsoft.com/office/officeart/2005/8/layout/vProcess5"/>
    <dgm:cxn modelId="{8806BD39-A1F6-482E-A554-51322EA49177}" type="presParOf" srcId="{430D532C-DED1-4C9E-A5DA-22ECCF9F1FCF}" destId="{78FE5AF0-9E1D-4605-908C-D0CB600CB087}" srcOrd="6" destOrd="0" presId="urn:microsoft.com/office/officeart/2005/8/layout/vProcess5"/>
    <dgm:cxn modelId="{298AFB0F-F64F-45BC-9B0E-537B8FA4B1AF}" type="presParOf" srcId="{430D532C-DED1-4C9E-A5DA-22ECCF9F1FCF}" destId="{C5208787-3847-400E-ADED-203AE4A7FC75}" srcOrd="7" destOrd="0" presId="urn:microsoft.com/office/officeart/2005/8/layout/vProcess5"/>
    <dgm:cxn modelId="{DD23E504-926C-43CC-923A-DD72F4B47E14}" type="presParOf" srcId="{430D532C-DED1-4C9E-A5DA-22ECCF9F1FCF}" destId="{7A9FA339-968D-424C-9673-2992C1B13738}" srcOrd="8" destOrd="0" presId="urn:microsoft.com/office/officeart/2005/8/layout/vProcess5"/>
    <dgm:cxn modelId="{76321EB9-B640-4FA6-B0C6-46B363911B3B}" type="presParOf" srcId="{430D532C-DED1-4C9E-A5DA-22ECCF9F1FCF}" destId="{8BF436E9-EBF5-4ECA-80CC-FBA4E2966B1A}" srcOrd="9" destOrd="0" presId="urn:microsoft.com/office/officeart/2005/8/layout/vProcess5"/>
    <dgm:cxn modelId="{ACBC7816-69AE-4CBE-9717-641174577BB3}" type="presParOf" srcId="{430D532C-DED1-4C9E-A5DA-22ECCF9F1FCF}" destId="{9D3F8C00-1CE5-4040-A316-B4FAEF9B07D6}" srcOrd="10" destOrd="0" presId="urn:microsoft.com/office/officeart/2005/8/layout/vProcess5"/>
    <dgm:cxn modelId="{E177A662-1B85-43AF-A91B-04CA2CAC85FC}" type="presParOf" srcId="{430D532C-DED1-4C9E-A5DA-22ECCF9F1FCF}" destId="{89456BC9-C15F-4F4A-8E94-ADB355DA9D72}" srcOrd="11" destOrd="0" presId="urn:microsoft.com/office/officeart/2005/8/layout/vProcess5"/>
    <dgm:cxn modelId="{122FF6EC-639F-41BB-BE3E-74E86783CC42}" type="presParOf" srcId="{430D532C-DED1-4C9E-A5DA-22ECCF9F1FCF}" destId="{D8348B1C-B808-4A8D-9706-3DF84033553C}" srcOrd="12" destOrd="0" presId="urn:microsoft.com/office/officeart/2005/8/layout/vProcess5"/>
    <dgm:cxn modelId="{25F8D7B3-B634-4FD8-B2CC-6188217E0090}" type="presParOf" srcId="{430D532C-DED1-4C9E-A5DA-22ECCF9F1FCF}" destId="{C2ED32CF-376D-4C10-ABDA-E8A896692F6A}" srcOrd="13" destOrd="0" presId="urn:microsoft.com/office/officeart/2005/8/layout/vProcess5"/>
    <dgm:cxn modelId="{FF6E7515-1714-4C6B-AEDB-63538CC9CB7D}" type="presParOf" srcId="{430D532C-DED1-4C9E-A5DA-22ECCF9F1FCF}" destId="{D91AC550-51EC-433B-857C-70949858A48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4F0F9C-66B7-4A25-B838-D02D769376B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E742269-6235-4ABB-AECC-FFA3FB1AA252}">
      <dgm:prSet phldrT="[Text]" custT="1"/>
      <dgm:spPr>
        <a:solidFill>
          <a:srgbClr val="FF0066"/>
        </a:solidFill>
      </dgm:spPr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ความตรง</a:t>
          </a:r>
          <a:endParaRPr lang="en-US" sz="32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A2E2B5E-D673-4AF5-AAA1-9D4F39BBC8E7}" type="parTrans" cxnId="{6AED9E3A-13EE-4499-AF78-B9700B66C97C}">
      <dgm:prSet/>
      <dgm:spPr/>
      <dgm:t>
        <a:bodyPr/>
        <a:lstStyle/>
        <a:p>
          <a:endParaRPr lang="en-US" sz="3200" b="1"/>
        </a:p>
      </dgm:t>
    </dgm:pt>
    <dgm:pt modelId="{ACF1A906-6EC4-47CB-BB49-DA71819DC1AE}" type="sibTrans" cxnId="{6AED9E3A-13EE-4499-AF78-B9700B66C97C}">
      <dgm:prSet/>
      <dgm:spPr/>
      <dgm:t>
        <a:bodyPr/>
        <a:lstStyle/>
        <a:p>
          <a:endParaRPr lang="en-US" sz="3200" b="1"/>
        </a:p>
      </dgm:t>
    </dgm:pt>
    <dgm:pt modelId="{F59FD487-86E4-4EBF-BF45-8DB566B61A13}">
      <dgm:prSet phldrT="[Text]" custT="1"/>
      <dgm:spPr>
        <a:solidFill>
          <a:srgbClr val="7030A0"/>
        </a:solidFill>
      </dgm:spPr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ความเที่ยง</a:t>
          </a:r>
          <a:endParaRPr lang="en-US" sz="32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9F7D188-AD00-482C-9BD5-FBDF6E9A86D0}" type="parTrans" cxnId="{8C0533D4-3FE4-4D1F-B406-AEE9E17B9117}">
      <dgm:prSet/>
      <dgm:spPr/>
      <dgm:t>
        <a:bodyPr/>
        <a:lstStyle/>
        <a:p>
          <a:endParaRPr lang="en-US" sz="3200" b="1"/>
        </a:p>
      </dgm:t>
    </dgm:pt>
    <dgm:pt modelId="{26C1E43C-AAC4-4CD9-AAAE-A4A374C5BC8B}" type="sibTrans" cxnId="{8C0533D4-3FE4-4D1F-B406-AEE9E17B9117}">
      <dgm:prSet/>
      <dgm:spPr/>
      <dgm:t>
        <a:bodyPr/>
        <a:lstStyle/>
        <a:p>
          <a:endParaRPr lang="en-US" sz="3200" b="1"/>
        </a:p>
      </dgm:t>
    </dgm:pt>
    <dgm:pt modelId="{68BD4FCF-E66B-4F33-BAC8-A2B444BDC397}">
      <dgm:prSet phldrT="[Text]" custT="1"/>
      <dgm:spPr>
        <a:solidFill>
          <a:srgbClr val="00B050"/>
        </a:solidFill>
      </dgm:spPr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ความยาก</a:t>
          </a:r>
          <a:endParaRPr lang="en-US" sz="32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A075EE2-E774-4A49-ACA1-A3226886A34B}" type="parTrans" cxnId="{1C1A6AEE-9D11-4F66-B1B5-45A160CE88CC}">
      <dgm:prSet/>
      <dgm:spPr/>
      <dgm:t>
        <a:bodyPr/>
        <a:lstStyle/>
        <a:p>
          <a:endParaRPr lang="en-US" sz="3200" b="1"/>
        </a:p>
      </dgm:t>
    </dgm:pt>
    <dgm:pt modelId="{F6C65B07-ED7A-4511-9432-8288F93163D7}" type="sibTrans" cxnId="{1C1A6AEE-9D11-4F66-B1B5-45A160CE88CC}">
      <dgm:prSet/>
      <dgm:spPr/>
      <dgm:t>
        <a:bodyPr/>
        <a:lstStyle/>
        <a:p>
          <a:endParaRPr lang="en-US" sz="3200" b="1"/>
        </a:p>
      </dgm:t>
    </dgm:pt>
    <dgm:pt modelId="{9999EE20-9D4D-4CCE-84D6-A405DE6A95F6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อำนาจจำแนก</a:t>
          </a:r>
          <a:endParaRPr lang="en-US" sz="32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B681301-8913-4CD2-831F-53D35988BD4A}" type="parTrans" cxnId="{332BF777-67C1-4324-ADAE-9C892C755D68}">
      <dgm:prSet/>
      <dgm:spPr/>
      <dgm:t>
        <a:bodyPr/>
        <a:lstStyle/>
        <a:p>
          <a:endParaRPr lang="en-US" sz="3200" b="1"/>
        </a:p>
      </dgm:t>
    </dgm:pt>
    <dgm:pt modelId="{A3620A0E-8505-4A6F-A7C8-50BC17614042}" type="sibTrans" cxnId="{332BF777-67C1-4324-ADAE-9C892C755D68}">
      <dgm:prSet/>
      <dgm:spPr/>
      <dgm:t>
        <a:bodyPr/>
        <a:lstStyle/>
        <a:p>
          <a:endParaRPr lang="en-US" sz="3200" b="1"/>
        </a:p>
      </dgm:t>
    </dgm:pt>
    <dgm:pt modelId="{479C769F-E653-4C66-986F-E90E6D4F5F77}" type="pres">
      <dgm:prSet presAssocID="{DB4F0F9C-66B7-4A25-B838-D02D769376BF}" presName="diagram" presStyleCnt="0">
        <dgm:presLayoutVars>
          <dgm:dir/>
          <dgm:resizeHandles val="exact"/>
        </dgm:presLayoutVars>
      </dgm:prSet>
      <dgm:spPr/>
    </dgm:pt>
    <dgm:pt modelId="{E9D9BA17-FAD0-42D2-AC73-450267F66274}" type="pres">
      <dgm:prSet presAssocID="{7E742269-6235-4ABB-AECC-FFA3FB1AA252}" presName="node" presStyleLbl="node1" presStyleIdx="0" presStyleCnt="4">
        <dgm:presLayoutVars>
          <dgm:bulletEnabled val="1"/>
        </dgm:presLayoutVars>
      </dgm:prSet>
      <dgm:spPr/>
    </dgm:pt>
    <dgm:pt modelId="{54E44EC5-6922-4779-92BD-4CF38467EF49}" type="pres">
      <dgm:prSet presAssocID="{ACF1A906-6EC4-47CB-BB49-DA71819DC1AE}" presName="sibTrans" presStyleCnt="0"/>
      <dgm:spPr/>
    </dgm:pt>
    <dgm:pt modelId="{09FECFB7-35BE-4D96-B4A7-AB1DF3EAED37}" type="pres">
      <dgm:prSet presAssocID="{68BD4FCF-E66B-4F33-BAC8-A2B444BDC397}" presName="node" presStyleLbl="node1" presStyleIdx="1" presStyleCnt="4">
        <dgm:presLayoutVars>
          <dgm:bulletEnabled val="1"/>
        </dgm:presLayoutVars>
      </dgm:prSet>
      <dgm:spPr/>
    </dgm:pt>
    <dgm:pt modelId="{A9AA48CE-665F-4460-936D-033E0E1BDEA4}" type="pres">
      <dgm:prSet presAssocID="{F6C65B07-ED7A-4511-9432-8288F93163D7}" presName="sibTrans" presStyleCnt="0"/>
      <dgm:spPr/>
    </dgm:pt>
    <dgm:pt modelId="{A57AC619-4CD7-4498-8AE3-CDDC689AB4AD}" type="pres">
      <dgm:prSet presAssocID="{F59FD487-86E4-4EBF-BF45-8DB566B61A13}" presName="node" presStyleLbl="node1" presStyleIdx="2" presStyleCnt="4">
        <dgm:presLayoutVars>
          <dgm:bulletEnabled val="1"/>
        </dgm:presLayoutVars>
      </dgm:prSet>
      <dgm:spPr/>
    </dgm:pt>
    <dgm:pt modelId="{EE0898B6-6F8E-43F0-A54C-165419939296}" type="pres">
      <dgm:prSet presAssocID="{26C1E43C-AAC4-4CD9-AAAE-A4A374C5BC8B}" presName="sibTrans" presStyleCnt="0"/>
      <dgm:spPr/>
    </dgm:pt>
    <dgm:pt modelId="{FC9DFE44-F861-4BC7-8DA9-C04B80873B42}" type="pres">
      <dgm:prSet presAssocID="{9999EE20-9D4D-4CCE-84D6-A405DE6A95F6}" presName="node" presStyleLbl="node1" presStyleIdx="3" presStyleCnt="4">
        <dgm:presLayoutVars>
          <dgm:bulletEnabled val="1"/>
        </dgm:presLayoutVars>
      </dgm:prSet>
      <dgm:spPr/>
    </dgm:pt>
  </dgm:ptLst>
  <dgm:cxnLst>
    <dgm:cxn modelId="{6AED9E3A-13EE-4499-AF78-B9700B66C97C}" srcId="{DB4F0F9C-66B7-4A25-B838-D02D769376BF}" destId="{7E742269-6235-4ABB-AECC-FFA3FB1AA252}" srcOrd="0" destOrd="0" parTransId="{9A2E2B5E-D673-4AF5-AAA1-9D4F39BBC8E7}" sibTransId="{ACF1A906-6EC4-47CB-BB49-DA71819DC1AE}"/>
    <dgm:cxn modelId="{E4D14E3F-2844-49F0-B8BF-7984DFF1C402}" type="presOf" srcId="{F59FD487-86E4-4EBF-BF45-8DB566B61A13}" destId="{A57AC619-4CD7-4498-8AE3-CDDC689AB4AD}" srcOrd="0" destOrd="0" presId="urn:microsoft.com/office/officeart/2005/8/layout/default"/>
    <dgm:cxn modelId="{332BF777-67C1-4324-ADAE-9C892C755D68}" srcId="{DB4F0F9C-66B7-4A25-B838-D02D769376BF}" destId="{9999EE20-9D4D-4CCE-84D6-A405DE6A95F6}" srcOrd="3" destOrd="0" parTransId="{DB681301-8913-4CD2-831F-53D35988BD4A}" sibTransId="{A3620A0E-8505-4A6F-A7C8-50BC17614042}"/>
    <dgm:cxn modelId="{02E6935A-1BEF-468B-9939-75B65368A260}" type="presOf" srcId="{DB4F0F9C-66B7-4A25-B838-D02D769376BF}" destId="{479C769F-E653-4C66-986F-E90E6D4F5F77}" srcOrd="0" destOrd="0" presId="urn:microsoft.com/office/officeart/2005/8/layout/default"/>
    <dgm:cxn modelId="{26EDFBC5-97E7-49D2-A4E9-DF1817D56CC5}" type="presOf" srcId="{9999EE20-9D4D-4CCE-84D6-A405DE6A95F6}" destId="{FC9DFE44-F861-4BC7-8DA9-C04B80873B42}" srcOrd="0" destOrd="0" presId="urn:microsoft.com/office/officeart/2005/8/layout/default"/>
    <dgm:cxn modelId="{8C0533D4-3FE4-4D1F-B406-AEE9E17B9117}" srcId="{DB4F0F9C-66B7-4A25-B838-D02D769376BF}" destId="{F59FD487-86E4-4EBF-BF45-8DB566B61A13}" srcOrd="2" destOrd="0" parTransId="{09F7D188-AD00-482C-9BD5-FBDF6E9A86D0}" sibTransId="{26C1E43C-AAC4-4CD9-AAAE-A4A374C5BC8B}"/>
    <dgm:cxn modelId="{3C791BD5-CCB0-4203-B3F6-3D25906C62C4}" type="presOf" srcId="{68BD4FCF-E66B-4F33-BAC8-A2B444BDC397}" destId="{09FECFB7-35BE-4D96-B4A7-AB1DF3EAED37}" srcOrd="0" destOrd="0" presId="urn:microsoft.com/office/officeart/2005/8/layout/default"/>
    <dgm:cxn modelId="{E8D857DE-A904-4E05-917D-9BF140AA65AF}" type="presOf" srcId="{7E742269-6235-4ABB-AECC-FFA3FB1AA252}" destId="{E9D9BA17-FAD0-42D2-AC73-450267F66274}" srcOrd="0" destOrd="0" presId="urn:microsoft.com/office/officeart/2005/8/layout/default"/>
    <dgm:cxn modelId="{1C1A6AEE-9D11-4F66-B1B5-45A160CE88CC}" srcId="{DB4F0F9C-66B7-4A25-B838-D02D769376BF}" destId="{68BD4FCF-E66B-4F33-BAC8-A2B444BDC397}" srcOrd="1" destOrd="0" parTransId="{6A075EE2-E774-4A49-ACA1-A3226886A34B}" sibTransId="{F6C65B07-ED7A-4511-9432-8288F93163D7}"/>
    <dgm:cxn modelId="{6882AC4E-6F5F-4694-9AB8-1986BDD1F16B}" type="presParOf" srcId="{479C769F-E653-4C66-986F-E90E6D4F5F77}" destId="{E9D9BA17-FAD0-42D2-AC73-450267F66274}" srcOrd="0" destOrd="0" presId="urn:microsoft.com/office/officeart/2005/8/layout/default"/>
    <dgm:cxn modelId="{322305A8-29AB-4603-8CA0-5103AAEAF242}" type="presParOf" srcId="{479C769F-E653-4C66-986F-E90E6D4F5F77}" destId="{54E44EC5-6922-4779-92BD-4CF38467EF49}" srcOrd="1" destOrd="0" presId="urn:microsoft.com/office/officeart/2005/8/layout/default"/>
    <dgm:cxn modelId="{4CECDCB9-3837-4812-A900-5822C06B0BAC}" type="presParOf" srcId="{479C769F-E653-4C66-986F-E90E6D4F5F77}" destId="{09FECFB7-35BE-4D96-B4A7-AB1DF3EAED37}" srcOrd="2" destOrd="0" presId="urn:microsoft.com/office/officeart/2005/8/layout/default"/>
    <dgm:cxn modelId="{48B89E54-A9FE-4E96-9CC2-71A54BDDC6E5}" type="presParOf" srcId="{479C769F-E653-4C66-986F-E90E6D4F5F77}" destId="{A9AA48CE-665F-4460-936D-033E0E1BDEA4}" srcOrd="3" destOrd="0" presId="urn:microsoft.com/office/officeart/2005/8/layout/default"/>
    <dgm:cxn modelId="{F7991DF3-8AAC-4EE5-AAAA-2184AF3E69CC}" type="presParOf" srcId="{479C769F-E653-4C66-986F-E90E6D4F5F77}" destId="{A57AC619-4CD7-4498-8AE3-CDDC689AB4AD}" srcOrd="4" destOrd="0" presId="urn:microsoft.com/office/officeart/2005/8/layout/default"/>
    <dgm:cxn modelId="{D88BE06C-F13D-4A94-8ABA-A308A012A1EE}" type="presParOf" srcId="{479C769F-E653-4C66-986F-E90E6D4F5F77}" destId="{EE0898B6-6F8E-43F0-A54C-165419939296}" srcOrd="5" destOrd="0" presId="urn:microsoft.com/office/officeart/2005/8/layout/default"/>
    <dgm:cxn modelId="{E441FB27-2487-4CDC-93FD-A0DFA4186C07}" type="presParOf" srcId="{479C769F-E653-4C66-986F-E90E6D4F5F77}" destId="{FC9DFE44-F861-4BC7-8DA9-C04B80873B4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E1FD2A-48A3-4FE6-98FC-BC2DDB2DC5C4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DF76288B-2E47-479D-8F82-8C25EBC98AAE}">
      <dgm:prSet phldrT="[Text]" custT="1"/>
      <dgm:spPr>
        <a:solidFill>
          <a:srgbClr val="FFBD5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ความตรงตาม            เกณฑ์สัมพันธ์ </a:t>
          </a:r>
          <a:endParaRPr lang="th-TH" sz="24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7302004-2CE5-4D27-B83D-19735935E510}" type="parTrans" cxnId="{B5FD62D5-4448-417E-9C2D-E967C2910263}">
      <dgm:prSet/>
      <dgm:spPr/>
      <dgm:t>
        <a:bodyPr/>
        <a:lstStyle/>
        <a:p>
          <a:endParaRPr lang="th-TH"/>
        </a:p>
      </dgm:t>
    </dgm:pt>
    <dgm:pt modelId="{15D2F55D-FABE-407C-920B-2FB9883CA41A}" type="sibTrans" cxnId="{B5FD62D5-4448-417E-9C2D-E967C2910263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35EFF16-E640-4CEB-BB7D-1E470CC2EB22}">
      <dgm:prSet phldrT="[Text]" custT="1"/>
      <dgm:spPr>
        <a:solidFill>
          <a:srgbClr val="FFD9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ความตรงตามโครงสร้าง </a:t>
          </a:r>
          <a:endParaRPr lang="th-TH" sz="24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512C77D-82BC-4D14-B90C-DE6062F1AE70}" type="parTrans" cxnId="{CD0A50AB-6ADF-41B4-9759-529D6EA97CA9}">
      <dgm:prSet/>
      <dgm:spPr/>
      <dgm:t>
        <a:bodyPr/>
        <a:lstStyle/>
        <a:p>
          <a:endParaRPr lang="th-TH"/>
        </a:p>
      </dgm:t>
    </dgm:pt>
    <dgm:pt modelId="{0FD66FDC-BCC9-4F88-975C-7A3AE79F21F2}" type="sibTrans" cxnId="{CD0A50AB-6ADF-41B4-9759-529D6EA97CA9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415649E-AE31-429E-98CA-81F0334F35AE}">
      <dgm:prSet phldrT="[Text]" custT="1"/>
      <dgm:spPr>
        <a:solidFill>
          <a:srgbClr val="B9FF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ความตรงตามเนื้อหา </a:t>
          </a:r>
          <a:endParaRPr lang="th-TH" sz="24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756C26F-DE41-4535-8A74-C7AD68FE138C}" type="parTrans" cxnId="{C1C58DA1-1C37-4DE1-88AA-EBBCF4CAACCB}">
      <dgm:prSet/>
      <dgm:spPr/>
      <dgm:t>
        <a:bodyPr/>
        <a:lstStyle/>
        <a:p>
          <a:endParaRPr lang="th-TH"/>
        </a:p>
      </dgm:t>
    </dgm:pt>
    <dgm:pt modelId="{896B4036-6ACF-40BE-AEAC-5221E325F22F}" type="sibTrans" cxnId="{C1C58DA1-1C37-4DE1-88AA-EBBCF4CAACCB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257310F-8002-45DC-AAB0-2E9C00923A8E}">
      <dgm:prSet/>
      <dgm:spPr/>
      <dgm:t>
        <a:bodyPr/>
        <a:lstStyle/>
        <a:p>
          <a:endParaRPr lang="th-TH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564918A-F061-467C-9739-98FF1C1A346E}" type="parTrans" cxnId="{3B4D194D-E7D0-43E9-9AAA-DCDA2E3E21AD}">
      <dgm:prSet/>
      <dgm:spPr/>
      <dgm:t>
        <a:bodyPr/>
        <a:lstStyle/>
        <a:p>
          <a:endParaRPr lang="th-TH"/>
        </a:p>
      </dgm:t>
    </dgm:pt>
    <dgm:pt modelId="{29A89955-23B1-48E6-B37A-9E74268211DB}" type="sibTrans" cxnId="{3B4D194D-E7D0-43E9-9AAA-DCDA2E3E21AD}">
      <dgm:prSet/>
      <dgm:spPr/>
      <dgm:t>
        <a:bodyPr/>
        <a:lstStyle/>
        <a:p>
          <a:endParaRPr lang="th-TH"/>
        </a:p>
      </dgm:t>
    </dgm:pt>
    <dgm:pt modelId="{BB3EDD43-D637-4251-8D60-2FB17E3A0C9B}" type="pres">
      <dgm:prSet presAssocID="{8DE1FD2A-48A3-4FE6-98FC-BC2DDB2DC5C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F2A291B-2A2C-449F-83A0-0E41B03C485B}" type="pres">
      <dgm:prSet presAssocID="{DF76288B-2E47-479D-8F82-8C25EBC98AAE}" presName="gear1" presStyleLbl="node1" presStyleIdx="0" presStyleCnt="3" custAng="968889" custScaleY="99767" custLinFactNeighborX="3496" custLinFactNeighborY="1480">
        <dgm:presLayoutVars>
          <dgm:chMax val="1"/>
          <dgm:bulletEnabled val="1"/>
        </dgm:presLayoutVars>
      </dgm:prSet>
      <dgm:spPr/>
    </dgm:pt>
    <dgm:pt modelId="{DE13A9AE-DA34-4E8B-96B2-533F8008BFB7}" type="pres">
      <dgm:prSet presAssocID="{DF76288B-2E47-479D-8F82-8C25EBC98AAE}" presName="gear1srcNode" presStyleLbl="node1" presStyleIdx="0" presStyleCnt="3"/>
      <dgm:spPr/>
    </dgm:pt>
    <dgm:pt modelId="{C5D72F1F-CB22-44E3-9E52-0079847FC245}" type="pres">
      <dgm:prSet presAssocID="{DF76288B-2E47-479D-8F82-8C25EBC98AAE}" presName="gear1dstNode" presStyleLbl="node1" presStyleIdx="0" presStyleCnt="3"/>
      <dgm:spPr/>
    </dgm:pt>
    <dgm:pt modelId="{B420CF7B-6619-49A6-B867-5BE03CE792AD}" type="pres">
      <dgm:prSet presAssocID="{F35EFF16-E640-4CEB-BB7D-1E470CC2EB22}" presName="gear2" presStyleLbl="node1" presStyleIdx="1" presStyleCnt="3" custAng="271084" custScaleX="129467" custScaleY="123669" custLinFactNeighborX="-11288" custLinFactNeighborY="7525">
        <dgm:presLayoutVars>
          <dgm:chMax val="1"/>
          <dgm:bulletEnabled val="1"/>
        </dgm:presLayoutVars>
      </dgm:prSet>
      <dgm:spPr/>
    </dgm:pt>
    <dgm:pt modelId="{A60638E1-E613-44F6-BBA3-E9DE85476131}" type="pres">
      <dgm:prSet presAssocID="{F35EFF16-E640-4CEB-BB7D-1E470CC2EB22}" presName="gear2srcNode" presStyleLbl="node1" presStyleIdx="1" presStyleCnt="3"/>
      <dgm:spPr/>
    </dgm:pt>
    <dgm:pt modelId="{89B03107-7631-4F68-87D7-391E0F60205E}" type="pres">
      <dgm:prSet presAssocID="{F35EFF16-E640-4CEB-BB7D-1E470CC2EB22}" presName="gear2dstNode" presStyleLbl="node1" presStyleIdx="1" presStyleCnt="3"/>
      <dgm:spPr/>
    </dgm:pt>
    <dgm:pt modelId="{D1FD103B-BA38-4783-A490-46EF7A6AE06B}" type="pres">
      <dgm:prSet presAssocID="{4415649E-AE31-429E-98CA-81F0334F35AE}" presName="gear3" presStyleLbl="node1" presStyleIdx="2" presStyleCnt="3" custScaleX="112243" custScaleY="105758"/>
      <dgm:spPr/>
    </dgm:pt>
    <dgm:pt modelId="{B286B481-D5A8-43F7-B7E7-50DF5C7E7EB7}" type="pres">
      <dgm:prSet presAssocID="{4415649E-AE31-429E-98CA-81F0334F35A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B07AEDF-A924-4AC3-A069-F12AF5F5C3AB}" type="pres">
      <dgm:prSet presAssocID="{4415649E-AE31-429E-98CA-81F0334F35AE}" presName="gear3srcNode" presStyleLbl="node1" presStyleIdx="2" presStyleCnt="3"/>
      <dgm:spPr/>
    </dgm:pt>
    <dgm:pt modelId="{82E2F122-9791-4CD5-A80B-8836C579A8F7}" type="pres">
      <dgm:prSet presAssocID="{4415649E-AE31-429E-98CA-81F0334F35AE}" presName="gear3dstNode" presStyleLbl="node1" presStyleIdx="2" presStyleCnt="3"/>
      <dgm:spPr/>
    </dgm:pt>
    <dgm:pt modelId="{3B747782-FCE5-4A0C-A91C-A721691E19A4}" type="pres">
      <dgm:prSet presAssocID="{15D2F55D-FABE-407C-920B-2FB9883CA41A}" presName="connector1" presStyleLbl="sibTrans2D1" presStyleIdx="0" presStyleCnt="3"/>
      <dgm:spPr/>
    </dgm:pt>
    <dgm:pt modelId="{FD50F2BD-8B9F-4137-B4AE-CC83D9DC421F}" type="pres">
      <dgm:prSet presAssocID="{0FD66FDC-BCC9-4F88-975C-7A3AE79F21F2}" presName="connector2" presStyleLbl="sibTrans2D1" presStyleIdx="1" presStyleCnt="3" custAng="18128196" custLinFactNeighborX="-16987" custLinFactNeighborY="21229"/>
      <dgm:spPr/>
    </dgm:pt>
    <dgm:pt modelId="{0A1EFCC9-2701-4912-8B45-1CD6EC875EB0}" type="pres">
      <dgm:prSet presAssocID="{896B4036-6ACF-40BE-AEAC-5221E325F22F}" presName="connector3" presStyleLbl="sibTrans2D1" presStyleIdx="2" presStyleCnt="3" custAng="631662" custScaleX="109707"/>
      <dgm:spPr/>
    </dgm:pt>
  </dgm:ptLst>
  <dgm:cxnLst>
    <dgm:cxn modelId="{5B727C11-2B4E-4BD5-B944-A593AC6E7D3D}" type="presOf" srcId="{4415649E-AE31-429E-98CA-81F0334F35AE}" destId="{82E2F122-9791-4CD5-A80B-8836C579A8F7}" srcOrd="3" destOrd="0" presId="urn:microsoft.com/office/officeart/2005/8/layout/gear1"/>
    <dgm:cxn modelId="{D6364733-7B74-4C3C-8D1D-11137E5D51C3}" type="presOf" srcId="{896B4036-6ACF-40BE-AEAC-5221E325F22F}" destId="{0A1EFCC9-2701-4912-8B45-1CD6EC875EB0}" srcOrd="0" destOrd="0" presId="urn:microsoft.com/office/officeart/2005/8/layout/gear1"/>
    <dgm:cxn modelId="{9A928F34-1CE5-44AA-B3A3-18D581D8DA6E}" type="presOf" srcId="{4415649E-AE31-429E-98CA-81F0334F35AE}" destId="{3B07AEDF-A924-4AC3-A069-F12AF5F5C3AB}" srcOrd="2" destOrd="0" presId="urn:microsoft.com/office/officeart/2005/8/layout/gear1"/>
    <dgm:cxn modelId="{08937F4A-11D4-4186-B1A4-F2C197964D05}" type="presOf" srcId="{DF76288B-2E47-479D-8F82-8C25EBC98AAE}" destId="{C5D72F1F-CB22-44E3-9E52-0079847FC245}" srcOrd="2" destOrd="0" presId="urn:microsoft.com/office/officeart/2005/8/layout/gear1"/>
    <dgm:cxn modelId="{3B4D194D-E7D0-43E9-9AAA-DCDA2E3E21AD}" srcId="{8DE1FD2A-48A3-4FE6-98FC-BC2DDB2DC5C4}" destId="{5257310F-8002-45DC-AAB0-2E9C00923A8E}" srcOrd="3" destOrd="0" parTransId="{1564918A-F061-467C-9739-98FF1C1A346E}" sibTransId="{29A89955-23B1-48E6-B37A-9E74268211DB}"/>
    <dgm:cxn modelId="{5706AC57-B7C2-4DB8-8122-98FA23634E73}" type="presOf" srcId="{F35EFF16-E640-4CEB-BB7D-1E470CC2EB22}" destId="{89B03107-7631-4F68-87D7-391E0F60205E}" srcOrd="2" destOrd="0" presId="urn:microsoft.com/office/officeart/2005/8/layout/gear1"/>
    <dgm:cxn modelId="{59A9B683-1354-40C0-8653-D5DBC9A6ADDB}" type="presOf" srcId="{8DE1FD2A-48A3-4FE6-98FC-BC2DDB2DC5C4}" destId="{BB3EDD43-D637-4251-8D60-2FB17E3A0C9B}" srcOrd="0" destOrd="0" presId="urn:microsoft.com/office/officeart/2005/8/layout/gear1"/>
    <dgm:cxn modelId="{8FDAE684-429F-4FBB-B103-5CBAE26B1923}" type="presOf" srcId="{0FD66FDC-BCC9-4F88-975C-7A3AE79F21F2}" destId="{FD50F2BD-8B9F-4137-B4AE-CC83D9DC421F}" srcOrd="0" destOrd="0" presId="urn:microsoft.com/office/officeart/2005/8/layout/gear1"/>
    <dgm:cxn modelId="{9F1A8589-03E2-4FB6-8BF3-DB9F99C2131B}" type="presOf" srcId="{F35EFF16-E640-4CEB-BB7D-1E470CC2EB22}" destId="{B420CF7B-6619-49A6-B867-5BE03CE792AD}" srcOrd="0" destOrd="0" presId="urn:microsoft.com/office/officeart/2005/8/layout/gear1"/>
    <dgm:cxn modelId="{83FDF093-411B-4C84-8D2A-EF3B011A5D6A}" type="presOf" srcId="{15D2F55D-FABE-407C-920B-2FB9883CA41A}" destId="{3B747782-FCE5-4A0C-A91C-A721691E19A4}" srcOrd="0" destOrd="0" presId="urn:microsoft.com/office/officeart/2005/8/layout/gear1"/>
    <dgm:cxn modelId="{C1C58DA1-1C37-4DE1-88AA-EBBCF4CAACCB}" srcId="{8DE1FD2A-48A3-4FE6-98FC-BC2DDB2DC5C4}" destId="{4415649E-AE31-429E-98CA-81F0334F35AE}" srcOrd="2" destOrd="0" parTransId="{F756C26F-DE41-4535-8A74-C7AD68FE138C}" sibTransId="{896B4036-6ACF-40BE-AEAC-5221E325F22F}"/>
    <dgm:cxn modelId="{17EF90A3-1959-4D0A-8CE5-9E9FABF13B95}" type="presOf" srcId="{F35EFF16-E640-4CEB-BB7D-1E470CC2EB22}" destId="{A60638E1-E613-44F6-BBA3-E9DE85476131}" srcOrd="1" destOrd="0" presId="urn:microsoft.com/office/officeart/2005/8/layout/gear1"/>
    <dgm:cxn modelId="{CD0A50AB-6ADF-41B4-9759-529D6EA97CA9}" srcId="{8DE1FD2A-48A3-4FE6-98FC-BC2DDB2DC5C4}" destId="{F35EFF16-E640-4CEB-BB7D-1E470CC2EB22}" srcOrd="1" destOrd="0" parTransId="{5512C77D-82BC-4D14-B90C-DE6062F1AE70}" sibTransId="{0FD66FDC-BCC9-4F88-975C-7A3AE79F21F2}"/>
    <dgm:cxn modelId="{6A5090B7-3C54-4DEC-8AAF-518553BCAFFF}" type="presOf" srcId="{DF76288B-2E47-479D-8F82-8C25EBC98AAE}" destId="{DE13A9AE-DA34-4E8B-96B2-533F8008BFB7}" srcOrd="1" destOrd="0" presId="urn:microsoft.com/office/officeart/2005/8/layout/gear1"/>
    <dgm:cxn modelId="{51535CC9-7BA7-4A07-87AD-6350147E4E36}" type="presOf" srcId="{4415649E-AE31-429E-98CA-81F0334F35AE}" destId="{B286B481-D5A8-43F7-B7E7-50DF5C7E7EB7}" srcOrd="1" destOrd="0" presId="urn:microsoft.com/office/officeart/2005/8/layout/gear1"/>
    <dgm:cxn modelId="{B5FD62D5-4448-417E-9C2D-E967C2910263}" srcId="{8DE1FD2A-48A3-4FE6-98FC-BC2DDB2DC5C4}" destId="{DF76288B-2E47-479D-8F82-8C25EBC98AAE}" srcOrd="0" destOrd="0" parTransId="{27302004-2CE5-4D27-B83D-19735935E510}" sibTransId="{15D2F55D-FABE-407C-920B-2FB9883CA41A}"/>
    <dgm:cxn modelId="{C1221EDC-C8F5-4950-A88A-667FE98D328E}" type="presOf" srcId="{DF76288B-2E47-479D-8F82-8C25EBC98AAE}" destId="{4F2A291B-2A2C-449F-83A0-0E41B03C485B}" srcOrd="0" destOrd="0" presId="urn:microsoft.com/office/officeart/2005/8/layout/gear1"/>
    <dgm:cxn modelId="{45B582DD-87C5-46DE-9FB1-6781F8E28962}" type="presOf" srcId="{4415649E-AE31-429E-98CA-81F0334F35AE}" destId="{D1FD103B-BA38-4783-A490-46EF7A6AE06B}" srcOrd="0" destOrd="0" presId="urn:microsoft.com/office/officeart/2005/8/layout/gear1"/>
    <dgm:cxn modelId="{D7A80ED9-9875-440A-851A-5E59E82E7A11}" type="presParOf" srcId="{BB3EDD43-D637-4251-8D60-2FB17E3A0C9B}" destId="{4F2A291B-2A2C-449F-83A0-0E41B03C485B}" srcOrd="0" destOrd="0" presId="urn:microsoft.com/office/officeart/2005/8/layout/gear1"/>
    <dgm:cxn modelId="{81A43B2E-9856-46B0-A62E-1180DF46464A}" type="presParOf" srcId="{BB3EDD43-D637-4251-8D60-2FB17E3A0C9B}" destId="{DE13A9AE-DA34-4E8B-96B2-533F8008BFB7}" srcOrd="1" destOrd="0" presId="urn:microsoft.com/office/officeart/2005/8/layout/gear1"/>
    <dgm:cxn modelId="{4913A89B-4A3C-467C-8EB8-135F1AD3C5FD}" type="presParOf" srcId="{BB3EDD43-D637-4251-8D60-2FB17E3A0C9B}" destId="{C5D72F1F-CB22-44E3-9E52-0079847FC245}" srcOrd="2" destOrd="0" presId="urn:microsoft.com/office/officeart/2005/8/layout/gear1"/>
    <dgm:cxn modelId="{DB37D3F9-0A5B-472F-ABF2-A48F7A59BEB7}" type="presParOf" srcId="{BB3EDD43-D637-4251-8D60-2FB17E3A0C9B}" destId="{B420CF7B-6619-49A6-B867-5BE03CE792AD}" srcOrd="3" destOrd="0" presId="urn:microsoft.com/office/officeart/2005/8/layout/gear1"/>
    <dgm:cxn modelId="{848195D1-EFE7-4712-941E-E7333409254C}" type="presParOf" srcId="{BB3EDD43-D637-4251-8D60-2FB17E3A0C9B}" destId="{A60638E1-E613-44F6-BBA3-E9DE85476131}" srcOrd="4" destOrd="0" presId="urn:microsoft.com/office/officeart/2005/8/layout/gear1"/>
    <dgm:cxn modelId="{CC760782-81AB-4D41-BB1F-B10610456018}" type="presParOf" srcId="{BB3EDD43-D637-4251-8D60-2FB17E3A0C9B}" destId="{89B03107-7631-4F68-87D7-391E0F60205E}" srcOrd="5" destOrd="0" presId="urn:microsoft.com/office/officeart/2005/8/layout/gear1"/>
    <dgm:cxn modelId="{8BCF926F-DFF4-46FD-B9CD-AC66E59C006F}" type="presParOf" srcId="{BB3EDD43-D637-4251-8D60-2FB17E3A0C9B}" destId="{D1FD103B-BA38-4783-A490-46EF7A6AE06B}" srcOrd="6" destOrd="0" presId="urn:microsoft.com/office/officeart/2005/8/layout/gear1"/>
    <dgm:cxn modelId="{19BACA9D-82B2-4877-B779-6D56538D97D2}" type="presParOf" srcId="{BB3EDD43-D637-4251-8D60-2FB17E3A0C9B}" destId="{B286B481-D5A8-43F7-B7E7-50DF5C7E7EB7}" srcOrd="7" destOrd="0" presId="urn:microsoft.com/office/officeart/2005/8/layout/gear1"/>
    <dgm:cxn modelId="{95BC0068-E299-4EDE-9C70-C6DDC38BC1BD}" type="presParOf" srcId="{BB3EDD43-D637-4251-8D60-2FB17E3A0C9B}" destId="{3B07AEDF-A924-4AC3-A069-F12AF5F5C3AB}" srcOrd="8" destOrd="0" presId="urn:microsoft.com/office/officeart/2005/8/layout/gear1"/>
    <dgm:cxn modelId="{04509796-663A-4388-9819-2599B5C32C1E}" type="presParOf" srcId="{BB3EDD43-D637-4251-8D60-2FB17E3A0C9B}" destId="{82E2F122-9791-4CD5-A80B-8836C579A8F7}" srcOrd="9" destOrd="0" presId="urn:microsoft.com/office/officeart/2005/8/layout/gear1"/>
    <dgm:cxn modelId="{86E408D3-EFBF-4B74-AEDD-D4FE357D323D}" type="presParOf" srcId="{BB3EDD43-D637-4251-8D60-2FB17E3A0C9B}" destId="{3B747782-FCE5-4A0C-A91C-A721691E19A4}" srcOrd="10" destOrd="0" presId="urn:microsoft.com/office/officeart/2005/8/layout/gear1"/>
    <dgm:cxn modelId="{4D84D9DD-41AF-42D2-9E86-CBFC3D73385A}" type="presParOf" srcId="{BB3EDD43-D637-4251-8D60-2FB17E3A0C9B}" destId="{FD50F2BD-8B9F-4137-B4AE-CC83D9DC421F}" srcOrd="11" destOrd="0" presId="urn:microsoft.com/office/officeart/2005/8/layout/gear1"/>
    <dgm:cxn modelId="{F16BC6DD-A237-4D1A-891C-40950AE976E3}" type="presParOf" srcId="{BB3EDD43-D637-4251-8D60-2FB17E3A0C9B}" destId="{0A1EFCC9-2701-4912-8B45-1CD6EC875EB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642C78-EAE7-4548-BEA8-B217515F10D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98F4C68-31E4-4C7B-9DA1-693773FE995E}">
      <dgm:prSet phldrT="[Text]" custT="1"/>
      <dgm:spPr>
        <a:solidFill>
          <a:srgbClr val="99FFCC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 </a:t>
          </a:r>
          <a:r>
            <a:rPr lang="th-TH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เพื่อการทำนาย (</a:t>
          </a:r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Prediction)</a:t>
          </a:r>
          <a:endParaRPr lang="en-US" sz="3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12BF6ED-D100-4EA2-A2AD-1D7959277431}" type="parTrans" cxnId="{FCAD2CF4-CB44-439C-A25B-4DE17109AC63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48FCC7B-46DF-469A-BBB9-2E6F773BBD29}" type="sibTrans" cxnId="{FCAD2CF4-CB44-439C-A25B-4DE17109AC63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CAA917-993B-49AB-A2B4-780609470DED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เพื่อการควบคุม (</a:t>
          </a:r>
          <a:r>
            <a:rPr lang="en-US" sz="32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Control)</a:t>
          </a:r>
          <a:endParaRPr lang="th-TH" sz="32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C09853D-F61A-42C1-934B-D97B347597AA}" type="parTrans" cxnId="{8B27DAE4-7D48-42DA-820E-557052D4954F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27C7510-440F-4A3B-AEBE-DCE60C694565}" type="sibTrans" cxnId="{8B27DAE4-7D48-42DA-820E-557052D4954F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161F2A9-54DF-4394-A46A-4EFF2AD34690}">
      <dgm:prSet custT="1"/>
      <dgm:spPr>
        <a:ln>
          <a:solidFill>
            <a:srgbClr val="99FFCC"/>
          </a:solidFill>
        </a:ln>
      </dgm:spPr>
      <dgm:t>
        <a:bodyPr/>
        <a:lstStyle/>
        <a:p>
          <a:pPr marL="0" marR="0" indent="0" algn="thaiDi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เป็นการนำข้อค้นพบที่แสดงถึงความสัมพันธ์ของประเด็นที่เกิดขึ้นมา</a:t>
          </a:r>
          <a:r>
            <a:rPr lang="th-TH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ทำนายแนวโน้มเพื่อพยากรณ์และคาดเดาเหตุการณ์ที่อาจเกิดขึ้นในอนาคต</a:t>
          </a: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</a:t>
          </a:r>
          <a:r>
            <a:rPr lang="th-TH" sz="2800" b="1" i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เมื่อเกิดน้ำท่วมในบริเวณดังกล่าว มีแนวโน้มว่าจะท่วมต่อไปอีกทุกปีหรือไม่ อย่างไร ระดับน้ำจะสูงขึ้นหรือลดต่ำกว่าเดิม</a:t>
          </a:r>
        </a:p>
      </dgm:t>
    </dgm:pt>
    <dgm:pt modelId="{4BA1726D-9183-4FC6-B3A7-03CA0D0075C5}" type="parTrans" cxnId="{2ACC406E-BE5F-4682-81AE-B40C37C32759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885E2E8-0689-4D29-BEF3-01D001BAD424}" type="sibTrans" cxnId="{2ACC406E-BE5F-4682-81AE-B40C37C32759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945C84C-6BA8-4E59-9F2D-6C2D099BAA1A}">
      <dgm:prSet custT="1"/>
      <dgm:spPr>
        <a:ln>
          <a:solidFill>
            <a:srgbClr val="FFE699"/>
          </a:solidFill>
        </a:ln>
      </dgm:spPr>
      <dgm:t>
        <a:bodyPr/>
        <a:lstStyle/>
        <a:p>
          <a:pPr marL="0" marR="0" indent="0" algn="thaiDi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เป็นการนำข้อค้นพบจากแนวโน้มของเหตุการณ์ที่เกิดขึ้นไปสู่</a:t>
          </a:r>
          <a:r>
            <a:rPr lang="th-TH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การควบคุมเหตุการณ์ หรือสถานการณ์ที่ไม่พึงประสงค์ได้ </a:t>
          </a:r>
          <a:r>
            <a: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</a:t>
          </a:r>
          <a:r>
            <a:rPr lang="th-TH" sz="2800" b="1" i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เมื่อรู้ว่าแนวโน้มของสถานการณ์น้ำท่วมในปีต่อไปจะเป็นอย่างไร จึงศึกษาวิธีการควบคุมหรือวิธีการแก้ปัญหาเพื่อไม่ให้เกิดน้ำท่วมขึ้นอีก</a:t>
          </a:r>
          <a:endParaRPr lang="th-TH" sz="2800" b="1" i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C732B9B-C280-45FF-98FE-038666CAA74D}" type="parTrans" cxnId="{40BB02DC-434E-4B91-8DA7-2CC83E8A5016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93D41F4-D75A-4007-930E-F2F742AEC608}" type="sibTrans" cxnId="{40BB02DC-434E-4B91-8DA7-2CC83E8A5016}">
      <dgm:prSet/>
      <dgm:spPr/>
      <dgm:t>
        <a:bodyPr/>
        <a:lstStyle/>
        <a:p>
          <a:endParaRPr lang="en-US" sz="280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C90F72D-CFB4-4891-867F-55102DF6C99A}" type="pres">
      <dgm:prSet presAssocID="{93642C78-EAE7-4548-BEA8-B217515F10D7}" presName="linear" presStyleCnt="0">
        <dgm:presLayoutVars>
          <dgm:dir/>
          <dgm:animLvl val="lvl"/>
          <dgm:resizeHandles val="exact"/>
        </dgm:presLayoutVars>
      </dgm:prSet>
      <dgm:spPr/>
    </dgm:pt>
    <dgm:pt modelId="{FE95B0C4-352C-4DAF-8E6D-57572001DA8C}" type="pres">
      <dgm:prSet presAssocID="{B98F4C68-31E4-4C7B-9DA1-693773FE995E}" presName="parentLin" presStyleCnt="0"/>
      <dgm:spPr/>
    </dgm:pt>
    <dgm:pt modelId="{1FAD393C-0247-4911-A3DE-C38103FD8B33}" type="pres">
      <dgm:prSet presAssocID="{B98F4C68-31E4-4C7B-9DA1-693773FE995E}" presName="parentLeftMargin" presStyleLbl="node1" presStyleIdx="0" presStyleCnt="2"/>
      <dgm:spPr/>
    </dgm:pt>
    <dgm:pt modelId="{0AEE5786-5044-4AAB-9A6D-612F86D9D7AD}" type="pres">
      <dgm:prSet presAssocID="{B98F4C68-31E4-4C7B-9DA1-693773FE995E}" presName="parentText" presStyleLbl="node1" presStyleIdx="0" presStyleCnt="2" custScaleY="190604">
        <dgm:presLayoutVars>
          <dgm:chMax val="0"/>
          <dgm:bulletEnabled val="1"/>
        </dgm:presLayoutVars>
      </dgm:prSet>
      <dgm:spPr/>
    </dgm:pt>
    <dgm:pt modelId="{8D283A80-B507-4E55-B52A-38921C0F45BD}" type="pres">
      <dgm:prSet presAssocID="{B98F4C68-31E4-4C7B-9DA1-693773FE995E}" presName="negativeSpace" presStyleCnt="0"/>
      <dgm:spPr/>
    </dgm:pt>
    <dgm:pt modelId="{7FEEECD4-ACBD-4457-8D2A-C9504E86DE5B}" type="pres">
      <dgm:prSet presAssocID="{B98F4C68-31E4-4C7B-9DA1-693773FE995E}" presName="childText" presStyleLbl="conFgAcc1" presStyleIdx="0" presStyleCnt="2">
        <dgm:presLayoutVars>
          <dgm:bulletEnabled val="1"/>
        </dgm:presLayoutVars>
      </dgm:prSet>
      <dgm:spPr/>
    </dgm:pt>
    <dgm:pt modelId="{B1A1065A-DCD5-44D9-8C1A-4CC6630AF505}" type="pres">
      <dgm:prSet presAssocID="{248FCC7B-46DF-469A-BBB9-2E6F773BBD29}" presName="spaceBetweenRectangles" presStyleCnt="0"/>
      <dgm:spPr/>
    </dgm:pt>
    <dgm:pt modelId="{AF5121F9-0142-40BD-9155-AE4F03DB052E}" type="pres">
      <dgm:prSet presAssocID="{90CAA917-993B-49AB-A2B4-780609470DED}" presName="parentLin" presStyleCnt="0"/>
      <dgm:spPr/>
    </dgm:pt>
    <dgm:pt modelId="{B4D7D137-645A-4F14-8F14-F70FEB5E9F1E}" type="pres">
      <dgm:prSet presAssocID="{90CAA917-993B-49AB-A2B4-780609470DED}" presName="parentLeftMargin" presStyleLbl="node1" presStyleIdx="0" presStyleCnt="2"/>
      <dgm:spPr/>
    </dgm:pt>
    <dgm:pt modelId="{D52EE29B-B322-4879-9775-6B52261A6C48}" type="pres">
      <dgm:prSet presAssocID="{90CAA917-993B-49AB-A2B4-780609470DED}" presName="parentText" presStyleLbl="node1" presStyleIdx="1" presStyleCnt="2" custScaleY="214849">
        <dgm:presLayoutVars>
          <dgm:chMax val="0"/>
          <dgm:bulletEnabled val="1"/>
        </dgm:presLayoutVars>
      </dgm:prSet>
      <dgm:spPr/>
    </dgm:pt>
    <dgm:pt modelId="{1B71474D-858E-4AE8-9BB3-DDB6CB149A11}" type="pres">
      <dgm:prSet presAssocID="{90CAA917-993B-49AB-A2B4-780609470DED}" presName="negativeSpace" presStyleCnt="0"/>
      <dgm:spPr/>
    </dgm:pt>
    <dgm:pt modelId="{E2AC69DB-365E-49F5-B3FF-CE54C0098E6F}" type="pres">
      <dgm:prSet presAssocID="{90CAA917-993B-49AB-A2B4-780609470DE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F942A02-F059-442C-BFF5-D0B8ECE74DE6}" type="presOf" srcId="{B98F4C68-31E4-4C7B-9DA1-693773FE995E}" destId="{1FAD393C-0247-4911-A3DE-C38103FD8B33}" srcOrd="0" destOrd="0" presId="urn:microsoft.com/office/officeart/2005/8/layout/list1"/>
    <dgm:cxn modelId="{2E836D0F-9C16-47A2-A60E-7342B157A85C}" type="presOf" srcId="{8161F2A9-54DF-4394-A46A-4EFF2AD34690}" destId="{7FEEECD4-ACBD-4457-8D2A-C9504E86DE5B}" srcOrd="0" destOrd="0" presId="urn:microsoft.com/office/officeart/2005/8/layout/list1"/>
    <dgm:cxn modelId="{3027E628-A866-45DE-8890-A571966F5EAC}" type="presOf" srcId="{C945C84C-6BA8-4E59-9F2D-6C2D099BAA1A}" destId="{E2AC69DB-365E-49F5-B3FF-CE54C0098E6F}" srcOrd="0" destOrd="0" presId="urn:microsoft.com/office/officeart/2005/8/layout/list1"/>
    <dgm:cxn modelId="{2ACC406E-BE5F-4682-81AE-B40C37C32759}" srcId="{B98F4C68-31E4-4C7B-9DA1-693773FE995E}" destId="{8161F2A9-54DF-4394-A46A-4EFF2AD34690}" srcOrd="0" destOrd="0" parTransId="{4BA1726D-9183-4FC6-B3A7-03CA0D0075C5}" sibTransId="{5885E2E8-0689-4D29-BEF3-01D001BAD424}"/>
    <dgm:cxn modelId="{092C5878-6610-42BC-B6B3-FD06F1C88135}" type="presOf" srcId="{90CAA917-993B-49AB-A2B4-780609470DED}" destId="{B4D7D137-645A-4F14-8F14-F70FEB5E9F1E}" srcOrd="0" destOrd="0" presId="urn:microsoft.com/office/officeart/2005/8/layout/list1"/>
    <dgm:cxn modelId="{CF0C0159-FE59-4DE4-836E-14A0A1448237}" type="presOf" srcId="{B98F4C68-31E4-4C7B-9DA1-693773FE995E}" destId="{0AEE5786-5044-4AAB-9A6D-612F86D9D7AD}" srcOrd="1" destOrd="0" presId="urn:microsoft.com/office/officeart/2005/8/layout/list1"/>
    <dgm:cxn modelId="{40BB02DC-434E-4B91-8DA7-2CC83E8A5016}" srcId="{90CAA917-993B-49AB-A2B4-780609470DED}" destId="{C945C84C-6BA8-4E59-9F2D-6C2D099BAA1A}" srcOrd="0" destOrd="0" parTransId="{2C732B9B-C280-45FF-98FE-038666CAA74D}" sibTransId="{C93D41F4-D75A-4007-930E-F2F742AEC608}"/>
    <dgm:cxn modelId="{714962E2-0B83-43AD-B257-2708CCE420A6}" type="presOf" srcId="{90CAA917-993B-49AB-A2B4-780609470DED}" destId="{D52EE29B-B322-4879-9775-6B52261A6C48}" srcOrd="1" destOrd="0" presId="urn:microsoft.com/office/officeart/2005/8/layout/list1"/>
    <dgm:cxn modelId="{8B27DAE4-7D48-42DA-820E-557052D4954F}" srcId="{93642C78-EAE7-4548-BEA8-B217515F10D7}" destId="{90CAA917-993B-49AB-A2B4-780609470DED}" srcOrd="1" destOrd="0" parTransId="{4C09853D-F61A-42C1-934B-D97B347597AA}" sibTransId="{C27C7510-440F-4A3B-AEBE-DCE60C694565}"/>
    <dgm:cxn modelId="{207DEBED-E056-411F-8948-E75E3251ADC9}" type="presOf" srcId="{93642C78-EAE7-4548-BEA8-B217515F10D7}" destId="{1C90F72D-CFB4-4891-867F-55102DF6C99A}" srcOrd="0" destOrd="0" presId="urn:microsoft.com/office/officeart/2005/8/layout/list1"/>
    <dgm:cxn modelId="{FCAD2CF4-CB44-439C-A25B-4DE17109AC63}" srcId="{93642C78-EAE7-4548-BEA8-B217515F10D7}" destId="{B98F4C68-31E4-4C7B-9DA1-693773FE995E}" srcOrd="0" destOrd="0" parTransId="{012BF6ED-D100-4EA2-A2AD-1D7959277431}" sibTransId="{248FCC7B-46DF-469A-BBB9-2E6F773BBD29}"/>
    <dgm:cxn modelId="{42BAA857-3DA9-4E4F-966C-0B3599898B9B}" type="presParOf" srcId="{1C90F72D-CFB4-4891-867F-55102DF6C99A}" destId="{FE95B0C4-352C-4DAF-8E6D-57572001DA8C}" srcOrd="0" destOrd="0" presId="urn:microsoft.com/office/officeart/2005/8/layout/list1"/>
    <dgm:cxn modelId="{9B8EDA6A-A289-4166-A028-20082606CCC6}" type="presParOf" srcId="{FE95B0C4-352C-4DAF-8E6D-57572001DA8C}" destId="{1FAD393C-0247-4911-A3DE-C38103FD8B33}" srcOrd="0" destOrd="0" presId="urn:microsoft.com/office/officeart/2005/8/layout/list1"/>
    <dgm:cxn modelId="{85A80417-3409-4E24-9233-EC03722A1B69}" type="presParOf" srcId="{FE95B0C4-352C-4DAF-8E6D-57572001DA8C}" destId="{0AEE5786-5044-4AAB-9A6D-612F86D9D7AD}" srcOrd="1" destOrd="0" presId="urn:microsoft.com/office/officeart/2005/8/layout/list1"/>
    <dgm:cxn modelId="{9662FAB8-B344-4B33-829A-AC7D168DF159}" type="presParOf" srcId="{1C90F72D-CFB4-4891-867F-55102DF6C99A}" destId="{8D283A80-B507-4E55-B52A-38921C0F45BD}" srcOrd="1" destOrd="0" presId="urn:microsoft.com/office/officeart/2005/8/layout/list1"/>
    <dgm:cxn modelId="{A305E996-4999-4D6E-853A-D1FC0D5271B6}" type="presParOf" srcId="{1C90F72D-CFB4-4891-867F-55102DF6C99A}" destId="{7FEEECD4-ACBD-4457-8D2A-C9504E86DE5B}" srcOrd="2" destOrd="0" presId="urn:microsoft.com/office/officeart/2005/8/layout/list1"/>
    <dgm:cxn modelId="{79353DE1-F044-42A0-91F7-08CB17188B0E}" type="presParOf" srcId="{1C90F72D-CFB4-4891-867F-55102DF6C99A}" destId="{B1A1065A-DCD5-44D9-8C1A-4CC6630AF505}" srcOrd="3" destOrd="0" presId="urn:microsoft.com/office/officeart/2005/8/layout/list1"/>
    <dgm:cxn modelId="{3FDBE5DF-83EF-4A02-AB6F-44CCD1AEA090}" type="presParOf" srcId="{1C90F72D-CFB4-4891-867F-55102DF6C99A}" destId="{AF5121F9-0142-40BD-9155-AE4F03DB052E}" srcOrd="4" destOrd="0" presId="urn:microsoft.com/office/officeart/2005/8/layout/list1"/>
    <dgm:cxn modelId="{696FC434-262A-4786-9FDA-DF588EA3BD27}" type="presParOf" srcId="{AF5121F9-0142-40BD-9155-AE4F03DB052E}" destId="{B4D7D137-645A-4F14-8F14-F70FEB5E9F1E}" srcOrd="0" destOrd="0" presId="urn:microsoft.com/office/officeart/2005/8/layout/list1"/>
    <dgm:cxn modelId="{A5E68165-0EFA-4491-AB55-B27D620FEBC5}" type="presParOf" srcId="{AF5121F9-0142-40BD-9155-AE4F03DB052E}" destId="{D52EE29B-B322-4879-9775-6B52261A6C48}" srcOrd="1" destOrd="0" presId="urn:microsoft.com/office/officeart/2005/8/layout/list1"/>
    <dgm:cxn modelId="{7F906534-FBEE-4254-A694-6A96615128FC}" type="presParOf" srcId="{1C90F72D-CFB4-4891-867F-55102DF6C99A}" destId="{1B71474D-858E-4AE8-9BB3-DDB6CB149A11}" srcOrd="5" destOrd="0" presId="urn:microsoft.com/office/officeart/2005/8/layout/list1"/>
    <dgm:cxn modelId="{150C10A4-9603-4645-8CD3-756CC593BF20}" type="presParOf" srcId="{1C90F72D-CFB4-4891-867F-55102DF6C99A}" destId="{E2AC69DB-365E-49F5-B3FF-CE54C0098E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3CEF76-CFC9-4D3B-B249-CB7DC32D9573}" type="doc">
      <dgm:prSet loTypeId="urn:microsoft.com/office/officeart/2005/8/layout/bProcess3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842B57A-1179-4A7A-805E-DF58027E25B8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การกำหนดปัญหาการวิจัย</a:t>
          </a:r>
        </a:p>
      </dgm:t>
    </dgm:pt>
    <dgm:pt modelId="{970AF14C-7C43-4FA9-91AA-780B106873B1}" type="parTrans" cxnId="{587930A3-F6EE-4282-AF63-262F97748A2E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AE15336-BC0E-4371-975A-514D1C7DBA26}" type="sibTrans" cxnId="{587930A3-F6EE-4282-AF63-262F97748A2E}">
      <dgm:prSet custT="1"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38100">
          <a:solidFill>
            <a:schemeClr val="tx1"/>
          </a:solidFill>
        </a:ln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90248BC-268F-4B1C-9B58-C8E2211D3F3D}">
      <dgm:prSet phldrT="[ข้อความ]" custT="1"/>
      <dgm:spPr>
        <a:solidFill>
          <a:srgbClr val="FF4747"/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การศึกษาเอกสารและงานวิจัยที่เกี่ยวข้อง</a:t>
          </a:r>
        </a:p>
      </dgm:t>
    </dgm:pt>
    <dgm:pt modelId="{1CD20F3E-4B95-477D-B728-C32BFD6F284E}" type="parTrans" cxnId="{AD769841-4CCA-47EC-BB99-9FC205231483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166E35F-E5D7-442F-999B-FE7587E5F154}" type="sibTrans" cxnId="{AD769841-4CCA-47EC-BB99-9FC205231483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BDC9D3B-89FD-4A6D-911A-F6095B93E3CB}">
      <dgm:prSet phldrT="[ข้อความ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 </a:t>
          </a:r>
          <a:r>
            <a:rPr lang="th-TH" sz="24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การกำหนดวัตถุประสงค์                 การวิจัย</a:t>
          </a:r>
          <a:r>
            <a:rPr lang="en-US" sz="24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50A3C53-FD0B-4F8B-B6B7-3AE0F845E411}" type="parTrans" cxnId="{1467336C-32C0-49B8-AE86-2D73F1F883F6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B3D665C-EAC3-4C9E-B183-AC301902509C}" type="sibTrans" cxnId="{1467336C-32C0-49B8-AE86-2D73F1F883F6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685AC6E-4789-41B3-9F19-40E10E5AD65D}">
      <dgm:prSet phldrT="[ข้อความ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การกำหนดกรอบแนวคิดและสมมติฐานการวิจัย</a:t>
          </a:r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</a:t>
          </a:r>
          <a:endParaRPr lang="th-TH" sz="2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93D491F-26CA-4566-B02D-140F07D8868E}" type="parTrans" cxnId="{567CE561-68EE-4760-8618-0D74A7096DA0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C696194-1F10-4739-9BA3-2F15378EEEBD}" type="sibTrans" cxnId="{567CE561-68EE-4760-8618-0D74A7096DA0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06D6653-B4A1-4B9E-8353-CF8416D99DAD}">
      <dgm:prSet phldrT="[ข้อความ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การออกแบบการวิจัย</a:t>
          </a:r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F33392F-9C45-4150-A879-8A66C7CFE888}" type="parTrans" cxnId="{0ADE73FE-D4B5-42AD-B64A-919F7A14A1C8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8CEC062-4E74-4C9C-8FA4-AFD9C68A3533}" type="sibTrans" cxnId="{0ADE73FE-D4B5-42AD-B64A-919F7A14A1C8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19F19B9-E1A6-465E-9179-22FAB3F703CA}">
      <dgm:prSet custT="1"/>
      <dgm:spPr>
        <a:solidFill>
          <a:srgbClr val="AA00E6"/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6.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การเก็บรวบรวมข้อมูล</a:t>
          </a:r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81E876D-FEE0-4E07-8496-72665E4E6772}" type="parTrans" cxnId="{A53E292F-E94E-4C26-990E-894446C21956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C6CDEA2-D99D-4BC1-A28F-B9BDC74AF49E}" type="sibTrans" cxnId="{A53E292F-E94E-4C26-990E-894446C21956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CE80EB2-E70B-409F-AC1C-8A9FD50EE95C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7.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การวิเคราะห์และแปลผลข้อมูล</a:t>
          </a:r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FD171FF-F567-44A0-9E8B-B3FF144870BC}" type="parTrans" cxnId="{959C737A-B75F-4730-B044-92D3F0E291AA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CC04CAE-B094-4098-B48D-0332FA4BFC2F}" type="sibTrans" cxnId="{959C737A-B75F-4730-B044-92D3F0E291AA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45E6D10-C7D9-47DD-B8BD-BE0422D1AB9B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8. </a:t>
          </a:r>
          <a:r>
            <a:rPr lang="th-TH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การสรุปและเขียนรายงาน   การวิจัย</a:t>
          </a:r>
        </a:p>
      </dgm:t>
    </dgm:pt>
    <dgm:pt modelId="{E6B22C08-D6D0-4D43-AC94-74774959665D}" type="parTrans" cxnId="{04A3B72E-B711-4764-A3F1-99628A762454}">
      <dgm:prSet/>
      <dgm:spPr/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E91870D-1B54-4353-9B4F-7240F77DE2CE}" type="sibTrans" cxnId="{04A3B72E-B711-4764-A3F1-99628A762454}">
      <dgm:prSet custT="1"/>
      <dgm:spPr>
        <a:ln w="38100"/>
      </dgm:spPr>
      <dgm:t>
        <a:bodyPr/>
        <a:lstStyle/>
        <a:p>
          <a:endParaRPr lang="th-TH" sz="2400" b="1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E75F41A-CFD7-43B7-A1E3-7AE7A9CB2020}" type="pres">
      <dgm:prSet presAssocID="{633CEF76-CFC9-4D3B-B249-CB7DC32D9573}" presName="Name0" presStyleCnt="0">
        <dgm:presLayoutVars>
          <dgm:dir/>
          <dgm:resizeHandles val="exact"/>
        </dgm:presLayoutVars>
      </dgm:prSet>
      <dgm:spPr/>
    </dgm:pt>
    <dgm:pt modelId="{B1168EC8-20A3-4AAD-A73D-7A4BB30CDF1A}" type="pres">
      <dgm:prSet presAssocID="{A842B57A-1179-4A7A-805E-DF58027E25B8}" presName="node" presStyleLbl="node1" presStyleIdx="0" presStyleCnt="8">
        <dgm:presLayoutVars>
          <dgm:bulletEnabled val="1"/>
        </dgm:presLayoutVars>
      </dgm:prSet>
      <dgm:spPr/>
    </dgm:pt>
    <dgm:pt modelId="{BE944986-F8B3-461F-8585-D806E203C52F}" type="pres">
      <dgm:prSet presAssocID="{7AE15336-BC0E-4371-975A-514D1C7DBA26}" presName="sibTrans" presStyleLbl="sibTrans1D1" presStyleIdx="0" presStyleCnt="7"/>
      <dgm:spPr/>
    </dgm:pt>
    <dgm:pt modelId="{AE5AE268-5434-4CE1-AD88-37BD432B1F8E}" type="pres">
      <dgm:prSet presAssocID="{7AE15336-BC0E-4371-975A-514D1C7DBA26}" presName="connectorText" presStyleLbl="sibTrans1D1" presStyleIdx="0" presStyleCnt="7"/>
      <dgm:spPr/>
    </dgm:pt>
    <dgm:pt modelId="{8943D6E1-5C1C-4D53-9274-031E811121A2}" type="pres">
      <dgm:prSet presAssocID="{D90248BC-268F-4B1C-9B58-C8E2211D3F3D}" presName="node" presStyleLbl="node1" presStyleIdx="1" presStyleCnt="8">
        <dgm:presLayoutVars>
          <dgm:bulletEnabled val="1"/>
        </dgm:presLayoutVars>
      </dgm:prSet>
      <dgm:spPr/>
    </dgm:pt>
    <dgm:pt modelId="{D036B4F1-840E-4BB4-A217-0B01B7421434}" type="pres">
      <dgm:prSet presAssocID="{4166E35F-E5D7-442F-999B-FE7587E5F154}" presName="sibTrans" presStyleLbl="sibTrans1D1" presStyleIdx="1" presStyleCnt="7"/>
      <dgm:spPr/>
    </dgm:pt>
    <dgm:pt modelId="{6E6E0CCD-C0B6-4715-BA3E-6CA9376764F0}" type="pres">
      <dgm:prSet presAssocID="{4166E35F-E5D7-442F-999B-FE7587E5F154}" presName="connectorText" presStyleLbl="sibTrans1D1" presStyleIdx="1" presStyleCnt="7"/>
      <dgm:spPr/>
    </dgm:pt>
    <dgm:pt modelId="{5D20D979-69CF-47AA-9132-9E832F37337B}" type="pres">
      <dgm:prSet presAssocID="{4BDC9D3B-89FD-4A6D-911A-F6095B93E3CB}" presName="node" presStyleLbl="node1" presStyleIdx="2" presStyleCnt="8">
        <dgm:presLayoutVars>
          <dgm:bulletEnabled val="1"/>
        </dgm:presLayoutVars>
      </dgm:prSet>
      <dgm:spPr/>
    </dgm:pt>
    <dgm:pt modelId="{38D8B205-16F9-4B88-AED6-3C0ED5C1A474}" type="pres">
      <dgm:prSet presAssocID="{BB3D665C-EAC3-4C9E-B183-AC301902509C}" presName="sibTrans" presStyleLbl="sibTrans1D1" presStyleIdx="2" presStyleCnt="7"/>
      <dgm:spPr/>
    </dgm:pt>
    <dgm:pt modelId="{9118560B-4D7C-4215-8441-B9A93EAD0D1F}" type="pres">
      <dgm:prSet presAssocID="{BB3D665C-EAC3-4C9E-B183-AC301902509C}" presName="connectorText" presStyleLbl="sibTrans1D1" presStyleIdx="2" presStyleCnt="7"/>
      <dgm:spPr/>
    </dgm:pt>
    <dgm:pt modelId="{2B355C5F-AF51-4EC0-9F20-DDFB75F7BC0E}" type="pres">
      <dgm:prSet presAssocID="{5685AC6E-4789-41B3-9F19-40E10E5AD65D}" presName="node" presStyleLbl="node1" presStyleIdx="3" presStyleCnt="8">
        <dgm:presLayoutVars>
          <dgm:bulletEnabled val="1"/>
        </dgm:presLayoutVars>
      </dgm:prSet>
      <dgm:spPr/>
    </dgm:pt>
    <dgm:pt modelId="{217EED7E-713C-4DE7-8E93-EB867D905418}" type="pres">
      <dgm:prSet presAssocID="{CC696194-1F10-4739-9BA3-2F15378EEEBD}" presName="sibTrans" presStyleLbl="sibTrans1D1" presStyleIdx="3" presStyleCnt="7"/>
      <dgm:spPr/>
    </dgm:pt>
    <dgm:pt modelId="{AAD63B98-277D-40AF-8A16-FCE1A67CF252}" type="pres">
      <dgm:prSet presAssocID="{CC696194-1F10-4739-9BA3-2F15378EEEBD}" presName="connectorText" presStyleLbl="sibTrans1D1" presStyleIdx="3" presStyleCnt="7"/>
      <dgm:spPr/>
    </dgm:pt>
    <dgm:pt modelId="{8489647F-2444-49FE-B0DA-89BA44019771}" type="pres">
      <dgm:prSet presAssocID="{B06D6653-B4A1-4B9E-8353-CF8416D99DAD}" presName="node" presStyleLbl="node1" presStyleIdx="4" presStyleCnt="8">
        <dgm:presLayoutVars>
          <dgm:bulletEnabled val="1"/>
        </dgm:presLayoutVars>
      </dgm:prSet>
      <dgm:spPr/>
    </dgm:pt>
    <dgm:pt modelId="{1F46CDEA-BFBE-4A2D-83FE-5DD236A8B34A}" type="pres">
      <dgm:prSet presAssocID="{78CEC062-4E74-4C9C-8FA4-AFD9C68A3533}" presName="sibTrans" presStyleLbl="sibTrans1D1" presStyleIdx="4" presStyleCnt="7"/>
      <dgm:spPr/>
    </dgm:pt>
    <dgm:pt modelId="{4BEC9C98-6681-41D0-8960-554828CA7C92}" type="pres">
      <dgm:prSet presAssocID="{78CEC062-4E74-4C9C-8FA4-AFD9C68A3533}" presName="connectorText" presStyleLbl="sibTrans1D1" presStyleIdx="4" presStyleCnt="7"/>
      <dgm:spPr/>
    </dgm:pt>
    <dgm:pt modelId="{9129F0DC-0A63-4656-8F1D-B32EAEC852CE}" type="pres">
      <dgm:prSet presAssocID="{019F19B9-E1A6-465E-9179-22FAB3F703CA}" presName="node" presStyleLbl="node1" presStyleIdx="5" presStyleCnt="8">
        <dgm:presLayoutVars>
          <dgm:bulletEnabled val="1"/>
        </dgm:presLayoutVars>
      </dgm:prSet>
      <dgm:spPr/>
    </dgm:pt>
    <dgm:pt modelId="{8527003D-C984-42E0-9BAA-0EDDFBD6CFA1}" type="pres">
      <dgm:prSet presAssocID="{FC6CDEA2-D99D-4BC1-A28F-B9BDC74AF49E}" presName="sibTrans" presStyleLbl="sibTrans1D1" presStyleIdx="5" presStyleCnt="7"/>
      <dgm:spPr/>
    </dgm:pt>
    <dgm:pt modelId="{024BD4AC-EF6D-4B0E-9423-F31BDCAE3F18}" type="pres">
      <dgm:prSet presAssocID="{FC6CDEA2-D99D-4BC1-A28F-B9BDC74AF49E}" presName="connectorText" presStyleLbl="sibTrans1D1" presStyleIdx="5" presStyleCnt="7"/>
      <dgm:spPr/>
    </dgm:pt>
    <dgm:pt modelId="{EDCF7986-BAA5-4F45-8204-4A4F2D45B40E}" type="pres">
      <dgm:prSet presAssocID="{ECE80EB2-E70B-409F-AC1C-8A9FD50EE95C}" presName="node" presStyleLbl="node1" presStyleIdx="6" presStyleCnt="8">
        <dgm:presLayoutVars>
          <dgm:bulletEnabled val="1"/>
        </dgm:presLayoutVars>
      </dgm:prSet>
      <dgm:spPr/>
    </dgm:pt>
    <dgm:pt modelId="{77AE3372-EA6E-4622-AC93-A35760C75266}" type="pres">
      <dgm:prSet presAssocID="{DCC04CAE-B094-4098-B48D-0332FA4BFC2F}" presName="sibTrans" presStyleLbl="sibTrans1D1" presStyleIdx="6" presStyleCnt="7"/>
      <dgm:spPr/>
    </dgm:pt>
    <dgm:pt modelId="{3A2E2A35-AE82-418E-B77A-870B0BE60E6D}" type="pres">
      <dgm:prSet presAssocID="{DCC04CAE-B094-4098-B48D-0332FA4BFC2F}" presName="connectorText" presStyleLbl="sibTrans1D1" presStyleIdx="6" presStyleCnt="7"/>
      <dgm:spPr/>
    </dgm:pt>
    <dgm:pt modelId="{E708B443-A8C3-4075-B689-3266902CD8BC}" type="pres">
      <dgm:prSet presAssocID="{545E6D10-C7D9-47DD-B8BD-BE0422D1AB9B}" presName="node" presStyleLbl="node1" presStyleIdx="7" presStyleCnt="8">
        <dgm:presLayoutVars>
          <dgm:bulletEnabled val="1"/>
        </dgm:presLayoutVars>
      </dgm:prSet>
      <dgm:spPr/>
    </dgm:pt>
  </dgm:ptLst>
  <dgm:cxnLst>
    <dgm:cxn modelId="{04A3B72E-B711-4764-A3F1-99628A762454}" srcId="{633CEF76-CFC9-4D3B-B249-CB7DC32D9573}" destId="{545E6D10-C7D9-47DD-B8BD-BE0422D1AB9B}" srcOrd="7" destOrd="0" parTransId="{E6B22C08-D6D0-4D43-AC94-74774959665D}" sibTransId="{4E91870D-1B54-4353-9B4F-7240F77DE2CE}"/>
    <dgm:cxn modelId="{A53E292F-E94E-4C26-990E-894446C21956}" srcId="{633CEF76-CFC9-4D3B-B249-CB7DC32D9573}" destId="{019F19B9-E1A6-465E-9179-22FAB3F703CA}" srcOrd="5" destOrd="0" parTransId="{F81E876D-FEE0-4E07-8496-72665E4E6772}" sibTransId="{FC6CDEA2-D99D-4BC1-A28F-B9BDC74AF49E}"/>
    <dgm:cxn modelId="{5760B231-B894-4DA4-B5E3-03C5FD9394EC}" type="presOf" srcId="{DCC04CAE-B094-4098-B48D-0332FA4BFC2F}" destId="{77AE3372-EA6E-4622-AC93-A35760C75266}" srcOrd="0" destOrd="0" presId="urn:microsoft.com/office/officeart/2005/8/layout/bProcess3"/>
    <dgm:cxn modelId="{DEC10937-867D-43AF-8082-FD798D781516}" type="presOf" srcId="{545E6D10-C7D9-47DD-B8BD-BE0422D1AB9B}" destId="{E708B443-A8C3-4075-B689-3266902CD8BC}" srcOrd="0" destOrd="0" presId="urn:microsoft.com/office/officeart/2005/8/layout/bProcess3"/>
    <dgm:cxn modelId="{AD769841-4CCA-47EC-BB99-9FC205231483}" srcId="{633CEF76-CFC9-4D3B-B249-CB7DC32D9573}" destId="{D90248BC-268F-4B1C-9B58-C8E2211D3F3D}" srcOrd="1" destOrd="0" parTransId="{1CD20F3E-4B95-477D-B728-C32BFD6F284E}" sibTransId="{4166E35F-E5D7-442F-999B-FE7587E5F154}"/>
    <dgm:cxn modelId="{567CE561-68EE-4760-8618-0D74A7096DA0}" srcId="{633CEF76-CFC9-4D3B-B249-CB7DC32D9573}" destId="{5685AC6E-4789-41B3-9F19-40E10E5AD65D}" srcOrd="3" destOrd="0" parTransId="{793D491F-26CA-4566-B02D-140F07D8868E}" sibTransId="{CC696194-1F10-4739-9BA3-2F15378EEEBD}"/>
    <dgm:cxn modelId="{7310F864-AAC4-4E4F-ABBB-0BAA5D09FBDE}" type="presOf" srcId="{CC696194-1F10-4739-9BA3-2F15378EEEBD}" destId="{AAD63B98-277D-40AF-8A16-FCE1A67CF252}" srcOrd="1" destOrd="0" presId="urn:microsoft.com/office/officeart/2005/8/layout/bProcess3"/>
    <dgm:cxn modelId="{3349B967-B16C-471C-A5A3-70467AD52955}" type="presOf" srcId="{4166E35F-E5D7-442F-999B-FE7587E5F154}" destId="{D036B4F1-840E-4BB4-A217-0B01B7421434}" srcOrd="0" destOrd="0" presId="urn:microsoft.com/office/officeart/2005/8/layout/bProcess3"/>
    <dgm:cxn modelId="{BCC7FC69-5A5C-4A5C-8D8B-4549CC754209}" type="presOf" srcId="{B06D6653-B4A1-4B9E-8353-CF8416D99DAD}" destId="{8489647F-2444-49FE-B0DA-89BA44019771}" srcOrd="0" destOrd="0" presId="urn:microsoft.com/office/officeart/2005/8/layout/bProcess3"/>
    <dgm:cxn modelId="{1467336C-32C0-49B8-AE86-2D73F1F883F6}" srcId="{633CEF76-CFC9-4D3B-B249-CB7DC32D9573}" destId="{4BDC9D3B-89FD-4A6D-911A-F6095B93E3CB}" srcOrd="2" destOrd="0" parTransId="{250A3C53-FD0B-4F8B-B6B7-3AE0F845E411}" sibTransId="{BB3D665C-EAC3-4C9E-B183-AC301902509C}"/>
    <dgm:cxn modelId="{4E2AD94E-B057-4D81-8E99-CF591EEFCE61}" type="presOf" srcId="{633CEF76-CFC9-4D3B-B249-CB7DC32D9573}" destId="{2E75F41A-CFD7-43B7-A1E3-7AE7A9CB2020}" srcOrd="0" destOrd="0" presId="urn:microsoft.com/office/officeart/2005/8/layout/bProcess3"/>
    <dgm:cxn modelId="{15029350-0F3E-475D-B6E8-320AE7D729E8}" type="presOf" srcId="{BB3D665C-EAC3-4C9E-B183-AC301902509C}" destId="{38D8B205-16F9-4B88-AED6-3C0ED5C1A474}" srcOrd="0" destOrd="0" presId="urn:microsoft.com/office/officeart/2005/8/layout/bProcess3"/>
    <dgm:cxn modelId="{BF59E854-61FD-4296-A4E2-925B425EC20E}" type="presOf" srcId="{78CEC062-4E74-4C9C-8FA4-AFD9C68A3533}" destId="{1F46CDEA-BFBE-4A2D-83FE-5DD236A8B34A}" srcOrd="0" destOrd="0" presId="urn:microsoft.com/office/officeart/2005/8/layout/bProcess3"/>
    <dgm:cxn modelId="{623E9755-DA12-496F-B271-0744ABC81382}" type="presOf" srcId="{DCC04CAE-B094-4098-B48D-0332FA4BFC2F}" destId="{3A2E2A35-AE82-418E-B77A-870B0BE60E6D}" srcOrd="1" destOrd="0" presId="urn:microsoft.com/office/officeart/2005/8/layout/bProcess3"/>
    <dgm:cxn modelId="{ACCFEC55-1892-4689-8FE7-35F23A5E95B0}" type="presOf" srcId="{78CEC062-4E74-4C9C-8FA4-AFD9C68A3533}" destId="{4BEC9C98-6681-41D0-8960-554828CA7C92}" srcOrd="1" destOrd="0" presId="urn:microsoft.com/office/officeart/2005/8/layout/bProcess3"/>
    <dgm:cxn modelId="{959C737A-B75F-4730-B044-92D3F0E291AA}" srcId="{633CEF76-CFC9-4D3B-B249-CB7DC32D9573}" destId="{ECE80EB2-E70B-409F-AC1C-8A9FD50EE95C}" srcOrd="6" destOrd="0" parTransId="{1FD171FF-F567-44A0-9E8B-B3FF144870BC}" sibTransId="{DCC04CAE-B094-4098-B48D-0332FA4BFC2F}"/>
    <dgm:cxn modelId="{3C2BE37A-06F4-4B47-83CF-13711A527E12}" type="presOf" srcId="{D90248BC-268F-4B1C-9B58-C8E2211D3F3D}" destId="{8943D6E1-5C1C-4D53-9274-031E811121A2}" srcOrd="0" destOrd="0" presId="urn:microsoft.com/office/officeart/2005/8/layout/bProcess3"/>
    <dgm:cxn modelId="{2CFAC386-E2DE-49AE-97C0-53888136FDDD}" type="presOf" srcId="{FC6CDEA2-D99D-4BC1-A28F-B9BDC74AF49E}" destId="{8527003D-C984-42E0-9BAA-0EDDFBD6CFA1}" srcOrd="0" destOrd="0" presId="urn:microsoft.com/office/officeart/2005/8/layout/bProcess3"/>
    <dgm:cxn modelId="{39D3F39C-DC44-46F0-8815-95DC9927A951}" type="presOf" srcId="{A842B57A-1179-4A7A-805E-DF58027E25B8}" destId="{B1168EC8-20A3-4AAD-A73D-7A4BB30CDF1A}" srcOrd="0" destOrd="0" presId="urn:microsoft.com/office/officeart/2005/8/layout/bProcess3"/>
    <dgm:cxn modelId="{73A263A1-D3B7-46BA-94E2-0794DCB13ADB}" type="presOf" srcId="{4166E35F-E5D7-442F-999B-FE7587E5F154}" destId="{6E6E0CCD-C0B6-4715-BA3E-6CA9376764F0}" srcOrd="1" destOrd="0" presId="urn:microsoft.com/office/officeart/2005/8/layout/bProcess3"/>
    <dgm:cxn modelId="{587930A3-F6EE-4282-AF63-262F97748A2E}" srcId="{633CEF76-CFC9-4D3B-B249-CB7DC32D9573}" destId="{A842B57A-1179-4A7A-805E-DF58027E25B8}" srcOrd="0" destOrd="0" parTransId="{970AF14C-7C43-4FA9-91AA-780B106873B1}" sibTransId="{7AE15336-BC0E-4371-975A-514D1C7DBA26}"/>
    <dgm:cxn modelId="{5A778FA4-F526-4D56-BED1-9A70C2399376}" type="presOf" srcId="{ECE80EB2-E70B-409F-AC1C-8A9FD50EE95C}" destId="{EDCF7986-BAA5-4F45-8204-4A4F2D45B40E}" srcOrd="0" destOrd="0" presId="urn:microsoft.com/office/officeart/2005/8/layout/bProcess3"/>
    <dgm:cxn modelId="{988F19C0-59ED-4F25-ADF4-C74128C66D81}" type="presOf" srcId="{4BDC9D3B-89FD-4A6D-911A-F6095B93E3CB}" destId="{5D20D979-69CF-47AA-9132-9E832F37337B}" srcOrd="0" destOrd="0" presId="urn:microsoft.com/office/officeart/2005/8/layout/bProcess3"/>
    <dgm:cxn modelId="{A251A7C9-A432-4D52-9CE1-B5FC1F43B7D4}" type="presOf" srcId="{7AE15336-BC0E-4371-975A-514D1C7DBA26}" destId="{AE5AE268-5434-4CE1-AD88-37BD432B1F8E}" srcOrd="1" destOrd="0" presId="urn:microsoft.com/office/officeart/2005/8/layout/bProcess3"/>
    <dgm:cxn modelId="{C0060FDD-E77F-4B14-835F-0D07DBA2C92A}" type="presOf" srcId="{5685AC6E-4789-41B3-9F19-40E10E5AD65D}" destId="{2B355C5F-AF51-4EC0-9F20-DDFB75F7BC0E}" srcOrd="0" destOrd="0" presId="urn:microsoft.com/office/officeart/2005/8/layout/bProcess3"/>
    <dgm:cxn modelId="{530AE7DF-C42A-4D4A-BE3E-F51780C6020A}" type="presOf" srcId="{7AE15336-BC0E-4371-975A-514D1C7DBA26}" destId="{BE944986-F8B3-461F-8585-D806E203C52F}" srcOrd="0" destOrd="0" presId="urn:microsoft.com/office/officeart/2005/8/layout/bProcess3"/>
    <dgm:cxn modelId="{E1F670E9-2C4F-4943-949A-123F80D25791}" type="presOf" srcId="{FC6CDEA2-D99D-4BC1-A28F-B9BDC74AF49E}" destId="{024BD4AC-EF6D-4B0E-9423-F31BDCAE3F18}" srcOrd="1" destOrd="0" presId="urn:microsoft.com/office/officeart/2005/8/layout/bProcess3"/>
    <dgm:cxn modelId="{E07D52F2-4C92-4738-B8E1-719E554859AF}" type="presOf" srcId="{019F19B9-E1A6-465E-9179-22FAB3F703CA}" destId="{9129F0DC-0A63-4656-8F1D-B32EAEC852CE}" srcOrd="0" destOrd="0" presId="urn:microsoft.com/office/officeart/2005/8/layout/bProcess3"/>
    <dgm:cxn modelId="{9C93CCF2-C510-4AD1-867D-12F6DE1613ED}" type="presOf" srcId="{CC696194-1F10-4739-9BA3-2F15378EEEBD}" destId="{217EED7E-713C-4DE7-8E93-EB867D905418}" srcOrd="0" destOrd="0" presId="urn:microsoft.com/office/officeart/2005/8/layout/bProcess3"/>
    <dgm:cxn modelId="{2AE62DFB-F59A-4242-B09A-077FF68EBDBC}" type="presOf" srcId="{BB3D665C-EAC3-4C9E-B183-AC301902509C}" destId="{9118560B-4D7C-4215-8441-B9A93EAD0D1F}" srcOrd="1" destOrd="0" presId="urn:microsoft.com/office/officeart/2005/8/layout/bProcess3"/>
    <dgm:cxn modelId="{0ADE73FE-D4B5-42AD-B64A-919F7A14A1C8}" srcId="{633CEF76-CFC9-4D3B-B249-CB7DC32D9573}" destId="{B06D6653-B4A1-4B9E-8353-CF8416D99DAD}" srcOrd="4" destOrd="0" parTransId="{EF33392F-9C45-4150-A879-8A66C7CFE888}" sibTransId="{78CEC062-4E74-4C9C-8FA4-AFD9C68A3533}"/>
    <dgm:cxn modelId="{7620613D-A7D0-4A56-BD43-C88A6055ABDE}" type="presParOf" srcId="{2E75F41A-CFD7-43B7-A1E3-7AE7A9CB2020}" destId="{B1168EC8-20A3-4AAD-A73D-7A4BB30CDF1A}" srcOrd="0" destOrd="0" presId="urn:microsoft.com/office/officeart/2005/8/layout/bProcess3"/>
    <dgm:cxn modelId="{B1D4D790-AC8B-4BC6-A64B-E7E34A3BF3D1}" type="presParOf" srcId="{2E75F41A-CFD7-43B7-A1E3-7AE7A9CB2020}" destId="{BE944986-F8B3-461F-8585-D806E203C52F}" srcOrd="1" destOrd="0" presId="urn:microsoft.com/office/officeart/2005/8/layout/bProcess3"/>
    <dgm:cxn modelId="{14542A81-12A7-4BB9-8266-A27863D8504A}" type="presParOf" srcId="{BE944986-F8B3-461F-8585-D806E203C52F}" destId="{AE5AE268-5434-4CE1-AD88-37BD432B1F8E}" srcOrd="0" destOrd="0" presId="urn:microsoft.com/office/officeart/2005/8/layout/bProcess3"/>
    <dgm:cxn modelId="{90D7B5A6-1CC1-42E9-B7AB-898448202F9F}" type="presParOf" srcId="{2E75F41A-CFD7-43B7-A1E3-7AE7A9CB2020}" destId="{8943D6E1-5C1C-4D53-9274-031E811121A2}" srcOrd="2" destOrd="0" presId="urn:microsoft.com/office/officeart/2005/8/layout/bProcess3"/>
    <dgm:cxn modelId="{AAAD1310-5126-4F10-8F55-EDCCABFB9741}" type="presParOf" srcId="{2E75F41A-CFD7-43B7-A1E3-7AE7A9CB2020}" destId="{D036B4F1-840E-4BB4-A217-0B01B7421434}" srcOrd="3" destOrd="0" presId="urn:microsoft.com/office/officeart/2005/8/layout/bProcess3"/>
    <dgm:cxn modelId="{A9345A31-1294-4B60-BD81-BBE063CB069F}" type="presParOf" srcId="{D036B4F1-840E-4BB4-A217-0B01B7421434}" destId="{6E6E0CCD-C0B6-4715-BA3E-6CA9376764F0}" srcOrd="0" destOrd="0" presId="urn:microsoft.com/office/officeart/2005/8/layout/bProcess3"/>
    <dgm:cxn modelId="{D75720EA-AE79-4E40-9881-DE2A0FA31F24}" type="presParOf" srcId="{2E75F41A-CFD7-43B7-A1E3-7AE7A9CB2020}" destId="{5D20D979-69CF-47AA-9132-9E832F37337B}" srcOrd="4" destOrd="0" presId="urn:microsoft.com/office/officeart/2005/8/layout/bProcess3"/>
    <dgm:cxn modelId="{6013AD9B-0AEE-4FDE-B2A9-18284B429DA1}" type="presParOf" srcId="{2E75F41A-CFD7-43B7-A1E3-7AE7A9CB2020}" destId="{38D8B205-16F9-4B88-AED6-3C0ED5C1A474}" srcOrd="5" destOrd="0" presId="urn:microsoft.com/office/officeart/2005/8/layout/bProcess3"/>
    <dgm:cxn modelId="{A7C2AA41-23F3-45EE-BE7E-6CC540B65607}" type="presParOf" srcId="{38D8B205-16F9-4B88-AED6-3C0ED5C1A474}" destId="{9118560B-4D7C-4215-8441-B9A93EAD0D1F}" srcOrd="0" destOrd="0" presId="urn:microsoft.com/office/officeart/2005/8/layout/bProcess3"/>
    <dgm:cxn modelId="{30985EB9-4FA6-4789-BCF0-41A32B3ACBD1}" type="presParOf" srcId="{2E75F41A-CFD7-43B7-A1E3-7AE7A9CB2020}" destId="{2B355C5F-AF51-4EC0-9F20-DDFB75F7BC0E}" srcOrd="6" destOrd="0" presId="urn:microsoft.com/office/officeart/2005/8/layout/bProcess3"/>
    <dgm:cxn modelId="{57C2E82E-3726-4993-A91B-E61263BDAF9F}" type="presParOf" srcId="{2E75F41A-CFD7-43B7-A1E3-7AE7A9CB2020}" destId="{217EED7E-713C-4DE7-8E93-EB867D905418}" srcOrd="7" destOrd="0" presId="urn:microsoft.com/office/officeart/2005/8/layout/bProcess3"/>
    <dgm:cxn modelId="{57B1353B-ACA4-46BB-920E-4711D3CFDB98}" type="presParOf" srcId="{217EED7E-713C-4DE7-8E93-EB867D905418}" destId="{AAD63B98-277D-40AF-8A16-FCE1A67CF252}" srcOrd="0" destOrd="0" presId="urn:microsoft.com/office/officeart/2005/8/layout/bProcess3"/>
    <dgm:cxn modelId="{1EAE6A56-DDCD-4D5E-BB2F-66FE00588A36}" type="presParOf" srcId="{2E75F41A-CFD7-43B7-A1E3-7AE7A9CB2020}" destId="{8489647F-2444-49FE-B0DA-89BA44019771}" srcOrd="8" destOrd="0" presId="urn:microsoft.com/office/officeart/2005/8/layout/bProcess3"/>
    <dgm:cxn modelId="{F2757CAB-319F-4B8F-B6B9-201FEC65CF8F}" type="presParOf" srcId="{2E75F41A-CFD7-43B7-A1E3-7AE7A9CB2020}" destId="{1F46CDEA-BFBE-4A2D-83FE-5DD236A8B34A}" srcOrd="9" destOrd="0" presId="urn:microsoft.com/office/officeart/2005/8/layout/bProcess3"/>
    <dgm:cxn modelId="{00A6AFF4-7144-44FE-BC2D-16E56DB8FF67}" type="presParOf" srcId="{1F46CDEA-BFBE-4A2D-83FE-5DD236A8B34A}" destId="{4BEC9C98-6681-41D0-8960-554828CA7C92}" srcOrd="0" destOrd="0" presId="urn:microsoft.com/office/officeart/2005/8/layout/bProcess3"/>
    <dgm:cxn modelId="{99D852A8-3E06-4084-BE0B-0A71B1E57E2D}" type="presParOf" srcId="{2E75F41A-CFD7-43B7-A1E3-7AE7A9CB2020}" destId="{9129F0DC-0A63-4656-8F1D-B32EAEC852CE}" srcOrd="10" destOrd="0" presId="urn:microsoft.com/office/officeart/2005/8/layout/bProcess3"/>
    <dgm:cxn modelId="{12394513-D999-4521-8E2C-FF3F11CD0DD7}" type="presParOf" srcId="{2E75F41A-CFD7-43B7-A1E3-7AE7A9CB2020}" destId="{8527003D-C984-42E0-9BAA-0EDDFBD6CFA1}" srcOrd="11" destOrd="0" presId="urn:microsoft.com/office/officeart/2005/8/layout/bProcess3"/>
    <dgm:cxn modelId="{D0D84A38-7DB2-4A9E-A1AF-934E798141BA}" type="presParOf" srcId="{8527003D-C984-42E0-9BAA-0EDDFBD6CFA1}" destId="{024BD4AC-EF6D-4B0E-9423-F31BDCAE3F18}" srcOrd="0" destOrd="0" presId="urn:microsoft.com/office/officeart/2005/8/layout/bProcess3"/>
    <dgm:cxn modelId="{2F6A683C-BBBE-4154-84DB-86F7D6BF547E}" type="presParOf" srcId="{2E75F41A-CFD7-43B7-A1E3-7AE7A9CB2020}" destId="{EDCF7986-BAA5-4F45-8204-4A4F2D45B40E}" srcOrd="12" destOrd="0" presId="urn:microsoft.com/office/officeart/2005/8/layout/bProcess3"/>
    <dgm:cxn modelId="{FA19FB77-8F95-45BE-882D-AB4FC0919B0B}" type="presParOf" srcId="{2E75F41A-CFD7-43B7-A1E3-7AE7A9CB2020}" destId="{77AE3372-EA6E-4622-AC93-A35760C75266}" srcOrd="13" destOrd="0" presId="urn:microsoft.com/office/officeart/2005/8/layout/bProcess3"/>
    <dgm:cxn modelId="{7060D4DF-AAEC-48CE-A62B-9466B706FB0A}" type="presParOf" srcId="{77AE3372-EA6E-4622-AC93-A35760C75266}" destId="{3A2E2A35-AE82-418E-B77A-870B0BE60E6D}" srcOrd="0" destOrd="0" presId="urn:microsoft.com/office/officeart/2005/8/layout/bProcess3"/>
    <dgm:cxn modelId="{5C58ED07-FF68-45E7-92BE-983F3D5E0E69}" type="presParOf" srcId="{2E75F41A-CFD7-43B7-A1E3-7AE7A9CB2020}" destId="{E708B443-A8C3-4075-B689-3266902CD8BC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BDA56D-928E-462B-9A89-D00F012DB44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37B807-8887-4746-BEA8-E42A2D4348F2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ประโยชน์ของการนำผลไปใช้</a:t>
          </a:r>
          <a:endParaRPr lang="en-US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C5D8A2A-5E8D-45D0-8CFE-B1E3A047232A}" type="parTrans" cxnId="{682124E7-D73D-4543-AC7F-CB767F9A37BB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B2B6C49-DF1C-46AE-8DE0-CC8D510661B3}" type="sibTrans" cxnId="{682124E7-D73D-4543-AC7F-CB767F9A37BB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C599055-CE0D-4B75-8F11-51368C0B3B5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จุดมุ่งหมายของการวิจัย</a:t>
          </a:r>
          <a:endParaRPr lang="en-US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F13BE27-6664-4653-8749-C14979499646}" type="parTrans" cxnId="{99ABFBB7-9F4D-4982-90EE-A997F59A4D78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E87CB29-4BD1-4824-92C1-B6FCFD4F2D9F}" type="sibTrans" cxnId="{99ABFBB7-9F4D-4982-90EE-A997F59A4D78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0F01987-FF9C-465C-98AC-0BBC96251B1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ลักษณะของข้อมูล</a:t>
          </a:r>
          <a:endParaRPr lang="en-US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67D8C8F-F6CF-4301-9EC6-256B40A3CB6F}" type="parTrans" cxnId="{DF4A0C75-80E4-4C16-AFCC-9554980A5B89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A1A970F-09F5-46EF-B897-D8A51B7DD451}" type="sibTrans" cxnId="{DF4A0C75-80E4-4C16-AFCC-9554980A5B89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608E18D-98D6-4B3B-8C9F-B863C2796AE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ระเบียบวิธีวิจัย</a:t>
          </a:r>
          <a:endParaRPr lang="en-US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6F209E3-69A0-4A6A-B558-28347E7E930A}" type="parTrans" cxnId="{C7118620-0676-4DB9-9C87-8099AD6DF4FC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B2E06B4-5153-4919-B600-08539FAD8345}" type="sibTrans" cxnId="{C7118620-0676-4DB9-9C87-8099AD6DF4FC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AA73047-4800-4FF4-AA0B-1C099C6B655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5. </a:t>
          </a:r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ลักษณะวิชาหรือศาสตร์ที่ใช้ศึกษา</a:t>
          </a:r>
          <a:endParaRPr lang="en-US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BDFF379-84B2-401B-9E4A-E3D231BD7219}" type="parTrans" cxnId="{02B6DAA1-EEEE-4DA5-90FE-2A6E0285D590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DF41E6F-EE5A-4EB5-BA92-6DFFCE64ED71}" type="sibTrans" cxnId="{02B6DAA1-EEEE-4DA5-90FE-2A6E0285D590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A696CB4-D0E2-463E-815E-778E4BBEE25E}">
      <dgm:prSet phldrT="[Text]"/>
      <dgm:spPr/>
      <dgm:t>
        <a:bodyPr/>
        <a:lstStyle/>
        <a:p>
          <a:r>
            <a:rPr lang="th-TH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ฯลฯ</a:t>
          </a:r>
          <a:endParaRPr lang="en-US" b="1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7D07B20-93D2-4105-9DD5-E39C6D44AF97}" type="parTrans" cxnId="{4AF31298-9106-4EBA-9503-7C565F5FB322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A36860D-ADE1-4ECC-B5DE-51AF74363165}" type="sibTrans" cxnId="{4AF31298-9106-4EBA-9503-7C565F5FB322}">
      <dgm:prSet/>
      <dgm:spPr/>
      <dgm:t>
        <a:bodyPr/>
        <a:lstStyle/>
        <a:p>
          <a:endParaRPr lang="en-US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1769310-7E48-4CD2-82C0-2F4D94BB7C43}" type="pres">
      <dgm:prSet presAssocID="{A9BDA56D-928E-462B-9A89-D00F012DB444}" presName="diagram" presStyleCnt="0">
        <dgm:presLayoutVars>
          <dgm:dir/>
          <dgm:resizeHandles val="exact"/>
        </dgm:presLayoutVars>
      </dgm:prSet>
      <dgm:spPr/>
    </dgm:pt>
    <dgm:pt modelId="{2EA110D8-6739-4C4B-BB08-039BA8AF2CFE}" type="pres">
      <dgm:prSet presAssocID="{3C37B807-8887-4746-BEA8-E42A2D4348F2}" presName="node" presStyleLbl="node1" presStyleIdx="0" presStyleCnt="6" custLinFactNeighborX="-2963">
        <dgm:presLayoutVars>
          <dgm:bulletEnabled val="1"/>
        </dgm:presLayoutVars>
      </dgm:prSet>
      <dgm:spPr/>
    </dgm:pt>
    <dgm:pt modelId="{36F55453-DB89-4AD3-B59B-7110302AF01B}" type="pres">
      <dgm:prSet presAssocID="{FB2B6C49-DF1C-46AE-8DE0-CC8D510661B3}" presName="sibTrans" presStyleCnt="0"/>
      <dgm:spPr/>
    </dgm:pt>
    <dgm:pt modelId="{DBDBB211-8039-429A-B84E-19BC4EF799DB}" type="pres">
      <dgm:prSet presAssocID="{CC599055-CE0D-4B75-8F11-51368C0B3B5D}" presName="node" presStyleLbl="node1" presStyleIdx="1" presStyleCnt="6" custLinFactNeighborX="-370" custLinFactNeighborY="-309">
        <dgm:presLayoutVars>
          <dgm:bulletEnabled val="1"/>
        </dgm:presLayoutVars>
      </dgm:prSet>
      <dgm:spPr/>
    </dgm:pt>
    <dgm:pt modelId="{BC469247-9521-40A3-B6F6-7DAB8CCC6434}" type="pres">
      <dgm:prSet presAssocID="{6E87CB29-4BD1-4824-92C1-B6FCFD4F2D9F}" presName="sibTrans" presStyleCnt="0"/>
      <dgm:spPr/>
    </dgm:pt>
    <dgm:pt modelId="{30DBFB58-DF69-46E8-B31F-BAD1BD02A7CA}" type="pres">
      <dgm:prSet presAssocID="{C0F01987-FF9C-465C-98AC-0BBC96251B1E}" presName="node" presStyleLbl="node1" presStyleIdx="2" presStyleCnt="6" custLinFactNeighborX="-741" custLinFactNeighborY="-309">
        <dgm:presLayoutVars>
          <dgm:bulletEnabled val="1"/>
        </dgm:presLayoutVars>
      </dgm:prSet>
      <dgm:spPr/>
    </dgm:pt>
    <dgm:pt modelId="{3E15D72D-CBC4-471A-8B7D-48C5266EA4F9}" type="pres">
      <dgm:prSet presAssocID="{EA1A970F-09F5-46EF-B897-D8A51B7DD451}" presName="sibTrans" presStyleCnt="0"/>
      <dgm:spPr/>
    </dgm:pt>
    <dgm:pt modelId="{08D8BE67-B6E5-4CFF-A297-04F3DB1F3375}" type="pres">
      <dgm:prSet presAssocID="{E608E18D-98D6-4B3B-8C9F-B863C2796AE9}" presName="node" presStyleLbl="node1" presStyleIdx="3" presStyleCnt="6">
        <dgm:presLayoutVars>
          <dgm:bulletEnabled val="1"/>
        </dgm:presLayoutVars>
      </dgm:prSet>
      <dgm:spPr/>
    </dgm:pt>
    <dgm:pt modelId="{98C213E7-D0D6-4795-B6BB-6DF2BF03FFB1}" type="pres">
      <dgm:prSet presAssocID="{CB2E06B4-5153-4919-B600-08539FAD8345}" presName="sibTrans" presStyleCnt="0"/>
      <dgm:spPr/>
    </dgm:pt>
    <dgm:pt modelId="{665E2383-1519-43CB-9589-E859555808B0}" type="pres">
      <dgm:prSet presAssocID="{3AA73047-4800-4FF4-AA0B-1C099C6B6551}" presName="node" presStyleLbl="node1" presStyleIdx="4" presStyleCnt="6" custLinFactNeighborX="-370" custLinFactNeighborY="-309">
        <dgm:presLayoutVars>
          <dgm:bulletEnabled val="1"/>
        </dgm:presLayoutVars>
      </dgm:prSet>
      <dgm:spPr/>
    </dgm:pt>
    <dgm:pt modelId="{EA5E8A65-6104-42BD-9993-A8D00A0F8532}" type="pres">
      <dgm:prSet presAssocID="{9DF41E6F-EE5A-4EB5-BA92-6DFFCE64ED71}" presName="sibTrans" presStyleCnt="0"/>
      <dgm:spPr/>
    </dgm:pt>
    <dgm:pt modelId="{695FA89E-12F7-45A2-88C6-6E6FE1F6E2FC}" type="pres">
      <dgm:prSet presAssocID="{AA696CB4-D0E2-463E-815E-778E4BBEE25E}" presName="node" presStyleLbl="node1" presStyleIdx="5" presStyleCnt="6" custLinFactNeighborX="-741" custLinFactNeighborY="-309">
        <dgm:presLayoutVars>
          <dgm:bulletEnabled val="1"/>
        </dgm:presLayoutVars>
      </dgm:prSet>
      <dgm:spPr/>
    </dgm:pt>
  </dgm:ptLst>
  <dgm:cxnLst>
    <dgm:cxn modelId="{C7118620-0676-4DB9-9C87-8099AD6DF4FC}" srcId="{A9BDA56D-928E-462B-9A89-D00F012DB444}" destId="{E608E18D-98D6-4B3B-8C9F-B863C2796AE9}" srcOrd="3" destOrd="0" parTransId="{E6F209E3-69A0-4A6A-B558-28347E7E930A}" sibTransId="{CB2E06B4-5153-4919-B600-08539FAD8345}"/>
    <dgm:cxn modelId="{ABF9E540-D047-4717-8161-552966E1A06E}" type="presOf" srcId="{3AA73047-4800-4FF4-AA0B-1C099C6B6551}" destId="{665E2383-1519-43CB-9589-E859555808B0}" srcOrd="0" destOrd="0" presId="urn:microsoft.com/office/officeart/2005/8/layout/default"/>
    <dgm:cxn modelId="{DF4A0C75-80E4-4C16-AFCC-9554980A5B89}" srcId="{A9BDA56D-928E-462B-9A89-D00F012DB444}" destId="{C0F01987-FF9C-465C-98AC-0BBC96251B1E}" srcOrd="2" destOrd="0" parTransId="{A67D8C8F-F6CF-4301-9EC6-256B40A3CB6F}" sibTransId="{EA1A970F-09F5-46EF-B897-D8A51B7DD451}"/>
    <dgm:cxn modelId="{203A4A78-7C3B-432A-BF50-7A4DACD37EDC}" type="presOf" srcId="{C0F01987-FF9C-465C-98AC-0BBC96251B1E}" destId="{30DBFB58-DF69-46E8-B31F-BAD1BD02A7CA}" srcOrd="0" destOrd="0" presId="urn:microsoft.com/office/officeart/2005/8/layout/default"/>
    <dgm:cxn modelId="{C3AE1C7A-9E32-483B-A99B-BED1E81405C2}" type="presOf" srcId="{E608E18D-98D6-4B3B-8C9F-B863C2796AE9}" destId="{08D8BE67-B6E5-4CFF-A297-04F3DB1F3375}" srcOrd="0" destOrd="0" presId="urn:microsoft.com/office/officeart/2005/8/layout/default"/>
    <dgm:cxn modelId="{D01EE286-4ACC-492D-9E87-7E2D9998912E}" type="presOf" srcId="{3C37B807-8887-4746-BEA8-E42A2D4348F2}" destId="{2EA110D8-6739-4C4B-BB08-039BA8AF2CFE}" srcOrd="0" destOrd="0" presId="urn:microsoft.com/office/officeart/2005/8/layout/default"/>
    <dgm:cxn modelId="{4AF31298-9106-4EBA-9503-7C565F5FB322}" srcId="{A9BDA56D-928E-462B-9A89-D00F012DB444}" destId="{AA696CB4-D0E2-463E-815E-778E4BBEE25E}" srcOrd="5" destOrd="0" parTransId="{67D07B20-93D2-4105-9DD5-E39C6D44AF97}" sibTransId="{AA36860D-ADE1-4ECC-B5DE-51AF74363165}"/>
    <dgm:cxn modelId="{02B6DAA1-EEEE-4DA5-90FE-2A6E0285D590}" srcId="{A9BDA56D-928E-462B-9A89-D00F012DB444}" destId="{3AA73047-4800-4FF4-AA0B-1C099C6B6551}" srcOrd="4" destOrd="0" parTransId="{5BDFF379-84B2-401B-9E4A-E3D231BD7219}" sibTransId="{9DF41E6F-EE5A-4EB5-BA92-6DFFCE64ED71}"/>
    <dgm:cxn modelId="{99ABFBB7-9F4D-4982-90EE-A997F59A4D78}" srcId="{A9BDA56D-928E-462B-9A89-D00F012DB444}" destId="{CC599055-CE0D-4B75-8F11-51368C0B3B5D}" srcOrd="1" destOrd="0" parTransId="{AF13BE27-6664-4653-8749-C14979499646}" sibTransId="{6E87CB29-4BD1-4824-92C1-B6FCFD4F2D9F}"/>
    <dgm:cxn modelId="{613F37C7-F6FC-4245-9C73-2557ABAB1EDB}" type="presOf" srcId="{CC599055-CE0D-4B75-8F11-51368C0B3B5D}" destId="{DBDBB211-8039-429A-B84E-19BC4EF799DB}" srcOrd="0" destOrd="0" presId="urn:microsoft.com/office/officeart/2005/8/layout/default"/>
    <dgm:cxn modelId="{90B638E4-2A72-45FF-B847-F22EB694C843}" type="presOf" srcId="{AA696CB4-D0E2-463E-815E-778E4BBEE25E}" destId="{695FA89E-12F7-45A2-88C6-6E6FE1F6E2FC}" srcOrd="0" destOrd="0" presId="urn:microsoft.com/office/officeart/2005/8/layout/default"/>
    <dgm:cxn modelId="{682124E7-D73D-4543-AC7F-CB767F9A37BB}" srcId="{A9BDA56D-928E-462B-9A89-D00F012DB444}" destId="{3C37B807-8887-4746-BEA8-E42A2D4348F2}" srcOrd="0" destOrd="0" parTransId="{AC5D8A2A-5E8D-45D0-8CFE-B1E3A047232A}" sibTransId="{FB2B6C49-DF1C-46AE-8DE0-CC8D510661B3}"/>
    <dgm:cxn modelId="{3ECE5BF0-39E9-40B0-B899-450592D2D212}" type="presOf" srcId="{A9BDA56D-928E-462B-9A89-D00F012DB444}" destId="{21769310-7E48-4CD2-82C0-2F4D94BB7C43}" srcOrd="0" destOrd="0" presId="urn:microsoft.com/office/officeart/2005/8/layout/default"/>
    <dgm:cxn modelId="{6F46A5C1-0367-4018-B268-80790C8B4785}" type="presParOf" srcId="{21769310-7E48-4CD2-82C0-2F4D94BB7C43}" destId="{2EA110D8-6739-4C4B-BB08-039BA8AF2CFE}" srcOrd="0" destOrd="0" presId="urn:microsoft.com/office/officeart/2005/8/layout/default"/>
    <dgm:cxn modelId="{E3EB1FD8-7024-48A1-A205-3D8A4707B521}" type="presParOf" srcId="{21769310-7E48-4CD2-82C0-2F4D94BB7C43}" destId="{36F55453-DB89-4AD3-B59B-7110302AF01B}" srcOrd="1" destOrd="0" presId="urn:microsoft.com/office/officeart/2005/8/layout/default"/>
    <dgm:cxn modelId="{8CA9DCD8-FACA-42BE-8627-13411663DC18}" type="presParOf" srcId="{21769310-7E48-4CD2-82C0-2F4D94BB7C43}" destId="{DBDBB211-8039-429A-B84E-19BC4EF799DB}" srcOrd="2" destOrd="0" presId="urn:microsoft.com/office/officeart/2005/8/layout/default"/>
    <dgm:cxn modelId="{D1068CE9-BB64-4D2B-9FE5-B53E39E928B8}" type="presParOf" srcId="{21769310-7E48-4CD2-82C0-2F4D94BB7C43}" destId="{BC469247-9521-40A3-B6F6-7DAB8CCC6434}" srcOrd="3" destOrd="0" presId="urn:microsoft.com/office/officeart/2005/8/layout/default"/>
    <dgm:cxn modelId="{CAEC1900-EDBD-44BE-BD6A-C27DD1EA7077}" type="presParOf" srcId="{21769310-7E48-4CD2-82C0-2F4D94BB7C43}" destId="{30DBFB58-DF69-46E8-B31F-BAD1BD02A7CA}" srcOrd="4" destOrd="0" presId="urn:microsoft.com/office/officeart/2005/8/layout/default"/>
    <dgm:cxn modelId="{3DA820F2-3BF1-476B-A5A7-B583C4FF5A01}" type="presParOf" srcId="{21769310-7E48-4CD2-82C0-2F4D94BB7C43}" destId="{3E15D72D-CBC4-471A-8B7D-48C5266EA4F9}" srcOrd="5" destOrd="0" presId="urn:microsoft.com/office/officeart/2005/8/layout/default"/>
    <dgm:cxn modelId="{59BBDFEA-5FE2-49E5-B879-4D481C24A76C}" type="presParOf" srcId="{21769310-7E48-4CD2-82C0-2F4D94BB7C43}" destId="{08D8BE67-B6E5-4CFF-A297-04F3DB1F3375}" srcOrd="6" destOrd="0" presId="urn:microsoft.com/office/officeart/2005/8/layout/default"/>
    <dgm:cxn modelId="{4D9DCA24-DD78-4D08-B3A1-6D9C09A47431}" type="presParOf" srcId="{21769310-7E48-4CD2-82C0-2F4D94BB7C43}" destId="{98C213E7-D0D6-4795-B6BB-6DF2BF03FFB1}" srcOrd="7" destOrd="0" presId="urn:microsoft.com/office/officeart/2005/8/layout/default"/>
    <dgm:cxn modelId="{04F57CA3-E1E8-4E9D-B456-7F67FF93F7EE}" type="presParOf" srcId="{21769310-7E48-4CD2-82C0-2F4D94BB7C43}" destId="{665E2383-1519-43CB-9589-E859555808B0}" srcOrd="8" destOrd="0" presId="urn:microsoft.com/office/officeart/2005/8/layout/default"/>
    <dgm:cxn modelId="{50775F00-A840-4D08-A779-72BE024B5FD8}" type="presParOf" srcId="{21769310-7E48-4CD2-82C0-2F4D94BB7C43}" destId="{EA5E8A65-6104-42BD-9993-A8D00A0F8532}" srcOrd="9" destOrd="0" presId="urn:microsoft.com/office/officeart/2005/8/layout/default"/>
    <dgm:cxn modelId="{E1BBC629-016F-4A41-8C61-4A90CCE77AD3}" type="presParOf" srcId="{21769310-7E48-4CD2-82C0-2F4D94BB7C43}" destId="{695FA89E-12F7-45A2-88C6-6E6FE1F6E2F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AECD55-CE73-406D-B3E5-0C47D88AD418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7DE201-03A6-4FC8-8E07-70CC73E400C8}">
      <dgm:prSet phldrT="[Text]" custT="1"/>
      <dgm:spPr>
        <a:solidFill>
          <a:srgbClr val="0070C0"/>
        </a:solidFill>
      </dgm:spPr>
      <dgm:t>
        <a:bodyPr/>
        <a:lstStyle/>
        <a:p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นักวิจัย</a:t>
          </a:r>
          <a:endParaRPr lang="en-US" sz="28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74203F5-C271-43D6-B857-07CED1E96B87}" type="parTrans" cxnId="{4A07FB14-4B15-4C44-9F0B-DB19D956653C}">
      <dgm:prSet/>
      <dgm:spPr/>
      <dgm:t>
        <a:bodyPr/>
        <a:lstStyle/>
        <a:p>
          <a:endParaRPr lang="en-US"/>
        </a:p>
      </dgm:t>
    </dgm:pt>
    <dgm:pt modelId="{1ECFEC87-8427-4EB4-91E8-DE209E01C9C0}" type="sibTrans" cxnId="{4A07FB14-4B15-4C44-9F0B-DB19D956653C}">
      <dgm:prSet/>
      <dgm:spPr/>
      <dgm:t>
        <a:bodyPr/>
        <a:lstStyle/>
        <a:p>
          <a:endParaRPr lang="en-US"/>
        </a:p>
      </dgm:t>
    </dgm:pt>
    <dgm:pt modelId="{B0616297-4F6D-4A1D-8CEC-87CF8C277697}">
      <dgm:prSet phldrT="[Text]"/>
      <dgm:spPr/>
      <dgm:t>
        <a:bodyPr/>
        <a:lstStyle/>
        <a:p>
          <a:r>
            <a:rPr lang="th-TH" b="1" i="0" dirty="0">
              <a:latin typeface="TH Niramit AS" panose="02000506000000020004" pitchFamily="2" charset="-34"/>
              <a:cs typeface="TH Niramit AS" panose="02000506000000020004" pitchFamily="2" charset="-34"/>
            </a:rPr>
            <a:t>พัฒนานักวิจัย /ทรัพยากรมนุษย์</a:t>
          </a:r>
          <a:endParaRPr lang="en-US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AE52D84-A8CA-4E6C-8110-268F9966D929}" type="parTrans" cxnId="{CDCD156B-9C11-4895-9018-223252275981}">
      <dgm:prSet/>
      <dgm:spPr/>
      <dgm:t>
        <a:bodyPr/>
        <a:lstStyle/>
        <a:p>
          <a:endParaRPr lang="en-US"/>
        </a:p>
      </dgm:t>
    </dgm:pt>
    <dgm:pt modelId="{C1479756-C844-40AD-88ED-0796203E85C2}" type="sibTrans" cxnId="{CDCD156B-9C11-4895-9018-223252275981}">
      <dgm:prSet/>
      <dgm:spPr/>
      <dgm:t>
        <a:bodyPr/>
        <a:lstStyle/>
        <a:p>
          <a:endParaRPr lang="en-US"/>
        </a:p>
      </dgm:t>
    </dgm:pt>
    <dgm:pt modelId="{3C8DA413-76B7-4B63-8C61-3C1187164626}">
      <dgm:prSet phldrT="[Text]" custT="1"/>
      <dgm:spPr>
        <a:solidFill>
          <a:srgbClr val="41A578"/>
        </a:solidFill>
      </dgm:spPr>
      <dgm:t>
        <a:bodyPr/>
        <a:lstStyle/>
        <a:p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องค์กรของนักวิจัย</a:t>
          </a:r>
          <a:endParaRPr lang="en-US" sz="28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645DA28-A6F5-4547-A811-B3095044912F}" type="parTrans" cxnId="{F4DC648A-2E0D-44D3-A96A-D082BC46D8F5}">
      <dgm:prSet/>
      <dgm:spPr/>
      <dgm:t>
        <a:bodyPr/>
        <a:lstStyle/>
        <a:p>
          <a:endParaRPr lang="en-US"/>
        </a:p>
      </dgm:t>
    </dgm:pt>
    <dgm:pt modelId="{1D4F2696-710C-4349-8F61-B34985D259CB}" type="sibTrans" cxnId="{F4DC648A-2E0D-44D3-A96A-D082BC46D8F5}">
      <dgm:prSet/>
      <dgm:spPr/>
      <dgm:t>
        <a:bodyPr/>
        <a:lstStyle/>
        <a:p>
          <a:endParaRPr lang="en-US"/>
        </a:p>
      </dgm:t>
    </dgm:pt>
    <dgm:pt modelId="{0E98C8D0-1D96-4712-95ED-629A6E2D05F5}">
      <dgm:prSet phldrT="[Text]"/>
      <dgm:spPr/>
      <dgm:t>
        <a:bodyPr/>
        <a:lstStyle/>
        <a:p>
          <a:r>
            <a:rPr lang="th-TH" b="1" i="0" dirty="0">
              <a:latin typeface="TH Niramit AS" panose="02000506000000020004" pitchFamily="2" charset="-34"/>
              <a:cs typeface="TH Niramit AS" panose="02000506000000020004" pitchFamily="2" charset="-34"/>
            </a:rPr>
            <a:t>ได้สารสนเทศเพื่อวินิจฉัย ตัดสินใจ ดำเนินการแก้ปัญหา พัฒนาองค์กร</a:t>
          </a:r>
          <a:endParaRPr lang="en-US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327A4AA-9359-4126-942F-72CC7477AEF5}" type="parTrans" cxnId="{2622C55D-8F13-4F5B-B802-1D92B2CBFD98}">
      <dgm:prSet/>
      <dgm:spPr/>
      <dgm:t>
        <a:bodyPr/>
        <a:lstStyle/>
        <a:p>
          <a:endParaRPr lang="en-US"/>
        </a:p>
      </dgm:t>
    </dgm:pt>
    <dgm:pt modelId="{DF52B9AF-7F46-4F66-9B18-A61184A53896}" type="sibTrans" cxnId="{2622C55D-8F13-4F5B-B802-1D92B2CBFD98}">
      <dgm:prSet/>
      <dgm:spPr/>
      <dgm:t>
        <a:bodyPr/>
        <a:lstStyle/>
        <a:p>
          <a:endParaRPr lang="en-US"/>
        </a:p>
      </dgm:t>
    </dgm:pt>
    <dgm:pt modelId="{6F8702E4-9D8F-40D5-936B-A12AED06910C}">
      <dgm:prSet phldrT="[Text]" custT="1"/>
      <dgm:spPr>
        <a:solidFill>
          <a:srgbClr val="E33D9C"/>
        </a:solidFill>
      </dgm:spPr>
      <dgm:t>
        <a:bodyPr/>
        <a:lstStyle/>
        <a:p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วงวิชาการ</a:t>
          </a:r>
          <a:endParaRPr lang="en-US" sz="28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96E5023-4F1F-4CD9-BA5C-C91503F353FB}" type="parTrans" cxnId="{F5DBCBC3-A057-49CB-A7EC-6B888DFDC0AF}">
      <dgm:prSet/>
      <dgm:spPr/>
      <dgm:t>
        <a:bodyPr/>
        <a:lstStyle/>
        <a:p>
          <a:endParaRPr lang="en-US"/>
        </a:p>
      </dgm:t>
    </dgm:pt>
    <dgm:pt modelId="{BE634815-C59D-4BF3-99F8-33DFE4756748}" type="sibTrans" cxnId="{F5DBCBC3-A057-49CB-A7EC-6B888DFDC0AF}">
      <dgm:prSet/>
      <dgm:spPr/>
      <dgm:t>
        <a:bodyPr/>
        <a:lstStyle/>
        <a:p>
          <a:endParaRPr lang="en-US"/>
        </a:p>
      </dgm:t>
    </dgm:pt>
    <dgm:pt modelId="{E4F89E7E-8194-45E8-AD84-3636097C8EF8}">
      <dgm:prSet phldrT="[Text]"/>
      <dgm:spPr/>
      <dgm:t>
        <a:bodyPr/>
        <a:lstStyle/>
        <a:p>
          <a:r>
            <a:rPr lang="th-TH" b="1" i="0" dirty="0">
              <a:latin typeface="TH Niramit AS" panose="02000506000000020004" pitchFamily="2" charset="-34"/>
              <a:cs typeface="TH Niramit AS" panose="02000506000000020004" pitchFamily="2" charset="-34"/>
            </a:rPr>
            <a:t>พัฒนาแต่ละศาสตร์สาขาให้มีความก้าวหน้า</a:t>
          </a:r>
          <a:endParaRPr lang="en-US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2AEC23E-707F-4AAE-A637-FD2CADEA77AC}" type="parTrans" cxnId="{91C694F9-7F6E-4EF0-8AB0-92951C7F2A1F}">
      <dgm:prSet/>
      <dgm:spPr/>
      <dgm:t>
        <a:bodyPr/>
        <a:lstStyle/>
        <a:p>
          <a:endParaRPr lang="en-US"/>
        </a:p>
      </dgm:t>
    </dgm:pt>
    <dgm:pt modelId="{F46F7E6E-C8A5-477A-9DA9-DC7CA5217B3D}" type="sibTrans" cxnId="{91C694F9-7F6E-4EF0-8AB0-92951C7F2A1F}">
      <dgm:prSet/>
      <dgm:spPr/>
      <dgm:t>
        <a:bodyPr/>
        <a:lstStyle/>
        <a:p>
          <a:endParaRPr lang="en-US"/>
        </a:p>
      </dgm:t>
    </dgm:pt>
    <dgm:pt modelId="{5D818E9F-5DBC-44D5-A78F-6A0AC0BE1302}">
      <dgm:prSet phldrT="[Text]" custT="1"/>
      <dgm:spPr>
        <a:solidFill>
          <a:srgbClr val="92D050"/>
        </a:solidFill>
      </dgm:spPr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สังคมและประเทศชาติ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11FAA22-EA3F-44B7-9B47-B7D18D33D196}" type="parTrans" cxnId="{4CF96224-D5C9-42A5-9283-795F46367518}">
      <dgm:prSet/>
      <dgm:spPr/>
      <dgm:t>
        <a:bodyPr/>
        <a:lstStyle/>
        <a:p>
          <a:endParaRPr lang="en-US"/>
        </a:p>
      </dgm:t>
    </dgm:pt>
    <dgm:pt modelId="{A99761A1-6290-4133-A1D4-0F0FD2061C50}" type="sibTrans" cxnId="{4CF96224-D5C9-42A5-9283-795F46367518}">
      <dgm:prSet/>
      <dgm:spPr/>
      <dgm:t>
        <a:bodyPr/>
        <a:lstStyle/>
        <a:p>
          <a:endParaRPr lang="en-US"/>
        </a:p>
      </dgm:t>
    </dgm:pt>
    <dgm:pt modelId="{F36BFB27-AA79-4AF0-B6CE-9DC1FC754BFF}">
      <dgm:prSet phldrT="[Text]" custT="1"/>
      <dgm:spPr/>
      <dgm:t>
        <a:bodyPr/>
        <a:lstStyle/>
        <a:p>
          <a:r>
            <a:rPr lang="th-TH" sz="1600" b="1" i="0" dirty="0">
              <a:latin typeface="TH Niramit AS" panose="02000506000000020004" pitchFamily="2" charset="-34"/>
              <a:cs typeface="TH Niramit AS" panose="02000506000000020004" pitchFamily="2" charset="-34"/>
            </a:rPr>
            <a:t>แก้ปัญหาสังคมอย่างมีประสิทธิภาพ</a:t>
          </a:r>
          <a:endParaRPr lang="en-US" sz="1600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7E46318-3D7F-41CD-88E8-09D13249A142}" type="parTrans" cxnId="{5FCD80E5-5C96-4992-A0C8-E36B134873BA}">
      <dgm:prSet/>
      <dgm:spPr/>
      <dgm:t>
        <a:bodyPr/>
        <a:lstStyle/>
        <a:p>
          <a:endParaRPr lang="en-US"/>
        </a:p>
      </dgm:t>
    </dgm:pt>
    <dgm:pt modelId="{95B57770-0D9A-4552-B587-EF3AD9F32B30}" type="sibTrans" cxnId="{5FCD80E5-5C96-4992-A0C8-E36B134873BA}">
      <dgm:prSet/>
      <dgm:spPr/>
      <dgm:t>
        <a:bodyPr/>
        <a:lstStyle/>
        <a:p>
          <a:endParaRPr lang="en-US"/>
        </a:p>
      </dgm:t>
    </dgm:pt>
    <dgm:pt modelId="{756E92F2-0E58-47C4-A922-D8021A3B667F}">
      <dgm:prSet phldrT="[Text]" custT="1"/>
      <dgm:spPr/>
      <dgm:t>
        <a:bodyPr/>
        <a:lstStyle/>
        <a:p>
          <a:r>
            <a:rPr lang="th-TH" sz="1600" b="1" i="0" dirty="0">
              <a:latin typeface="TH Niramit AS" panose="02000506000000020004" pitchFamily="2" charset="-34"/>
              <a:cs typeface="TH Niramit AS" panose="02000506000000020004" pitchFamily="2" charset="-34"/>
            </a:rPr>
            <a:t>ให้ข้อมูลย้อนกลับที่เป็นประโยชน์ต่อการทบทวน ติดตาม ประเมินผล</a:t>
          </a:r>
          <a:endParaRPr lang="en-US" sz="1600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6873EBD-4ADB-488E-BFFA-CD764546915B}" type="parTrans" cxnId="{0090CEA8-4243-4E97-A30B-BE7D1799D7FE}">
      <dgm:prSet/>
      <dgm:spPr/>
      <dgm:t>
        <a:bodyPr/>
        <a:lstStyle/>
        <a:p>
          <a:endParaRPr lang="en-US"/>
        </a:p>
      </dgm:t>
    </dgm:pt>
    <dgm:pt modelId="{473775EB-84A0-4DB7-ADD8-7FD659F51603}" type="sibTrans" cxnId="{0090CEA8-4243-4E97-A30B-BE7D1799D7FE}">
      <dgm:prSet/>
      <dgm:spPr/>
      <dgm:t>
        <a:bodyPr/>
        <a:lstStyle/>
        <a:p>
          <a:endParaRPr lang="en-US"/>
        </a:p>
      </dgm:t>
    </dgm:pt>
    <dgm:pt modelId="{7857D7CB-BDF7-4C88-98CC-D175BCDE7A04}">
      <dgm:prSet phldrT="[Text]" custT="1"/>
      <dgm:spPr/>
      <dgm:t>
        <a:bodyPr/>
        <a:lstStyle/>
        <a:p>
          <a:r>
            <a:rPr lang="th-TH" sz="1600" b="1" i="0" dirty="0">
              <a:latin typeface="TH Niramit AS" panose="02000506000000020004" pitchFamily="2" charset="-34"/>
              <a:cs typeface="TH Niramit AS" panose="02000506000000020004" pitchFamily="2" charset="-34"/>
            </a:rPr>
            <a:t>วางแผน กำหนดแนวทางการพัฒนาประเทศในอนาคตได้อย่างเหมาะสม</a:t>
          </a:r>
          <a:endParaRPr lang="en-US" sz="1600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B526C82-3D58-4311-8206-75424EA30B9F}" type="parTrans" cxnId="{B02923D6-E19B-4794-A02A-0407302A32B1}">
      <dgm:prSet/>
      <dgm:spPr/>
      <dgm:t>
        <a:bodyPr/>
        <a:lstStyle/>
        <a:p>
          <a:endParaRPr lang="en-US"/>
        </a:p>
      </dgm:t>
    </dgm:pt>
    <dgm:pt modelId="{D8B27887-5AD3-4F32-9DB1-BB3D512CC28C}" type="sibTrans" cxnId="{B02923D6-E19B-4794-A02A-0407302A32B1}">
      <dgm:prSet/>
      <dgm:spPr/>
      <dgm:t>
        <a:bodyPr/>
        <a:lstStyle/>
        <a:p>
          <a:endParaRPr lang="en-US"/>
        </a:p>
      </dgm:t>
    </dgm:pt>
    <dgm:pt modelId="{861DC24F-CEAE-4741-9ECC-249E4C29D647}">
      <dgm:prSet phldrT="[Text]"/>
      <dgm:spPr/>
      <dgm:t>
        <a:bodyPr/>
        <a:lstStyle/>
        <a:p>
          <a:endParaRPr lang="en-US" b="1" i="0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5F243C3-E6A2-4C81-BCAA-2E3E798FB075}" type="parTrans" cxnId="{CBA90489-4DB8-4C65-9F38-B0091AB76372}">
      <dgm:prSet/>
      <dgm:spPr/>
      <dgm:t>
        <a:bodyPr/>
        <a:lstStyle/>
        <a:p>
          <a:endParaRPr lang="en-US"/>
        </a:p>
      </dgm:t>
    </dgm:pt>
    <dgm:pt modelId="{09D899C6-B133-4444-A22B-4378189A2F00}" type="sibTrans" cxnId="{CBA90489-4DB8-4C65-9F38-B0091AB76372}">
      <dgm:prSet/>
      <dgm:spPr/>
      <dgm:t>
        <a:bodyPr/>
        <a:lstStyle/>
        <a:p>
          <a:endParaRPr lang="en-US"/>
        </a:p>
      </dgm:t>
    </dgm:pt>
    <dgm:pt modelId="{D6AEED22-56CF-475C-9E60-BF09C71D0AF2}" type="pres">
      <dgm:prSet presAssocID="{2DAECD55-CE73-406D-B3E5-0C47D88AD41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55834BD-9A42-49D8-AE3C-6DFB8579698B}" type="pres">
      <dgm:prSet presAssocID="{2DAECD55-CE73-406D-B3E5-0C47D88AD418}" presName="children" presStyleCnt="0"/>
      <dgm:spPr/>
    </dgm:pt>
    <dgm:pt modelId="{3D5535B0-F290-4E53-A9FA-9A48D40016E3}" type="pres">
      <dgm:prSet presAssocID="{2DAECD55-CE73-406D-B3E5-0C47D88AD418}" presName="child1group" presStyleCnt="0"/>
      <dgm:spPr/>
    </dgm:pt>
    <dgm:pt modelId="{99770D97-7CA8-4875-8C58-06D9BE95BC2A}" type="pres">
      <dgm:prSet presAssocID="{2DAECD55-CE73-406D-B3E5-0C47D88AD418}" presName="child1" presStyleLbl="bgAcc1" presStyleIdx="0" presStyleCnt="4" custScaleX="152874" custScaleY="120159" custLinFactNeighborX="-5615" custLinFactNeighborY="1241"/>
      <dgm:spPr/>
    </dgm:pt>
    <dgm:pt modelId="{B27C2323-833F-4F80-A4C6-8F3C2C779089}" type="pres">
      <dgm:prSet presAssocID="{2DAECD55-CE73-406D-B3E5-0C47D88AD418}" presName="child1Text" presStyleLbl="bgAcc1" presStyleIdx="0" presStyleCnt="4">
        <dgm:presLayoutVars>
          <dgm:bulletEnabled val="1"/>
        </dgm:presLayoutVars>
      </dgm:prSet>
      <dgm:spPr/>
    </dgm:pt>
    <dgm:pt modelId="{BD23DFDB-71B7-4D23-88ED-80EF9C853FCE}" type="pres">
      <dgm:prSet presAssocID="{2DAECD55-CE73-406D-B3E5-0C47D88AD418}" presName="child2group" presStyleCnt="0"/>
      <dgm:spPr/>
    </dgm:pt>
    <dgm:pt modelId="{23527046-A454-487C-8765-3F7F21E724C2}" type="pres">
      <dgm:prSet presAssocID="{2DAECD55-CE73-406D-B3E5-0C47D88AD418}" presName="child2" presStyleLbl="bgAcc1" presStyleIdx="1" presStyleCnt="4" custScaleX="148721" custScaleY="120159" custLinFactNeighborX="2404" custLinFactNeighborY="1241"/>
      <dgm:spPr/>
    </dgm:pt>
    <dgm:pt modelId="{D08B87DD-305D-41EA-BE62-593CD8712FD0}" type="pres">
      <dgm:prSet presAssocID="{2DAECD55-CE73-406D-B3E5-0C47D88AD418}" presName="child2Text" presStyleLbl="bgAcc1" presStyleIdx="1" presStyleCnt="4">
        <dgm:presLayoutVars>
          <dgm:bulletEnabled val="1"/>
        </dgm:presLayoutVars>
      </dgm:prSet>
      <dgm:spPr/>
    </dgm:pt>
    <dgm:pt modelId="{A75DD7B7-47EC-4B14-8D4F-BD3C97512D0E}" type="pres">
      <dgm:prSet presAssocID="{2DAECD55-CE73-406D-B3E5-0C47D88AD418}" presName="child3group" presStyleCnt="0"/>
      <dgm:spPr/>
    </dgm:pt>
    <dgm:pt modelId="{608C87F4-6208-41AB-A5E7-375460F0BCF0}" type="pres">
      <dgm:prSet presAssocID="{2DAECD55-CE73-406D-B3E5-0C47D88AD418}" presName="child3" presStyleLbl="bgAcc1" presStyleIdx="2" presStyleCnt="4" custScaleX="148721" custScaleY="110524" custLinFactNeighborX="562" custLinFactNeighborY="-6466"/>
      <dgm:spPr/>
    </dgm:pt>
    <dgm:pt modelId="{643317FF-67F3-4D49-909F-6B2CBEC1262C}" type="pres">
      <dgm:prSet presAssocID="{2DAECD55-CE73-406D-B3E5-0C47D88AD418}" presName="child3Text" presStyleLbl="bgAcc1" presStyleIdx="2" presStyleCnt="4">
        <dgm:presLayoutVars>
          <dgm:bulletEnabled val="1"/>
        </dgm:presLayoutVars>
      </dgm:prSet>
      <dgm:spPr/>
    </dgm:pt>
    <dgm:pt modelId="{EB490657-2D74-4261-9FDE-B4083AB21A56}" type="pres">
      <dgm:prSet presAssocID="{2DAECD55-CE73-406D-B3E5-0C47D88AD418}" presName="child4group" presStyleCnt="0"/>
      <dgm:spPr/>
    </dgm:pt>
    <dgm:pt modelId="{97D98B81-6FB1-4AE0-BA8B-24B52F968762}" type="pres">
      <dgm:prSet presAssocID="{2DAECD55-CE73-406D-B3E5-0C47D88AD418}" presName="child4" presStyleLbl="bgAcc1" presStyleIdx="3" presStyleCnt="4" custScaleX="154437" custScaleY="108723" custLinFactNeighborX="-5526" custLinFactNeighborY="-7042"/>
      <dgm:spPr/>
    </dgm:pt>
    <dgm:pt modelId="{B50EA3B4-E8E1-4C94-8769-8F560552BCAA}" type="pres">
      <dgm:prSet presAssocID="{2DAECD55-CE73-406D-B3E5-0C47D88AD418}" presName="child4Text" presStyleLbl="bgAcc1" presStyleIdx="3" presStyleCnt="4">
        <dgm:presLayoutVars>
          <dgm:bulletEnabled val="1"/>
        </dgm:presLayoutVars>
      </dgm:prSet>
      <dgm:spPr/>
    </dgm:pt>
    <dgm:pt modelId="{EC0E70FE-3FB7-4831-AB2C-CCA5AE487566}" type="pres">
      <dgm:prSet presAssocID="{2DAECD55-CE73-406D-B3E5-0C47D88AD418}" presName="childPlaceholder" presStyleCnt="0"/>
      <dgm:spPr/>
    </dgm:pt>
    <dgm:pt modelId="{BD1EEC83-CF74-44F2-BFC9-2CF1905A66E5}" type="pres">
      <dgm:prSet presAssocID="{2DAECD55-CE73-406D-B3E5-0C47D88AD418}" presName="circle" presStyleCnt="0"/>
      <dgm:spPr/>
    </dgm:pt>
    <dgm:pt modelId="{E9BA62E6-3C84-431E-A81E-9017C175C340}" type="pres">
      <dgm:prSet presAssocID="{2DAECD55-CE73-406D-B3E5-0C47D88AD418}" presName="quadrant1" presStyleLbl="node1" presStyleIdx="0" presStyleCnt="4" custScaleX="98240" custScaleY="95119">
        <dgm:presLayoutVars>
          <dgm:chMax val="1"/>
          <dgm:bulletEnabled val="1"/>
        </dgm:presLayoutVars>
      </dgm:prSet>
      <dgm:spPr/>
    </dgm:pt>
    <dgm:pt modelId="{B0C1D15B-A181-4070-A4F5-5455C2B939DE}" type="pres">
      <dgm:prSet presAssocID="{2DAECD55-CE73-406D-B3E5-0C47D88AD418}" presName="quadrant2" presStyleLbl="node1" presStyleIdx="1" presStyleCnt="4" custScaleX="98240" custScaleY="95119">
        <dgm:presLayoutVars>
          <dgm:chMax val="1"/>
          <dgm:bulletEnabled val="1"/>
        </dgm:presLayoutVars>
      </dgm:prSet>
      <dgm:spPr/>
    </dgm:pt>
    <dgm:pt modelId="{2077CDAB-765F-4BE5-885C-541605C3A494}" type="pres">
      <dgm:prSet presAssocID="{2DAECD55-CE73-406D-B3E5-0C47D88AD418}" presName="quadrant3" presStyleLbl="node1" presStyleIdx="2" presStyleCnt="4" custScaleX="98240" custScaleY="95119">
        <dgm:presLayoutVars>
          <dgm:chMax val="1"/>
          <dgm:bulletEnabled val="1"/>
        </dgm:presLayoutVars>
      </dgm:prSet>
      <dgm:spPr/>
    </dgm:pt>
    <dgm:pt modelId="{FDD3B33C-3B94-4AF9-9103-765C75A66223}" type="pres">
      <dgm:prSet presAssocID="{2DAECD55-CE73-406D-B3E5-0C47D88AD418}" presName="quadrant4" presStyleLbl="node1" presStyleIdx="3" presStyleCnt="4" custScaleX="98240" custScaleY="95119">
        <dgm:presLayoutVars>
          <dgm:chMax val="1"/>
          <dgm:bulletEnabled val="1"/>
        </dgm:presLayoutVars>
      </dgm:prSet>
      <dgm:spPr/>
    </dgm:pt>
    <dgm:pt modelId="{CA8EE548-14E9-4D23-B8E4-0AD77350551A}" type="pres">
      <dgm:prSet presAssocID="{2DAECD55-CE73-406D-B3E5-0C47D88AD418}" presName="quadrantPlaceholder" presStyleCnt="0"/>
      <dgm:spPr/>
    </dgm:pt>
    <dgm:pt modelId="{52E02D21-97CB-45EC-975E-1996B21FFD84}" type="pres">
      <dgm:prSet presAssocID="{2DAECD55-CE73-406D-B3E5-0C47D88AD418}" presName="center1" presStyleLbl="fgShp" presStyleIdx="0" presStyleCnt="2" custAng="0" custScaleX="117509" custScaleY="142412"/>
      <dgm:spPr>
        <a:solidFill>
          <a:srgbClr val="FFC000"/>
        </a:solidFill>
      </dgm:spPr>
    </dgm:pt>
    <dgm:pt modelId="{BA6ABEE1-C1C7-4E61-BE59-CFA6C8698240}" type="pres">
      <dgm:prSet presAssocID="{2DAECD55-CE73-406D-B3E5-0C47D88AD418}" presName="center2" presStyleLbl="fgShp" presStyleIdx="1" presStyleCnt="2" custAng="0" custScaleX="117509" custScaleY="142412"/>
      <dgm:spPr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6ADC3701-7D07-4EF1-97AE-BA5FFDADD9DD}" type="presOf" srcId="{3C8DA413-76B7-4B63-8C61-3C1187164626}" destId="{B0C1D15B-A181-4070-A4F5-5455C2B939DE}" srcOrd="0" destOrd="0" presId="urn:microsoft.com/office/officeart/2005/8/layout/cycle4"/>
    <dgm:cxn modelId="{ED7B2707-4167-4BF4-A34B-60CB86D512B4}" type="presOf" srcId="{7857D7CB-BDF7-4C88-98CC-D175BCDE7A04}" destId="{B50EA3B4-E8E1-4C94-8769-8F560552BCAA}" srcOrd="1" destOrd="2" presId="urn:microsoft.com/office/officeart/2005/8/layout/cycle4"/>
    <dgm:cxn modelId="{62337B09-910B-4FC9-BEEF-B72DDA44C431}" type="presOf" srcId="{0E98C8D0-1D96-4712-95ED-629A6E2D05F5}" destId="{D08B87DD-305D-41EA-BE62-593CD8712FD0}" srcOrd="1" destOrd="0" presId="urn:microsoft.com/office/officeart/2005/8/layout/cycle4"/>
    <dgm:cxn modelId="{D7FBB212-07B7-46AA-8B0C-79D696106D60}" type="presOf" srcId="{367DE201-03A6-4FC8-8E07-70CC73E400C8}" destId="{E9BA62E6-3C84-431E-A81E-9017C175C340}" srcOrd="0" destOrd="0" presId="urn:microsoft.com/office/officeart/2005/8/layout/cycle4"/>
    <dgm:cxn modelId="{4A07FB14-4B15-4C44-9F0B-DB19D956653C}" srcId="{2DAECD55-CE73-406D-B3E5-0C47D88AD418}" destId="{367DE201-03A6-4FC8-8E07-70CC73E400C8}" srcOrd="0" destOrd="0" parTransId="{774203F5-C271-43D6-B857-07CED1E96B87}" sibTransId="{1ECFEC87-8427-4EB4-91E8-DE209E01C9C0}"/>
    <dgm:cxn modelId="{4CF96224-D5C9-42A5-9283-795F46367518}" srcId="{2DAECD55-CE73-406D-B3E5-0C47D88AD418}" destId="{5D818E9F-5DBC-44D5-A78F-6A0AC0BE1302}" srcOrd="3" destOrd="0" parTransId="{811FAA22-EA3F-44B7-9B47-B7D18D33D196}" sibTransId="{A99761A1-6290-4133-A1D4-0F0FD2061C50}"/>
    <dgm:cxn modelId="{CEC52B25-E244-4D92-886C-8AA0ECEE29A7}" type="presOf" srcId="{6F8702E4-9D8F-40D5-936B-A12AED06910C}" destId="{2077CDAB-765F-4BE5-885C-541605C3A494}" srcOrd="0" destOrd="0" presId="urn:microsoft.com/office/officeart/2005/8/layout/cycle4"/>
    <dgm:cxn modelId="{9B775C2D-09C6-48F1-A209-1FC475D87E67}" type="presOf" srcId="{F36BFB27-AA79-4AF0-B6CE-9DC1FC754BFF}" destId="{97D98B81-6FB1-4AE0-BA8B-24B52F968762}" srcOrd="0" destOrd="0" presId="urn:microsoft.com/office/officeart/2005/8/layout/cycle4"/>
    <dgm:cxn modelId="{3A223036-DF6C-4295-8A70-912AA20D63BE}" type="presOf" srcId="{0E98C8D0-1D96-4712-95ED-629A6E2D05F5}" destId="{23527046-A454-487C-8765-3F7F21E724C2}" srcOrd="0" destOrd="0" presId="urn:microsoft.com/office/officeart/2005/8/layout/cycle4"/>
    <dgm:cxn modelId="{2622C55D-8F13-4F5B-B802-1D92B2CBFD98}" srcId="{3C8DA413-76B7-4B63-8C61-3C1187164626}" destId="{0E98C8D0-1D96-4712-95ED-629A6E2D05F5}" srcOrd="0" destOrd="0" parTransId="{B327A4AA-9359-4126-942F-72CC7477AEF5}" sibTransId="{DF52B9AF-7F46-4F66-9B18-A61184A53896}"/>
    <dgm:cxn modelId="{06639749-557A-47E9-8E6D-B464A38E6660}" type="presOf" srcId="{7857D7CB-BDF7-4C88-98CC-D175BCDE7A04}" destId="{97D98B81-6FB1-4AE0-BA8B-24B52F968762}" srcOrd="0" destOrd="2" presId="urn:microsoft.com/office/officeart/2005/8/layout/cycle4"/>
    <dgm:cxn modelId="{CDCD156B-9C11-4895-9018-223252275981}" srcId="{367DE201-03A6-4FC8-8E07-70CC73E400C8}" destId="{B0616297-4F6D-4A1D-8CEC-87CF8C277697}" srcOrd="0" destOrd="0" parTransId="{EAE52D84-A8CA-4E6C-8110-268F9966D929}" sibTransId="{C1479756-C844-40AD-88ED-0796203E85C2}"/>
    <dgm:cxn modelId="{5E8C8853-3465-4525-BEA8-97E93649A898}" type="presOf" srcId="{2DAECD55-CE73-406D-B3E5-0C47D88AD418}" destId="{D6AEED22-56CF-475C-9E60-BF09C71D0AF2}" srcOrd="0" destOrd="0" presId="urn:microsoft.com/office/officeart/2005/8/layout/cycle4"/>
    <dgm:cxn modelId="{B95C4F74-0BC7-4CF0-9136-E1FE8133DEAA}" type="presOf" srcId="{756E92F2-0E58-47C4-A922-D8021A3B667F}" destId="{B50EA3B4-E8E1-4C94-8769-8F560552BCAA}" srcOrd="1" destOrd="1" presId="urn:microsoft.com/office/officeart/2005/8/layout/cycle4"/>
    <dgm:cxn modelId="{89851B7C-F93F-4A86-AD22-FBF5D3520C56}" type="presOf" srcId="{E4F89E7E-8194-45E8-AD84-3636097C8EF8}" destId="{608C87F4-6208-41AB-A5E7-375460F0BCF0}" srcOrd="0" destOrd="1" presId="urn:microsoft.com/office/officeart/2005/8/layout/cycle4"/>
    <dgm:cxn modelId="{CBA90489-4DB8-4C65-9F38-B0091AB76372}" srcId="{6F8702E4-9D8F-40D5-936B-A12AED06910C}" destId="{861DC24F-CEAE-4741-9ECC-249E4C29D647}" srcOrd="0" destOrd="0" parTransId="{A5F243C3-E6A2-4C81-BCAA-2E3E798FB075}" sibTransId="{09D899C6-B133-4444-A22B-4378189A2F00}"/>
    <dgm:cxn modelId="{F4DC648A-2E0D-44D3-A96A-D082BC46D8F5}" srcId="{2DAECD55-CE73-406D-B3E5-0C47D88AD418}" destId="{3C8DA413-76B7-4B63-8C61-3C1187164626}" srcOrd="1" destOrd="0" parTransId="{C645DA28-A6F5-4547-A811-B3095044912F}" sibTransId="{1D4F2696-710C-4349-8F61-B34985D259CB}"/>
    <dgm:cxn modelId="{1DB29D96-53CB-448D-BC2E-20D8ADC2B6EA}" type="presOf" srcId="{5D818E9F-5DBC-44D5-A78F-6A0AC0BE1302}" destId="{FDD3B33C-3B94-4AF9-9103-765C75A66223}" srcOrd="0" destOrd="0" presId="urn:microsoft.com/office/officeart/2005/8/layout/cycle4"/>
    <dgm:cxn modelId="{319EAA9A-5C1B-4145-BC15-1E6AAE41F3D8}" type="presOf" srcId="{B0616297-4F6D-4A1D-8CEC-87CF8C277697}" destId="{B27C2323-833F-4F80-A4C6-8F3C2C779089}" srcOrd="1" destOrd="0" presId="urn:microsoft.com/office/officeart/2005/8/layout/cycle4"/>
    <dgm:cxn modelId="{59DD4FA0-2272-4734-9DF7-D1A21D2514C3}" type="presOf" srcId="{B0616297-4F6D-4A1D-8CEC-87CF8C277697}" destId="{99770D97-7CA8-4875-8C58-06D9BE95BC2A}" srcOrd="0" destOrd="0" presId="urn:microsoft.com/office/officeart/2005/8/layout/cycle4"/>
    <dgm:cxn modelId="{547E92A5-3AB6-42B3-A778-09262C34E2F3}" type="presOf" srcId="{E4F89E7E-8194-45E8-AD84-3636097C8EF8}" destId="{643317FF-67F3-4D49-909F-6B2CBEC1262C}" srcOrd="1" destOrd="1" presId="urn:microsoft.com/office/officeart/2005/8/layout/cycle4"/>
    <dgm:cxn modelId="{0090CEA8-4243-4E97-A30B-BE7D1799D7FE}" srcId="{5D818E9F-5DBC-44D5-A78F-6A0AC0BE1302}" destId="{756E92F2-0E58-47C4-A922-D8021A3B667F}" srcOrd="1" destOrd="0" parTransId="{A6873EBD-4ADB-488E-BFFA-CD764546915B}" sibTransId="{473775EB-84A0-4DB7-ADD8-7FD659F51603}"/>
    <dgm:cxn modelId="{41BF6BAF-09EE-4EFB-B23B-FE322C6E93B1}" type="presOf" srcId="{861DC24F-CEAE-4741-9ECC-249E4C29D647}" destId="{608C87F4-6208-41AB-A5E7-375460F0BCF0}" srcOrd="0" destOrd="0" presId="urn:microsoft.com/office/officeart/2005/8/layout/cycle4"/>
    <dgm:cxn modelId="{F5DBCBC3-A057-49CB-A7EC-6B888DFDC0AF}" srcId="{2DAECD55-CE73-406D-B3E5-0C47D88AD418}" destId="{6F8702E4-9D8F-40D5-936B-A12AED06910C}" srcOrd="2" destOrd="0" parTransId="{596E5023-4F1F-4CD9-BA5C-C91503F353FB}" sibTransId="{BE634815-C59D-4BF3-99F8-33DFE4756748}"/>
    <dgm:cxn modelId="{B02923D6-E19B-4794-A02A-0407302A32B1}" srcId="{5D818E9F-5DBC-44D5-A78F-6A0AC0BE1302}" destId="{7857D7CB-BDF7-4C88-98CC-D175BCDE7A04}" srcOrd="2" destOrd="0" parTransId="{9B526C82-3D58-4311-8206-75424EA30B9F}" sibTransId="{D8B27887-5AD3-4F32-9DB1-BB3D512CC28C}"/>
    <dgm:cxn modelId="{4676DAE2-9B5E-42E6-9AC5-E21484184695}" type="presOf" srcId="{F36BFB27-AA79-4AF0-B6CE-9DC1FC754BFF}" destId="{B50EA3B4-E8E1-4C94-8769-8F560552BCAA}" srcOrd="1" destOrd="0" presId="urn:microsoft.com/office/officeart/2005/8/layout/cycle4"/>
    <dgm:cxn modelId="{5FCD80E5-5C96-4992-A0C8-E36B134873BA}" srcId="{5D818E9F-5DBC-44D5-A78F-6A0AC0BE1302}" destId="{F36BFB27-AA79-4AF0-B6CE-9DC1FC754BFF}" srcOrd="0" destOrd="0" parTransId="{87E46318-3D7F-41CD-88E8-09D13249A142}" sibTransId="{95B57770-0D9A-4552-B587-EF3AD9F32B30}"/>
    <dgm:cxn modelId="{BF5AC2E5-2FBD-473A-8769-AE317AB54694}" type="presOf" srcId="{756E92F2-0E58-47C4-A922-D8021A3B667F}" destId="{97D98B81-6FB1-4AE0-BA8B-24B52F968762}" srcOrd="0" destOrd="1" presId="urn:microsoft.com/office/officeart/2005/8/layout/cycle4"/>
    <dgm:cxn modelId="{F727B9E8-2BA2-4CF7-95E0-384B9081464C}" type="presOf" srcId="{861DC24F-CEAE-4741-9ECC-249E4C29D647}" destId="{643317FF-67F3-4D49-909F-6B2CBEC1262C}" srcOrd="1" destOrd="0" presId="urn:microsoft.com/office/officeart/2005/8/layout/cycle4"/>
    <dgm:cxn modelId="{91C694F9-7F6E-4EF0-8AB0-92951C7F2A1F}" srcId="{6F8702E4-9D8F-40D5-936B-A12AED06910C}" destId="{E4F89E7E-8194-45E8-AD84-3636097C8EF8}" srcOrd="1" destOrd="0" parTransId="{32AEC23E-707F-4AAE-A637-FD2CADEA77AC}" sibTransId="{F46F7E6E-C8A5-477A-9DA9-DC7CA5217B3D}"/>
    <dgm:cxn modelId="{9BFD2A31-6ECF-4ADD-A588-DA2AFC5BD466}" type="presParOf" srcId="{D6AEED22-56CF-475C-9E60-BF09C71D0AF2}" destId="{D55834BD-9A42-49D8-AE3C-6DFB8579698B}" srcOrd="0" destOrd="0" presId="urn:microsoft.com/office/officeart/2005/8/layout/cycle4"/>
    <dgm:cxn modelId="{BEE69FE2-A3E8-4F20-99BE-E582929ACC92}" type="presParOf" srcId="{D55834BD-9A42-49D8-AE3C-6DFB8579698B}" destId="{3D5535B0-F290-4E53-A9FA-9A48D40016E3}" srcOrd="0" destOrd="0" presId="urn:microsoft.com/office/officeart/2005/8/layout/cycle4"/>
    <dgm:cxn modelId="{FE8F9785-DEDC-4E6A-A4FF-A2E924DFAEBB}" type="presParOf" srcId="{3D5535B0-F290-4E53-A9FA-9A48D40016E3}" destId="{99770D97-7CA8-4875-8C58-06D9BE95BC2A}" srcOrd="0" destOrd="0" presId="urn:microsoft.com/office/officeart/2005/8/layout/cycle4"/>
    <dgm:cxn modelId="{6B0B8A3C-DE58-4FDA-A643-25DF21309074}" type="presParOf" srcId="{3D5535B0-F290-4E53-A9FA-9A48D40016E3}" destId="{B27C2323-833F-4F80-A4C6-8F3C2C779089}" srcOrd="1" destOrd="0" presId="urn:microsoft.com/office/officeart/2005/8/layout/cycle4"/>
    <dgm:cxn modelId="{799F746B-DA13-4D1B-A3E8-BF64366549C9}" type="presParOf" srcId="{D55834BD-9A42-49D8-AE3C-6DFB8579698B}" destId="{BD23DFDB-71B7-4D23-88ED-80EF9C853FCE}" srcOrd="1" destOrd="0" presId="urn:microsoft.com/office/officeart/2005/8/layout/cycle4"/>
    <dgm:cxn modelId="{60BA9198-1FB0-44E9-BD55-CB0734AB0BE1}" type="presParOf" srcId="{BD23DFDB-71B7-4D23-88ED-80EF9C853FCE}" destId="{23527046-A454-487C-8765-3F7F21E724C2}" srcOrd="0" destOrd="0" presId="urn:microsoft.com/office/officeart/2005/8/layout/cycle4"/>
    <dgm:cxn modelId="{87BA608C-32BE-4EE5-AC20-6BDF5CA440CB}" type="presParOf" srcId="{BD23DFDB-71B7-4D23-88ED-80EF9C853FCE}" destId="{D08B87DD-305D-41EA-BE62-593CD8712FD0}" srcOrd="1" destOrd="0" presId="urn:microsoft.com/office/officeart/2005/8/layout/cycle4"/>
    <dgm:cxn modelId="{7397036C-DF74-454A-A94B-5FC9B1F91F82}" type="presParOf" srcId="{D55834BD-9A42-49D8-AE3C-6DFB8579698B}" destId="{A75DD7B7-47EC-4B14-8D4F-BD3C97512D0E}" srcOrd="2" destOrd="0" presId="urn:microsoft.com/office/officeart/2005/8/layout/cycle4"/>
    <dgm:cxn modelId="{20867761-1770-464D-A1F0-D5641BD5B05D}" type="presParOf" srcId="{A75DD7B7-47EC-4B14-8D4F-BD3C97512D0E}" destId="{608C87F4-6208-41AB-A5E7-375460F0BCF0}" srcOrd="0" destOrd="0" presId="urn:microsoft.com/office/officeart/2005/8/layout/cycle4"/>
    <dgm:cxn modelId="{6B4049BF-D106-4C8A-9CF1-5CE2AF8B2332}" type="presParOf" srcId="{A75DD7B7-47EC-4B14-8D4F-BD3C97512D0E}" destId="{643317FF-67F3-4D49-909F-6B2CBEC1262C}" srcOrd="1" destOrd="0" presId="urn:microsoft.com/office/officeart/2005/8/layout/cycle4"/>
    <dgm:cxn modelId="{A3249093-B5D3-40AD-9E0B-E91FCDA9C812}" type="presParOf" srcId="{D55834BD-9A42-49D8-AE3C-6DFB8579698B}" destId="{EB490657-2D74-4261-9FDE-B4083AB21A56}" srcOrd="3" destOrd="0" presId="urn:microsoft.com/office/officeart/2005/8/layout/cycle4"/>
    <dgm:cxn modelId="{B899AAA5-7B38-4645-A60E-29C43E908264}" type="presParOf" srcId="{EB490657-2D74-4261-9FDE-B4083AB21A56}" destId="{97D98B81-6FB1-4AE0-BA8B-24B52F968762}" srcOrd="0" destOrd="0" presId="urn:microsoft.com/office/officeart/2005/8/layout/cycle4"/>
    <dgm:cxn modelId="{0EB91329-5EDD-4059-879A-292C4A80CDE7}" type="presParOf" srcId="{EB490657-2D74-4261-9FDE-B4083AB21A56}" destId="{B50EA3B4-E8E1-4C94-8769-8F560552BCAA}" srcOrd="1" destOrd="0" presId="urn:microsoft.com/office/officeart/2005/8/layout/cycle4"/>
    <dgm:cxn modelId="{AF84BDFB-0B93-4D10-B696-0C2CA0FF2D42}" type="presParOf" srcId="{D55834BD-9A42-49D8-AE3C-6DFB8579698B}" destId="{EC0E70FE-3FB7-4831-AB2C-CCA5AE487566}" srcOrd="4" destOrd="0" presId="urn:microsoft.com/office/officeart/2005/8/layout/cycle4"/>
    <dgm:cxn modelId="{29B14CEA-CED6-4C8B-B15A-1B495B714FC4}" type="presParOf" srcId="{D6AEED22-56CF-475C-9E60-BF09C71D0AF2}" destId="{BD1EEC83-CF74-44F2-BFC9-2CF1905A66E5}" srcOrd="1" destOrd="0" presId="urn:microsoft.com/office/officeart/2005/8/layout/cycle4"/>
    <dgm:cxn modelId="{A3CFD0C7-FE76-4EF6-A0C1-91733694A5E6}" type="presParOf" srcId="{BD1EEC83-CF74-44F2-BFC9-2CF1905A66E5}" destId="{E9BA62E6-3C84-431E-A81E-9017C175C340}" srcOrd="0" destOrd="0" presId="urn:microsoft.com/office/officeart/2005/8/layout/cycle4"/>
    <dgm:cxn modelId="{40105CE4-9E9C-4D0C-A00E-573CC4B5CCCB}" type="presParOf" srcId="{BD1EEC83-CF74-44F2-BFC9-2CF1905A66E5}" destId="{B0C1D15B-A181-4070-A4F5-5455C2B939DE}" srcOrd="1" destOrd="0" presId="urn:microsoft.com/office/officeart/2005/8/layout/cycle4"/>
    <dgm:cxn modelId="{70DAFE80-163F-4398-B546-1280532C4808}" type="presParOf" srcId="{BD1EEC83-CF74-44F2-BFC9-2CF1905A66E5}" destId="{2077CDAB-765F-4BE5-885C-541605C3A494}" srcOrd="2" destOrd="0" presId="urn:microsoft.com/office/officeart/2005/8/layout/cycle4"/>
    <dgm:cxn modelId="{6D6CE7D7-1CD9-400F-A173-61691CFD616D}" type="presParOf" srcId="{BD1EEC83-CF74-44F2-BFC9-2CF1905A66E5}" destId="{FDD3B33C-3B94-4AF9-9103-765C75A66223}" srcOrd="3" destOrd="0" presId="urn:microsoft.com/office/officeart/2005/8/layout/cycle4"/>
    <dgm:cxn modelId="{E1862E8E-B6A7-4F77-8C97-296E5A948084}" type="presParOf" srcId="{BD1EEC83-CF74-44F2-BFC9-2CF1905A66E5}" destId="{CA8EE548-14E9-4D23-B8E4-0AD77350551A}" srcOrd="4" destOrd="0" presId="urn:microsoft.com/office/officeart/2005/8/layout/cycle4"/>
    <dgm:cxn modelId="{ACBB9F15-5BA1-4486-995C-B89A757A11AD}" type="presParOf" srcId="{D6AEED22-56CF-475C-9E60-BF09C71D0AF2}" destId="{52E02D21-97CB-45EC-975E-1996B21FFD84}" srcOrd="2" destOrd="0" presId="urn:microsoft.com/office/officeart/2005/8/layout/cycle4"/>
    <dgm:cxn modelId="{3FBCF23F-D838-4216-B7D1-6BC6C664FE61}" type="presParOf" srcId="{D6AEED22-56CF-475C-9E60-BF09C71D0AF2}" destId="{BA6ABEE1-C1C7-4E61-BE59-CFA6C869824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01BDFF-23FA-4E06-A8CB-B4DD2A0576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C1359C-9514-4FC6-96A5-C28A431EB877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มีความคิดเชิงสังเคราะห์ ในการสรุปผลและเขียนรายงาน</a:t>
          </a:r>
        </a:p>
      </dgm:t>
    </dgm:pt>
    <dgm:pt modelId="{788A11F2-C29C-4FD6-B7C3-C9535CBDBF1D}" type="sibTrans" cxnId="{1AE1B22F-61B3-4C81-9BCA-6AFFA0676E5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3057666-8A8A-4CD3-BAFA-6E4BCD78A8BD}" type="parTrans" cxnId="{1AE1B22F-61B3-4C81-9BCA-6AFFA0676E5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CFEC76-710D-4368-A47D-69AD5BD9B6B7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มีความคิดเชิงวิพากษ์ พยากรณ์คำตอบได้ดี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17F4D6A-15ED-492A-9905-00F0A0BC8D2C}" type="sibTrans" cxnId="{724F72CC-2442-4FF4-8FC2-9B74FCACD339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E02DD58-97DC-4496-A27A-E368E716CD35}" type="parTrans" cxnId="{724F72CC-2442-4FF4-8FC2-9B74FCACD339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EC2BE46-E932-4D1D-AA3D-3C568A8101A2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มีความรู้ด้านการวิเคราะห์ข้อมูล และการตีความสรุปผลข้อมูล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9F04E05-E972-4654-A29C-37415CDDFB55}" type="sibTrans" cxnId="{AF334FA3-6972-45FF-B6BA-EBC042B972C8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B84AB1A-6CC2-4F1A-A0D0-D8C2306D441C}" type="parTrans" cxnId="{AF334FA3-6972-45FF-B6BA-EBC042B972C8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D685CCE-C0C5-4F2E-ACC3-E88A9242955F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มีความรู้ด้านระเบียบวิธีวิจัย การออกแบบการวิจัย </a:t>
          </a:r>
        </a:p>
      </dgm:t>
    </dgm:pt>
    <dgm:pt modelId="{518006F4-6D6D-423B-BDD5-9C4CC50A9B6E}" type="sibTrans" cxnId="{CE71494F-FB79-480F-B102-341C1304AB1D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0E72B01-09D0-4A15-9AD2-988DD132D3E4}" type="parTrans" cxnId="{CE71494F-FB79-480F-B102-341C1304AB1D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A2C939A-7AE8-459E-9B8F-D6CD8FA9DA1C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มีความรู้ในเนื้อหาสาระและประเด็นที่ทำวิจัย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06AADEC-EA7C-41DE-AFC5-062E8A5E9482}" type="sibTrans" cxnId="{B02F9DAB-B5D6-43DA-8DA9-E378FD47FCA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659AB00-839D-4958-A9CA-3C5D7A35FA8A}" type="parTrans" cxnId="{B02F9DAB-B5D6-43DA-8DA9-E378FD47FCA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3C5F649-CC94-4F70-BDD0-DD4C46D69E90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มีความคิดริเริ่มสร้างสรรค์เกี่ยวกับประเด็นวิจัยอย่างมีหลักการและเหตุผล</a:t>
          </a:r>
        </a:p>
      </dgm:t>
    </dgm:pt>
    <dgm:pt modelId="{83CAB6B8-C531-4CB0-A7D5-4076F19D9A3E}" type="parTrans" cxnId="{800E51D6-DAD2-474C-9C4C-E0D1CCDABE37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1AB1565-943C-4A4F-9EBD-EAB005D7830F}" type="sibTrans" cxnId="{800E51D6-DAD2-474C-9C4C-E0D1CCDABE37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1B7B359-B6E6-478D-8B29-F67286DECC59}">
      <dgm:prSet phldrT="[Text]" custT="1"/>
      <dgm:spPr>
        <a:solidFill>
          <a:srgbClr val="FFE699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มีความรู้ในการบริหารจัดการ (เงินทุน เวลา กำลัง ทรัพยากร)</a:t>
          </a:r>
        </a:p>
      </dgm:t>
    </dgm:pt>
    <dgm:pt modelId="{14D9CE2A-FDAF-4FA8-9816-6F02FC7E04C6}" type="parTrans" cxnId="{2914FCBB-D381-4216-B967-63BFBBE96AC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0C24994-4D9E-46D3-BFA8-4072031CDE44}" type="sibTrans" cxnId="{2914FCBB-D381-4216-B967-63BFBBE96AC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9B2ADDF-3574-4B54-A315-348482CA844F}" type="pres">
      <dgm:prSet presAssocID="{C501BDFF-23FA-4E06-A8CB-B4DD2A0576B1}" presName="Name0" presStyleCnt="0">
        <dgm:presLayoutVars>
          <dgm:chMax val="7"/>
          <dgm:chPref val="7"/>
          <dgm:dir/>
        </dgm:presLayoutVars>
      </dgm:prSet>
      <dgm:spPr/>
    </dgm:pt>
    <dgm:pt modelId="{51BB7C4E-533A-49B1-AF9E-5F3BF20227AC}" type="pres">
      <dgm:prSet presAssocID="{C501BDFF-23FA-4E06-A8CB-B4DD2A0576B1}" presName="Name1" presStyleCnt="0"/>
      <dgm:spPr/>
    </dgm:pt>
    <dgm:pt modelId="{612A3E21-6CA9-42AF-AD75-41171A02902B}" type="pres">
      <dgm:prSet presAssocID="{C501BDFF-23FA-4E06-A8CB-B4DD2A0576B1}" presName="cycle" presStyleCnt="0"/>
      <dgm:spPr/>
    </dgm:pt>
    <dgm:pt modelId="{EBC43D4E-01A8-47DE-8659-4DF5B2E72381}" type="pres">
      <dgm:prSet presAssocID="{C501BDFF-23FA-4E06-A8CB-B4DD2A0576B1}" presName="srcNode" presStyleLbl="node1" presStyleIdx="0" presStyleCnt="7"/>
      <dgm:spPr/>
    </dgm:pt>
    <dgm:pt modelId="{77EB8847-069B-42EE-A4B2-EAFE4C5AC221}" type="pres">
      <dgm:prSet presAssocID="{C501BDFF-23FA-4E06-A8CB-B4DD2A0576B1}" presName="conn" presStyleLbl="parChTrans1D2" presStyleIdx="0" presStyleCnt="1"/>
      <dgm:spPr/>
    </dgm:pt>
    <dgm:pt modelId="{48EF29AA-086E-455D-9E00-6635153061F6}" type="pres">
      <dgm:prSet presAssocID="{C501BDFF-23FA-4E06-A8CB-B4DD2A0576B1}" presName="extraNode" presStyleLbl="node1" presStyleIdx="0" presStyleCnt="7"/>
      <dgm:spPr/>
    </dgm:pt>
    <dgm:pt modelId="{2A4B30CF-6E47-4B1B-9DE1-62F7EE91C492}" type="pres">
      <dgm:prSet presAssocID="{C501BDFF-23FA-4E06-A8CB-B4DD2A0576B1}" presName="dstNode" presStyleLbl="node1" presStyleIdx="0" presStyleCnt="7"/>
      <dgm:spPr/>
    </dgm:pt>
    <dgm:pt modelId="{8F02EF36-2753-4C04-9989-92B2088B7364}" type="pres">
      <dgm:prSet presAssocID="{0A2C939A-7AE8-459E-9B8F-D6CD8FA9DA1C}" presName="text_1" presStyleLbl="node1" presStyleIdx="0" presStyleCnt="7" custScaleY="134532">
        <dgm:presLayoutVars>
          <dgm:bulletEnabled val="1"/>
        </dgm:presLayoutVars>
      </dgm:prSet>
      <dgm:spPr/>
    </dgm:pt>
    <dgm:pt modelId="{2D3489DE-C8F6-466B-942F-3B9E7EF63641}" type="pres">
      <dgm:prSet presAssocID="{0A2C939A-7AE8-459E-9B8F-D6CD8FA9DA1C}" presName="accent_1" presStyleCnt="0"/>
      <dgm:spPr/>
    </dgm:pt>
    <dgm:pt modelId="{85D0EC1D-8929-4619-8180-6BE9A37D6AE4}" type="pres">
      <dgm:prSet presAssocID="{0A2C939A-7AE8-459E-9B8F-D6CD8FA9DA1C}" presName="accentRepeatNode" presStyleLbl="solidFgAcc1" presStyleIdx="0" presStyleCnt="7"/>
      <dgm:spPr/>
    </dgm:pt>
    <dgm:pt modelId="{5B449062-62D9-49F8-A5F6-D321FE391F5C}" type="pres">
      <dgm:prSet presAssocID="{AD685CCE-C0C5-4F2E-ACC3-E88A9242955F}" presName="text_2" presStyleLbl="node1" presStyleIdx="1" presStyleCnt="7" custScaleY="134532">
        <dgm:presLayoutVars>
          <dgm:bulletEnabled val="1"/>
        </dgm:presLayoutVars>
      </dgm:prSet>
      <dgm:spPr/>
    </dgm:pt>
    <dgm:pt modelId="{745C7519-C111-421C-B721-97A5E53BA9C5}" type="pres">
      <dgm:prSet presAssocID="{AD685CCE-C0C5-4F2E-ACC3-E88A9242955F}" presName="accent_2" presStyleCnt="0"/>
      <dgm:spPr/>
    </dgm:pt>
    <dgm:pt modelId="{047034D8-B17D-4BA0-B60E-94FA2C4A02A3}" type="pres">
      <dgm:prSet presAssocID="{AD685CCE-C0C5-4F2E-ACC3-E88A9242955F}" presName="accentRepeatNode" presStyleLbl="solidFgAcc1" presStyleIdx="1" presStyleCnt="7"/>
      <dgm:spPr/>
    </dgm:pt>
    <dgm:pt modelId="{D8366A87-6527-415E-9810-3EF3FBBE72BE}" type="pres">
      <dgm:prSet presAssocID="{BEC2BE46-E932-4D1D-AA3D-3C568A8101A2}" presName="text_3" presStyleLbl="node1" presStyleIdx="2" presStyleCnt="7" custScaleY="134532">
        <dgm:presLayoutVars>
          <dgm:bulletEnabled val="1"/>
        </dgm:presLayoutVars>
      </dgm:prSet>
      <dgm:spPr/>
    </dgm:pt>
    <dgm:pt modelId="{49348417-DBA3-4F1E-8E10-200595E89BB2}" type="pres">
      <dgm:prSet presAssocID="{BEC2BE46-E932-4D1D-AA3D-3C568A8101A2}" presName="accent_3" presStyleCnt="0"/>
      <dgm:spPr/>
    </dgm:pt>
    <dgm:pt modelId="{499BD373-124A-45BF-9E69-CF23823119CE}" type="pres">
      <dgm:prSet presAssocID="{BEC2BE46-E932-4D1D-AA3D-3C568A8101A2}" presName="accentRepeatNode" presStyleLbl="solidFgAcc1" presStyleIdx="2" presStyleCnt="7"/>
      <dgm:spPr/>
    </dgm:pt>
    <dgm:pt modelId="{1728E307-A88F-4CAD-B48F-C73D08F3863B}" type="pres">
      <dgm:prSet presAssocID="{90CFEC76-710D-4368-A47D-69AD5BD9B6B7}" presName="text_4" presStyleLbl="node1" presStyleIdx="3" presStyleCnt="7" custScaleY="134532">
        <dgm:presLayoutVars>
          <dgm:bulletEnabled val="1"/>
        </dgm:presLayoutVars>
      </dgm:prSet>
      <dgm:spPr/>
    </dgm:pt>
    <dgm:pt modelId="{D0CB66D7-6CFA-4A3B-A73A-D600AE431B65}" type="pres">
      <dgm:prSet presAssocID="{90CFEC76-710D-4368-A47D-69AD5BD9B6B7}" presName="accent_4" presStyleCnt="0"/>
      <dgm:spPr/>
    </dgm:pt>
    <dgm:pt modelId="{B5F4CC9D-B71F-4D76-BAC0-4A491C32D185}" type="pres">
      <dgm:prSet presAssocID="{90CFEC76-710D-4368-A47D-69AD5BD9B6B7}" presName="accentRepeatNode" presStyleLbl="solidFgAcc1" presStyleIdx="3" presStyleCnt="7"/>
      <dgm:spPr/>
    </dgm:pt>
    <dgm:pt modelId="{0E4F917C-4104-4D62-96C8-761C273CA745}" type="pres">
      <dgm:prSet presAssocID="{9CC1359C-9514-4FC6-96A5-C28A431EB877}" presName="text_5" presStyleLbl="node1" presStyleIdx="4" presStyleCnt="7" custScaleY="134532">
        <dgm:presLayoutVars>
          <dgm:bulletEnabled val="1"/>
        </dgm:presLayoutVars>
      </dgm:prSet>
      <dgm:spPr/>
    </dgm:pt>
    <dgm:pt modelId="{F74A0BFA-2E9B-43E5-9E0E-2A5DF36401F1}" type="pres">
      <dgm:prSet presAssocID="{9CC1359C-9514-4FC6-96A5-C28A431EB877}" presName="accent_5" presStyleCnt="0"/>
      <dgm:spPr/>
    </dgm:pt>
    <dgm:pt modelId="{79447A27-95F1-46A1-B328-1AB056149558}" type="pres">
      <dgm:prSet presAssocID="{9CC1359C-9514-4FC6-96A5-C28A431EB877}" presName="accentRepeatNode" presStyleLbl="solidFgAcc1" presStyleIdx="4" presStyleCnt="7"/>
      <dgm:spPr/>
    </dgm:pt>
    <dgm:pt modelId="{E75CCF25-8F25-4262-8EB4-F71E6E78ACDE}" type="pres">
      <dgm:prSet presAssocID="{93C5F649-CC94-4F70-BDD0-DD4C46D69E90}" presName="text_6" presStyleLbl="node1" presStyleIdx="5" presStyleCnt="7" custScaleY="134532">
        <dgm:presLayoutVars>
          <dgm:bulletEnabled val="1"/>
        </dgm:presLayoutVars>
      </dgm:prSet>
      <dgm:spPr/>
    </dgm:pt>
    <dgm:pt modelId="{E5107E28-A5F4-47D2-98B3-5B0C15200FE5}" type="pres">
      <dgm:prSet presAssocID="{93C5F649-CC94-4F70-BDD0-DD4C46D69E90}" presName="accent_6" presStyleCnt="0"/>
      <dgm:spPr/>
    </dgm:pt>
    <dgm:pt modelId="{8659484F-23C8-4918-A0AE-1CB50B9B227E}" type="pres">
      <dgm:prSet presAssocID="{93C5F649-CC94-4F70-BDD0-DD4C46D69E90}" presName="accentRepeatNode" presStyleLbl="solidFgAcc1" presStyleIdx="5" presStyleCnt="7"/>
      <dgm:spPr/>
    </dgm:pt>
    <dgm:pt modelId="{45A0D872-2C39-4220-A016-A73DA826814D}" type="pres">
      <dgm:prSet presAssocID="{01B7B359-B6E6-478D-8B29-F67286DECC59}" presName="text_7" presStyleLbl="node1" presStyleIdx="6" presStyleCnt="7">
        <dgm:presLayoutVars>
          <dgm:bulletEnabled val="1"/>
        </dgm:presLayoutVars>
      </dgm:prSet>
      <dgm:spPr/>
    </dgm:pt>
    <dgm:pt modelId="{2D5D9DF5-5ECA-4A21-952A-CC962E7D9FBE}" type="pres">
      <dgm:prSet presAssocID="{01B7B359-B6E6-478D-8B29-F67286DECC59}" presName="accent_7" presStyleCnt="0"/>
      <dgm:spPr/>
    </dgm:pt>
    <dgm:pt modelId="{B4687A68-7DBC-4F22-99AF-A7ABD920ABA6}" type="pres">
      <dgm:prSet presAssocID="{01B7B359-B6E6-478D-8B29-F67286DECC59}" presName="accentRepeatNode" presStyleLbl="solidFgAcc1" presStyleIdx="6" presStyleCnt="7"/>
      <dgm:spPr/>
    </dgm:pt>
  </dgm:ptLst>
  <dgm:cxnLst>
    <dgm:cxn modelId="{9E629213-ABEF-4AAE-95E7-D335BC7F5F66}" type="presOf" srcId="{AD685CCE-C0C5-4F2E-ACC3-E88A9242955F}" destId="{5B449062-62D9-49F8-A5F6-D321FE391F5C}" srcOrd="0" destOrd="0" presId="urn:microsoft.com/office/officeart/2008/layout/VerticalCurvedList"/>
    <dgm:cxn modelId="{79BD202A-5F38-4822-967D-7D3A1CA9C698}" type="presOf" srcId="{01B7B359-B6E6-478D-8B29-F67286DECC59}" destId="{45A0D872-2C39-4220-A016-A73DA826814D}" srcOrd="0" destOrd="0" presId="urn:microsoft.com/office/officeart/2008/layout/VerticalCurvedList"/>
    <dgm:cxn modelId="{EFBB562D-666B-42BF-B562-2D7822B4348A}" type="presOf" srcId="{90CFEC76-710D-4368-A47D-69AD5BD9B6B7}" destId="{1728E307-A88F-4CAD-B48F-C73D08F3863B}" srcOrd="0" destOrd="0" presId="urn:microsoft.com/office/officeart/2008/layout/VerticalCurvedList"/>
    <dgm:cxn modelId="{1AE1B22F-61B3-4C81-9BCA-6AFFA0676E5F}" srcId="{C501BDFF-23FA-4E06-A8CB-B4DD2A0576B1}" destId="{9CC1359C-9514-4FC6-96A5-C28A431EB877}" srcOrd="4" destOrd="0" parTransId="{03057666-8A8A-4CD3-BAFA-6E4BCD78A8BD}" sibTransId="{788A11F2-C29C-4FD6-B7C3-C9535CBDBF1D}"/>
    <dgm:cxn modelId="{0B04C737-8C54-48BD-8EDB-B69492AA432A}" type="presOf" srcId="{93C5F649-CC94-4F70-BDD0-DD4C46D69E90}" destId="{E75CCF25-8F25-4262-8EB4-F71E6E78ACDE}" srcOrd="0" destOrd="0" presId="urn:microsoft.com/office/officeart/2008/layout/VerticalCurvedList"/>
    <dgm:cxn modelId="{CE71494F-FB79-480F-B102-341C1304AB1D}" srcId="{C501BDFF-23FA-4E06-A8CB-B4DD2A0576B1}" destId="{AD685CCE-C0C5-4F2E-ACC3-E88A9242955F}" srcOrd="1" destOrd="0" parTransId="{C0E72B01-09D0-4A15-9AD2-988DD132D3E4}" sibTransId="{518006F4-6D6D-423B-BDD5-9C4CC50A9B6E}"/>
    <dgm:cxn modelId="{64469677-F20B-4CE0-95E3-E43A2E0C683A}" type="presOf" srcId="{0A2C939A-7AE8-459E-9B8F-D6CD8FA9DA1C}" destId="{8F02EF36-2753-4C04-9989-92B2088B7364}" srcOrd="0" destOrd="0" presId="urn:microsoft.com/office/officeart/2008/layout/VerticalCurvedList"/>
    <dgm:cxn modelId="{4F1CA67F-4A29-482B-9B0D-7D79E11E2D2B}" type="presOf" srcId="{BEC2BE46-E932-4D1D-AA3D-3C568A8101A2}" destId="{D8366A87-6527-415E-9810-3EF3FBBE72BE}" srcOrd="0" destOrd="0" presId="urn:microsoft.com/office/officeart/2008/layout/VerticalCurvedList"/>
    <dgm:cxn modelId="{A5EFEC99-4BBE-47B7-A4B8-D37AD4E1E60F}" type="presOf" srcId="{806AADEC-EA7C-41DE-AFC5-062E8A5E9482}" destId="{77EB8847-069B-42EE-A4B2-EAFE4C5AC221}" srcOrd="0" destOrd="0" presId="urn:microsoft.com/office/officeart/2008/layout/VerticalCurvedList"/>
    <dgm:cxn modelId="{AF334FA3-6972-45FF-B6BA-EBC042B972C8}" srcId="{C501BDFF-23FA-4E06-A8CB-B4DD2A0576B1}" destId="{BEC2BE46-E932-4D1D-AA3D-3C568A8101A2}" srcOrd="2" destOrd="0" parTransId="{FB84AB1A-6CC2-4F1A-A0D0-D8C2306D441C}" sibTransId="{A9F04E05-E972-4654-A29C-37415CDDFB55}"/>
    <dgm:cxn modelId="{B02F9DAB-B5D6-43DA-8DA9-E378FD47FCA3}" srcId="{C501BDFF-23FA-4E06-A8CB-B4DD2A0576B1}" destId="{0A2C939A-7AE8-459E-9B8F-D6CD8FA9DA1C}" srcOrd="0" destOrd="0" parTransId="{E659AB00-839D-4958-A9CA-3C5D7A35FA8A}" sibTransId="{806AADEC-EA7C-41DE-AFC5-062E8A5E9482}"/>
    <dgm:cxn modelId="{565DDBB3-272C-4480-8746-12FB19C27E4F}" type="presOf" srcId="{C501BDFF-23FA-4E06-A8CB-B4DD2A0576B1}" destId="{89B2ADDF-3574-4B54-A315-348482CA844F}" srcOrd="0" destOrd="0" presId="urn:microsoft.com/office/officeart/2008/layout/VerticalCurvedList"/>
    <dgm:cxn modelId="{2EC5E3B6-0770-4458-A58A-DAA8FB35EF3D}" type="presOf" srcId="{9CC1359C-9514-4FC6-96A5-C28A431EB877}" destId="{0E4F917C-4104-4D62-96C8-761C273CA745}" srcOrd="0" destOrd="0" presId="urn:microsoft.com/office/officeart/2008/layout/VerticalCurvedList"/>
    <dgm:cxn modelId="{2914FCBB-D381-4216-B967-63BFBBE96ACF}" srcId="{C501BDFF-23FA-4E06-A8CB-B4DD2A0576B1}" destId="{01B7B359-B6E6-478D-8B29-F67286DECC59}" srcOrd="6" destOrd="0" parTransId="{14D9CE2A-FDAF-4FA8-9816-6F02FC7E04C6}" sibTransId="{B0C24994-4D9E-46D3-BFA8-4072031CDE44}"/>
    <dgm:cxn modelId="{724F72CC-2442-4FF4-8FC2-9B74FCACD339}" srcId="{C501BDFF-23FA-4E06-A8CB-B4DD2A0576B1}" destId="{90CFEC76-710D-4368-A47D-69AD5BD9B6B7}" srcOrd="3" destOrd="0" parTransId="{3E02DD58-97DC-4496-A27A-E368E716CD35}" sibTransId="{917F4D6A-15ED-492A-9905-00F0A0BC8D2C}"/>
    <dgm:cxn modelId="{800E51D6-DAD2-474C-9C4C-E0D1CCDABE37}" srcId="{C501BDFF-23FA-4E06-A8CB-B4DD2A0576B1}" destId="{93C5F649-CC94-4F70-BDD0-DD4C46D69E90}" srcOrd="5" destOrd="0" parTransId="{83CAB6B8-C531-4CB0-A7D5-4076F19D9A3E}" sibTransId="{E1AB1565-943C-4A4F-9EBD-EAB005D7830F}"/>
    <dgm:cxn modelId="{EC5F3BBB-F600-43F1-9A74-6564BEFED3C8}" type="presParOf" srcId="{89B2ADDF-3574-4B54-A315-348482CA844F}" destId="{51BB7C4E-533A-49B1-AF9E-5F3BF20227AC}" srcOrd="0" destOrd="0" presId="urn:microsoft.com/office/officeart/2008/layout/VerticalCurvedList"/>
    <dgm:cxn modelId="{B3132B8D-71FE-41D0-A079-813158FB4D28}" type="presParOf" srcId="{51BB7C4E-533A-49B1-AF9E-5F3BF20227AC}" destId="{612A3E21-6CA9-42AF-AD75-41171A02902B}" srcOrd="0" destOrd="0" presId="urn:microsoft.com/office/officeart/2008/layout/VerticalCurvedList"/>
    <dgm:cxn modelId="{06CD684B-E17A-46A6-9913-D81B50C46AD6}" type="presParOf" srcId="{612A3E21-6CA9-42AF-AD75-41171A02902B}" destId="{EBC43D4E-01A8-47DE-8659-4DF5B2E72381}" srcOrd="0" destOrd="0" presId="urn:microsoft.com/office/officeart/2008/layout/VerticalCurvedList"/>
    <dgm:cxn modelId="{120348C7-CF41-4D75-B897-A8023A5B8062}" type="presParOf" srcId="{612A3E21-6CA9-42AF-AD75-41171A02902B}" destId="{77EB8847-069B-42EE-A4B2-EAFE4C5AC221}" srcOrd="1" destOrd="0" presId="urn:microsoft.com/office/officeart/2008/layout/VerticalCurvedList"/>
    <dgm:cxn modelId="{A5F77BE1-83CC-412D-BD7A-60951899C4A3}" type="presParOf" srcId="{612A3E21-6CA9-42AF-AD75-41171A02902B}" destId="{48EF29AA-086E-455D-9E00-6635153061F6}" srcOrd="2" destOrd="0" presId="urn:microsoft.com/office/officeart/2008/layout/VerticalCurvedList"/>
    <dgm:cxn modelId="{49BB15CB-779D-4B26-AD90-0B754DCA82BA}" type="presParOf" srcId="{612A3E21-6CA9-42AF-AD75-41171A02902B}" destId="{2A4B30CF-6E47-4B1B-9DE1-62F7EE91C492}" srcOrd="3" destOrd="0" presId="urn:microsoft.com/office/officeart/2008/layout/VerticalCurvedList"/>
    <dgm:cxn modelId="{BE98671D-DE93-45E5-87F6-A829A203F945}" type="presParOf" srcId="{51BB7C4E-533A-49B1-AF9E-5F3BF20227AC}" destId="{8F02EF36-2753-4C04-9989-92B2088B7364}" srcOrd="1" destOrd="0" presId="urn:microsoft.com/office/officeart/2008/layout/VerticalCurvedList"/>
    <dgm:cxn modelId="{D1746B11-D10E-4B26-8FE7-2013F45F7202}" type="presParOf" srcId="{51BB7C4E-533A-49B1-AF9E-5F3BF20227AC}" destId="{2D3489DE-C8F6-466B-942F-3B9E7EF63641}" srcOrd="2" destOrd="0" presId="urn:microsoft.com/office/officeart/2008/layout/VerticalCurvedList"/>
    <dgm:cxn modelId="{2F0C7C76-4358-4009-9A08-460F2DCA9CA9}" type="presParOf" srcId="{2D3489DE-C8F6-466B-942F-3B9E7EF63641}" destId="{85D0EC1D-8929-4619-8180-6BE9A37D6AE4}" srcOrd="0" destOrd="0" presId="urn:microsoft.com/office/officeart/2008/layout/VerticalCurvedList"/>
    <dgm:cxn modelId="{39ADAB42-F73E-49EB-96B0-4B73006A9496}" type="presParOf" srcId="{51BB7C4E-533A-49B1-AF9E-5F3BF20227AC}" destId="{5B449062-62D9-49F8-A5F6-D321FE391F5C}" srcOrd="3" destOrd="0" presId="urn:microsoft.com/office/officeart/2008/layout/VerticalCurvedList"/>
    <dgm:cxn modelId="{9A248E94-9781-457D-AD29-CF309344F83A}" type="presParOf" srcId="{51BB7C4E-533A-49B1-AF9E-5F3BF20227AC}" destId="{745C7519-C111-421C-B721-97A5E53BA9C5}" srcOrd="4" destOrd="0" presId="urn:microsoft.com/office/officeart/2008/layout/VerticalCurvedList"/>
    <dgm:cxn modelId="{936142A0-2F58-4BB6-BD1D-54D302781431}" type="presParOf" srcId="{745C7519-C111-421C-B721-97A5E53BA9C5}" destId="{047034D8-B17D-4BA0-B60E-94FA2C4A02A3}" srcOrd="0" destOrd="0" presId="urn:microsoft.com/office/officeart/2008/layout/VerticalCurvedList"/>
    <dgm:cxn modelId="{7E5F0949-2F73-4832-A795-3385AD977C31}" type="presParOf" srcId="{51BB7C4E-533A-49B1-AF9E-5F3BF20227AC}" destId="{D8366A87-6527-415E-9810-3EF3FBBE72BE}" srcOrd="5" destOrd="0" presId="urn:microsoft.com/office/officeart/2008/layout/VerticalCurvedList"/>
    <dgm:cxn modelId="{73B4A8C0-8AD9-4E51-AF8F-14956F2573D2}" type="presParOf" srcId="{51BB7C4E-533A-49B1-AF9E-5F3BF20227AC}" destId="{49348417-DBA3-4F1E-8E10-200595E89BB2}" srcOrd="6" destOrd="0" presId="urn:microsoft.com/office/officeart/2008/layout/VerticalCurvedList"/>
    <dgm:cxn modelId="{8168EE4F-99D4-4BDA-A719-FD76966E2BC1}" type="presParOf" srcId="{49348417-DBA3-4F1E-8E10-200595E89BB2}" destId="{499BD373-124A-45BF-9E69-CF23823119CE}" srcOrd="0" destOrd="0" presId="urn:microsoft.com/office/officeart/2008/layout/VerticalCurvedList"/>
    <dgm:cxn modelId="{69F40824-1021-4863-B7D2-EE6C736FAFE8}" type="presParOf" srcId="{51BB7C4E-533A-49B1-AF9E-5F3BF20227AC}" destId="{1728E307-A88F-4CAD-B48F-C73D08F3863B}" srcOrd="7" destOrd="0" presId="urn:microsoft.com/office/officeart/2008/layout/VerticalCurvedList"/>
    <dgm:cxn modelId="{071DC55B-707C-40CB-B08D-839326CF074A}" type="presParOf" srcId="{51BB7C4E-533A-49B1-AF9E-5F3BF20227AC}" destId="{D0CB66D7-6CFA-4A3B-A73A-D600AE431B65}" srcOrd="8" destOrd="0" presId="urn:microsoft.com/office/officeart/2008/layout/VerticalCurvedList"/>
    <dgm:cxn modelId="{271193BE-50D8-4C1A-BDAE-B078C2838CBB}" type="presParOf" srcId="{D0CB66D7-6CFA-4A3B-A73A-D600AE431B65}" destId="{B5F4CC9D-B71F-4D76-BAC0-4A491C32D185}" srcOrd="0" destOrd="0" presId="urn:microsoft.com/office/officeart/2008/layout/VerticalCurvedList"/>
    <dgm:cxn modelId="{50D6102A-2C49-4B0F-9F69-0E7ABC8A5DC4}" type="presParOf" srcId="{51BB7C4E-533A-49B1-AF9E-5F3BF20227AC}" destId="{0E4F917C-4104-4D62-96C8-761C273CA745}" srcOrd="9" destOrd="0" presId="urn:microsoft.com/office/officeart/2008/layout/VerticalCurvedList"/>
    <dgm:cxn modelId="{CE9A8111-AB16-4C4E-90BC-73995B40F3CB}" type="presParOf" srcId="{51BB7C4E-533A-49B1-AF9E-5F3BF20227AC}" destId="{F74A0BFA-2E9B-43E5-9E0E-2A5DF36401F1}" srcOrd="10" destOrd="0" presId="urn:microsoft.com/office/officeart/2008/layout/VerticalCurvedList"/>
    <dgm:cxn modelId="{55023E9B-9507-485A-B443-F79083F7BD65}" type="presParOf" srcId="{F74A0BFA-2E9B-43E5-9E0E-2A5DF36401F1}" destId="{79447A27-95F1-46A1-B328-1AB056149558}" srcOrd="0" destOrd="0" presId="urn:microsoft.com/office/officeart/2008/layout/VerticalCurvedList"/>
    <dgm:cxn modelId="{31269E09-95C5-46B4-9BE5-D4FFED478370}" type="presParOf" srcId="{51BB7C4E-533A-49B1-AF9E-5F3BF20227AC}" destId="{E75CCF25-8F25-4262-8EB4-F71E6E78ACDE}" srcOrd="11" destOrd="0" presId="urn:microsoft.com/office/officeart/2008/layout/VerticalCurvedList"/>
    <dgm:cxn modelId="{D9677322-B145-4707-8C08-BFFD75E3D820}" type="presParOf" srcId="{51BB7C4E-533A-49B1-AF9E-5F3BF20227AC}" destId="{E5107E28-A5F4-47D2-98B3-5B0C15200FE5}" srcOrd="12" destOrd="0" presId="urn:microsoft.com/office/officeart/2008/layout/VerticalCurvedList"/>
    <dgm:cxn modelId="{BDE78ECA-1865-44A7-A5DC-4B1DF5C68AD7}" type="presParOf" srcId="{E5107E28-A5F4-47D2-98B3-5B0C15200FE5}" destId="{8659484F-23C8-4918-A0AE-1CB50B9B227E}" srcOrd="0" destOrd="0" presId="urn:microsoft.com/office/officeart/2008/layout/VerticalCurvedList"/>
    <dgm:cxn modelId="{3DE67F8E-4900-4794-8580-3D6121B00DF2}" type="presParOf" srcId="{51BB7C4E-533A-49B1-AF9E-5F3BF20227AC}" destId="{45A0D872-2C39-4220-A016-A73DA826814D}" srcOrd="13" destOrd="0" presId="urn:microsoft.com/office/officeart/2008/layout/VerticalCurvedList"/>
    <dgm:cxn modelId="{3CC28DD4-53DB-41AB-AC73-A049563AC747}" type="presParOf" srcId="{51BB7C4E-533A-49B1-AF9E-5F3BF20227AC}" destId="{2D5D9DF5-5ECA-4A21-952A-CC962E7D9FBE}" srcOrd="14" destOrd="0" presId="urn:microsoft.com/office/officeart/2008/layout/VerticalCurvedList"/>
    <dgm:cxn modelId="{72A3EA8D-1D11-4479-B996-1D716F5D8B53}" type="presParOf" srcId="{2D5D9DF5-5ECA-4A21-952A-CC962E7D9FBE}" destId="{B4687A68-7DBC-4F22-99AF-A7ABD920AB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01BDFF-23FA-4E06-A8CB-B4DD2A0576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C939A-7AE8-459E-9B8F-D6CD8FA9DA1C}">
      <dgm:prSet phldrT="[Text]"/>
      <dgm:spPr>
        <a:solidFill>
          <a:srgbClr val="F8C9C8"/>
        </a:solidFill>
      </dgm:spPr>
      <dgm:t>
        <a:bodyPr/>
        <a:lstStyle/>
        <a:p>
          <a:r>
            <a:rPr lang="th-TH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มีความสนใคร่รู้ต่อปรากฏการณ์และสิ่งต่าง ๆ รอบตัว</a:t>
          </a:r>
          <a:endParaRPr lang="en-US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659AB00-839D-4958-A9CA-3C5D7A35FA8A}" type="parTrans" cxnId="{B02F9DAB-B5D6-43DA-8DA9-E378FD47FCA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06AADEC-EA7C-41DE-AFC5-062E8A5E9482}" type="sibTrans" cxnId="{B02F9DAB-B5D6-43DA-8DA9-E378FD47FCA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D685CCE-C0C5-4F2E-ACC3-E88A9242955F}">
      <dgm:prSet phldrT="[Text]"/>
      <dgm:spPr>
        <a:solidFill>
          <a:srgbClr val="F8C9C8"/>
        </a:solidFill>
      </dgm:spPr>
      <dgm:t>
        <a:bodyPr/>
        <a:lstStyle/>
        <a:p>
          <a:r>
            <a:rPr lang="th-TH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มีทัศนคติเชิงบวกต่อการแสวงหาความรู้/การทำวิจัย</a:t>
          </a:r>
          <a:endParaRPr lang="en-US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0E72B01-09D0-4A15-9AD2-988DD132D3E4}" type="parTrans" cxnId="{CE71494F-FB79-480F-B102-341C1304AB1D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18006F4-6D6D-423B-BDD5-9C4CC50A9B6E}" type="sibTrans" cxnId="{CE71494F-FB79-480F-B102-341C1304AB1D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EC2BE46-E932-4D1D-AA3D-3C568A8101A2}">
      <dgm:prSet phldrT="[Text]"/>
      <dgm:spPr>
        <a:solidFill>
          <a:srgbClr val="F8C9C8"/>
        </a:solidFill>
      </dgm:spPr>
      <dgm:t>
        <a:bodyPr/>
        <a:lstStyle/>
        <a:p>
          <a:r>
            <a:rPr lang="th-TH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มีความเชื่อมั่นในตนเอง กล้าคิดกล้าตัดสินใจ</a:t>
          </a:r>
          <a:endParaRPr lang="en-US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B84AB1A-6CC2-4F1A-A0D0-D8C2306D441C}" type="parTrans" cxnId="{AF334FA3-6972-45FF-B6BA-EBC042B972C8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9F04E05-E972-4654-A29C-37415CDDFB55}" type="sibTrans" cxnId="{AF334FA3-6972-45FF-B6BA-EBC042B972C8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CC1359C-9514-4FC6-96A5-C28A431EB877}">
      <dgm:prSet phldrT="[Text]"/>
      <dgm:spPr>
        <a:solidFill>
          <a:srgbClr val="F8C9C8"/>
        </a:solidFill>
      </dgm:spPr>
      <dgm:t>
        <a:bodyPr/>
        <a:lstStyle/>
        <a:p>
          <a:r>
            <a:rPr lang="th-TH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มีความกระตือรือร้นในการทำงาน</a:t>
          </a:r>
          <a:endParaRPr lang="en-US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3057666-8A8A-4CD3-BAFA-6E4BCD78A8BD}" type="parTrans" cxnId="{1AE1B22F-61B3-4C81-9BCA-6AFFA0676E5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88A11F2-C29C-4FD6-B7C3-C9535CBDBF1D}" type="sibTrans" cxnId="{1AE1B22F-61B3-4C81-9BCA-6AFFA0676E5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CFEC76-710D-4368-A47D-69AD5BD9B6B7}">
      <dgm:prSet phldrT="[Text]"/>
      <dgm:spPr>
        <a:solidFill>
          <a:srgbClr val="F8C9C8"/>
        </a:solidFill>
      </dgm:spPr>
      <dgm:t>
        <a:bodyPr/>
        <a:lstStyle/>
        <a:p>
          <a:r>
            <a:rPr lang="th-TH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มีใจรักในการติดต่อประสานงาน</a:t>
          </a:r>
          <a:endParaRPr lang="en-US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E02DD58-97DC-4496-A27A-E368E716CD35}" type="parTrans" cxnId="{724F72CC-2442-4FF4-8FC2-9B74FCACD339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17F4D6A-15ED-492A-9905-00F0A0BC8D2C}" type="sibTrans" cxnId="{724F72CC-2442-4FF4-8FC2-9B74FCACD339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9B2ADDF-3574-4B54-A315-348482CA844F}" type="pres">
      <dgm:prSet presAssocID="{C501BDFF-23FA-4E06-A8CB-B4DD2A0576B1}" presName="Name0" presStyleCnt="0">
        <dgm:presLayoutVars>
          <dgm:chMax val="7"/>
          <dgm:chPref val="7"/>
          <dgm:dir/>
        </dgm:presLayoutVars>
      </dgm:prSet>
      <dgm:spPr/>
    </dgm:pt>
    <dgm:pt modelId="{51BB7C4E-533A-49B1-AF9E-5F3BF20227AC}" type="pres">
      <dgm:prSet presAssocID="{C501BDFF-23FA-4E06-A8CB-B4DD2A0576B1}" presName="Name1" presStyleCnt="0"/>
      <dgm:spPr/>
    </dgm:pt>
    <dgm:pt modelId="{612A3E21-6CA9-42AF-AD75-41171A02902B}" type="pres">
      <dgm:prSet presAssocID="{C501BDFF-23FA-4E06-A8CB-B4DD2A0576B1}" presName="cycle" presStyleCnt="0"/>
      <dgm:spPr/>
    </dgm:pt>
    <dgm:pt modelId="{EBC43D4E-01A8-47DE-8659-4DF5B2E72381}" type="pres">
      <dgm:prSet presAssocID="{C501BDFF-23FA-4E06-A8CB-B4DD2A0576B1}" presName="srcNode" presStyleLbl="node1" presStyleIdx="0" presStyleCnt="5"/>
      <dgm:spPr/>
    </dgm:pt>
    <dgm:pt modelId="{77EB8847-069B-42EE-A4B2-EAFE4C5AC221}" type="pres">
      <dgm:prSet presAssocID="{C501BDFF-23FA-4E06-A8CB-B4DD2A0576B1}" presName="conn" presStyleLbl="parChTrans1D2" presStyleIdx="0" presStyleCnt="1"/>
      <dgm:spPr/>
    </dgm:pt>
    <dgm:pt modelId="{48EF29AA-086E-455D-9E00-6635153061F6}" type="pres">
      <dgm:prSet presAssocID="{C501BDFF-23FA-4E06-A8CB-B4DD2A0576B1}" presName="extraNode" presStyleLbl="node1" presStyleIdx="0" presStyleCnt="5"/>
      <dgm:spPr/>
    </dgm:pt>
    <dgm:pt modelId="{2A4B30CF-6E47-4B1B-9DE1-62F7EE91C492}" type="pres">
      <dgm:prSet presAssocID="{C501BDFF-23FA-4E06-A8CB-B4DD2A0576B1}" presName="dstNode" presStyleLbl="node1" presStyleIdx="0" presStyleCnt="5"/>
      <dgm:spPr/>
    </dgm:pt>
    <dgm:pt modelId="{8F02EF36-2753-4C04-9989-92B2088B7364}" type="pres">
      <dgm:prSet presAssocID="{0A2C939A-7AE8-459E-9B8F-D6CD8FA9DA1C}" presName="text_1" presStyleLbl="node1" presStyleIdx="0" presStyleCnt="5">
        <dgm:presLayoutVars>
          <dgm:bulletEnabled val="1"/>
        </dgm:presLayoutVars>
      </dgm:prSet>
      <dgm:spPr/>
    </dgm:pt>
    <dgm:pt modelId="{2D3489DE-C8F6-466B-942F-3B9E7EF63641}" type="pres">
      <dgm:prSet presAssocID="{0A2C939A-7AE8-459E-9B8F-D6CD8FA9DA1C}" presName="accent_1" presStyleCnt="0"/>
      <dgm:spPr/>
    </dgm:pt>
    <dgm:pt modelId="{85D0EC1D-8929-4619-8180-6BE9A37D6AE4}" type="pres">
      <dgm:prSet presAssocID="{0A2C939A-7AE8-459E-9B8F-D6CD8FA9DA1C}" presName="accentRepeatNode" presStyleLbl="solidFgAcc1" presStyleIdx="0" presStyleCnt="5"/>
      <dgm:spPr/>
    </dgm:pt>
    <dgm:pt modelId="{5B449062-62D9-49F8-A5F6-D321FE391F5C}" type="pres">
      <dgm:prSet presAssocID="{AD685CCE-C0C5-4F2E-ACC3-E88A9242955F}" presName="text_2" presStyleLbl="node1" presStyleIdx="1" presStyleCnt="5">
        <dgm:presLayoutVars>
          <dgm:bulletEnabled val="1"/>
        </dgm:presLayoutVars>
      </dgm:prSet>
      <dgm:spPr/>
    </dgm:pt>
    <dgm:pt modelId="{745C7519-C111-421C-B721-97A5E53BA9C5}" type="pres">
      <dgm:prSet presAssocID="{AD685CCE-C0C5-4F2E-ACC3-E88A9242955F}" presName="accent_2" presStyleCnt="0"/>
      <dgm:spPr/>
    </dgm:pt>
    <dgm:pt modelId="{047034D8-B17D-4BA0-B60E-94FA2C4A02A3}" type="pres">
      <dgm:prSet presAssocID="{AD685CCE-C0C5-4F2E-ACC3-E88A9242955F}" presName="accentRepeatNode" presStyleLbl="solidFgAcc1" presStyleIdx="1" presStyleCnt="5"/>
      <dgm:spPr/>
    </dgm:pt>
    <dgm:pt modelId="{D8366A87-6527-415E-9810-3EF3FBBE72BE}" type="pres">
      <dgm:prSet presAssocID="{BEC2BE46-E932-4D1D-AA3D-3C568A8101A2}" presName="text_3" presStyleLbl="node1" presStyleIdx="2" presStyleCnt="5">
        <dgm:presLayoutVars>
          <dgm:bulletEnabled val="1"/>
        </dgm:presLayoutVars>
      </dgm:prSet>
      <dgm:spPr/>
    </dgm:pt>
    <dgm:pt modelId="{49348417-DBA3-4F1E-8E10-200595E89BB2}" type="pres">
      <dgm:prSet presAssocID="{BEC2BE46-E932-4D1D-AA3D-3C568A8101A2}" presName="accent_3" presStyleCnt="0"/>
      <dgm:spPr/>
    </dgm:pt>
    <dgm:pt modelId="{499BD373-124A-45BF-9E69-CF23823119CE}" type="pres">
      <dgm:prSet presAssocID="{BEC2BE46-E932-4D1D-AA3D-3C568A8101A2}" presName="accentRepeatNode" presStyleLbl="solidFgAcc1" presStyleIdx="2" presStyleCnt="5"/>
      <dgm:spPr/>
    </dgm:pt>
    <dgm:pt modelId="{1728E307-A88F-4CAD-B48F-C73D08F3863B}" type="pres">
      <dgm:prSet presAssocID="{90CFEC76-710D-4368-A47D-69AD5BD9B6B7}" presName="text_4" presStyleLbl="node1" presStyleIdx="3" presStyleCnt="5">
        <dgm:presLayoutVars>
          <dgm:bulletEnabled val="1"/>
        </dgm:presLayoutVars>
      </dgm:prSet>
      <dgm:spPr/>
    </dgm:pt>
    <dgm:pt modelId="{D0CB66D7-6CFA-4A3B-A73A-D600AE431B65}" type="pres">
      <dgm:prSet presAssocID="{90CFEC76-710D-4368-A47D-69AD5BD9B6B7}" presName="accent_4" presStyleCnt="0"/>
      <dgm:spPr/>
    </dgm:pt>
    <dgm:pt modelId="{B5F4CC9D-B71F-4D76-BAC0-4A491C32D185}" type="pres">
      <dgm:prSet presAssocID="{90CFEC76-710D-4368-A47D-69AD5BD9B6B7}" presName="accentRepeatNode" presStyleLbl="solidFgAcc1" presStyleIdx="3" presStyleCnt="5"/>
      <dgm:spPr/>
    </dgm:pt>
    <dgm:pt modelId="{0E4F917C-4104-4D62-96C8-761C273CA745}" type="pres">
      <dgm:prSet presAssocID="{9CC1359C-9514-4FC6-96A5-C28A431EB877}" presName="text_5" presStyleLbl="node1" presStyleIdx="4" presStyleCnt="5">
        <dgm:presLayoutVars>
          <dgm:bulletEnabled val="1"/>
        </dgm:presLayoutVars>
      </dgm:prSet>
      <dgm:spPr/>
    </dgm:pt>
    <dgm:pt modelId="{F74A0BFA-2E9B-43E5-9E0E-2A5DF36401F1}" type="pres">
      <dgm:prSet presAssocID="{9CC1359C-9514-4FC6-96A5-C28A431EB877}" presName="accent_5" presStyleCnt="0"/>
      <dgm:spPr/>
    </dgm:pt>
    <dgm:pt modelId="{79447A27-95F1-46A1-B328-1AB056149558}" type="pres">
      <dgm:prSet presAssocID="{9CC1359C-9514-4FC6-96A5-C28A431EB877}" presName="accentRepeatNode" presStyleLbl="solidFgAcc1" presStyleIdx="4" presStyleCnt="5"/>
      <dgm:spPr/>
    </dgm:pt>
  </dgm:ptLst>
  <dgm:cxnLst>
    <dgm:cxn modelId="{8D0D640D-710C-48EA-BEB0-9B0BE50822A1}" type="presOf" srcId="{C501BDFF-23FA-4E06-A8CB-B4DD2A0576B1}" destId="{89B2ADDF-3574-4B54-A315-348482CA844F}" srcOrd="0" destOrd="0" presId="urn:microsoft.com/office/officeart/2008/layout/VerticalCurvedList"/>
    <dgm:cxn modelId="{1AE1B22F-61B3-4C81-9BCA-6AFFA0676E5F}" srcId="{C501BDFF-23FA-4E06-A8CB-B4DD2A0576B1}" destId="{9CC1359C-9514-4FC6-96A5-C28A431EB877}" srcOrd="4" destOrd="0" parTransId="{03057666-8A8A-4CD3-BAFA-6E4BCD78A8BD}" sibTransId="{788A11F2-C29C-4FD6-B7C3-C9535CBDBF1D}"/>
    <dgm:cxn modelId="{EFA69260-21A4-4B75-98D0-2BCB3A5FED1A}" type="presOf" srcId="{0A2C939A-7AE8-459E-9B8F-D6CD8FA9DA1C}" destId="{8F02EF36-2753-4C04-9989-92B2088B7364}" srcOrd="0" destOrd="0" presId="urn:microsoft.com/office/officeart/2008/layout/VerticalCurvedList"/>
    <dgm:cxn modelId="{63EBA362-2626-465B-966B-7FFC742EFAB1}" type="presOf" srcId="{9CC1359C-9514-4FC6-96A5-C28A431EB877}" destId="{0E4F917C-4104-4D62-96C8-761C273CA745}" srcOrd="0" destOrd="0" presId="urn:microsoft.com/office/officeart/2008/layout/VerticalCurvedList"/>
    <dgm:cxn modelId="{CE71494F-FB79-480F-B102-341C1304AB1D}" srcId="{C501BDFF-23FA-4E06-A8CB-B4DD2A0576B1}" destId="{AD685CCE-C0C5-4F2E-ACC3-E88A9242955F}" srcOrd="1" destOrd="0" parTransId="{C0E72B01-09D0-4A15-9AD2-988DD132D3E4}" sibTransId="{518006F4-6D6D-423B-BDD5-9C4CC50A9B6E}"/>
    <dgm:cxn modelId="{AF334FA3-6972-45FF-B6BA-EBC042B972C8}" srcId="{C501BDFF-23FA-4E06-A8CB-B4DD2A0576B1}" destId="{BEC2BE46-E932-4D1D-AA3D-3C568A8101A2}" srcOrd="2" destOrd="0" parTransId="{FB84AB1A-6CC2-4F1A-A0D0-D8C2306D441C}" sibTransId="{A9F04E05-E972-4654-A29C-37415CDDFB55}"/>
    <dgm:cxn modelId="{EA33EDA3-1DE7-49FE-A666-3CB2D4ADF04C}" type="presOf" srcId="{BEC2BE46-E932-4D1D-AA3D-3C568A8101A2}" destId="{D8366A87-6527-415E-9810-3EF3FBBE72BE}" srcOrd="0" destOrd="0" presId="urn:microsoft.com/office/officeart/2008/layout/VerticalCurvedList"/>
    <dgm:cxn modelId="{B02F9DAB-B5D6-43DA-8DA9-E378FD47FCA3}" srcId="{C501BDFF-23FA-4E06-A8CB-B4DD2A0576B1}" destId="{0A2C939A-7AE8-459E-9B8F-D6CD8FA9DA1C}" srcOrd="0" destOrd="0" parTransId="{E659AB00-839D-4958-A9CA-3C5D7A35FA8A}" sibTransId="{806AADEC-EA7C-41DE-AFC5-062E8A5E9482}"/>
    <dgm:cxn modelId="{2F66CAAC-8AF9-4BAF-BD89-61E8569E3E49}" type="presOf" srcId="{806AADEC-EA7C-41DE-AFC5-062E8A5E9482}" destId="{77EB8847-069B-42EE-A4B2-EAFE4C5AC221}" srcOrd="0" destOrd="0" presId="urn:microsoft.com/office/officeart/2008/layout/VerticalCurvedList"/>
    <dgm:cxn modelId="{587FA2B6-FB54-40B9-A2CE-127E84699C10}" type="presOf" srcId="{AD685CCE-C0C5-4F2E-ACC3-E88A9242955F}" destId="{5B449062-62D9-49F8-A5F6-D321FE391F5C}" srcOrd="0" destOrd="0" presId="urn:microsoft.com/office/officeart/2008/layout/VerticalCurvedList"/>
    <dgm:cxn modelId="{724F72CC-2442-4FF4-8FC2-9B74FCACD339}" srcId="{C501BDFF-23FA-4E06-A8CB-B4DD2A0576B1}" destId="{90CFEC76-710D-4368-A47D-69AD5BD9B6B7}" srcOrd="3" destOrd="0" parTransId="{3E02DD58-97DC-4496-A27A-E368E716CD35}" sibTransId="{917F4D6A-15ED-492A-9905-00F0A0BC8D2C}"/>
    <dgm:cxn modelId="{CAF4B4E4-ACD5-4DC6-A4C1-33A9517A8ADC}" type="presOf" srcId="{90CFEC76-710D-4368-A47D-69AD5BD9B6B7}" destId="{1728E307-A88F-4CAD-B48F-C73D08F3863B}" srcOrd="0" destOrd="0" presId="urn:microsoft.com/office/officeart/2008/layout/VerticalCurvedList"/>
    <dgm:cxn modelId="{E1AA401D-FF55-4865-8E65-35142F3B612F}" type="presParOf" srcId="{89B2ADDF-3574-4B54-A315-348482CA844F}" destId="{51BB7C4E-533A-49B1-AF9E-5F3BF20227AC}" srcOrd="0" destOrd="0" presId="urn:microsoft.com/office/officeart/2008/layout/VerticalCurvedList"/>
    <dgm:cxn modelId="{6A474ADC-2854-48F5-8A4D-7248A0B099D1}" type="presParOf" srcId="{51BB7C4E-533A-49B1-AF9E-5F3BF20227AC}" destId="{612A3E21-6CA9-42AF-AD75-41171A02902B}" srcOrd="0" destOrd="0" presId="urn:microsoft.com/office/officeart/2008/layout/VerticalCurvedList"/>
    <dgm:cxn modelId="{348B23BD-2AEA-4E14-93FD-50E4023A81A6}" type="presParOf" srcId="{612A3E21-6CA9-42AF-AD75-41171A02902B}" destId="{EBC43D4E-01A8-47DE-8659-4DF5B2E72381}" srcOrd="0" destOrd="0" presId="urn:microsoft.com/office/officeart/2008/layout/VerticalCurvedList"/>
    <dgm:cxn modelId="{F7FFBF05-DE86-437A-9084-1F46D9383BD0}" type="presParOf" srcId="{612A3E21-6CA9-42AF-AD75-41171A02902B}" destId="{77EB8847-069B-42EE-A4B2-EAFE4C5AC221}" srcOrd="1" destOrd="0" presId="urn:microsoft.com/office/officeart/2008/layout/VerticalCurvedList"/>
    <dgm:cxn modelId="{435A5E82-37D2-4257-832E-58F93766C701}" type="presParOf" srcId="{612A3E21-6CA9-42AF-AD75-41171A02902B}" destId="{48EF29AA-086E-455D-9E00-6635153061F6}" srcOrd="2" destOrd="0" presId="urn:microsoft.com/office/officeart/2008/layout/VerticalCurvedList"/>
    <dgm:cxn modelId="{66DDA35E-0E6E-4175-9805-7ADD7401C0B6}" type="presParOf" srcId="{612A3E21-6CA9-42AF-AD75-41171A02902B}" destId="{2A4B30CF-6E47-4B1B-9DE1-62F7EE91C492}" srcOrd="3" destOrd="0" presId="urn:microsoft.com/office/officeart/2008/layout/VerticalCurvedList"/>
    <dgm:cxn modelId="{52FAC2AA-8960-4AC4-B613-784B911347D6}" type="presParOf" srcId="{51BB7C4E-533A-49B1-AF9E-5F3BF20227AC}" destId="{8F02EF36-2753-4C04-9989-92B2088B7364}" srcOrd="1" destOrd="0" presId="urn:microsoft.com/office/officeart/2008/layout/VerticalCurvedList"/>
    <dgm:cxn modelId="{094612ED-BC7B-4A0A-B7E1-FC32E3BA4E85}" type="presParOf" srcId="{51BB7C4E-533A-49B1-AF9E-5F3BF20227AC}" destId="{2D3489DE-C8F6-466B-942F-3B9E7EF63641}" srcOrd="2" destOrd="0" presId="urn:microsoft.com/office/officeart/2008/layout/VerticalCurvedList"/>
    <dgm:cxn modelId="{D4157174-99EA-451E-A292-0C2BB523145E}" type="presParOf" srcId="{2D3489DE-C8F6-466B-942F-3B9E7EF63641}" destId="{85D0EC1D-8929-4619-8180-6BE9A37D6AE4}" srcOrd="0" destOrd="0" presId="urn:microsoft.com/office/officeart/2008/layout/VerticalCurvedList"/>
    <dgm:cxn modelId="{8FBE08AD-2B8F-41D9-B932-AB9977E895A9}" type="presParOf" srcId="{51BB7C4E-533A-49B1-AF9E-5F3BF20227AC}" destId="{5B449062-62D9-49F8-A5F6-D321FE391F5C}" srcOrd="3" destOrd="0" presId="urn:microsoft.com/office/officeart/2008/layout/VerticalCurvedList"/>
    <dgm:cxn modelId="{BA8E51E5-FED6-424E-A1EC-1D7644F61E83}" type="presParOf" srcId="{51BB7C4E-533A-49B1-AF9E-5F3BF20227AC}" destId="{745C7519-C111-421C-B721-97A5E53BA9C5}" srcOrd="4" destOrd="0" presId="urn:microsoft.com/office/officeart/2008/layout/VerticalCurvedList"/>
    <dgm:cxn modelId="{998076E6-E2F7-4E66-B4F2-09FD1B3713D5}" type="presParOf" srcId="{745C7519-C111-421C-B721-97A5E53BA9C5}" destId="{047034D8-B17D-4BA0-B60E-94FA2C4A02A3}" srcOrd="0" destOrd="0" presId="urn:microsoft.com/office/officeart/2008/layout/VerticalCurvedList"/>
    <dgm:cxn modelId="{8B456DAA-AA7D-4240-8E30-74B931326D90}" type="presParOf" srcId="{51BB7C4E-533A-49B1-AF9E-5F3BF20227AC}" destId="{D8366A87-6527-415E-9810-3EF3FBBE72BE}" srcOrd="5" destOrd="0" presId="urn:microsoft.com/office/officeart/2008/layout/VerticalCurvedList"/>
    <dgm:cxn modelId="{A41F3CBD-23D4-4E5E-BE9A-0694701EFBD3}" type="presParOf" srcId="{51BB7C4E-533A-49B1-AF9E-5F3BF20227AC}" destId="{49348417-DBA3-4F1E-8E10-200595E89BB2}" srcOrd="6" destOrd="0" presId="urn:microsoft.com/office/officeart/2008/layout/VerticalCurvedList"/>
    <dgm:cxn modelId="{488E1584-E6ED-4D3E-8C95-ABE0E49FDBB7}" type="presParOf" srcId="{49348417-DBA3-4F1E-8E10-200595E89BB2}" destId="{499BD373-124A-45BF-9E69-CF23823119CE}" srcOrd="0" destOrd="0" presId="urn:microsoft.com/office/officeart/2008/layout/VerticalCurvedList"/>
    <dgm:cxn modelId="{F5C3DF07-5CAD-47D1-BA9C-ECA54D2E828E}" type="presParOf" srcId="{51BB7C4E-533A-49B1-AF9E-5F3BF20227AC}" destId="{1728E307-A88F-4CAD-B48F-C73D08F3863B}" srcOrd="7" destOrd="0" presId="urn:microsoft.com/office/officeart/2008/layout/VerticalCurvedList"/>
    <dgm:cxn modelId="{B5386332-EDBE-4114-9A9E-2C0B8F875E15}" type="presParOf" srcId="{51BB7C4E-533A-49B1-AF9E-5F3BF20227AC}" destId="{D0CB66D7-6CFA-4A3B-A73A-D600AE431B65}" srcOrd="8" destOrd="0" presId="urn:microsoft.com/office/officeart/2008/layout/VerticalCurvedList"/>
    <dgm:cxn modelId="{708620D4-765D-4C9D-BB5C-31590BCB89D0}" type="presParOf" srcId="{D0CB66D7-6CFA-4A3B-A73A-D600AE431B65}" destId="{B5F4CC9D-B71F-4D76-BAC0-4A491C32D185}" srcOrd="0" destOrd="0" presId="urn:microsoft.com/office/officeart/2008/layout/VerticalCurvedList"/>
    <dgm:cxn modelId="{459099AB-B061-4997-8D64-D705D74370D6}" type="presParOf" srcId="{51BB7C4E-533A-49B1-AF9E-5F3BF20227AC}" destId="{0E4F917C-4104-4D62-96C8-761C273CA745}" srcOrd="9" destOrd="0" presId="urn:microsoft.com/office/officeart/2008/layout/VerticalCurvedList"/>
    <dgm:cxn modelId="{FBE7C5C7-07F9-4431-BFFF-63CB5F68329C}" type="presParOf" srcId="{51BB7C4E-533A-49B1-AF9E-5F3BF20227AC}" destId="{F74A0BFA-2E9B-43E5-9E0E-2A5DF36401F1}" srcOrd="10" destOrd="0" presId="urn:microsoft.com/office/officeart/2008/layout/VerticalCurvedList"/>
    <dgm:cxn modelId="{AD7D6538-7C5B-4352-969A-DC3D3881A276}" type="presParOf" srcId="{F74A0BFA-2E9B-43E5-9E0E-2A5DF36401F1}" destId="{79447A27-95F1-46A1-B328-1AB0561495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01BDFF-23FA-4E06-A8CB-B4DD2A0576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C939A-7AE8-459E-9B8F-D6CD8FA9DA1C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มีทักษะการทำงานอย่างเป็นระบบ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659AB00-839D-4958-A9CA-3C5D7A35FA8A}" type="parTrans" cxnId="{B02F9DAB-B5D6-43DA-8DA9-E378FD47FCA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06AADEC-EA7C-41DE-AFC5-062E8A5E9482}" type="sibTrans" cxnId="{B02F9DAB-B5D6-43DA-8DA9-E378FD47FCA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D685CCE-C0C5-4F2E-ACC3-E88A9242955F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มีการวางแผนในการทำงานได้อย่างมีประสิทธิภาพ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0E72B01-09D0-4A15-9AD2-988DD132D3E4}" type="parTrans" cxnId="{CE71494F-FB79-480F-B102-341C1304AB1D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18006F4-6D6D-423B-BDD5-9C4CC50A9B6E}" type="sibTrans" cxnId="{CE71494F-FB79-480F-B102-341C1304AB1D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EC2BE46-E932-4D1D-AA3D-3C568A8101A2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มีความสามารถในการสื่อสาร ทั้งการฟัง พูด อ่าน และเขียน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B84AB1A-6CC2-4F1A-A0D0-D8C2306D441C}" type="parTrans" cxnId="{AF334FA3-6972-45FF-B6BA-EBC042B972C8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9F04E05-E972-4654-A29C-37415CDDFB55}" type="sibTrans" cxnId="{AF334FA3-6972-45FF-B6BA-EBC042B972C8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CC1359C-9514-4FC6-96A5-C28A431EB877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มีทักษะในการบันทึกและสรุปข้อมูล การเขียนรายงาน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3057666-8A8A-4CD3-BAFA-6E4BCD78A8BD}" type="parTrans" cxnId="{1AE1B22F-61B3-4C81-9BCA-6AFFA0676E5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88A11F2-C29C-4FD6-B7C3-C9535CBDBF1D}" type="sibTrans" cxnId="{1AE1B22F-61B3-4C81-9BCA-6AFFA0676E5F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CFEC76-710D-4368-A47D-69AD5BD9B6B7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มีความสามารถในการคัดเลือกแหล่งข้อมูลในการทำวิจัย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E02DD58-97DC-4496-A27A-E368E716CD35}" type="parTrans" cxnId="{724F72CC-2442-4FF4-8FC2-9B74FCACD339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17F4D6A-15ED-492A-9905-00F0A0BC8D2C}" type="sibTrans" cxnId="{724F72CC-2442-4FF4-8FC2-9B74FCACD339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B2E07FF-ECF4-4872-BEDF-A67A03ECA1A0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มีความสามารถในการใช้อุปกรณ์และเทคโนโลยีที่จำเป็นในการดำเนินการวิจัย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E472059-8819-440C-8634-2F7C7F3E7BC6}" type="parTrans" cxnId="{62F06279-69FC-4754-AE37-0740FF14931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47D4D6B-44CC-4B58-9670-6E5273CDAE81}" type="sibTrans" cxnId="{62F06279-69FC-4754-AE37-0740FF149313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0D51B29-5377-469D-851F-954F724BAF10}">
      <dgm:prSet phldrT="[Text]" custT="1"/>
      <dgm:spPr>
        <a:solidFill>
          <a:srgbClr val="A9FDFB"/>
        </a:solidFill>
      </dgm:spPr>
      <dgm:t>
        <a:bodyPr/>
        <a:lstStyle/>
        <a:p>
          <a:r>
            <a:rPr lang="th-TH" sz="2000" b="1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มีทักษะการประสานงานติดต่อกับผู้อื่นได้เป็นอย่างดี</a:t>
          </a:r>
          <a:endParaRPr lang="en-US" sz="2000" b="1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140DF33-E097-4CC5-9E6B-9065463FD418}" type="parTrans" cxnId="{85DD2B72-01BA-49A5-B8DF-D569399483D1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8A64BD4-5F0A-42B5-B452-CD709A90A65A}" type="sibTrans" cxnId="{85DD2B72-01BA-49A5-B8DF-D569399483D1}">
      <dgm:prSet/>
      <dgm:spPr/>
      <dgm:t>
        <a:bodyPr/>
        <a:lstStyle/>
        <a:p>
          <a:endParaRPr lang="en-US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9B2ADDF-3574-4B54-A315-348482CA844F}" type="pres">
      <dgm:prSet presAssocID="{C501BDFF-23FA-4E06-A8CB-B4DD2A0576B1}" presName="Name0" presStyleCnt="0">
        <dgm:presLayoutVars>
          <dgm:chMax val="7"/>
          <dgm:chPref val="7"/>
          <dgm:dir/>
        </dgm:presLayoutVars>
      </dgm:prSet>
      <dgm:spPr/>
    </dgm:pt>
    <dgm:pt modelId="{51BB7C4E-533A-49B1-AF9E-5F3BF20227AC}" type="pres">
      <dgm:prSet presAssocID="{C501BDFF-23FA-4E06-A8CB-B4DD2A0576B1}" presName="Name1" presStyleCnt="0"/>
      <dgm:spPr/>
    </dgm:pt>
    <dgm:pt modelId="{612A3E21-6CA9-42AF-AD75-41171A02902B}" type="pres">
      <dgm:prSet presAssocID="{C501BDFF-23FA-4E06-A8CB-B4DD2A0576B1}" presName="cycle" presStyleCnt="0"/>
      <dgm:spPr/>
    </dgm:pt>
    <dgm:pt modelId="{EBC43D4E-01A8-47DE-8659-4DF5B2E72381}" type="pres">
      <dgm:prSet presAssocID="{C501BDFF-23FA-4E06-A8CB-B4DD2A0576B1}" presName="srcNode" presStyleLbl="node1" presStyleIdx="0" presStyleCnt="7"/>
      <dgm:spPr/>
    </dgm:pt>
    <dgm:pt modelId="{77EB8847-069B-42EE-A4B2-EAFE4C5AC221}" type="pres">
      <dgm:prSet presAssocID="{C501BDFF-23FA-4E06-A8CB-B4DD2A0576B1}" presName="conn" presStyleLbl="parChTrans1D2" presStyleIdx="0" presStyleCnt="1"/>
      <dgm:spPr/>
    </dgm:pt>
    <dgm:pt modelId="{48EF29AA-086E-455D-9E00-6635153061F6}" type="pres">
      <dgm:prSet presAssocID="{C501BDFF-23FA-4E06-A8CB-B4DD2A0576B1}" presName="extraNode" presStyleLbl="node1" presStyleIdx="0" presStyleCnt="7"/>
      <dgm:spPr/>
    </dgm:pt>
    <dgm:pt modelId="{2A4B30CF-6E47-4B1B-9DE1-62F7EE91C492}" type="pres">
      <dgm:prSet presAssocID="{C501BDFF-23FA-4E06-A8CB-B4DD2A0576B1}" presName="dstNode" presStyleLbl="node1" presStyleIdx="0" presStyleCnt="7"/>
      <dgm:spPr/>
    </dgm:pt>
    <dgm:pt modelId="{8F02EF36-2753-4C04-9989-92B2088B7364}" type="pres">
      <dgm:prSet presAssocID="{0A2C939A-7AE8-459E-9B8F-D6CD8FA9DA1C}" presName="text_1" presStyleLbl="node1" presStyleIdx="0" presStyleCnt="7" custScaleY="127890">
        <dgm:presLayoutVars>
          <dgm:bulletEnabled val="1"/>
        </dgm:presLayoutVars>
      </dgm:prSet>
      <dgm:spPr/>
    </dgm:pt>
    <dgm:pt modelId="{2D3489DE-C8F6-466B-942F-3B9E7EF63641}" type="pres">
      <dgm:prSet presAssocID="{0A2C939A-7AE8-459E-9B8F-D6CD8FA9DA1C}" presName="accent_1" presStyleCnt="0"/>
      <dgm:spPr/>
    </dgm:pt>
    <dgm:pt modelId="{85D0EC1D-8929-4619-8180-6BE9A37D6AE4}" type="pres">
      <dgm:prSet presAssocID="{0A2C939A-7AE8-459E-9B8F-D6CD8FA9DA1C}" presName="accentRepeatNode" presStyleLbl="solidFgAcc1" presStyleIdx="0" presStyleCnt="7"/>
      <dgm:spPr/>
    </dgm:pt>
    <dgm:pt modelId="{5B449062-62D9-49F8-A5F6-D321FE391F5C}" type="pres">
      <dgm:prSet presAssocID="{AD685CCE-C0C5-4F2E-ACC3-E88A9242955F}" presName="text_2" presStyleLbl="node1" presStyleIdx="1" presStyleCnt="7" custScaleY="127890">
        <dgm:presLayoutVars>
          <dgm:bulletEnabled val="1"/>
        </dgm:presLayoutVars>
      </dgm:prSet>
      <dgm:spPr/>
    </dgm:pt>
    <dgm:pt modelId="{745C7519-C111-421C-B721-97A5E53BA9C5}" type="pres">
      <dgm:prSet presAssocID="{AD685CCE-C0C5-4F2E-ACC3-E88A9242955F}" presName="accent_2" presStyleCnt="0"/>
      <dgm:spPr/>
    </dgm:pt>
    <dgm:pt modelId="{047034D8-B17D-4BA0-B60E-94FA2C4A02A3}" type="pres">
      <dgm:prSet presAssocID="{AD685CCE-C0C5-4F2E-ACC3-E88A9242955F}" presName="accentRepeatNode" presStyleLbl="solidFgAcc1" presStyleIdx="1" presStyleCnt="7"/>
      <dgm:spPr/>
    </dgm:pt>
    <dgm:pt modelId="{D8366A87-6527-415E-9810-3EF3FBBE72BE}" type="pres">
      <dgm:prSet presAssocID="{BEC2BE46-E932-4D1D-AA3D-3C568A8101A2}" presName="text_3" presStyleLbl="node1" presStyleIdx="2" presStyleCnt="7" custScaleY="127890">
        <dgm:presLayoutVars>
          <dgm:bulletEnabled val="1"/>
        </dgm:presLayoutVars>
      </dgm:prSet>
      <dgm:spPr/>
    </dgm:pt>
    <dgm:pt modelId="{49348417-DBA3-4F1E-8E10-200595E89BB2}" type="pres">
      <dgm:prSet presAssocID="{BEC2BE46-E932-4D1D-AA3D-3C568A8101A2}" presName="accent_3" presStyleCnt="0"/>
      <dgm:spPr/>
    </dgm:pt>
    <dgm:pt modelId="{499BD373-124A-45BF-9E69-CF23823119CE}" type="pres">
      <dgm:prSet presAssocID="{BEC2BE46-E932-4D1D-AA3D-3C568A8101A2}" presName="accentRepeatNode" presStyleLbl="solidFgAcc1" presStyleIdx="2" presStyleCnt="7"/>
      <dgm:spPr/>
    </dgm:pt>
    <dgm:pt modelId="{1728E307-A88F-4CAD-B48F-C73D08F3863B}" type="pres">
      <dgm:prSet presAssocID="{90CFEC76-710D-4368-A47D-69AD5BD9B6B7}" presName="text_4" presStyleLbl="node1" presStyleIdx="3" presStyleCnt="7" custScaleY="127890">
        <dgm:presLayoutVars>
          <dgm:bulletEnabled val="1"/>
        </dgm:presLayoutVars>
      </dgm:prSet>
      <dgm:spPr/>
    </dgm:pt>
    <dgm:pt modelId="{D0CB66D7-6CFA-4A3B-A73A-D600AE431B65}" type="pres">
      <dgm:prSet presAssocID="{90CFEC76-710D-4368-A47D-69AD5BD9B6B7}" presName="accent_4" presStyleCnt="0"/>
      <dgm:spPr/>
    </dgm:pt>
    <dgm:pt modelId="{B5F4CC9D-B71F-4D76-BAC0-4A491C32D185}" type="pres">
      <dgm:prSet presAssocID="{90CFEC76-710D-4368-A47D-69AD5BD9B6B7}" presName="accentRepeatNode" presStyleLbl="solidFgAcc1" presStyleIdx="3" presStyleCnt="7"/>
      <dgm:spPr/>
    </dgm:pt>
    <dgm:pt modelId="{0E4F917C-4104-4D62-96C8-761C273CA745}" type="pres">
      <dgm:prSet presAssocID="{9CC1359C-9514-4FC6-96A5-C28A431EB877}" presName="text_5" presStyleLbl="node1" presStyleIdx="4" presStyleCnt="7" custScaleY="127890">
        <dgm:presLayoutVars>
          <dgm:bulletEnabled val="1"/>
        </dgm:presLayoutVars>
      </dgm:prSet>
      <dgm:spPr/>
    </dgm:pt>
    <dgm:pt modelId="{F74A0BFA-2E9B-43E5-9E0E-2A5DF36401F1}" type="pres">
      <dgm:prSet presAssocID="{9CC1359C-9514-4FC6-96A5-C28A431EB877}" presName="accent_5" presStyleCnt="0"/>
      <dgm:spPr/>
    </dgm:pt>
    <dgm:pt modelId="{79447A27-95F1-46A1-B328-1AB056149558}" type="pres">
      <dgm:prSet presAssocID="{9CC1359C-9514-4FC6-96A5-C28A431EB877}" presName="accentRepeatNode" presStyleLbl="solidFgAcc1" presStyleIdx="4" presStyleCnt="7"/>
      <dgm:spPr/>
    </dgm:pt>
    <dgm:pt modelId="{9019647B-443A-4BBE-999A-AF5664D79C8F}" type="pres">
      <dgm:prSet presAssocID="{9B2E07FF-ECF4-4872-BEDF-A67A03ECA1A0}" presName="text_6" presStyleLbl="node1" presStyleIdx="5" presStyleCnt="7" custScaleY="127890">
        <dgm:presLayoutVars>
          <dgm:bulletEnabled val="1"/>
        </dgm:presLayoutVars>
      </dgm:prSet>
      <dgm:spPr/>
    </dgm:pt>
    <dgm:pt modelId="{0D0CDBBA-8CC7-42C7-8EE6-E2F515EC89C9}" type="pres">
      <dgm:prSet presAssocID="{9B2E07FF-ECF4-4872-BEDF-A67A03ECA1A0}" presName="accent_6" presStyleCnt="0"/>
      <dgm:spPr/>
    </dgm:pt>
    <dgm:pt modelId="{04CD73A0-F3DA-4A38-8B41-CABE96DF1B31}" type="pres">
      <dgm:prSet presAssocID="{9B2E07FF-ECF4-4872-BEDF-A67A03ECA1A0}" presName="accentRepeatNode" presStyleLbl="solidFgAcc1" presStyleIdx="5" presStyleCnt="7"/>
      <dgm:spPr/>
    </dgm:pt>
    <dgm:pt modelId="{9A93174A-DB8B-467F-8291-FE9F87F29AC8}" type="pres">
      <dgm:prSet presAssocID="{20D51B29-5377-469D-851F-954F724BAF10}" presName="text_7" presStyleLbl="node1" presStyleIdx="6" presStyleCnt="7" custScaleY="127890">
        <dgm:presLayoutVars>
          <dgm:bulletEnabled val="1"/>
        </dgm:presLayoutVars>
      </dgm:prSet>
      <dgm:spPr/>
    </dgm:pt>
    <dgm:pt modelId="{77FF13EC-1316-4AC5-B288-435EF95E1B32}" type="pres">
      <dgm:prSet presAssocID="{20D51B29-5377-469D-851F-954F724BAF10}" presName="accent_7" presStyleCnt="0"/>
      <dgm:spPr/>
    </dgm:pt>
    <dgm:pt modelId="{89070CA0-E87B-4DB9-82DD-F2293348DFD9}" type="pres">
      <dgm:prSet presAssocID="{20D51B29-5377-469D-851F-954F724BAF10}" presName="accentRepeatNode" presStyleLbl="solidFgAcc1" presStyleIdx="6" presStyleCnt="7"/>
      <dgm:spPr/>
    </dgm:pt>
  </dgm:ptLst>
  <dgm:cxnLst>
    <dgm:cxn modelId="{4ABE5E13-0B15-40C5-B316-152420830A1F}" type="presOf" srcId="{20D51B29-5377-469D-851F-954F724BAF10}" destId="{9A93174A-DB8B-467F-8291-FE9F87F29AC8}" srcOrd="0" destOrd="0" presId="urn:microsoft.com/office/officeart/2008/layout/VerticalCurvedList"/>
    <dgm:cxn modelId="{1AE1B22F-61B3-4C81-9BCA-6AFFA0676E5F}" srcId="{C501BDFF-23FA-4E06-A8CB-B4DD2A0576B1}" destId="{9CC1359C-9514-4FC6-96A5-C28A431EB877}" srcOrd="4" destOrd="0" parTransId="{03057666-8A8A-4CD3-BAFA-6E4BCD78A8BD}" sibTransId="{788A11F2-C29C-4FD6-B7C3-C9535CBDBF1D}"/>
    <dgm:cxn modelId="{FC826D42-8701-4676-A46D-C58FC8D3937E}" type="presOf" srcId="{9CC1359C-9514-4FC6-96A5-C28A431EB877}" destId="{0E4F917C-4104-4D62-96C8-761C273CA745}" srcOrd="0" destOrd="0" presId="urn:microsoft.com/office/officeart/2008/layout/VerticalCurvedList"/>
    <dgm:cxn modelId="{3127234E-6DEC-40BE-8B5F-3E82A1210ECA}" type="presOf" srcId="{9B2E07FF-ECF4-4872-BEDF-A67A03ECA1A0}" destId="{9019647B-443A-4BBE-999A-AF5664D79C8F}" srcOrd="0" destOrd="0" presId="urn:microsoft.com/office/officeart/2008/layout/VerticalCurvedList"/>
    <dgm:cxn modelId="{CE71494F-FB79-480F-B102-341C1304AB1D}" srcId="{C501BDFF-23FA-4E06-A8CB-B4DD2A0576B1}" destId="{AD685CCE-C0C5-4F2E-ACC3-E88A9242955F}" srcOrd="1" destOrd="0" parTransId="{C0E72B01-09D0-4A15-9AD2-988DD132D3E4}" sibTransId="{518006F4-6D6D-423B-BDD5-9C4CC50A9B6E}"/>
    <dgm:cxn modelId="{85DD2B72-01BA-49A5-B8DF-D569399483D1}" srcId="{C501BDFF-23FA-4E06-A8CB-B4DD2A0576B1}" destId="{20D51B29-5377-469D-851F-954F724BAF10}" srcOrd="6" destOrd="0" parTransId="{6140DF33-E097-4CC5-9E6B-9065463FD418}" sibTransId="{18A64BD4-5F0A-42B5-B452-CD709A90A65A}"/>
    <dgm:cxn modelId="{42F95353-A82C-4677-B2C9-2BD989D4EB3A}" type="presOf" srcId="{806AADEC-EA7C-41DE-AFC5-062E8A5E9482}" destId="{77EB8847-069B-42EE-A4B2-EAFE4C5AC221}" srcOrd="0" destOrd="0" presId="urn:microsoft.com/office/officeart/2008/layout/VerticalCurvedList"/>
    <dgm:cxn modelId="{62F06279-69FC-4754-AE37-0740FF149313}" srcId="{C501BDFF-23FA-4E06-A8CB-B4DD2A0576B1}" destId="{9B2E07FF-ECF4-4872-BEDF-A67A03ECA1A0}" srcOrd="5" destOrd="0" parTransId="{AE472059-8819-440C-8634-2F7C7F3E7BC6}" sibTransId="{147D4D6B-44CC-4B58-9670-6E5273CDAE81}"/>
    <dgm:cxn modelId="{658F1986-5D9D-414A-83CF-A3215BAC67F9}" type="presOf" srcId="{BEC2BE46-E932-4D1D-AA3D-3C568A8101A2}" destId="{D8366A87-6527-415E-9810-3EF3FBBE72BE}" srcOrd="0" destOrd="0" presId="urn:microsoft.com/office/officeart/2008/layout/VerticalCurvedList"/>
    <dgm:cxn modelId="{B365C8A1-0E6C-46B1-B6D0-6E4D609B00CE}" type="presOf" srcId="{AD685CCE-C0C5-4F2E-ACC3-E88A9242955F}" destId="{5B449062-62D9-49F8-A5F6-D321FE391F5C}" srcOrd="0" destOrd="0" presId="urn:microsoft.com/office/officeart/2008/layout/VerticalCurvedList"/>
    <dgm:cxn modelId="{AF334FA3-6972-45FF-B6BA-EBC042B972C8}" srcId="{C501BDFF-23FA-4E06-A8CB-B4DD2A0576B1}" destId="{BEC2BE46-E932-4D1D-AA3D-3C568A8101A2}" srcOrd="2" destOrd="0" parTransId="{FB84AB1A-6CC2-4F1A-A0D0-D8C2306D441C}" sibTransId="{A9F04E05-E972-4654-A29C-37415CDDFB55}"/>
    <dgm:cxn modelId="{ED2C0DA7-8523-4C92-940D-85720ED86F58}" type="presOf" srcId="{90CFEC76-710D-4368-A47D-69AD5BD9B6B7}" destId="{1728E307-A88F-4CAD-B48F-C73D08F3863B}" srcOrd="0" destOrd="0" presId="urn:microsoft.com/office/officeart/2008/layout/VerticalCurvedList"/>
    <dgm:cxn modelId="{B02F9DAB-B5D6-43DA-8DA9-E378FD47FCA3}" srcId="{C501BDFF-23FA-4E06-A8CB-B4DD2A0576B1}" destId="{0A2C939A-7AE8-459E-9B8F-D6CD8FA9DA1C}" srcOrd="0" destOrd="0" parTransId="{E659AB00-839D-4958-A9CA-3C5D7A35FA8A}" sibTransId="{806AADEC-EA7C-41DE-AFC5-062E8A5E9482}"/>
    <dgm:cxn modelId="{7E782CB4-FE83-4C31-BBCE-712BEBC86D9C}" type="presOf" srcId="{0A2C939A-7AE8-459E-9B8F-D6CD8FA9DA1C}" destId="{8F02EF36-2753-4C04-9989-92B2088B7364}" srcOrd="0" destOrd="0" presId="urn:microsoft.com/office/officeart/2008/layout/VerticalCurvedList"/>
    <dgm:cxn modelId="{1478BDCA-73BD-46BA-B2D7-B0D6C722DD41}" type="presOf" srcId="{C501BDFF-23FA-4E06-A8CB-B4DD2A0576B1}" destId="{89B2ADDF-3574-4B54-A315-348482CA844F}" srcOrd="0" destOrd="0" presId="urn:microsoft.com/office/officeart/2008/layout/VerticalCurvedList"/>
    <dgm:cxn modelId="{724F72CC-2442-4FF4-8FC2-9B74FCACD339}" srcId="{C501BDFF-23FA-4E06-A8CB-B4DD2A0576B1}" destId="{90CFEC76-710D-4368-A47D-69AD5BD9B6B7}" srcOrd="3" destOrd="0" parTransId="{3E02DD58-97DC-4496-A27A-E368E716CD35}" sibTransId="{917F4D6A-15ED-492A-9905-00F0A0BC8D2C}"/>
    <dgm:cxn modelId="{649D02D9-B239-4F60-BBCA-90DAC1DA71B9}" type="presParOf" srcId="{89B2ADDF-3574-4B54-A315-348482CA844F}" destId="{51BB7C4E-533A-49B1-AF9E-5F3BF20227AC}" srcOrd="0" destOrd="0" presId="urn:microsoft.com/office/officeart/2008/layout/VerticalCurvedList"/>
    <dgm:cxn modelId="{D750A6FB-7ABB-4470-98F1-E3D1688C4C59}" type="presParOf" srcId="{51BB7C4E-533A-49B1-AF9E-5F3BF20227AC}" destId="{612A3E21-6CA9-42AF-AD75-41171A02902B}" srcOrd="0" destOrd="0" presId="urn:microsoft.com/office/officeart/2008/layout/VerticalCurvedList"/>
    <dgm:cxn modelId="{496C637B-4A4A-4F96-9754-D0D7FCE1052C}" type="presParOf" srcId="{612A3E21-6CA9-42AF-AD75-41171A02902B}" destId="{EBC43D4E-01A8-47DE-8659-4DF5B2E72381}" srcOrd="0" destOrd="0" presId="urn:microsoft.com/office/officeart/2008/layout/VerticalCurvedList"/>
    <dgm:cxn modelId="{459313E7-40E4-4DC4-BB1F-D19B92311A38}" type="presParOf" srcId="{612A3E21-6CA9-42AF-AD75-41171A02902B}" destId="{77EB8847-069B-42EE-A4B2-EAFE4C5AC221}" srcOrd="1" destOrd="0" presId="urn:microsoft.com/office/officeart/2008/layout/VerticalCurvedList"/>
    <dgm:cxn modelId="{8E566C92-7B57-4D61-95B8-69540B282DFE}" type="presParOf" srcId="{612A3E21-6CA9-42AF-AD75-41171A02902B}" destId="{48EF29AA-086E-455D-9E00-6635153061F6}" srcOrd="2" destOrd="0" presId="urn:microsoft.com/office/officeart/2008/layout/VerticalCurvedList"/>
    <dgm:cxn modelId="{E6D4E6D3-48AC-493F-842F-2576597E8BE5}" type="presParOf" srcId="{612A3E21-6CA9-42AF-AD75-41171A02902B}" destId="{2A4B30CF-6E47-4B1B-9DE1-62F7EE91C492}" srcOrd="3" destOrd="0" presId="urn:microsoft.com/office/officeart/2008/layout/VerticalCurvedList"/>
    <dgm:cxn modelId="{6AE60A9F-C720-4B84-B205-3E20019F8A9E}" type="presParOf" srcId="{51BB7C4E-533A-49B1-AF9E-5F3BF20227AC}" destId="{8F02EF36-2753-4C04-9989-92B2088B7364}" srcOrd="1" destOrd="0" presId="urn:microsoft.com/office/officeart/2008/layout/VerticalCurvedList"/>
    <dgm:cxn modelId="{B2151D7C-BAD1-4AB6-8250-D5F5C8EFB5DC}" type="presParOf" srcId="{51BB7C4E-533A-49B1-AF9E-5F3BF20227AC}" destId="{2D3489DE-C8F6-466B-942F-3B9E7EF63641}" srcOrd="2" destOrd="0" presId="urn:microsoft.com/office/officeart/2008/layout/VerticalCurvedList"/>
    <dgm:cxn modelId="{3F15EF8A-37D7-444C-9837-96349FBA073B}" type="presParOf" srcId="{2D3489DE-C8F6-466B-942F-3B9E7EF63641}" destId="{85D0EC1D-8929-4619-8180-6BE9A37D6AE4}" srcOrd="0" destOrd="0" presId="urn:microsoft.com/office/officeart/2008/layout/VerticalCurvedList"/>
    <dgm:cxn modelId="{80C9541F-A3E1-4A6C-A2BC-BF2B639A892F}" type="presParOf" srcId="{51BB7C4E-533A-49B1-AF9E-5F3BF20227AC}" destId="{5B449062-62D9-49F8-A5F6-D321FE391F5C}" srcOrd="3" destOrd="0" presId="urn:microsoft.com/office/officeart/2008/layout/VerticalCurvedList"/>
    <dgm:cxn modelId="{B6AE41BC-CB28-4A2A-99DA-0C20FB9BD6DE}" type="presParOf" srcId="{51BB7C4E-533A-49B1-AF9E-5F3BF20227AC}" destId="{745C7519-C111-421C-B721-97A5E53BA9C5}" srcOrd="4" destOrd="0" presId="urn:microsoft.com/office/officeart/2008/layout/VerticalCurvedList"/>
    <dgm:cxn modelId="{7B82C0A4-7DFC-4D45-88CC-80C2ABBFBBD7}" type="presParOf" srcId="{745C7519-C111-421C-B721-97A5E53BA9C5}" destId="{047034D8-B17D-4BA0-B60E-94FA2C4A02A3}" srcOrd="0" destOrd="0" presId="urn:microsoft.com/office/officeart/2008/layout/VerticalCurvedList"/>
    <dgm:cxn modelId="{D6ABAE07-A6E7-4C40-8FE2-2435A0D98483}" type="presParOf" srcId="{51BB7C4E-533A-49B1-AF9E-5F3BF20227AC}" destId="{D8366A87-6527-415E-9810-3EF3FBBE72BE}" srcOrd="5" destOrd="0" presId="urn:microsoft.com/office/officeart/2008/layout/VerticalCurvedList"/>
    <dgm:cxn modelId="{B69AA81B-96BC-42EE-AD7E-EAEB8D41B5A0}" type="presParOf" srcId="{51BB7C4E-533A-49B1-AF9E-5F3BF20227AC}" destId="{49348417-DBA3-4F1E-8E10-200595E89BB2}" srcOrd="6" destOrd="0" presId="urn:microsoft.com/office/officeart/2008/layout/VerticalCurvedList"/>
    <dgm:cxn modelId="{F4986F51-268C-469E-9B81-2B89BC672B3D}" type="presParOf" srcId="{49348417-DBA3-4F1E-8E10-200595E89BB2}" destId="{499BD373-124A-45BF-9E69-CF23823119CE}" srcOrd="0" destOrd="0" presId="urn:microsoft.com/office/officeart/2008/layout/VerticalCurvedList"/>
    <dgm:cxn modelId="{A4D2E55E-6636-41F0-B14D-3827F1CF3FCA}" type="presParOf" srcId="{51BB7C4E-533A-49B1-AF9E-5F3BF20227AC}" destId="{1728E307-A88F-4CAD-B48F-C73D08F3863B}" srcOrd="7" destOrd="0" presId="urn:microsoft.com/office/officeart/2008/layout/VerticalCurvedList"/>
    <dgm:cxn modelId="{0E3A1A0A-9F10-4023-A28C-38A0CD472504}" type="presParOf" srcId="{51BB7C4E-533A-49B1-AF9E-5F3BF20227AC}" destId="{D0CB66D7-6CFA-4A3B-A73A-D600AE431B65}" srcOrd="8" destOrd="0" presId="urn:microsoft.com/office/officeart/2008/layout/VerticalCurvedList"/>
    <dgm:cxn modelId="{7D9E6475-C193-47B3-9455-FD0A7FCF51EA}" type="presParOf" srcId="{D0CB66D7-6CFA-4A3B-A73A-D600AE431B65}" destId="{B5F4CC9D-B71F-4D76-BAC0-4A491C32D185}" srcOrd="0" destOrd="0" presId="urn:microsoft.com/office/officeart/2008/layout/VerticalCurvedList"/>
    <dgm:cxn modelId="{3F44D282-872C-4520-8209-1B6AC24A637A}" type="presParOf" srcId="{51BB7C4E-533A-49B1-AF9E-5F3BF20227AC}" destId="{0E4F917C-4104-4D62-96C8-761C273CA745}" srcOrd="9" destOrd="0" presId="urn:microsoft.com/office/officeart/2008/layout/VerticalCurvedList"/>
    <dgm:cxn modelId="{879875F3-9767-42FE-8ABD-DEB8D63A4E3B}" type="presParOf" srcId="{51BB7C4E-533A-49B1-AF9E-5F3BF20227AC}" destId="{F74A0BFA-2E9B-43E5-9E0E-2A5DF36401F1}" srcOrd="10" destOrd="0" presId="urn:microsoft.com/office/officeart/2008/layout/VerticalCurvedList"/>
    <dgm:cxn modelId="{9D9F5D1F-6266-4D1F-81B1-EAFC92B0D0D5}" type="presParOf" srcId="{F74A0BFA-2E9B-43E5-9E0E-2A5DF36401F1}" destId="{79447A27-95F1-46A1-B328-1AB056149558}" srcOrd="0" destOrd="0" presId="urn:microsoft.com/office/officeart/2008/layout/VerticalCurvedList"/>
    <dgm:cxn modelId="{AE7F7256-BAC7-44E9-9A32-CE325E0A46CC}" type="presParOf" srcId="{51BB7C4E-533A-49B1-AF9E-5F3BF20227AC}" destId="{9019647B-443A-4BBE-999A-AF5664D79C8F}" srcOrd="11" destOrd="0" presId="urn:microsoft.com/office/officeart/2008/layout/VerticalCurvedList"/>
    <dgm:cxn modelId="{8C2D504E-BC28-4971-B3A6-3C606F6FB0D9}" type="presParOf" srcId="{51BB7C4E-533A-49B1-AF9E-5F3BF20227AC}" destId="{0D0CDBBA-8CC7-42C7-8EE6-E2F515EC89C9}" srcOrd="12" destOrd="0" presId="urn:microsoft.com/office/officeart/2008/layout/VerticalCurvedList"/>
    <dgm:cxn modelId="{F7C11DC8-848C-442A-ABE7-D45DBA03ACB2}" type="presParOf" srcId="{0D0CDBBA-8CC7-42C7-8EE6-E2F515EC89C9}" destId="{04CD73A0-F3DA-4A38-8B41-CABE96DF1B31}" srcOrd="0" destOrd="0" presId="urn:microsoft.com/office/officeart/2008/layout/VerticalCurvedList"/>
    <dgm:cxn modelId="{8B5B59F0-07C4-4338-B6C4-62B1DA12E3CE}" type="presParOf" srcId="{51BB7C4E-533A-49B1-AF9E-5F3BF20227AC}" destId="{9A93174A-DB8B-467F-8291-FE9F87F29AC8}" srcOrd="13" destOrd="0" presId="urn:microsoft.com/office/officeart/2008/layout/VerticalCurvedList"/>
    <dgm:cxn modelId="{072005FE-318B-4C01-A2B9-784449646679}" type="presParOf" srcId="{51BB7C4E-533A-49B1-AF9E-5F3BF20227AC}" destId="{77FF13EC-1316-4AC5-B288-435EF95E1B32}" srcOrd="14" destOrd="0" presId="urn:microsoft.com/office/officeart/2008/layout/VerticalCurvedList"/>
    <dgm:cxn modelId="{81EE7A83-3A20-445A-881F-F28B0490FDE8}" type="presParOf" srcId="{77FF13EC-1316-4AC5-B288-435EF95E1B32}" destId="{89070CA0-E87B-4DB9-82DD-F2293348DF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34FCC5-E1BF-4232-B5CD-77D70187065F}" type="doc">
      <dgm:prSet loTypeId="urn:microsoft.com/office/officeart/2008/layout/LinedList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1D932AB-64B9-4689-94D2-9A475F1F3F2A}">
      <dgm:prSet phldrT="[Text]" custT="1"/>
      <dgm:spPr>
        <a:noFill/>
      </dgm:spPr>
      <dgm:t>
        <a:bodyPr/>
        <a:lstStyle/>
        <a:p>
          <a:pPr algn="ctr"/>
          <a:r>
            <a:rPr lang="th-TH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สำนักงานคณะกรรมการวิจัยแห่งชาติ </a:t>
          </a:r>
          <a:r>
            <a:rPr lang="th-TH" sz="2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(2541</a:t>
          </a:r>
          <a:r>
            <a:rPr lang="en-US" sz="2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:</a:t>
          </a:r>
          <a:r>
            <a:rPr lang="th-TH" sz="2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 3-13)</a:t>
          </a:r>
          <a:endParaRPr lang="en-US" sz="2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6E77C80-D8B7-425B-95EC-B11FEB5DEF80}" type="parTrans" cxnId="{176B280E-00ED-47D4-8F85-F51DCB01E63E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F5F9F8A-E88F-4500-8B22-852112A6BA1C}" type="sibTrans" cxnId="{176B280E-00ED-47D4-8F85-F51DCB01E63E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5071757-7017-4761-8892-BD5AD282F8DF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1. ซื่อสัตย์ มีคุณธรรมในทางวิชาการและการจัดการ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E6B7580-8BBF-4CAA-B626-82E6A2225547}" type="parTrans" cxnId="{DED9B7F7-FEAB-49C0-830F-86EAB9877DCC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D86D3C9-DF37-47CB-A8A8-BA66CC3F1147}" type="sibTrans" cxnId="{DED9B7F7-FEAB-49C0-830F-86EAB9877DCC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EB54339-34BD-4C58-8A88-2B6C5564CAF7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2. ตระหนักถึงพันธกรณีในการทำงานวิจัยตามข้อตกลงที่ทำไว้กับ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    หน่วยงานที่สนับสนุนการวิจัย และหน่วยงานที่ตนสังกัด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5882789-D853-4EFF-BAF9-0BE65B8C0B8C}" type="parTrans" cxnId="{2719581B-19FB-4153-BE92-289F2F01C896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582D2B0-8578-4B49-B7DA-7CC953BBD865}" type="sibTrans" cxnId="{2719581B-19FB-4153-BE92-289F2F01C896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BFB5808-00F1-4325-A68D-B0EE50A96416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3. มีพื้นฐานความรู้ในสาขาที่ทำวิจัย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7C91869-5574-4397-87D4-3F4B75AFD119}" type="parTrans" cxnId="{98E0954F-5C35-4FC7-8FBB-7884B10B450A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C951D65-4E46-4ECF-A645-1AD70E98352F}" type="sibTrans" cxnId="{98E0954F-5C35-4FC7-8FBB-7884B10B450A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601CEFC0-E1C2-40B2-B13F-DAB3A726E41C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4. มีความรับผิดชอบต่อสิ่งที่ศึกษาวิจัย ไม่ว่าจะเป็นสิ่งมีชีวิตหรือไม่มีชีวิต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2C66CD6-C427-4668-B92A-27026A220A15}" type="parTrans" cxnId="{B957AECA-EC6B-4C10-8AD2-4981C49837E8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F59701A-6EE8-4944-8926-536CA29F3F07}" type="sibTrans" cxnId="{B957AECA-EC6B-4C10-8AD2-4981C49837E8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0E3F596-3EF4-467B-B1A4-0879C6464492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5. เคารพศักดิ์ศรี และสิทธิมนุษย์ที่ใช้เป็นตัวอย่างในการวิจัย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F6329E7-ECAE-4C38-903B-71F1EB0046EF}" type="parTrans" cxnId="{9F7F0124-551B-4D79-BE6B-51D92842565F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BC89619-4FC8-497D-8FB0-6475660DA141}" type="sibTrans" cxnId="{9F7F0124-551B-4D79-BE6B-51D92842565F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C2973B8-F818-45A9-BF0C-D46F170F8E21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6. มีอิสระทางความคิด โดยปราศจากอคติในทุกขั้นตอนของการทำวิจัย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A00C8FA-9517-434C-BB77-C68C9B907903}" type="parTrans" cxnId="{19D36AE9-80D7-4516-8ED4-94D41A052C92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70B7E3DF-B01E-4BD5-9B4E-BC2DE848EB83}" type="sibTrans" cxnId="{19D36AE9-80D7-4516-8ED4-94D41A052C92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C1253EF-616C-4D6B-9502-985433471AEC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7. นำผลงานวิจัยไปใช้ประโยชน์ในทางที่ชอบ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FA5EA82-93B0-4741-889B-3444BDBA4D64}" type="parTrans" cxnId="{47ED86FD-1684-4C4B-89F3-8CB212C0B4E7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7615003-84D2-427D-86E9-21F18C54EE2A}" type="sibTrans" cxnId="{47ED86FD-1684-4C4B-89F3-8CB212C0B4E7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945DCF0-AC0A-4D47-8AAB-F603D68E3883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8. เคารพความคิดเห็นทางวิชาการของผู้อื่น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EDA8DD6-290D-4A35-976C-7CC8C6CE4775}" type="parTrans" cxnId="{54895C62-571D-4CCA-A398-4FC2228E5C5B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848332F-6918-4AB7-8FAD-F3ABB31B7C83}" type="sibTrans" cxnId="{54895C62-571D-4CCA-A398-4FC2228E5C5B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11965D2-7006-4250-B215-FE7AAF8D4899}">
      <dgm:prSet phldrT="[Text]" custT="1"/>
      <dgm:spPr/>
      <dgm:t>
        <a:bodyPr/>
        <a:lstStyle/>
        <a:p>
          <a:r>
            <a:rPr lang="th-TH" sz="2400" b="1" dirty="0">
              <a:latin typeface="TH Niramit AS" panose="02000506000000020004" pitchFamily="2" charset="-34"/>
              <a:cs typeface="TH Niramit AS" panose="02000506000000020004" pitchFamily="2" charset="-34"/>
            </a:rPr>
            <a:t>9. มีความรับผิดชอบต่อสังคมทุกระดับ</a:t>
          </a:r>
          <a:endParaRPr lang="en-US" sz="2400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C2684AB-0295-406C-8E6B-A1733E66FD21}" type="parTrans" cxnId="{B694DC20-A400-4E5C-B19A-B9CED49A6A95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9E31D4F-084C-4743-AB40-6D00F7E52754}" type="sibTrans" cxnId="{B694DC20-A400-4E5C-B19A-B9CED49A6A95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DE4A94C-0A0A-4C05-B775-A143C2A9308C}" type="pres">
      <dgm:prSet presAssocID="{E734FCC5-E1BF-4232-B5CD-77D70187065F}" presName="vert0" presStyleCnt="0">
        <dgm:presLayoutVars>
          <dgm:dir/>
          <dgm:animOne val="branch"/>
          <dgm:animLvl val="lvl"/>
        </dgm:presLayoutVars>
      </dgm:prSet>
      <dgm:spPr/>
    </dgm:pt>
    <dgm:pt modelId="{C580E520-8ABF-4584-A500-FC755BFBA19F}" type="pres">
      <dgm:prSet presAssocID="{91D932AB-64B9-4689-94D2-9A475F1F3F2A}" presName="thickLine" presStyleLbl="alignNode1" presStyleIdx="0" presStyleCnt="1"/>
      <dgm:spPr/>
    </dgm:pt>
    <dgm:pt modelId="{E7A544FE-63DF-4A76-A31D-A49DF61E26EB}" type="pres">
      <dgm:prSet presAssocID="{91D932AB-64B9-4689-94D2-9A475F1F3F2A}" presName="horz1" presStyleCnt="0"/>
      <dgm:spPr/>
    </dgm:pt>
    <dgm:pt modelId="{6A87F741-689C-485F-AC68-FEC21AF5C094}" type="pres">
      <dgm:prSet presAssocID="{91D932AB-64B9-4689-94D2-9A475F1F3F2A}" presName="tx1" presStyleLbl="revTx" presStyleIdx="0" presStyleCnt="10" custScaleX="113166" custScaleY="34417" custLinFactNeighborY="-2909"/>
      <dgm:spPr/>
    </dgm:pt>
    <dgm:pt modelId="{52C174D3-9FBD-4BDD-8279-3FC5FDAB92F5}" type="pres">
      <dgm:prSet presAssocID="{91D932AB-64B9-4689-94D2-9A475F1F3F2A}" presName="vert1" presStyleCnt="0"/>
      <dgm:spPr/>
    </dgm:pt>
    <dgm:pt modelId="{F28716A5-9C21-4128-ADDA-6A06F244EA7C}" type="pres">
      <dgm:prSet presAssocID="{05071757-7017-4761-8892-BD5AD282F8DF}" presName="vertSpace2a" presStyleCnt="0"/>
      <dgm:spPr/>
    </dgm:pt>
    <dgm:pt modelId="{1242E52A-2941-4927-A3F1-9849EC165F91}" type="pres">
      <dgm:prSet presAssocID="{05071757-7017-4761-8892-BD5AD282F8DF}" presName="horz2" presStyleCnt="0"/>
      <dgm:spPr/>
    </dgm:pt>
    <dgm:pt modelId="{0BFCC5BA-D45E-4BB4-AA3C-2CA09A6CF233}" type="pres">
      <dgm:prSet presAssocID="{05071757-7017-4761-8892-BD5AD282F8DF}" presName="horzSpace2" presStyleCnt="0"/>
      <dgm:spPr/>
    </dgm:pt>
    <dgm:pt modelId="{CB746079-9B0E-4A5F-80DD-E3877515E604}" type="pres">
      <dgm:prSet presAssocID="{05071757-7017-4761-8892-BD5AD282F8DF}" presName="tx2" presStyleLbl="revTx" presStyleIdx="1" presStyleCnt="10"/>
      <dgm:spPr/>
    </dgm:pt>
    <dgm:pt modelId="{A3CE3AF6-053E-4FCB-9CEA-035B4B8809D5}" type="pres">
      <dgm:prSet presAssocID="{05071757-7017-4761-8892-BD5AD282F8DF}" presName="vert2" presStyleCnt="0"/>
      <dgm:spPr/>
    </dgm:pt>
    <dgm:pt modelId="{6BDAE6F9-E045-41F8-A676-E9A6D6553E59}" type="pres">
      <dgm:prSet presAssocID="{05071757-7017-4761-8892-BD5AD282F8DF}" presName="thinLine2b" presStyleLbl="callout" presStyleIdx="0" presStyleCnt="9"/>
      <dgm:spPr/>
    </dgm:pt>
    <dgm:pt modelId="{9F856B48-5CD5-496B-A00D-16B1068FEBF4}" type="pres">
      <dgm:prSet presAssocID="{05071757-7017-4761-8892-BD5AD282F8DF}" presName="vertSpace2b" presStyleCnt="0"/>
      <dgm:spPr/>
    </dgm:pt>
    <dgm:pt modelId="{D9F71380-EC5C-468B-8748-22B8673B9231}" type="pres">
      <dgm:prSet presAssocID="{3EB54339-34BD-4C58-8A88-2B6C5564CAF7}" presName="horz2" presStyleCnt="0"/>
      <dgm:spPr/>
    </dgm:pt>
    <dgm:pt modelId="{B8711F8D-83A3-43D6-93FC-637E97963BEF}" type="pres">
      <dgm:prSet presAssocID="{3EB54339-34BD-4C58-8A88-2B6C5564CAF7}" presName="horzSpace2" presStyleCnt="0"/>
      <dgm:spPr/>
    </dgm:pt>
    <dgm:pt modelId="{EEE9452B-BCAD-4713-9FB6-96873C22BC58}" type="pres">
      <dgm:prSet presAssocID="{3EB54339-34BD-4C58-8A88-2B6C5564CAF7}" presName="tx2" presStyleLbl="revTx" presStyleIdx="2" presStyleCnt="10" custLinFactNeighborX="66" custLinFactNeighborY="-11013"/>
      <dgm:spPr/>
    </dgm:pt>
    <dgm:pt modelId="{9B7D208D-6DA5-42FE-AA0D-B3E685DF9029}" type="pres">
      <dgm:prSet presAssocID="{3EB54339-34BD-4C58-8A88-2B6C5564CAF7}" presName="vert2" presStyleCnt="0"/>
      <dgm:spPr/>
    </dgm:pt>
    <dgm:pt modelId="{F91A2450-EFB2-4148-A662-C33683B6896A}" type="pres">
      <dgm:prSet presAssocID="{3EB54339-34BD-4C58-8A88-2B6C5564CAF7}" presName="thinLine2b" presStyleLbl="callout" presStyleIdx="1" presStyleCnt="9"/>
      <dgm:spPr/>
    </dgm:pt>
    <dgm:pt modelId="{F0577FEB-CAFC-4F9E-8A06-80FFF61FD879}" type="pres">
      <dgm:prSet presAssocID="{3EB54339-34BD-4C58-8A88-2B6C5564CAF7}" presName="vertSpace2b" presStyleCnt="0"/>
      <dgm:spPr/>
    </dgm:pt>
    <dgm:pt modelId="{48D1E1E0-AEF9-455B-9367-5A0E2FF04D0B}" type="pres">
      <dgm:prSet presAssocID="{BBFB5808-00F1-4325-A68D-B0EE50A96416}" presName="horz2" presStyleCnt="0"/>
      <dgm:spPr/>
    </dgm:pt>
    <dgm:pt modelId="{A18D8053-A2DD-446A-903D-786F052C7004}" type="pres">
      <dgm:prSet presAssocID="{BBFB5808-00F1-4325-A68D-B0EE50A96416}" presName="horzSpace2" presStyleCnt="0"/>
      <dgm:spPr/>
    </dgm:pt>
    <dgm:pt modelId="{B5576F68-DF36-4DAD-9D93-31A60DC9D7C5}" type="pres">
      <dgm:prSet presAssocID="{BBFB5808-00F1-4325-A68D-B0EE50A96416}" presName="tx2" presStyleLbl="revTx" presStyleIdx="3" presStyleCnt="10"/>
      <dgm:spPr/>
    </dgm:pt>
    <dgm:pt modelId="{C9C81D94-048B-4E6D-86DA-B1731D1A9523}" type="pres">
      <dgm:prSet presAssocID="{BBFB5808-00F1-4325-A68D-B0EE50A96416}" presName="vert2" presStyleCnt="0"/>
      <dgm:spPr/>
    </dgm:pt>
    <dgm:pt modelId="{0C4C6359-4755-43CB-8BF9-4CFD9C7E0AC2}" type="pres">
      <dgm:prSet presAssocID="{BBFB5808-00F1-4325-A68D-B0EE50A96416}" presName="thinLine2b" presStyleLbl="callout" presStyleIdx="2" presStyleCnt="9"/>
      <dgm:spPr/>
    </dgm:pt>
    <dgm:pt modelId="{E713BF9B-FAB7-46FA-B565-020CC185D04E}" type="pres">
      <dgm:prSet presAssocID="{BBFB5808-00F1-4325-A68D-B0EE50A96416}" presName="vertSpace2b" presStyleCnt="0"/>
      <dgm:spPr/>
    </dgm:pt>
    <dgm:pt modelId="{4973854D-CDC5-4636-BB1B-15CF7334375A}" type="pres">
      <dgm:prSet presAssocID="{601CEFC0-E1C2-40B2-B13F-DAB3A726E41C}" presName="horz2" presStyleCnt="0"/>
      <dgm:spPr/>
    </dgm:pt>
    <dgm:pt modelId="{96D67FEE-AD26-4652-9565-4599537245B4}" type="pres">
      <dgm:prSet presAssocID="{601CEFC0-E1C2-40B2-B13F-DAB3A726E41C}" presName="horzSpace2" presStyleCnt="0"/>
      <dgm:spPr/>
    </dgm:pt>
    <dgm:pt modelId="{EEF70D40-E2E7-4009-8A72-342C820741F9}" type="pres">
      <dgm:prSet presAssocID="{601CEFC0-E1C2-40B2-B13F-DAB3A726E41C}" presName="tx2" presStyleLbl="revTx" presStyleIdx="4" presStyleCnt="10"/>
      <dgm:spPr/>
    </dgm:pt>
    <dgm:pt modelId="{928E7CB2-B830-4E83-A9FD-E22C8A143907}" type="pres">
      <dgm:prSet presAssocID="{601CEFC0-E1C2-40B2-B13F-DAB3A726E41C}" presName="vert2" presStyleCnt="0"/>
      <dgm:spPr/>
    </dgm:pt>
    <dgm:pt modelId="{C837A5C8-12CF-4500-B347-45CBB93FC2D7}" type="pres">
      <dgm:prSet presAssocID="{601CEFC0-E1C2-40B2-B13F-DAB3A726E41C}" presName="thinLine2b" presStyleLbl="callout" presStyleIdx="3" presStyleCnt="9"/>
      <dgm:spPr/>
    </dgm:pt>
    <dgm:pt modelId="{C1325B74-85F3-4E17-804C-091B92731A1A}" type="pres">
      <dgm:prSet presAssocID="{601CEFC0-E1C2-40B2-B13F-DAB3A726E41C}" presName="vertSpace2b" presStyleCnt="0"/>
      <dgm:spPr/>
    </dgm:pt>
    <dgm:pt modelId="{3091DD85-1015-4035-9230-15BE24725A97}" type="pres">
      <dgm:prSet presAssocID="{90E3F596-3EF4-467B-B1A4-0879C6464492}" presName="horz2" presStyleCnt="0"/>
      <dgm:spPr/>
    </dgm:pt>
    <dgm:pt modelId="{D49A88E6-AA13-404F-88A4-90F01F78FEFE}" type="pres">
      <dgm:prSet presAssocID="{90E3F596-3EF4-467B-B1A4-0879C6464492}" presName="horzSpace2" presStyleCnt="0"/>
      <dgm:spPr/>
    </dgm:pt>
    <dgm:pt modelId="{CD3C1223-3946-4FFC-8F39-91692339F2D7}" type="pres">
      <dgm:prSet presAssocID="{90E3F596-3EF4-467B-B1A4-0879C6464492}" presName="tx2" presStyleLbl="revTx" presStyleIdx="5" presStyleCnt="10"/>
      <dgm:spPr/>
    </dgm:pt>
    <dgm:pt modelId="{E0161960-8466-4BEB-90F9-846C9C27D70D}" type="pres">
      <dgm:prSet presAssocID="{90E3F596-3EF4-467B-B1A4-0879C6464492}" presName="vert2" presStyleCnt="0"/>
      <dgm:spPr/>
    </dgm:pt>
    <dgm:pt modelId="{69D337F3-6AA8-4534-B71E-B6D007C2155D}" type="pres">
      <dgm:prSet presAssocID="{90E3F596-3EF4-467B-B1A4-0879C6464492}" presName="thinLine2b" presStyleLbl="callout" presStyleIdx="4" presStyleCnt="9"/>
      <dgm:spPr/>
    </dgm:pt>
    <dgm:pt modelId="{2833206A-8642-4620-8B67-3DA8246E047F}" type="pres">
      <dgm:prSet presAssocID="{90E3F596-3EF4-467B-B1A4-0879C6464492}" presName="vertSpace2b" presStyleCnt="0"/>
      <dgm:spPr/>
    </dgm:pt>
    <dgm:pt modelId="{8405467B-2A81-44F2-8FC9-4536D47A94C5}" type="pres">
      <dgm:prSet presAssocID="{1C2973B8-F818-45A9-BF0C-D46F170F8E21}" presName="horz2" presStyleCnt="0"/>
      <dgm:spPr/>
    </dgm:pt>
    <dgm:pt modelId="{68BE6A70-9CD6-486E-85F3-BAF5DF996F01}" type="pres">
      <dgm:prSet presAssocID="{1C2973B8-F818-45A9-BF0C-D46F170F8E21}" presName="horzSpace2" presStyleCnt="0"/>
      <dgm:spPr/>
    </dgm:pt>
    <dgm:pt modelId="{57DBF062-AA4D-4D1D-AABB-F5A90B8A5FDE}" type="pres">
      <dgm:prSet presAssocID="{1C2973B8-F818-45A9-BF0C-D46F170F8E21}" presName="tx2" presStyleLbl="revTx" presStyleIdx="6" presStyleCnt="10"/>
      <dgm:spPr/>
    </dgm:pt>
    <dgm:pt modelId="{DD645B4B-3C90-44FA-ABF1-35698E155E00}" type="pres">
      <dgm:prSet presAssocID="{1C2973B8-F818-45A9-BF0C-D46F170F8E21}" presName="vert2" presStyleCnt="0"/>
      <dgm:spPr/>
    </dgm:pt>
    <dgm:pt modelId="{014D0D72-9F0E-4661-9887-D8F43A6F1ADB}" type="pres">
      <dgm:prSet presAssocID="{1C2973B8-F818-45A9-BF0C-D46F170F8E21}" presName="thinLine2b" presStyleLbl="callout" presStyleIdx="5" presStyleCnt="9"/>
      <dgm:spPr/>
    </dgm:pt>
    <dgm:pt modelId="{C09285FB-A743-4F45-B6DC-672F4A0ECAC0}" type="pres">
      <dgm:prSet presAssocID="{1C2973B8-F818-45A9-BF0C-D46F170F8E21}" presName="vertSpace2b" presStyleCnt="0"/>
      <dgm:spPr/>
    </dgm:pt>
    <dgm:pt modelId="{EE5A64B6-42F5-4CEF-9F36-9B55CE6AF741}" type="pres">
      <dgm:prSet presAssocID="{2C1253EF-616C-4D6B-9502-985433471AEC}" presName="horz2" presStyleCnt="0"/>
      <dgm:spPr/>
    </dgm:pt>
    <dgm:pt modelId="{D06AA37A-3260-45E0-AE64-33A4BD61D123}" type="pres">
      <dgm:prSet presAssocID="{2C1253EF-616C-4D6B-9502-985433471AEC}" presName="horzSpace2" presStyleCnt="0"/>
      <dgm:spPr/>
    </dgm:pt>
    <dgm:pt modelId="{452443C7-7AA3-4ECB-AEC2-9B3DD18FC1E0}" type="pres">
      <dgm:prSet presAssocID="{2C1253EF-616C-4D6B-9502-985433471AEC}" presName="tx2" presStyleLbl="revTx" presStyleIdx="7" presStyleCnt="10"/>
      <dgm:spPr/>
    </dgm:pt>
    <dgm:pt modelId="{B03AF653-CEA9-400B-B2CF-34BDF2B58EBE}" type="pres">
      <dgm:prSet presAssocID="{2C1253EF-616C-4D6B-9502-985433471AEC}" presName="vert2" presStyleCnt="0"/>
      <dgm:spPr/>
    </dgm:pt>
    <dgm:pt modelId="{194DCE9A-30EE-4AEC-B38D-5B9A6FCAD10C}" type="pres">
      <dgm:prSet presAssocID="{2C1253EF-616C-4D6B-9502-985433471AEC}" presName="thinLine2b" presStyleLbl="callout" presStyleIdx="6" presStyleCnt="9"/>
      <dgm:spPr/>
    </dgm:pt>
    <dgm:pt modelId="{25B3370B-A5BD-4310-848F-4209EDEC3A68}" type="pres">
      <dgm:prSet presAssocID="{2C1253EF-616C-4D6B-9502-985433471AEC}" presName="vertSpace2b" presStyleCnt="0"/>
      <dgm:spPr/>
    </dgm:pt>
    <dgm:pt modelId="{9429E514-E069-41B6-8CC7-7F97D302B1F9}" type="pres">
      <dgm:prSet presAssocID="{4945DCF0-AC0A-4D47-8AAB-F603D68E3883}" presName="horz2" presStyleCnt="0"/>
      <dgm:spPr/>
    </dgm:pt>
    <dgm:pt modelId="{F7A915E9-268C-43A9-B7D9-8E0C40AC181D}" type="pres">
      <dgm:prSet presAssocID="{4945DCF0-AC0A-4D47-8AAB-F603D68E3883}" presName="horzSpace2" presStyleCnt="0"/>
      <dgm:spPr/>
    </dgm:pt>
    <dgm:pt modelId="{B6460FA6-212B-443A-A9F4-C98FFC109F95}" type="pres">
      <dgm:prSet presAssocID="{4945DCF0-AC0A-4D47-8AAB-F603D68E3883}" presName="tx2" presStyleLbl="revTx" presStyleIdx="8" presStyleCnt="10"/>
      <dgm:spPr/>
    </dgm:pt>
    <dgm:pt modelId="{B4D57F85-7AE1-4D52-B797-751E65FDE195}" type="pres">
      <dgm:prSet presAssocID="{4945DCF0-AC0A-4D47-8AAB-F603D68E3883}" presName="vert2" presStyleCnt="0"/>
      <dgm:spPr/>
    </dgm:pt>
    <dgm:pt modelId="{A1C837C6-5635-46F7-961C-6A8EF617DA58}" type="pres">
      <dgm:prSet presAssocID="{4945DCF0-AC0A-4D47-8AAB-F603D68E3883}" presName="thinLine2b" presStyleLbl="callout" presStyleIdx="7" presStyleCnt="9"/>
      <dgm:spPr/>
    </dgm:pt>
    <dgm:pt modelId="{B78992FB-1B84-4557-8BCF-99C0B24C0604}" type="pres">
      <dgm:prSet presAssocID="{4945DCF0-AC0A-4D47-8AAB-F603D68E3883}" presName="vertSpace2b" presStyleCnt="0"/>
      <dgm:spPr/>
    </dgm:pt>
    <dgm:pt modelId="{1565F39C-D4BE-4CD1-B152-2710859F79D4}" type="pres">
      <dgm:prSet presAssocID="{111965D2-7006-4250-B215-FE7AAF8D4899}" presName="horz2" presStyleCnt="0"/>
      <dgm:spPr/>
    </dgm:pt>
    <dgm:pt modelId="{53F7C720-2A8E-4732-A83F-73103094F7A3}" type="pres">
      <dgm:prSet presAssocID="{111965D2-7006-4250-B215-FE7AAF8D4899}" presName="horzSpace2" presStyleCnt="0"/>
      <dgm:spPr/>
    </dgm:pt>
    <dgm:pt modelId="{3E96585C-9833-432D-8DBD-A2C0F2598E45}" type="pres">
      <dgm:prSet presAssocID="{111965D2-7006-4250-B215-FE7AAF8D4899}" presName="tx2" presStyleLbl="revTx" presStyleIdx="9" presStyleCnt="10"/>
      <dgm:spPr/>
    </dgm:pt>
    <dgm:pt modelId="{0CFC372B-A10A-4490-94CB-988FAAA636B9}" type="pres">
      <dgm:prSet presAssocID="{111965D2-7006-4250-B215-FE7AAF8D4899}" presName="vert2" presStyleCnt="0"/>
      <dgm:spPr/>
    </dgm:pt>
    <dgm:pt modelId="{D754F9C4-8B73-4115-88C8-A1A1497AD86D}" type="pres">
      <dgm:prSet presAssocID="{111965D2-7006-4250-B215-FE7AAF8D4899}" presName="thinLine2b" presStyleLbl="callout" presStyleIdx="8" presStyleCnt="9"/>
      <dgm:spPr/>
    </dgm:pt>
    <dgm:pt modelId="{6696D4DF-8943-4239-9EAC-328C1859E9B0}" type="pres">
      <dgm:prSet presAssocID="{111965D2-7006-4250-B215-FE7AAF8D4899}" presName="vertSpace2b" presStyleCnt="0"/>
      <dgm:spPr/>
    </dgm:pt>
  </dgm:ptLst>
  <dgm:cxnLst>
    <dgm:cxn modelId="{176B280E-00ED-47D4-8F85-F51DCB01E63E}" srcId="{E734FCC5-E1BF-4232-B5CD-77D70187065F}" destId="{91D932AB-64B9-4689-94D2-9A475F1F3F2A}" srcOrd="0" destOrd="0" parTransId="{C6E77C80-D8B7-425B-95EC-B11FEB5DEF80}" sibTransId="{1F5F9F8A-E88F-4500-8B22-852112A6BA1C}"/>
    <dgm:cxn modelId="{2719581B-19FB-4153-BE92-289F2F01C896}" srcId="{91D932AB-64B9-4689-94D2-9A475F1F3F2A}" destId="{3EB54339-34BD-4C58-8A88-2B6C5564CAF7}" srcOrd="1" destOrd="0" parTransId="{35882789-D853-4EFF-BAF9-0BE65B8C0B8C}" sibTransId="{F582D2B0-8578-4B49-B7DA-7CC953BBD865}"/>
    <dgm:cxn modelId="{B694DC20-A400-4E5C-B19A-B9CED49A6A95}" srcId="{91D932AB-64B9-4689-94D2-9A475F1F3F2A}" destId="{111965D2-7006-4250-B215-FE7AAF8D4899}" srcOrd="8" destOrd="0" parTransId="{8C2684AB-0295-406C-8E6B-A1733E66FD21}" sibTransId="{29E31D4F-084C-4743-AB40-6D00F7E52754}"/>
    <dgm:cxn modelId="{9F7F0124-551B-4D79-BE6B-51D92842565F}" srcId="{91D932AB-64B9-4689-94D2-9A475F1F3F2A}" destId="{90E3F596-3EF4-467B-B1A4-0879C6464492}" srcOrd="4" destOrd="0" parTransId="{0F6329E7-ECAE-4C38-903B-71F1EB0046EF}" sibTransId="{CBC89619-4FC8-497D-8FB0-6475660DA141}"/>
    <dgm:cxn modelId="{5127F441-8D1D-4374-A5A4-5DBE80968D1D}" type="presOf" srcId="{2C1253EF-616C-4D6B-9502-985433471AEC}" destId="{452443C7-7AA3-4ECB-AEC2-9B3DD18FC1E0}" srcOrd="0" destOrd="0" presId="urn:microsoft.com/office/officeart/2008/layout/LinedList"/>
    <dgm:cxn modelId="{54895C62-571D-4CCA-A398-4FC2228E5C5B}" srcId="{91D932AB-64B9-4689-94D2-9A475F1F3F2A}" destId="{4945DCF0-AC0A-4D47-8AAB-F603D68E3883}" srcOrd="7" destOrd="0" parTransId="{9EDA8DD6-290D-4A35-976C-7CC8C6CE4775}" sibTransId="{8848332F-6918-4AB7-8FAD-F3ABB31B7C83}"/>
    <dgm:cxn modelId="{BD0C5845-3177-4491-AC38-A3B2A1347617}" type="presOf" srcId="{91D932AB-64B9-4689-94D2-9A475F1F3F2A}" destId="{6A87F741-689C-485F-AC68-FEC21AF5C094}" srcOrd="0" destOrd="0" presId="urn:microsoft.com/office/officeart/2008/layout/LinedList"/>
    <dgm:cxn modelId="{F58F5947-12EC-411E-BF72-A570097CCAFB}" type="presOf" srcId="{1C2973B8-F818-45A9-BF0C-D46F170F8E21}" destId="{57DBF062-AA4D-4D1D-AABB-F5A90B8A5FDE}" srcOrd="0" destOrd="0" presId="urn:microsoft.com/office/officeart/2008/layout/LinedList"/>
    <dgm:cxn modelId="{98E0954F-5C35-4FC7-8FBB-7884B10B450A}" srcId="{91D932AB-64B9-4689-94D2-9A475F1F3F2A}" destId="{BBFB5808-00F1-4325-A68D-B0EE50A96416}" srcOrd="2" destOrd="0" parTransId="{C7C91869-5574-4397-87D4-3F4B75AFD119}" sibTransId="{3C951D65-4E46-4ECF-A645-1AD70E98352F}"/>
    <dgm:cxn modelId="{37026954-A5C8-427E-9A56-BDE7431C6BA8}" type="presOf" srcId="{05071757-7017-4761-8892-BD5AD282F8DF}" destId="{CB746079-9B0E-4A5F-80DD-E3877515E604}" srcOrd="0" destOrd="0" presId="urn:microsoft.com/office/officeart/2008/layout/LinedList"/>
    <dgm:cxn modelId="{86F32A7B-0A47-4E03-99D4-1BA509081F93}" type="presOf" srcId="{111965D2-7006-4250-B215-FE7AAF8D4899}" destId="{3E96585C-9833-432D-8DBD-A2C0F2598E45}" srcOrd="0" destOrd="0" presId="urn:microsoft.com/office/officeart/2008/layout/LinedList"/>
    <dgm:cxn modelId="{D8A14B7D-4059-41FA-B77C-397C64637A5C}" type="presOf" srcId="{E734FCC5-E1BF-4232-B5CD-77D70187065F}" destId="{BDE4A94C-0A0A-4C05-B775-A143C2A9308C}" srcOrd="0" destOrd="0" presId="urn:microsoft.com/office/officeart/2008/layout/LinedList"/>
    <dgm:cxn modelId="{5D8423A0-BA4B-4C4C-A2F7-79E2AFDE00AD}" type="presOf" srcId="{90E3F596-3EF4-467B-B1A4-0879C6464492}" destId="{CD3C1223-3946-4FFC-8F39-91692339F2D7}" srcOrd="0" destOrd="0" presId="urn:microsoft.com/office/officeart/2008/layout/LinedList"/>
    <dgm:cxn modelId="{3CBA46B4-0D6E-40F3-8071-D660DC11E2AE}" type="presOf" srcId="{601CEFC0-E1C2-40B2-B13F-DAB3A726E41C}" destId="{EEF70D40-E2E7-4009-8A72-342C820741F9}" srcOrd="0" destOrd="0" presId="urn:microsoft.com/office/officeart/2008/layout/LinedList"/>
    <dgm:cxn modelId="{47FC1DC3-7297-4978-BE38-2A732B6C7FA2}" type="presOf" srcId="{3EB54339-34BD-4C58-8A88-2B6C5564CAF7}" destId="{EEE9452B-BCAD-4713-9FB6-96873C22BC58}" srcOrd="0" destOrd="0" presId="urn:microsoft.com/office/officeart/2008/layout/LinedList"/>
    <dgm:cxn modelId="{B957AECA-EC6B-4C10-8AD2-4981C49837E8}" srcId="{91D932AB-64B9-4689-94D2-9A475F1F3F2A}" destId="{601CEFC0-E1C2-40B2-B13F-DAB3A726E41C}" srcOrd="3" destOrd="0" parTransId="{C2C66CD6-C427-4668-B92A-27026A220A15}" sibTransId="{9F59701A-6EE8-4944-8926-536CA29F3F07}"/>
    <dgm:cxn modelId="{DFF7B8E3-663F-4CB4-9F82-5EFB3A1EDC39}" type="presOf" srcId="{4945DCF0-AC0A-4D47-8AAB-F603D68E3883}" destId="{B6460FA6-212B-443A-A9F4-C98FFC109F95}" srcOrd="0" destOrd="0" presId="urn:microsoft.com/office/officeart/2008/layout/LinedList"/>
    <dgm:cxn modelId="{19D36AE9-80D7-4516-8ED4-94D41A052C92}" srcId="{91D932AB-64B9-4689-94D2-9A475F1F3F2A}" destId="{1C2973B8-F818-45A9-BF0C-D46F170F8E21}" srcOrd="5" destOrd="0" parTransId="{BA00C8FA-9517-434C-BB77-C68C9B907903}" sibTransId="{70B7E3DF-B01E-4BD5-9B4E-BC2DE848EB83}"/>
    <dgm:cxn modelId="{FA55E3ED-D926-4852-9F64-497FD2A46846}" type="presOf" srcId="{BBFB5808-00F1-4325-A68D-B0EE50A96416}" destId="{B5576F68-DF36-4DAD-9D93-31A60DC9D7C5}" srcOrd="0" destOrd="0" presId="urn:microsoft.com/office/officeart/2008/layout/LinedList"/>
    <dgm:cxn modelId="{DED9B7F7-FEAB-49C0-830F-86EAB9877DCC}" srcId="{91D932AB-64B9-4689-94D2-9A475F1F3F2A}" destId="{05071757-7017-4761-8892-BD5AD282F8DF}" srcOrd="0" destOrd="0" parTransId="{9E6B7580-8BBF-4CAA-B626-82E6A2225547}" sibTransId="{FD86D3C9-DF37-47CB-A8A8-BA66CC3F1147}"/>
    <dgm:cxn modelId="{47ED86FD-1684-4C4B-89F3-8CB212C0B4E7}" srcId="{91D932AB-64B9-4689-94D2-9A475F1F3F2A}" destId="{2C1253EF-616C-4D6B-9502-985433471AEC}" srcOrd="6" destOrd="0" parTransId="{8FA5EA82-93B0-4741-889B-3444BDBA4D64}" sibTransId="{A7615003-84D2-427D-86E9-21F18C54EE2A}"/>
    <dgm:cxn modelId="{89D361A3-B513-48C7-BBC0-D22759419333}" type="presParOf" srcId="{BDE4A94C-0A0A-4C05-B775-A143C2A9308C}" destId="{C580E520-8ABF-4584-A500-FC755BFBA19F}" srcOrd="0" destOrd="0" presId="urn:microsoft.com/office/officeart/2008/layout/LinedList"/>
    <dgm:cxn modelId="{2ED53820-70A7-4BB8-9FF1-DB0C6EBE77AF}" type="presParOf" srcId="{BDE4A94C-0A0A-4C05-B775-A143C2A9308C}" destId="{E7A544FE-63DF-4A76-A31D-A49DF61E26EB}" srcOrd="1" destOrd="0" presId="urn:microsoft.com/office/officeart/2008/layout/LinedList"/>
    <dgm:cxn modelId="{597E4E7F-F3ED-4424-9008-59D781EBAB83}" type="presParOf" srcId="{E7A544FE-63DF-4A76-A31D-A49DF61E26EB}" destId="{6A87F741-689C-485F-AC68-FEC21AF5C094}" srcOrd="0" destOrd="0" presId="urn:microsoft.com/office/officeart/2008/layout/LinedList"/>
    <dgm:cxn modelId="{9DB9AA6F-18D0-4BE2-9428-6342ACA4099E}" type="presParOf" srcId="{E7A544FE-63DF-4A76-A31D-A49DF61E26EB}" destId="{52C174D3-9FBD-4BDD-8279-3FC5FDAB92F5}" srcOrd="1" destOrd="0" presId="urn:microsoft.com/office/officeart/2008/layout/LinedList"/>
    <dgm:cxn modelId="{8A2B5CAD-77B4-4168-9E8A-F4C258F2EED7}" type="presParOf" srcId="{52C174D3-9FBD-4BDD-8279-3FC5FDAB92F5}" destId="{F28716A5-9C21-4128-ADDA-6A06F244EA7C}" srcOrd="0" destOrd="0" presId="urn:microsoft.com/office/officeart/2008/layout/LinedList"/>
    <dgm:cxn modelId="{AA4BC3C1-ACD2-42BC-8B49-F0D7807FE041}" type="presParOf" srcId="{52C174D3-9FBD-4BDD-8279-3FC5FDAB92F5}" destId="{1242E52A-2941-4927-A3F1-9849EC165F91}" srcOrd="1" destOrd="0" presId="urn:microsoft.com/office/officeart/2008/layout/LinedList"/>
    <dgm:cxn modelId="{18BA1031-1CDB-4FDD-BAFB-282FA27CF669}" type="presParOf" srcId="{1242E52A-2941-4927-A3F1-9849EC165F91}" destId="{0BFCC5BA-D45E-4BB4-AA3C-2CA09A6CF233}" srcOrd="0" destOrd="0" presId="urn:microsoft.com/office/officeart/2008/layout/LinedList"/>
    <dgm:cxn modelId="{2525EAFC-0A8C-4E26-B8DA-9C4AE9D0143A}" type="presParOf" srcId="{1242E52A-2941-4927-A3F1-9849EC165F91}" destId="{CB746079-9B0E-4A5F-80DD-E3877515E604}" srcOrd="1" destOrd="0" presId="urn:microsoft.com/office/officeart/2008/layout/LinedList"/>
    <dgm:cxn modelId="{1EB7B0C5-632B-46EB-8DCF-4A3D07959F0F}" type="presParOf" srcId="{1242E52A-2941-4927-A3F1-9849EC165F91}" destId="{A3CE3AF6-053E-4FCB-9CEA-035B4B8809D5}" srcOrd="2" destOrd="0" presId="urn:microsoft.com/office/officeart/2008/layout/LinedList"/>
    <dgm:cxn modelId="{BA85CBF4-90D3-43DE-8E91-B02E3B6B3CAC}" type="presParOf" srcId="{52C174D3-9FBD-4BDD-8279-3FC5FDAB92F5}" destId="{6BDAE6F9-E045-41F8-A676-E9A6D6553E59}" srcOrd="2" destOrd="0" presId="urn:microsoft.com/office/officeart/2008/layout/LinedList"/>
    <dgm:cxn modelId="{4842EE3A-6399-4507-9414-E088C32E0160}" type="presParOf" srcId="{52C174D3-9FBD-4BDD-8279-3FC5FDAB92F5}" destId="{9F856B48-5CD5-496B-A00D-16B1068FEBF4}" srcOrd="3" destOrd="0" presId="urn:microsoft.com/office/officeart/2008/layout/LinedList"/>
    <dgm:cxn modelId="{4BDF5E39-8497-4D0B-B0A0-C1024E3352D4}" type="presParOf" srcId="{52C174D3-9FBD-4BDD-8279-3FC5FDAB92F5}" destId="{D9F71380-EC5C-468B-8748-22B8673B9231}" srcOrd="4" destOrd="0" presId="urn:microsoft.com/office/officeart/2008/layout/LinedList"/>
    <dgm:cxn modelId="{E2D8515C-F359-440A-8995-84EAA5845508}" type="presParOf" srcId="{D9F71380-EC5C-468B-8748-22B8673B9231}" destId="{B8711F8D-83A3-43D6-93FC-637E97963BEF}" srcOrd="0" destOrd="0" presId="urn:microsoft.com/office/officeart/2008/layout/LinedList"/>
    <dgm:cxn modelId="{70498CF8-7363-410F-A44A-317701DD069A}" type="presParOf" srcId="{D9F71380-EC5C-468B-8748-22B8673B9231}" destId="{EEE9452B-BCAD-4713-9FB6-96873C22BC58}" srcOrd="1" destOrd="0" presId="urn:microsoft.com/office/officeart/2008/layout/LinedList"/>
    <dgm:cxn modelId="{BA6AAADE-603D-43BB-9AB4-CF2C6B7A6629}" type="presParOf" srcId="{D9F71380-EC5C-468B-8748-22B8673B9231}" destId="{9B7D208D-6DA5-42FE-AA0D-B3E685DF9029}" srcOrd="2" destOrd="0" presId="urn:microsoft.com/office/officeart/2008/layout/LinedList"/>
    <dgm:cxn modelId="{2A1D67A3-0848-4165-848A-F3BE0452CCCB}" type="presParOf" srcId="{52C174D3-9FBD-4BDD-8279-3FC5FDAB92F5}" destId="{F91A2450-EFB2-4148-A662-C33683B6896A}" srcOrd="5" destOrd="0" presId="urn:microsoft.com/office/officeart/2008/layout/LinedList"/>
    <dgm:cxn modelId="{8CD56EE1-B46A-4778-8E2E-9CE985DC0464}" type="presParOf" srcId="{52C174D3-9FBD-4BDD-8279-3FC5FDAB92F5}" destId="{F0577FEB-CAFC-4F9E-8A06-80FFF61FD879}" srcOrd="6" destOrd="0" presId="urn:microsoft.com/office/officeart/2008/layout/LinedList"/>
    <dgm:cxn modelId="{EE834171-6604-4FAC-AD10-441ACD25B8D8}" type="presParOf" srcId="{52C174D3-9FBD-4BDD-8279-3FC5FDAB92F5}" destId="{48D1E1E0-AEF9-455B-9367-5A0E2FF04D0B}" srcOrd="7" destOrd="0" presId="urn:microsoft.com/office/officeart/2008/layout/LinedList"/>
    <dgm:cxn modelId="{C7216859-A3F0-43AE-B39D-D1819A3C592E}" type="presParOf" srcId="{48D1E1E0-AEF9-455B-9367-5A0E2FF04D0B}" destId="{A18D8053-A2DD-446A-903D-786F052C7004}" srcOrd="0" destOrd="0" presId="urn:microsoft.com/office/officeart/2008/layout/LinedList"/>
    <dgm:cxn modelId="{D53CC690-A34A-4A36-8CFE-BA3011DD0ECC}" type="presParOf" srcId="{48D1E1E0-AEF9-455B-9367-5A0E2FF04D0B}" destId="{B5576F68-DF36-4DAD-9D93-31A60DC9D7C5}" srcOrd="1" destOrd="0" presId="urn:microsoft.com/office/officeart/2008/layout/LinedList"/>
    <dgm:cxn modelId="{A415C860-5639-4AA0-99D3-17F9FFE9BC02}" type="presParOf" srcId="{48D1E1E0-AEF9-455B-9367-5A0E2FF04D0B}" destId="{C9C81D94-048B-4E6D-86DA-B1731D1A9523}" srcOrd="2" destOrd="0" presId="urn:microsoft.com/office/officeart/2008/layout/LinedList"/>
    <dgm:cxn modelId="{66B7F76A-C95F-49F0-80ED-6C751E2C9732}" type="presParOf" srcId="{52C174D3-9FBD-4BDD-8279-3FC5FDAB92F5}" destId="{0C4C6359-4755-43CB-8BF9-4CFD9C7E0AC2}" srcOrd="8" destOrd="0" presId="urn:microsoft.com/office/officeart/2008/layout/LinedList"/>
    <dgm:cxn modelId="{D8C1CD7E-6E55-4CC0-BAEE-51F53889D403}" type="presParOf" srcId="{52C174D3-9FBD-4BDD-8279-3FC5FDAB92F5}" destId="{E713BF9B-FAB7-46FA-B565-020CC185D04E}" srcOrd="9" destOrd="0" presId="urn:microsoft.com/office/officeart/2008/layout/LinedList"/>
    <dgm:cxn modelId="{64E8FC0D-E41A-4E16-9CCE-BAA9639A809B}" type="presParOf" srcId="{52C174D3-9FBD-4BDD-8279-3FC5FDAB92F5}" destId="{4973854D-CDC5-4636-BB1B-15CF7334375A}" srcOrd="10" destOrd="0" presId="urn:microsoft.com/office/officeart/2008/layout/LinedList"/>
    <dgm:cxn modelId="{55262142-F405-497D-8F1C-DF9DBEA4D689}" type="presParOf" srcId="{4973854D-CDC5-4636-BB1B-15CF7334375A}" destId="{96D67FEE-AD26-4652-9565-4599537245B4}" srcOrd="0" destOrd="0" presId="urn:microsoft.com/office/officeart/2008/layout/LinedList"/>
    <dgm:cxn modelId="{7AF24A45-1BBA-4EB3-B062-D14880268154}" type="presParOf" srcId="{4973854D-CDC5-4636-BB1B-15CF7334375A}" destId="{EEF70D40-E2E7-4009-8A72-342C820741F9}" srcOrd="1" destOrd="0" presId="urn:microsoft.com/office/officeart/2008/layout/LinedList"/>
    <dgm:cxn modelId="{E6E96FEB-8A74-4C0A-A7FB-F0E9B7234F32}" type="presParOf" srcId="{4973854D-CDC5-4636-BB1B-15CF7334375A}" destId="{928E7CB2-B830-4E83-A9FD-E22C8A143907}" srcOrd="2" destOrd="0" presId="urn:microsoft.com/office/officeart/2008/layout/LinedList"/>
    <dgm:cxn modelId="{E89881BA-720F-46BC-9B80-0E8E624C3FFA}" type="presParOf" srcId="{52C174D3-9FBD-4BDD-8279-3FC5FDAB92F5}" destId="{C837A5C8-12CF-4500-B347-45CBB93FC2D7}" srcOrd="11" destOrd="0" presId="urn:microsoft.com/office/officeart/2008/layout/LinedList"/>
    <dgm:cxn modelId="{F62E7CEE-FCBA-4EA5-90D4-D34BAB83419C}" type="presParOf" srcId="{52C174D3-9FBD-4BDD-8279-3FC5FDAB92F5}" destId="{C1325B74-85F3-4E17-804C-091B92731A1A}" srcOrd="12" destOrd="0" presId="urn:microsoft.com/office/officeart/2008/layout/LinedList"/>
    <dgm:cxn modelId="{715D374D-268E-439A-B57A-47E0FFE4C213}" type="presParOf" srcId="{52C174D3-9FBD-4BDD-8279-3FC5FDAB92F5}" destId="{3091DD85-1015-4035-9230-15BE24725A97}" srcOrd="13" destOrd="0" presId="urn:microsoft.com/office/officeart/2008/layout/LinedList"/>
    <dgm:cxn modelId="{C118DC78-F4CE-4E87-9990-869775FB82E3}" type="presParOf" srcId="{3091DD85-1015-4035-9230-15BE24725A97}" destId="{D49A88E6-AA13-404F-88A4-90F01F78FEFE}" srcOrd="0" destOrd="0" presId="urn:microsoft.com/office/officeart/2008/layout/LinedList"/>
    <dgm:cxn modelId="{79D5B7B1-1339-47D3-8316-31A2B19A856A}" type="presParOf" srcId="{3091DD85-1015-4035-9230-15BE24725A97}" destId="{CD3C1223-3946-4FFC-8F39-91692339F2D7}" srcOrd="1" destOrd="0" presId="urn:microsoft.com/office/officeart/2008/layout/LinedList"/>
    <dgm:cxn modelId="{4CAA135D-FBF6-4A2D-8276-7798AAAF874C}" type="presParOf" srcId="{3091DD85-1015-4035-9230-15BE24725A97}" destId="{E0161960-8466-4BEB-90F9-846C9C27D70D}" srcOrd="2" destOrd="0" presId="urn:microsoft.com/office/officeart/2008/layout/LinedList"/>
    <dgm:cxn modelId="{8F22A79D-027E-48D8-A512-1EBFCC08D71D}" type="presParOf" srcId="{52C174D3-9FBD-4BDD-8279-3FC5FDAB92F5}" destId="{69D337F3-6AA8-4534-B71E-B6D007C2155D}" srcOrd="14" destOrd="0" presId="urn:microsoft.com/office/officeart/2008/layout/LinedList"/>
    <dgm:cxn modelId="{048D93C0-AD46-4176-B60A-D965DECD830E}" type="presParOf" srcId="{52C174D3-9FBD-4BDD-8279-3FC5FDAB92F5}" destId="{2833206A-8642-4620-8B67-3DA8246E047F}" srcOrd="15" destOrd="0" presId="urn:microsoft.com/office/officeart/2008/layout/LinedList"/>
    <dgm:cxn modelId="{D4949BDE-C7E1-4049-9B1E-72EDC321FA41}" type="presParOf" srcId="{52C174D3-9FBD-4BDD-8279-3FC5FDAB92F5}" destId="{8405467B-2A81-44F2-8FC9-4536D47A94C5}" srcOrd="16" destOrd="0" presId="urn:microsoft.com/office/officeart/2008/layout/LinedList"/>
    <dgm:cxn modelId="{DEC57E16-ADF6-416D-ACA2-DC2E370E7A60}" type="presParOf" srcId="{8405467B-2A81-44F2-8FC9-4536D47A94C5}" destId="{68BE6A70-9CD6-486E-85F3-BAF5DF996F01}" srcOrd="0" destOrd="0" presId="urn:microsoft.com/office/officeart/2008/layout/LinedList"/>
    <dgm:cxn modelId="{499ADE1C-D2E0-4C28-8AF6-9E85733A3043}" type="presParOf" srcId="{8405467B-2A81-44F2-8FC9-4536D47A94C5}" destId="{57DBF062-AA4D-4D1D-AABB-F5A90B8A5FDE}" srcOrd="1" destOrd="0" presId="urn:microsoft.com/office/officeart/2008/layout/LinedList"/>
    <dgm:cxn modelId="{BEF7FD3B-AA3F-4141-8EC1-5BC77740BEE4}" type="presParOf" srcId="{8405467B-2A81-44F2-8FC9-4536D47A94C5}" destId="{DD645B4B-3C90-44FA-ABF1-35698E155E00}" srcOrd="2" destOrd="0" presId="urn:microsoft.com/office/officeart/2008/layout/LinedList"/>
    <dgm:cxn modelId="{809A7E8A-880D-4063-B7A7-46F3BA41B1B5}" type="presParOf" srcId="{52C174D3-9FBD-4BDD-8279-3FC5FDAB92F5}" destId="{014D0D72-9F0E-4661-9887-D8F43A6F1ADB}" srcOrd="17" destOrd="0" presId="urn:microsoft.com/office/officeart/2008/layout/LinedList"/>
    <dgm:cxn modelId="{4D768B91-4E76-450F-9907-BF477B9E56E4}" type="presParOf" srcId="{52C174D3-9FBD-4BDD-8279-3FC5FDAB92F5}" destId="{C09285FB-A743-4F45-B6DC-672F4A0ECAC0}" srcOrd="18" destOrd="0" presId="urn:microsoft.com/office/officeart/2008/layout/LinedList"/>
    <dgm:cxn modelId="{020E29F8-7AD4-4375-8C15-E73516285A32}" type="presParOf" srcId="{52C174D3-9FBD-4BDD-8279-3FC5FDAB92F5}" destId="{EE5A64B6-42F5-4CEF-9F36-9B55CE6AF741}" srcOrd="19" destOrd="0" presId="urn:microsoft.com/office/officeart/2008/layout/LinedList"/>
    <dgm:cxn modelId="{D2CEB0E1-78CE-4F63-BC46-50EA835715D6}" type="presParOf" srcId="{EE5A64B6-42F5-4CEF-9F36-9B55CE6AF741}" destId="{D06AA37A-3260-45E0-AE64-33A4BD61D123}" srcOrd="0" destOrd="0" presId="urn:microsoft.com/office/officeart/2008/layout/LinedList"/>
    <dgm:cxn modelId="{BC96B26D-8359-4003-918C-51221F73507F}" type="presParOf" srcId="{EE5A64B6-42F5-4CEF-9F36-9B55CE6AF741}" destId="{452443C7-7AA3-4ECB-AEC2-9B3DD18FC1E0}" srcOrd="1" destOrd="0" presId="urn:microsoft.com/office/officeart/2008/layout/LinedList"/>
    <dgm:cxn modelId="{6038510F-EE02-4D95-8F88-7CABE2A39F81}" type="presParOf" srcId="{EE5A64B6-42F5-4CEF-9F36-9B55CE6AF741}" destId="{B03AF653-CEA9-400B-B2CF-34BDF2B58EBE}" srcOrd="2" destOrd="0" presId="urn:microsoft.com/office/officeart/2008/layout/LinedList"/>
    <dgm:cxn modelId="{C08057D3-B2BB-4119-AED0-966F7530086D}" type="presParOf" srcId="{52C174D3-9FBD-4BDD-8279-3FC5FDAB92F5}" destId="{194DCE9A-30EE-4AEC-B38D-5B9A6FCAD10C}" srcOrd="20" destOrd="0" presId="urn:microsoft.com/office/officeart/2008/layout/LinedList"/>
    <dgm:cxn modelId="{02C3C3A6-A4AD-48B1-899C-710B6E2A989D}" type="presParOf" srcId="{52C174D3-9FBD-4BDD-8279-3FC5FDAB92F5}" destId="{25B3370B-A5BD-4310-848F-4209EDEC3A68}" srcOrd="21" destOrd="0" presId="urn:microsoft.com/office/officeart/2008/layout/LinedList"/>
    <dgm:cxn modelId="{1F50EC16-63E9-4147-B621-C61C5A09A140}" type="presParOf" srcId="{52C174D3-9FBD-4BDD-8279-3FC5FDAB92F5}" destId="{9429E514-E069-41B6-8CC7-7F97D302B1F9}" srcOrd="22" destOrd="0" presId="urn:microsoft.com/office/officeart/2008/layout/LinedList"/>
    <dgm:cxn modelId="{D082FDA3-4ABF-41FB-A6A1-E930BC8805CD}" type="presParOf" srcId="{9429E514-E069-41B6-8CC7-7F97D302B1F9}" destId="{F7A915E9-268C-43A9-B7D9-8E0C40AC181D}" srcOrd="0" destOrd="0" presId="urn:microsoft.com/office/officeart/2008/layout/LinedList"/>
    <dgm:cxn modelId="{722238E6-A4AC-4FC0-BE7B-B864DFC75D81}" type="presParOf" srcId="{9429E514-E069-41B6-8CC7-7F97D302B1F9}" destId="{B6460FA6-212B-443A-A9F4-C98FFC109F95}" srcOrd="1" destOrd="0" presId="urn:microsoft.com/office/officeart/2008/layout/LinedList"/>
    <dgm:cxn modelId="{1F579DB8-3567-4E3C-8D67-36193DAB4836}" type="presParOf" srcId="{9429E514-E069-41B6-8CC7-7F97D302B1F9}" destId="{B4D57F85-7AE1-4D52-B797-751E65FDE195}" srcOrd="2" destOrd="0" presId="urn:microsoft.com/office/officeart/2008/layout/LinedList"/>
    <dgm:cxn modelId="{84EA836D-7896-417B-9F8E-2FC59CF026F7}" type="presParOf" srcId="{52C174D3-9FBD-4BDD-8279-3FC5FDAB92F5}" destId="{A1C837C6-5635-46F7-961C-6A8EF617DA58}" srcOrd="23" destOrd="0" presId="urn:microsoft.com/office/officeart/2008/layout/LinedList"/>
    <dgm:cxn modelId="{43AE5F08-5F7F-448F-B5BA-3B3188FF0642}" type="presParOf" srcId="{52C174D3-9FBD-4BDD-8279-3FC5FDAB92F5}" destId="{B78992FB-1B84-4557-8BCF-99C0B24C0604}" srcOrd="24" destOrd="0" presId="urn:microsoft.com/office/officeart/2008/layout/LinedList"/>
    <dgm:cxn modelId="{F0E9D783-BBA4-47D9-B7BC-F3ADEA4A3DE2}" type="presParOf" srcId="{52C174D3-9FBD-4BDD-8279-3FC5FDAB92F5}" destId="{1565F39C-D4BE-4CD1-B152-2710859F79D4}" srcOrd="25" destOrd="0" presId="urn:microsoft.com/office/officeart/2008/layout/LinedList"/>
    <dgm:cxn modelId="{839D824F-5077-4684-BEEC-69C0F2E6FA1C}" type="presParOf" srcId="{1565F39C-D4BE-4CD1-B152-2710859F79D4}" destId="{53F7C720-2A8E-4732-A83F-73103094F7A3}" srcOrd="0" destOrd="0" presId="urn:microsoft.com/office/officeart/2008/layout/LinedList"/>
    <dgm:cxn modelId="{3D5D97CE-0FD7-46FC-8F88-DB1F92A7F383}" type="presParOf" srcId="{1565F39C-D4BE-4CD1-B152-2710859F79D4}" destId="{3E96585C-9833-432D-8DBD-A2C0F2598E45}" srcOrd="1" destOrd="0" presId="urn:microsoft.com/office/officeart/2008/layout/LinedList"/>
    <dgm:cxn modelId="{EB44CB0F-54D5-4CC1-839A-B8F5DE65A9A2}" type="presParOf" srcId="{1565F39C-D4BE-4CD1-B152-2710859F79D4}" destId="{0CFC372B-A10A-4490-94CB-988FAAA636B9}" srcOrd="2" destOrd="0" presId="urn:microsoft.com/office/officeart/2008/layout/LinedList"/>
    <dgm:cxn modelId="{9D0AFDD8-8B8D-4A4C-B5AD-6A643C58C544}" type="presParOf" srcId="{52C174D3-9FBD-4BDD-8279-3FC5FDAB92F5}" destId="{D754F9C4-8B73-4115-88C8-A1A1497AD86D}" srcOrd="26" destOrd="0" presId="urn:microsoft.com/office/officeart/2008/layout/LinedList"/>
    <dgm:cxn modelId="{67C49D59-780C-4011-AB0D-7BF7A3135537}" type="presParOf" srcId="{52C174D3-9FBD-4BDD-8279-3FC5FDAB92F5}" destId="{6696D4DF-8943-4239-9EAC-328C1859E9B0}" srcOrd="27" destOrd="0" presId="urn:microsoft.com/office/officeart/2008/layout/LinedList"/>
  </dgm:cxnLst>
  <dgm:bg>
    <a:solidFill>
      <a:srgbClr val="FFFFE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EECD4-ACBD-4457-8D2A-C9504E86DE5B}">
      <dsp:nvSpPr>
        <dsp:cNvPr id="0" name=""/>
        <dsp:cNvSpPr/>
      </dsp:nvSpPr>
      <dsp:spPr>
        <a:xfrm>
          <a:off x="0" y="484569"/>
          <a:ext cx="9144000" cy="197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0EB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676" tIns="229108" rIns="709676" bIns="199136" numCol="1" spcCol="1270" anchor="t" anchorCtr="0">
          <a:noAutofit/>
        </a:bodyPr>
        <a:lstStyle/>
        <a:p>
          <a:pPr marL="0" marR="0" lvl="1" indent="0" algn="thaiDi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เป็นการนำข้อค้นพบจากการวิจัยมา</a:t>
          </a:r>
          <a:r>
            <a:rPr lang="th-TH" sz="2800" b="1" kern="12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บรรยายสภาพและลักษณะของปรากฏการณ์</a:t>
          </a: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โดยให้รายละเอียดว่ามีลักษณะเป็นอย่างไร </a:t>
          </a:r>
          <a:r>
            <a:rPr lang="th-TH" sz="2800" b="1" kern="1200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เมื่อเกิดเหตุน้ำท่วมสามารถบรรยายว่ามีน้ำท่วมพื้นที่ใดบ้างและมีระดับน้ำเท่าไร</a:t>
          </a:r>
        </a:p>
      </dsp:txBody>
      <dsp:txXfrm>
        <a:off x="0" y="484569"/>
        <a:ext cx="9144000" cy="1975050"/>
      </dsp:txXfrm>
    </dsp:sp>
    <dsp:sp modelId="{0AEE5786-5044-4AAB-9A6D-612F86D9D7AD}">
      <dsp:nvSpPr>
        <dsp:cNvPr id="0" name=""/>
        <dsp:cNvSpPr/>
      </dsp:nvSpPr>
      <dsp:spPr>
        <a:xfrm>
          <a:off x="457200" y="28000"/>
          <a:ext cx="6400800" cy="618929"/>
        </a:xfrm>
        <a:prstGeom prst="roundRect">
          <a:avLst/>
        </a:prstGeom>
        <a:solidFill>
          <a:srgbClr val="90EB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เพื่อการบรรยาย (</a:t>
          </a: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Description</a:t>
          </a:r>
          <a:r>
            <a:rPr lang="th-TH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)</a:t>
          </a:r>
          <a:endParaRPr lang="en-US" sz="3200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87414" y="58214"/>
        <a:ext cx="6340372" cy="558501"/>
      </dsp:txXfrm>
    </dsp:sp>
    <dsp:sp modelId="{E2AC69DB-365E-49F5-B3FF-CE54C0098E6F}">
      <dsp:nvSpPr>
        <dsp:cNvPr id="0" name=""/>
        <dsp:cNvSpPr/>
      </dsp:nvSpPr>
      <dsp:spPr>
        <a:xfrm>
          <a:off x="0" y="3054317"/>
          <a:ext cx="9144000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9A1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676" tIns="229108" rIns="709676" bIns="199136" numCol="1" spcCol="1270" anchor="t" anchorCtr="0">
          <a:noAutofit/>
        </a:bodyPr>
        <a:lstStyle/>
        <a:p>
          <a:pPr marL="0" marR="0" lvl="1" indent="0" algn="thaiDi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เป็นการนำข้อค้นพบมา</a:t>
          </a:r>
          <a:r>
            <a:rPr lang="th-TH" sz="2800" b="1" kern="12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อธิบายถึงสาเหตุที่มาของปรากฏการณ์และผลที่เกิดขึ้น</a:t>
          </a: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โดยแสดงให้เห็นถึงความสัมพันธ์ของเหตุและผลที่มีความเกี่ยวข้องกัน </a:t>
          </a:r>
          <a:r>
            <a:rPr lang="th-TH" sz="2800" b="1" kern="1200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จากเหตุการณ์น้ำท่วม สามารถระบุได้ว่าเหตุใดน้ำจึงท่วม ด้วยเหตุผลต่าง ๆ ตามสภาพที่เกิดขึ้น</a:t>
          </a:r>
          <a:endParaRPr lang="th-TH" sz="28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0" y="3054317"/>
        <a:ext cx="9144000" cy="2494800"/>
      </dsp:txXfrm>
    </dsp:sp>
    <dsp:sp modelId="{D52EE29B-B322-4879-9775-6B52261A6C48}">
      <dsp:nvSpPr>
        <dsp:cNvPr id="0" name=""/>
        <dsp:cNvSpPr/>
      </dsp:nvSpPr>
      <dsp:spPr>
        <a:xfrm>
          <a:off x="457200" y="2519019"/>
          <a:ext cx="6400800" cy="697657"/>
        </a:xfrm>
        <a:prstGeom prst="roundRect">
          <a:avLst/>
        </a:prstGeom>
        <a:solidFill>
          <a:srgbClr val="F9A1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เพื่อการอธิบาย (</a:t>
          </a: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Explanation)</a:t>
          </a:r>
          <a:endParaRPr lang="th-TH" sz="32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91257" y="2553076"/>
        <a:ext cx="6332686" cy="6295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BF737-E263-4897-A3C3-979341E9FDA6}">
      <dsp:nvSpPr>
        <dsp:cNvPr id="0" name=""/>
        <dsp:cNvSpPr/>
      </dsp:nvSpPr>
      <dsp:spPr>
        <a:xfrm rot="1615770">
          <a:off x="917258" y="1965243"/>
          <a:ext cx="1060443" cy="63017"/>
        </a:xfrm>
        <a:custGeom>
          <a:avLst/>
          <a:gdLst/>
          <a:ahLst/>
          <a:cxnLst/>
          <a:rect l="0" t="0" r="0" b="0"/>
          <a:pathLst>
            <a:path>
              <a:moveTo>
                <a:pt x="0" y="31508"/>
              </a:moveTo>
              <a:lnTo>
                <a:pt x="1060443" y="315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B1BAD-02D0-4ACA-B78B-AE2C6E0FB24D}">
      <dsp:nvSpPr>
        <dsp:cNvPr id="0" name=""/>
        <dsp:cNvSpPr/>
      </dsp:nvSpPr>
      <dsp:spPr>
        <a:xfrm rot="256801">
          <a:off x="973916" y="1528860"/>
          <a:ext cx="600092" cy="63017"/>
        </a:xfrm>
        <a:custGeom>
          <a:avLst/>
          <a:gdLst/>
          <a:ahLst/>
          <a:cxnLst/>
          <a:rect l="0" t="0" r="0" b="0"/>
          <a:pathLst>
            <a:path>
              <a:moveTo>
                <a:pt x="0" y="31508"/>
              </a:moveTo>
              <a:lnTo>
                <a:pt x="600092" y="315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950BF-7423-4E89-8848-8FB8ABC307B6}">
      <dsp:nvSpPr>
        <dsp:cNvPr id="0" name=""/>
        <dsp:cNvSpPr/>
      </dsp:nvSpPr>
      <dsp:spPr>
        <a:xfrm rot="19867771">
          <a:off x="949245" y="1091278"/>
          <a:ext cx="410460" cy="63017"/>
        </a:xfrm>
        <a:custGeom>
          <a:avLst/>
          <a:gdLst/>
          <a:ahLst/>
          <a:cxnLst/>
          <a:rect l="0" t="0" r="0" b="0"/>
          <a:pathLst>
            <a:path>
              <a:moveTo>
                <a:pt x="0" y="31508"/>
              </a:moveTo>
              <a:lnTo>
                <a:pt x="410460" y="315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4E1B95-D060-4FAE-BC5B-36AC416CE434}">
      <dsp:nvSpPr>
        <dsp:cNvPr id="0" name=""/>
        <dsp:cNvSpPr/>
      </dsp:nvSpPr>
      <dsp:spPr>
        <a:xfrm>
          <a:off x="282133" y="1314089"/>
          <a:ext cx="375663" cy="372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9B0B1-3283-4DA5-B760-CD2AC4B22E58}">
      <dsp:nvSpPr>
        <dsp:cNvPr id="0" name=""/>
        <dsp:cNvSpPr/>
      </dsp:nvSpPr>
      <dsp:spPr>
        <a:xfrm>
          <a:off x="1106589" y="285750"/>
          <a:ext cx="1562555" cy="8653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จำนวนตัวชี้วัด</a:t>
          </a:r>
          <a:endParaRPr lang="th-TH" sz="240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1335420" y="412478"/>
        <a:ext cx="1104893" cy="611895"/>
      </dsp:txXfrm>
    </dsp:sp>
    <dsp:sp modelId="{3CB0DB60-F516-44F3-B759-7319CC6B96DE}">
      <dsp:nvSpPr>
        <dsp:cNvPr id="0" name=""/>
        <dsp:cNvSpPr/>
      </dsp:nvSpPr>
      <dsp:spPr>
        <a:xfrm>
          <a:off x="1566733" y="1206350"/>
          <a:ext cx="1516475" cy="8653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การพัฒนาตัวชี้วัด</a:t>
          </a:r>
          <a:r>
            <a:rPr lang="th-TH" sz="240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1788816" y="1333078"/>
        <a:ext cx="1072309" cy="611895"/>
      </dsp:txXfrm>
    </dsp:sp>
    <dsp:sp modelId="{0DC3F021-D0F7-48CB-A1B4-6C63BC91C4D4}">
      <dsp:nvSpPr>
        <dsp:cNvPr id="0" name=""/>
        <dsp:cNvSpPr/>
      </dsp:nvSpPr>
      <dsp:spPr>
        <a:xfrm>
          <a:off x="1566766" y="2133951"/>
          <a:ext cx="2005130" cy="8653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จำนวนและรูปแบบคำถาม</a:t>
          </a:r>
          <a:r>
            <a:rPr lang="th-TH" sz="240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1860410" y="2260679"/>
        <a:ext cx="1417842" cy="6118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4FD22-A094-4EF8-A4B9-A00A734B1C10}">
      <dsp:nvSpPr>
        <dsp:cNvPr id="0" name=""/>
        <dsp:cNvSpPr/>
      </dsp:nvSpPr>
      <dsp:spPr>
        <a:xfrm>
          <a:off x="0" y="0"/>
          <a:ext cx="5225689" cy="7586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กำหนดข้อมูลและตัวชี้วัด</a:t>
          </a:r>
          <a:r>
            <a:rPr lang="th-TH" sz="2900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22221" y="22221"/>
        <a:ext cx="4318258" cy="714229"/>
      </dsp:txXfrm>
    </dsp:sp>
    <dsp:sp modelId="{061487A5-B8F2-4E3E-B1A4-4E0DD497CDF4}">
      <dsp:nvSpPr>
        <dsp:cNvPr id="0" name=""/>
        <dsp:cNvSpPr/>
      </dsp:nvSpPr>
      <dsp:spPr>
        <a:xfrm>
          <a:off x="390230" y="864042"/>
          <a:ext cx="5225689" cy="758671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เลือกรูปแบบคำถาม</a:t>
          </a:r>
          <a:r>
            <a:rPr lang="th-TH" sz="2900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412451" y="886263"/>
        <a:ext cx="4297881" cy="714229"/>
      </dsp:txXfrm>
    </dsp:sp>
    <dsp:sp modelId="{D9E2D472-3F1A-4472-B10A-BB108E0B5172}">
      <dsp:nvSpPr>
        <dsp:cNvPr id="0" name=""/>
        <dsp:cNvSpPr/>
      </dsp:nvSpPr>
      <dsp:spPr>
        <a:xfrm>
          <a:off x="780460" y="1728085"/>
          <a:ext cx="5225689" cy="758671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</a:t>
          </a:r>
          <a:r>
            <a:rPr lang="th-TH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ร่างคำถาม</a:t>
          </a:r>
          <a:r>
            <a:rPr lang="th-TH" sz="2900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802681" y="1750306"/>
        <a:ext cx="4297881" cy="714229"/>
      </dsp:txXfrm>
    </dsp:sp>
    <dsp:sp modelId="{343CF53D-BDEF-480F-958C-3C1870E2CF5E}">
      <dsp:nvSpPr>
        <dsp:cNvPr id="0" name=""/>
        <dsp:cNvSpPr/>
      </dsp:nvSpPr>
      <dsp:spPr>
        <a:xfrm>
          <a:off x="1170690" y="2592127"/>
          <a:ext cx="5225689" cy="758671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</a:t>
          </a:r>
          <a:r>
            <a:rPr lang="th-TH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ตรวจสอบขั้นต้น</a:t>
          </a:r>
          <a:r>
            <a:rPr lang="th-TH" sz="2900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1192911" y="2614348"/>
        <a:ext cx="4297881" cy="714229"/>
      </dsp:txXfrm>
    </dsp:sp>
    <dsp:sp modelId="{15FE8896-A94B-4850-BB87-71E705BFDABF}">
      <dsp:nvSpPr>
        <dsp:cNvPr id="0" name=""/>
        <dsp:cNvSpPr/>
      </dsp:nvSpPr>
      <dsp:spPr>
        <a:xfrm>
          <a:off x="1560920" y="3456170"/>
          <a:ext cx="5225689" cy="758671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5. </a:t>
          </a:r>
          <a:r>
            <a:rPr lang="th-TH" sz="29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ตรวจสอบคุณภาพ</a:t>
          </a:r>
          <a:r>
            <a:rPr lang="th-TH" sz="2900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</a:p>
      </dsp:txBody>
      <dsp:txXfrm>
        <a:off x="1583141" y="3478391"/>
        <a:ext cx="4297881" cy="714229"/>
      </dsp:txXfrm>
    </dsp:sp>
    <dsp:sp modelId="{78FE5AF0-9E1D-4605-908C-D0CB600CB087}">
      <dsp:nvSpPr>
        <dsp:cNvPr id="0" name=""/>
        <dsp:cNvSpPr/>
      </dsp:nvSpPr>
      <dsp:spPr>
        <a:xfrm>
          <a:off x="4732553" y="554251"/>
          <a:ext cx="493136" cy="493136"/>
        </a:xfrm>
        <a:prstGeom prst="downArrow">
          <a:avLst>
            <a:gd name="adj1" fmla="val 55000"/>
            <a:gd name="adj2" fmla="val 45000"/>
          </a:avLst>
        </a:prstGeom>
        <a:solidFill>
          <a:srgbClr val="FF4747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843509" y="554251"/>
        <a:ext cx="271224" cy="371085"/>
      </dsp:txXfrm>
    </dsp:sp>
    <dsp:sp modelId="{C5208787-3847-400E-ADED-203AE4A7FC75}">
      <dsp:nvSpPr>
        <dsp:cNvPr id="0" name=""/>
        <dsp:cNvSpPr/>
      </dsp:nvSpPr>
      <dsp:spPr>
        <a:xfrm>
          <a:off x="5122783" y="1418294"/>
          <a:ext cx="493136" cy="493136"/>
        </a:xfrm>
        <a:prstGeom prst="downArrow">
          <a:avLst>
            <a:gd name="adj1" fmla="val 55000"/>
            <a:gd name="adj2" fmla="val 45000"/>
          </a:avLst>
        </a:prstGeom>
        <a:solidFill>
          <a:srgbClr val="FF4747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233739" y="1418294"/>
        <a:ext cx="271224" cy="371085"/>
      </dsp:txXfrm>
    </dsp:sp>
    <dsp:sp modelId="{7A9FA339-968D-424C-9673-2992C1B13738}">
      <dsp:nvSpPr>
        <dsp:cNvPr id="0" name=""/>
        <dsp:cNvSpPr/>
      </dsp:nvSpPr>
      <dsp:spPr>
        <a:xfrm>
          <a:off x="5513013" y="2269692"/>
          <a:ext cx="493136" cy="493136"/>
        </a:xfrm>
        <a:prstGeom prst="downArrow">
          <a:avLst>
            <a:gd name="adj1" fmla="val 55000"/>
            <a:gd name="adj2" fmla="val 45000"/>
          </a:avLst>
        </a:prstGeom>
        <a:solidFill>
          <a:srgbClr val="FF4747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623969" y="2269692"/>
        <a:ext cx="271224" cy="371085"/>
      </dsp:txXfrm>
    </dsp:sp>
    <dsp:sp modelId="{8BF436E9-EBF5-4ECA-80CC-FBA4E2966B1A}">
      <dsp:nvSpPr>
        <dsp:cNvPr id="0" name=""/>
        <dsp:cNvSpPr/>
      </dsp:nvSpPr>
      <dsp:spPr>
        <a:xfrm>
          <a:off x="5903243" y="3142164"/>
          <a:ext cx="493136" cy="493136"/>
        </a:xfrm>
        <a:prstGeom prst="downArrow">
          <a:avLst>
            <a:gd name="adj1" fmla="val 55000"/>
            <a:gd name="adj2" fmla="val 45000"/>
          </a:avLst>
        </a:prstGeom>
        <a:solidFill>
          <a:srgbClr val="FF4747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014199" y="3142164"/>
        <a:ext cx="271224" cy="3710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9BA17-FAD0-42D2-AC73-450267F66274}">
      <dsp:nvSpPr>
        <dsp:cNvPr id="0" name=""/>
        <dsp:cNvSpPr/>
      </dsp:nvSpPr>
      <dsp:spPr>
        <a:xfrm>
          <a:off x="615053" y="166"/>
          <a:ext cx="1792127" cy="1075276"/>
        </a:xfrm>
        <a:prstGeom prst="rect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ความตรง</a:t>
          </a:r>
          <a:endParaRPr lang="en-US" sz="32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15053" y="166"/>
        <a:ext cx="1792127" cy="1075276"/>
      </dsp:txXfrm>
    </dsp:sp>
    <dsp:sp modelId="{09FECFB7-35BE-4D96-B4A7-AB1DF3EAED37}">
      <dsp:nvSpPr>
        <dsp:cNvPr id="0" name=""/>
        <dsp:cNvSpPr/>
      </dsp:nvSpPr>
      <dsp:spPr>
        <a:xfrm>
          <a:off x="2586393" y="166"/>
          <a:ext cx="1792127" cy="1075276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ความยาก</a:t>
          </a:r>
          <a:endParaRPr lang="en-US" sz="32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586393" y="166"/>
        <a:ext cx="1792127" cy="1075276"/>
      </dsp:txXfrm>
    </dsp:sp>
    <dsp:sp modelId="{A57AC619-4CD7-4498-8AE3-CDDC689AB4AD}">
      <dsp:nvSpPr>
        <dsp:cNvPr id="0" name=""/>
        <dsp:cNvSpPr/>
      </dsp:nvSpPr>
      <dsp:spPr>
        <a:xfrm>
          <a:off x="615053" y="1254655"/>
          <a:ext cx="1792127" cy="107527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ความเที่ยง</a:t>
          </a:r>
          <a:endParaRPr lang="en-US" sz="32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15053" y="1254655"/>
        <a:ext cx="1792127" cy="1075276"/>
      </dsp:txXfrm>
    </dsp:sp>
    <dsp:sp modelId="{FC9DFE44-F861-4BC7-8DA9-C04B80873B42}">
      <dsp:nvSpPr>
        <dsp:cNvPr id="0" name=""/>
        <dsp:cNvSpPr/>
      </dsp:nvSpPr>
      <dsp:spPr>
        <a:xfrm>
          <a:off x="2586393" y="1254655"/>
          <a:ext cx="1792127" cy="107527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อำนาจจำแนก</a:t>
          </a:r>
          <a:endParaRPr lang="en-US" sz="32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586393" y="1254655"/>
        <a:ext cx="1792127" cy="10752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A291B-2A2C-449F-83A0-0E41B03C485B}">
      <dsp:nvSpPr>
        <dsp:cNvPr id="0" name=""/>
        <dsp:cNvSpPr/>
      </dsp:nvSpPr>
      <dsp:spPr>
        <a:xfrm rot="968889">
          <a:off x="4240843" y="2270266"/>
          <a:ext cx="2727072" cy="2720718"/>
        </a:xfrm>
        <a:prstGeom prst="gear9">
          <a:avLst/>
        </a:prstGeom>
        <a:solidFill>
          <a:srgbClr val="FFBD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ความตรงตาม            เกณฑ์สัมพันธ์ </a:t>
          </a:r>
          <a:endParaRPr lang="th-TH" sz="2400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795248" y="2908520"/>
        <a:ext cx="1631496" cy="1398505"/>
      </dsp:txXfrm>
    </dsp:sp>
    <dsp:sp modelId="{B420CF7B-6619-49A6-B867-5BE03CE792AD}">
      <dsp:nvSpPr>
        <dsp:cNvPr id="0" name=""/>
        <dsp:cNvSpPr/>
      </dsp:nvSpPr>
      <dsp:spPr>
        <a:xfrm rot="271084">
          <a:off x="2042754" y="1537037"/>
          <a:ext cx="2567751" cy="2452758"/>
        </a:xfrm>
        <a:prstGeom prst="gear6">
          <a:avLst/>
        </a:prstGeom>
        <a:solidFill>
          <a:srgbClr val="FFD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ความตรงตามโครงสร้าง </a:t>
          </a:r>
          <a:endParaRPr lang="th-TH" sz="2400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676959" y="2158258"/>
        <a:ext cx="1299341" cy="1210316"/>
      </dsp:txXfrm>
    </dsp:sp>
    <dsp:sp modelId="{D1FD103B-BA38-4783-A490-46EF7A6AE06B}">
      <dsp:nvSpPr>
        <dsp:cNvPr id="0" name=""/>
        <dsp:cNvSpPr/>
      </dsp:nvSpPr>
      <dsp:spPr>
        <a:xfrm rot="20700000">
          <a:off x="3527690" y="221333"/>
          <a:ext cx="2227292" cy="2009019"/>
        </a:xfrm>
        <a:prstGeom prst="gear6">
          <a:avLst/>
        </a:prstGeom>
        <a:solidFill>
          <a:srgbClr val="B9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ความตรงตามเนื้อหา </a:t>
          </a:r>
          <a:endParaRPr lang="th-TH" sz="2400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20700000">
        <a:off x="4029147" y="649024"/>
        <a:ext cx="1224379" cy="1153638"/>
      </dsp:txXfrm>
    </dsp:sp>
    <dsp:sp modelId="{3B747782-FCE5-4A0C-A91C-A721691E19A4}">
      <dsp:nvSpPr>
        <dsp:cNvPr id="0" name=""/>
        <dsp:cNvSpPr/>
      </dsp:nvSpPr>
      <dsp:spPr>
        <a:xfrm>
          <a:off x="3944289" y="1850740"/>
          <a:ext cx="3490652" cy="3490652"/>
        </a:xfrm>
        <a:prstGeom prst="circularArrow">
          <a:avLst>
            <a:gd name="adj1" fmla="val 4688"/>
            <a:gd name="adj2" fmla="val 299029"/>
            <a:gd name="adj3" fmla="val 2531816"/>
            <a:gd name="adj4" fmla="val 15827966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0F2BD-8B9F-4137-B4AE-CC83D9DC421F}">
      <dsp:nvSpPr>
        <dsp:cNvPr id="0" name=""/>
        <dsp:cNvSpPr/>
      </dsp:nvSpPr>
      <dsp:spPr>
        <a:xfrm rot="18128196">
          <a:off x="1776781" y="1718800"/>
          <a:ext cx="2536177" cy="253617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EFCC9-2701-4912-8B45-1CD6EC875EB0}">
      <dsp:nvSpPr>
        <dsp:cNvPr id="0" name=""/>
        <dsp:cNvSpPr/>
      </dsp:nvSpPr>
      <dsp:spPr>
        <a:xfrm rot="631662">
          <a:off x="3087495" y="-174707"/>
          <a:ext cx="2999948" cy="27345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EECD4-ACBD-4457-8D2A-C9504E86DE5B}">
      <dsp:nvSpPr>
        <dsp:cNvPr id="0" name=""/>
        <dsp:cNvSpPr/>
      </dsp:nvSpPr>
      <dsp:spPr>
        <a:xfrm>
          <a:off x="0" y="363209"/>
          <a:ext cx="9144000" cy="23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676" tIns="145796" rIns="709676" bIns="199136" numCol="1" spcCol="1270" anchor="t" anchorCtr="0">
          <a:noAutofit/>
        </a:bodyPr>
        <a:lstStyle/>
        <a:p>
          <a:pPr marL="0" marR="0" lvl="1" indent="0" algn="thaiDi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เป็นการนำข้อค้นพบที่แสดงถึงความสัมพันธ์ของประเด็นที่เกิดขึ้นมา</a:t>
          </a:r>
          <a:r>
            <a:rPr lang="th-TH" sz="2800" b="1" kern="12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ทำนายแนวโน้มเพื่อพยากรณ์และคาดเดาเหตุการณ์ที่อาจเกิดขึ้นในอนาคต</a:t>
          </a: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th-TH" sz="2800" b="1" kern="1200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</a:t>
          </a:r>
          <a:r>
            <a:rPr lang="th-TH" sz="2800" b="1" i="1" kern="1200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เมื่อเกิดน้ำท่วมในบริเวณดังกล่าว มีแนวโน้มว่าจะท่วมต่อไปอีกทุกปีหรือไม่ อย่างไร ระดับน้ำจะสูงขึ้นหรือลดต่ำกว่าเดิม</a:t>
          </a:r>
        </a:p>
      </dsp:txBody>
      <dsp:txXfrm>
        <a:off x="0" y="363209"/>
        <a:ext cx="9144000" cy="2381400"/>
      </dsp:txXfrm>
    </dsp:sp>
    <dsp:sp modelId="{0AEE5786-5044-4AAB-9A6D-612F86D9D7AD}">
      <dsp:nvSpPr>
        <dsp:cNvPr id="0" name=""/>
        <dsp:cNvSpPr/>
      </dsp:nvSpPr>
      <dsp:spPr>
        <a:xfrm>
          <a:off x="457200" y="72664"/>
          <a:ext cx="6400800" cy="393864"/>
        </a:xfrm>
        <a:prstGeom prst="roundRect">
          <a:avLst/>
        </a:prstGeom>
        <a:solidFill>
          <a:srgbClr val="99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 </a:t>
          </a:r>
          <a:r>
            <a:rPr lang="th-TH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เพื่อการทำนาย (</a:t>
          </a: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Prediction)</a:t>
          </a:r>
          <a:endParaRPr lang="en-US" sz="3200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76427" y="91891"/>
        <a:ext cx="6362346" cy="355410"/>
      </dsp:txXfrm>
    </dsp:sp>
    <dsp:sp modelId="{E2AC69DB-365E-49F5-B3FF-CE54C0098E6F}">
      <dsp:nvSpPr>
        <dsp:cNvPr id="0" name=""/>
        <dsp:cNvSpPr/>
      </dsp:nvSpPr>
      <dsp:spPr>
        <a:xfrm>
          <a:off x="0" y="3123053"/>
          <a:ext cx="9144000" cy="23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6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676" tIns="145796" rIns="709676" bIns="199136" numCol="1" spcCol="1270" anchor="t" anchorCtr="0">
          <a:noAutofit/>
        </a:bodyPr>
        <a:lstStyle/>
        <a:p>
          <a:pPr marL="0" marR="0" lvl="1" indent="0" algn="thaiDi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เป็นการนำข้อค้นพบจากแนวโน้มของเหตุการณ์ที่เกิดขึ้นไปสู่</a:t>
          </a:r>
          <a:r>
            <a:rPr lang="th-TH" sz="2800" b="1" kern="1200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การควบคุมเหตุการณ์ หรือสถานการณ์ที่ไม่พึงประสงค์ได้ </a:t>
          </a:r>
          <a:r>
            <a:rPr lang="th-TH" sz="2800" b="1" kern="1200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เช่น </a:t>
          </a:r>
          <a:r>
            <a:rPr lang="th-TH" sz="2800" b="1" i="1" kern="1200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เมื่อรู้ว่าแนวโน้มของสถานการณ์น้ำท่วมในปีต่อไปจะเป็นอย่างไร จึงศึกษาวิธีการควบคุมหรือวิธีการแก้ปัญหาเพื่อไม่ให้เกิดน้ำท่วมขึ้นอีก</a:t>
          </a:r>
          <a:endParaRPr lang="th-TH" sz="2800" b="1" i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0" y="3123053"/>
        <a:ext cx="9144000" cy="2381400"/>
      </dsp:txXfrm>
    </dsp:sp>
    <dsp:sp modelId="{D52EE29B-B322-4879-9775-6B52261A6C48}">
      <dsp:nvSpPr>
        <dsp:cNvPr id="0" name=""/>
        <dsp:cNvSpPr/>
      </dsp:nvSpPr>
      <dsp:spPr>
        <a:xfrm>
          <a:off x="457200" y="2782409"/>
          <a:ext cx="6400800" cy="443963"/>
        </a:xfrm>
        <a:prstGeom prst="round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เพื่อการควบคุม (</a:t>
          </a:r>
          <a:r>
            <a:rPr lang="en-US" sz="32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Control)</a:t>
          </a:r>
          <a:endParaRPr lang="th-TH" sz="32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78872" y="2804081"/>
        <a:ext cx="6357456" cy="4006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44986-F8B3-461F-8585-D806E203C52F}">
      <dsp:nvSpPr>
        <dsp:cNvPr id="0" name=""/>
        <dsp:cNvSpPr/>
      </dsp:nvSpPr>
      <dsp:spPr>
        <a:xfrm>
          <a:off x="2120529" y="667074"/>
          <a:ext cx="455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421" y="45720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336090" y="710361"/>
        <a:ext cx="24301" cy="4864"/>
      </dsp:txXfrm>
    </dsp:sp>
    <dsp:sp modelId="{B1168EC8-20A3-4AAD-A73D-7A4BB30CDF1A}">
      <dsp:nvSpPr>
        <dsp:cNvPr id="0" name=""/>
        <dsp:cNvSpPr/>
      </dsp:nvSpPr>
      <dsp:spPr>
        <a:xfrm>
          <a:off x="9192" y="78852"/>
          <a:ext cx="2113137" cy="1267882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การกำหนดปัญหาการวิจัย</a:t>
          </a:r>
        </a:p>
      </dsp:txBody>
      <dsp:txXfrm>
        <a:off x="9192" y="78852"/>
        <a:ext cx="2113137" cy="1267882"/>
      </dsp:txXfrm>
    </dsp:sp>
    <dsp:sp modelId="{D036B4F1-840E-4BB4-A217-0B01B7421434}">
      <dsp:nvSpPr>
        <dsp:cNvPr id="0" name=""/>
        <dsp:cNvSpPr/>
      </dsp:nvSpPr>
      <dsp:spPr>
        <a:xfrm>
          <a:off x="4719688" y="667074"/>
          <a:ext cx="455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421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935248" y="710361"/>
        <a:ext cx="24301" cy="4864"/>
      </dsp:txXfrm>
    </dsp:sp>
    <dsp:sp modelId="{8943D6E1-5C1C-4D53-9274-031E811121A2}">
      <dsp:nvSpPr>
        <dsp:cNvPr id="0" name=""/>
        <dsp:cNvSpPr/>
      </dsp:nvSpPr>
      <dsp:spPr>
        <a:xfrm>
          <a:off x="2608351" y="78852"/>
          <a:ext cx="2113137" cy="1267882"/>
        </a:xfrm>
        <a:prstGeom prst="rect">
          <a:avLst/>
        </a:prstGeom>
        <a:solidFill>
          <a:srgbClr val="FF474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การศึกษาเอกสารและงานวิจัยที่เกี่ยวข้อง</a:t>
          </a:r>
        </a:p>
      </dsp:txBody>
      <dsp:txXfrm>
        <a:off x="2608351" y="78852"/>
        <a:ext cx="2113137" cy="1267882"/>
      </dsp:txXfrm>
    </dsp:sp>
    <dsp:sp modelId="{38D8B205-16F9-4B88-AED6-3C0ED5C1A474}">
      <dsp:nvSpPr>
        <dsp:cNvPr id="0" name=""/>
        <dsp:cNvSpPr/>
      </dsp:nvSpPr>
      <dsp:spPr>
        <a:xfrm>
          <a:off x="1065761" y="1344935"/>
          <a:ext cx="5198317" cy="455421"/>
        </a:xfrm>
        <a:custGeom>
          <a:avLst/>
          <a:gdLst/>
          <a:ahLst/>
          <a:cxnLst/>
          <a:rect l="0" t="0" r="0" b="0"/>
          <a:pathLst>
            <a:path>
              <a:moveTo>
                <a:pt x="5198317" y="0"/>
              </a:moveTo>
              <a:lnTo>
                <a:pt x="5198317" y="244810"/>
              </a:lnTo>
              <a:lnTo>
                <a:pt x="0" y="244810"/>
              </a:lnTo>
              <a:lnTo>
                <a:pt x="0" y="455421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534395" y="1570213"/>
        <a:ext cx="261049" cy="4864"/>
      </dsp:txXfrm>
    </dsp:sp>
    <dsp:sp modelId="{5D20D979-69CF-47AA-9132-9E832F37337B}">
      <dsp:nvSpPr>
        <dsp:cNvPr id="0" name=""/>
        <dsp:cNvSpPr/>
      </dsp:nvSpPr>
      <dsp:spPr>
        <a:xfrm>
          <a:off x="5207510" y="78852"/>
          <a:ext cx="2113137" cy="1267882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 </a:t>
          </a:r>
          <a:r>
            <a:rPr lang="th-TH" sz="24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การกำหนดวัตถุประสงค์                 การวิจัย</a:t>
          </a:r>
          <a:r>
            <a:rPr lang="en-US" sz="24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kern="1200" dirty="0">
            <a:solidFill>
              <a:schemeClr val="bg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207510" y="78852"/>
        <a:ext cx="2113137" cy="1267882"/>
      </dsp:txXfrm>
    </dsp:sp>
    <dsp:sp modelId="{217EED7E-713C-4DE7-8E93-EB867D905418}">
      <dsp:nvSpPr>
        <dsp:cNvPr id="0" name=""/>
        <dsp:cNvSpPr/>
      </dsp:nvSpPr>
      <dsp:spPr>
        <a:xfrm>
          <a:off x="2120529" y="2420978"/>
          <a:ext cx="455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421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336090" y="2464265"/>
        <a:ext cx="24301" cy="4864"/>
      </dsp:txXfrm>
    </dsp:sp>
    <dsp:sp modelId="{2B355C5F-AF51-4EC0-9F20-DDFB75F7BC0E}">
      <dsp:nvSpPr>
        <dsp:cNvPr id="0" name=""/>
        <dsp:cNvSpPr/>
      </dsp:nvSpPr>
      <dsp:spPr>
        <a:xfrm>
          <a:off x="9192" y="1832756"/>
          <a:ext cx="2113137" cy="1267882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การกำหนดกรอบแนวคิดและสมมติฐานการวิจัย</a:t>
          </a: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 </a:t>
          </a:r>
          <a:endParaRPr lang="th-TH" sz="2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192" y="1832756"/>
        <a:ext cx="2113137" cy="1267882"/>
      </dsp:txXfrm>
    </dsp:sp>
    <dsp:sp modelId="{1F46CDEA-BFBE-4A2D-83FE-5DD236A8B34A}">
      <dsp:nvSpPr>
        <dsp:cNvPr id="0" name=""/>
        <dsp:cNvSpPr/>
      </dsp:nvSpPr>
      <dsp:spPr>
        <a:xfrm>
          <a:off x="4719688" y="2420978"/>
          <a:ext cx="455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421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935248" y="2464265"/>
        <a:ext cx="24301" cy="4864"/>
      </dsp:txXfrm>
    </dsp:sp>
    <dsp:sp modelId="{8489647F-2444-49FE-B0DA-89BA44019771}">
      <dsp:nvSpPr>
        <dsp:cNvPr id="0" name=""/>
        <dsp:cNvSpPr/>
      </dsp:nvSpPr>
      <dsp:spPr>
        <a:xfrm>
          <a:off x="2608351" y="1832756"/>
          <a:ext cx="2113137" cy="126788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การออกแบบการวิจัย</a:t>
          </a: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608351" y="1832756"/>
        <a:ext cx="2113137" cy="1267882"/>
      </dsp:txXfrm>
    </dsp:sp>
    <dsp:sp modelId="{8527003D-C984-42E0-9BAA-0EDDFBD6CFA1}">
      <dsp:nvSpPr>
        <dsp:cNvPr id="0" name=""/>
        <dsp:cNvSpPr/>
      </dsp:nvSpPr>
      <dsp:spPr>
        <a:xfrm>
          <a:off x="1065761" y="3098839"/>
          <a:ext cx="5198317" cy="455421"/>
        </a:xfrm>
        <a:custGeom>
          <a:avLst/>
          <a:gdLst/>
          <a:ahLst/>
          <a:cxnLst/>
          <a:rect l="0" t="0" r="0" b="0"/>
          <a:pathLst>
            <a:path>
              <a:moveTo>
                <a:pt x="5198317" y="0"/>
              </a:moveTo>
              <a:lnTo>
                <a:pt x="5198317" y="244810"/>
              </a:lnTo>
              <a:lnTo>
                <a:pt x="0" y="244810"/>
              </a:lnTo>
              <a:lnTo>
                <a:pt x="0" y="455421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534395" y="3324117"/>
        <a:ext cx="261049" cy="4864"/>
      </dsp:txXfrm>
    </dsp:sp>
    <dsp:sp modelId="{9129F0DC-0A63-4656-8F1D-B32EAEC852CE}">
      <dsp:nvSpPr>
        <dsp:cNvPr id="0" name=""/>
        <dsp:cNvSpPr/>
      </dsp:nvSpPr>
      <dsp:spPr>
        <a:xfrm>
          <a:off x="5207510" y="1832756"/>
          <a:ext cx="2113137" cy="1267882"/>
        </a:xfrm>
        <a:prstGeom prst="rect">
          <a:avLst/>
        </a:prstGeom>
        <a:solidFill>
          <a:srgbClr val="AA00E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6.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การเก็บรวบรวมข้อมูล</a:t>
          </a: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207510" y="1832756"/>
        <a:ext cx="2113137" cy="1267882"/>
      </dsp:txXfrm>
    </dsp:sp>
    <dsp:sp modelId="{77AE3372-EA6E-4622-AC93-A35760C75266}">
      <dsp:nvSpPr>
        <dsp:cNvPr id="0" name=""/>
        <dsp:cNvSpPr/>
      </dsp:nvSpPr>
      <dsp:spPr>
        <a:xfrm>
          <a:off x="2120529" y="4174881"/>
          <a:ext cx="455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5421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b="1" kern="120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336090" y="4218169"/>
        <a:ext cx="24301" cy="4864"/>
      </dsp:txXfrm>
    </dsp:sp>
    <dsp:sp modelId="{EDCF7986-BAA5-4F45-8204-4A4F2D45B40E}">
      <dsp:nvSpPr>
        <dsp:cNvPr id="0" name=""/>
        <dsp:cNvSpPr/>
      </dsp:nvSpPr>
      <dsp:spPr>
        <a:xfrm>
          <a:off x="9192" y="3586660"/>
          <a:ext cx="2113137" cy="1267882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7.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การวิเคราะห์และแปลผลข้อมูล</a:t>
          </a: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endParaRPr lang="th-TH" sz="24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192" y="3586660"/>
        <a:ext cx="2113137" cy="1267882"/>
      </dsp:txXfrm>
    </dsp:sp>
    <dsp:sp modelId="{E708B443-A8C3-4075-B689-3266902CD8BC}">
      <dsp:nvSpPr>
        <dsp:cNvPr id="0" name=""/>
        <dsp:cNvSpPr/>
      </dsp:nvSpPr>
      <dsp:spPr>
        <a:xfrm>
          <a:off x="2608351" y="3586660"/>
          <a:ext cx="2113137" cy="126788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8. </a:t>
          </a:r>
          <a:r>
            <a:rPr lang="th-TH" sz="24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การสรุปและเขียนรายงาน   การวิจัย</a:t>
          </a:r>
        </a:p>
      </dsp:txBody>
      <dsp:txXfrm>
        <a:off x="2608351" y="3586660"/>
        <a:ext cx="2113137" cy="1267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110D8-6739-4C4B-BB08-039BA8AF2CFE}">
      <dsp:nvSpPr>
        <dsp:cNvPr id="0" name=""/>
        <dsp:cNvSpPr/>
      </dsp:nvSpPr>
      <dsp:spPr>
        <a:xfrm>
          <a:off x="0" y="614362"/>
          <a:ext cx="2571749" cy="15430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1. </a:t>
          </a:r>
          <a:r>
            <a:rPr lang="th-TH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ประโยชน์ของการนำผลไปใช้</a:t>
          </a:r>
          <a:endParaRPr lang="en-US" sz="31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0" y="614362"/>
        <a:ext cx="2571749" cy="1543050"/>
      </dsp:txXfrm>
    </dsp:sp>
    <dsp:sp modelId="{DBDBB211-8039-429A-B84E-19BC4EF799DB}">
      <dsp:nvSpPr>
        <dsp:cNvPr id="0" name=""/>
        <dsp:cNvSpPr/>
      </dsp:nvSpPr>
      <dsp:spPr>
        <a:xfrm>
          <a:off x="2819409" y="609594"/>
          <a:ext cx="2571749" cy="1543050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2. </a:t>
          </a:r>
          <a:r>
            <a:rPr lang="th-TH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จุดมุ่งหมายของการวิจัย</a:t>
          </a:r>
          <a:endParaRPr lang="en-US" sz="31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819409" y="609594"/>
        <a:ext cx="2571749" cy="1543050"/>
      </dsp:txXfrm>
    </dsp:sp>
    <dsp:sp modelId="{30DBFB58-DF69-46E8-B31F-BAD1BD02A7CA}">
      <dsp:nvSpPr>
        <dsp:cNvPr id="0" name=""/>
        <dsp:cNvSpPr/>
      </dsp:nvSpPr>
      <dsp:spPr>
        <a:xfrm>
          <a:off x="5638793" y="609594"/>
          <a:ext cx="2571749" cy="1543050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3. </a:t>
          </a:r>
          <a:r>
            <a:rPr lang="th-TH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ลักษณะของข้อมูล</a:t>
          </a:r>
          <a:endParaRPr lang="en-US" sz="31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638793" y="609594"/>
        <a:ext cx="2571749" cy="1543050"/>
      </dsp:txXfrm>
    </dsp:sp>
    <dsp:sp modelId="{08D8BE67-B6E5-4CFF-A297-04F3DB1F3375}">
      <dsp:nvSpPr>
        <dsp:cNvPr id="0" name=""/>
        <dsp:cNvSpPr/>
      </dsp:nvSpPr>
      <dsp:spPr>
        <a:xfrm>
          <a:off x="0" y="2414587"/>
          <a:ext cx="2571749" cy="1543050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4. </a:t>
          </a:r>
          <a:r>
            <a:rPr lang="th-TH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ระเบียบวิธีวิจัย</a:t>
          </a:r>
          <a:endParaRPr lang="en-US" sz="31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0" y="2414587"/>
        <a:ext cx="2571749" cy="1543050"/>
      </dsp:txXfrm>
    </dsp:sp>
    <dsp:sp modelId="{665E2383-1519-43CB-9589-E859555808B0}">
      <dsp:nvSpPr>
        <dsp:cNvPr id="0" name=""/>
        <dsp:cNvSpPr/>
      </dsp:nvSpPr>
      <dsp:spPr>
        <a:xfrm>
          <a:off x="2819409" y="2409819"/>
          <a:ext cx="2571749" cy="1543050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5. </a:t>
          </a:r>
          <a:r>
            <a:rPr lang="th-TH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ลักษณะวิชาหรือศาสตร์ที่ใช้ศึกษา</a:t>
          </a:r>
          <a:endParaRPr lang="en-US" sz="31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819409" y="2409819"/>
        <a:ext cx="2571749" cy="1543050"/>
      </dsp:txXfrm>
    </dsp:sp>
    <dsp:sp modelId="{695FA89E-12F7-45A2-88C6-6E6FE1F6E2FC}">
      <dsp:nvSpPr>
        <dsp:cNvPr id="0" name=""/>
        <dsp:cNvSpPr/>
      </dsp:nvSpPr>
      <dsp:spPr>
        <a:xfrm>
          <a:off x="5638793" y="2409819"/>
          <a:ext cx="2571749" cy="154305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100" b="1" kern="120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ฯลฯ</a:t>
          </a:r>
          <a:endParaRPr lang="en-US" sz="3100" b="1" kern="1200" dirty="0">
            <a:solidFill>
              <a:schemeClr val="tx1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638793" y="2409819"/>
        <a:ext cx="2571749" cy="1543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C87F4-6208-41AB-A5E7-375460F0BCF0}">
      <dsp:nvSpPr>
        <dsp:cNvPr id="0" name=""/>
        <dsp:cNvSpPr/>
      </dsp:nvSpPr>
      <dsp:spPr>
        <a:xfrm>
          <a:off x="4695485" y="3717181"/>
          <a:ext cx="4175550" cy="20101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i="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พัฒนาแต่ละศาสตร์สาขาให้มีความก้าวหน้า</a:t>
          </a:r>
          <a:endParaRPr lang="en-US" sz="21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992306" y="4263866"/>
        <a:ext cx="2834573" cy="1419274"/>
      </dsp:txXfrm>
    </dsp:sp>
    <dsp:sp modelId="{97D98B81-6FB1-4AE0-BA8B-24B52F968762}">
      <dsp:nvSpPr>
        <dsp:cNvPr id="0" name=""/>
        <dsp:cNvSpPr/>
      </dsp:nvSpPr>
      <dsp:spPr>
        <a:xfrm>
          <a:off x="0" y="3723082"/>
          <a:ext cx="4336034" cy="1977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1600" b="1" i="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แก้ปัญหาสังคมอย่างมีประสิทธิภาพ</a:t>
          </a:r>
          <a:endParaRPr lang="en-US" sz="16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1600" b="1" i="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ให้ข้อมูลย้อนกลับที่เป็นประโยชน์ต่อการทบทวน ติดตาม ประเมินผล</a:t>
          </a:r>
          <a:endParaRPr lang="en-US" sz="16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1600" b="1" i="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วางแผน กำหนดแนวทางการพัฒนาประเทศในอนาคตได้อย่างเหมาะสม</a:t>
          </a:r>
          <a:endParaRPr lang="en-US" sz="16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3436" y="4260859"/>
        <a:ext cx="2948352" cy="1396148"/>
      </dsp:txXfrm>
    </dsp:sp>
    <dsp:sp modelId="{23527046-A454-487C-8765-3F7F21E724C2}">
      <dsp:nvSpPr>
        <dsp:cNvPr id="0" name=""/>
        <dsp:cNvSpPr/>
      </dsp:nvSpPr>
      <dsp:spPr>
        <a:xfrm>
          <a:off x="4698284" y="-95034"/>
          <a:ext cx="4175550" cy="21853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i="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ได้สารสนเทศเพื่อวินิจฉัย ตัดสินใจ ดำเนินการแก้ปัญหา พัฒนาองค์กร</a:t>
          </a:r>
          <a:endParaRPr lang="en-US" sz="21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998954" y="-47029"/>
        <a:ext cx="2826875" cy="1543001"/>
      </dsp:txXfrm>
    </dsp:sp>
    <dsp:sp modelId="{99770D97-7CA8-4875-8C58-06D9BE95BC2A}">
      <dsp:nvSpPr>
        <dsp:cNvPr id="0" name=""/>
        <dsp:cNvSpPr/>
      </dsp:nvSpPr>
      <dsp:spPr>
        <a:xfrm>
          <a:off x="0" y="-95034"/>
          <a:ext cx="4292151" cy="21853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200" b="1" i="0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พัฒนานักวิจัย /ทรัพยากรมนุษย์</a:t>
          </a:r>
          <a:endParaRPr lang="en-US" sz="2200" b="1" i="0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8005" y="-47029"/>
        <a:ext cx="2908496" cy="1543001"/>
      </dsp:txXfrm>
    </dsp:sp>
    <dsp:sp modelId="{E9BA62E6-3C84-431E-A81E-9017C175C340}">
      <dsp:nvSpPr>
        <dsp:cNvPr id="0" name=""/>
        <dsp:cNvSpPr/>
      </dsp:nvSpPr>
      <dsp:spPr>
        <a:xfrm>
          <a:off x="1940791" y="405922"/>
          <a:ext cx="2417634" cy="2340828"/>
        </a:xfrm>
        <a:prstGeom prst="pieWedg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นักวิจัย</a:t>
          </a:r>
          <a:endParaRPr lang="en-US" sz="28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648900" y="1091535"/>
        <a:ext cx="1709525" cy="1655215"/>
      </dsp:txXfrm>
    </dsp:sp>
    <dsp:sp modelId="{B0C1D15B-A181-4070-A4F5-5455C2B939DE}">
      <dsp:nvSpPr>
        <dsp:cNvPr id="0" name=""/>
        <dsp:cNvSpPr/>
      </dsp:nvSpPr>
      <dsp:spPr>
        <a:xfrm rot="5400000">
          <a:off x="4553811" y="367518"/>
          <a:ext cx="2340828" cy="2417634"/>
        </a:xfrm>
        <a:prstGeom prst="pieWedge">
          <a:avLst/>
        </a:prstGeom>
        <a:solidFill>
          <a:srgbClr val="41A5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องค์กรของนักวิจัย</a:t>
          </a:r>
          <a:endParaRPr lang="en-US" sz="28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4515408" y="1091534"/>
        <a:ext cx="1709525" cy="1655215"/>
      </dsp:txXfrm>
    </dsp:sp>
    <dsp:sp modelId="{2077CDAB-765F-4BE5-885C-541605C3A494}">
      <dsp:nvSpPr>
        <dsp:cNvPr id="0" name=""/>
        <dsp:cNvSpPr/>
      </dsp:nvSpPr>
      <dsp:spPr>
        <a:xfrm rot="10800000">
          <a:off x="4515408" y="2980539"/>
          <a:ext cx="2417634" cy="2340828"/>
        </a:xfrm>
        <a:prstGeom prst="pieWedge">
          <a:avLst/>
        </a:prstGeom>
        <a:solidFill>
          <a:srgbClr val="E33D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วงวิชาการ</a:t>
          </a:r>
          <a:endParaRPr lang="en-US" sz="28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10800000">
        <a:off x="4515408" y="2980539"/>
        <a:ext cx="1709525" cy="1655215"/>
      </dsp:txXfrm>
    </dsp:sp>
    <dsp:sp modelId="{FDD3B33C-3B94-4AF9-9103-765C75A66223}">
      <dsp:nvSpPr>
        <dsp:cNvPr id="0" name=""/>
        <dsp:cNvSpPr/>
      </dsp:nvSpPr>
      <dsp:spPr>
        <a:xfrm rot="16200000">
          <a:off x="1979194" y="2942136"/>
          <a:ext cx="2340828" cy="2417634"/>
        </a:xfrm>
        <a:prstGeom prst="pieWedg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สังคมและประเทศชาติ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5400000">
        <a:off x="2648900" y="2980539"/>
        <a:ext cx="1709525" cy="1655215"/>
      </dsp:txXfrm>
    </dsp:sp>
    <dsp:sp modelId="{52E02D21-97CB-45EC-975E-1996B21FFD84}">
      <dsp:nvSpPr>
        <dsp:cNvPr id="0" name=""/>
        <dsp:cNvSpPr/>
      </dsp:nvSpPr>
      <dsp:spPr>
        <a:xfrm>
          <a:off x="3937691" y="2195450"/>
          <a:ext cx="998451" cy="1052214"/>
        </a:xfrm>
        <a:prstGeom prst="circularArrow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ABEE1-C1C7-4E61-BE59-CFA6C8698240}">
      <dsp:nvSpPr>
        <dsp:cNvPr id="0" name=""/>
        <dsp:cNvSpPr/>
      </dsp:nvSpPr>
      <dsp:spPr>
        <a:xfrm rot="10800000">
          <a:off x="3937691" y="2479624"/>
          <a:ext cx="998451" cy="1052214"/>
        </a:xfrm>
        <a:prstGeom prst="circularArrow">
          <a:avLst/>
        </a:prstGeom>
        <a:solidFill>
          <a:srgbClr val="FFC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B8847-069B-42EE-A4B2-EAFE4C5AC221}">
      <dsp:nvSpPr>
        <dsp:cNvPr id="0" name=""/>
        <dsp:cNvSpPr/>
      </dsp:nvSpPr>
      <dsp:spPr>
        <a:xfrm>
          <a:off x="-4994853" y="-765571"/>
          <a:ext cx="5950742" cy="5950742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2EF36-2753-4C04-9989-92B2088B7364}">
      <dsp:nvSpPr>
        <dsp:cNvPr id="0" name=""/>
        <dsp:cNvSpPr/>
      </dsp:nvSpPr>
      <dsp:spPr>
        <a:xfrm>
          <a:off x="310034" y="131565"/>
          <a:ext cx="5726963" cy="540352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มีความรู้ในเนื้อหาสาระและประเด็นที่ทำวิจัย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10034" y="131565"/>
        <a:ext cx="5726963" cy="540352"/>
      </dsp:txXfrm>
    </dsp:sp>
    <dsp:sp modelId="{85D0EC1D-8929-4619-8180-6BE9A37D6AE4}">
      <dsp:nvSpPr>
        <dsp:cNvPr id="0" name=""/>
        <dsp:cNvSpPr/>
      </dsp:nvSpPr>
      <dsp:spPr>
        <a:xfrm>
          <a:off x="59001" y="150708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49062-62D9-49F8-A5F6-D321FE391F5C}">
      <dsp:nvSpPr>
        <dsp:cNvPr id="0" name=""/>
        <dsp:cNvSpPr/>
      </dsp:nvSpPr>
      <dsp:spPr>
        <a:xfrm>
          <a:off x="673768" y="734399"/>
          <a:ext cx="5363230" cy="540352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มีความรู้ด้านระเบียบวิธีวิจัย การออกแบบการวิจัย </a:t>
          </a:r>
        </a:p>
      </dsp:txBody>
      <dsp:txXfrm>
        <a:off x="673768" y="734399"/>
        <a:ext cx="5363230" cy="540352"/>
      </dsp:txXfrm>
    </dsp:sp>
    <dsp:sp modelId="{047034D8-B17D-4BA0-B60E-94FA2C4A02A3}">
      <dsp:nvSpPr>
        <dsp:cNvPr id="0" name=""/>
        <dsp:cNvSpPr/>
      </dsp:nvSpPr>
      <dsp:spPr>
        <a:xfrm>
          <a:off x="422734" y="753541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66A87-6527-415E-9810-3EF3FBBE72BE}">
      <dsp:nvSpPr>
        <dsp:cNvPr id="0" name=""/>
        <dsp:cNvSpPr/>
      </dsp:nvSpPr>
      <dsp:spPr>
        <a:xfrm>
          <a:off x="873091" y="1336790"/>
          <a:ext cx="5163906" cy="540352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มีความรู้ด้านการวิเคราะห์ข้อมูล และการตีความสรุปผลข้อมูล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873091" y="1336790"/>
        <a:ext cx="5163906" cy="540352"/>
      </dsp:txXfrm>
    </dsp:sp>
    <dsp:sp modelId="{499BD373-124A-45BF-9E69-CF23823119CE}">
      <dsp:nvSpPr>
        <dsp:cNvPr id="0" name=""/>
        <dsp:cNvSpPr/>
      </dsp:nvSpPr>
      <dsp:spPr>
        <a:xfrm>
          <a:off x="622058" y="1355933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8E307-A88F-4CAD-B48F-C73D08F3863B}">
      <dsp:nvSpPr>
        <dsp:cNvPr id="0" name=""/>
        <dsp:cNvSpPr/>
      </dsp:nvSpPr>
      <dsp:spPr>
        <a:xfrm>
          <a:off x="936734" y="1939623"/>
          <a:ext cx="5100264" cy="540352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มีความคิดเชิงวิพากษ์ พยากรณ์คำตอบได้ดี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36734" y="1939623"/>
        <a:ext cx="5100264" cy="540352"/>
      </dsp:txXfrm>
    </dsp:sp>
    <dsp:sp modelId="{B5F4CC9D-B71F-4D76-BAC0-4A491C32D185}">
      <dsp:nvSpPr>
        <dsp:cNvPr id="0" name=""/>
        <dsp:cNvSpPr/>
      </dsp:nvSpPr>
      <dsp:spPr>
        <a:xfrm>
          <a:off x="685700" y="1958766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917C-4104-4D62-96C8-761C273CA745}">
      <dsp:nvSpPr>
        <dsp:cNvPr id="0" name=""/>
        <dsp:cNvSpPr/>
      </dsp:nvSpPr>
      <dsp:spPr>
        <a:xfrm>
          <a:off x="873091" y="2542457"/>
          <a:ext cx="5163906" cy="540352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มีความคิดเชิงสังเคราะห์ ในการสรุปผลและเขียนรายงาน</a:t>
          </a:r>
        </a:p>
      </dsp:txBody>
      <dsp:txXfrm>
        <a:off x="873091" y="2542457"/>
        <a:ext cx="5163906" cy="540352"/>
      </dsp:txXfrm>
    </dsp:sp>
    <dsp:sp modelId="{79447A27-95F1-46A1-B328-1AB056149558}">
      <dsp:nvSpPr>
        <dsp:cNvPr id="0" name=""/>
        <dsp:cNvSpPr/>
      </dsp:nvSpPr>
      <dsp:spPr>
        <a:xfrm>
          <a:off x="622058" y="2561600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CCF25-8F25-4262-8EB4-F71E6E78ACDE}">
      <dsp:nvSpPr>
        <dsp:cNvPr id="0" name=""/>
        <dsp:cNvSpPr/>
      </dsp:nvSpPr>
      <dsp:spPr>
        <a:xfrm>
          <a:off x="673768" y="3144848"/>
          <a:ext cx="5363230" cy="540352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มีความคิดริเริ่มสร้างสรรค์เกี่ยวกับประเด็นวิจัยอย่างมีหลักการและเหตุผล</a:t>
          </a:r>
        </a:p>
      </dsp:txBody>
      <dsp:txXfrm>
        <a:off x="673768" y="3144848"/>
        <a:ext cx="5363230" cy="540352"/>
      </dsp:txXfrm>
    </dsp:sp>
    <dsp:sp modelId="{8659484F-23C8-4918-A0AE-1CB50B9B227E}">
      <dsp:nvSpPr>
        <dsp:cNvPr id="0" name=""/>
        <dsp:cNvSpPr/>
      </dsp:nvSpPr>
      <dsp:spPr>
        <a:xfrm>
          <a:off x="422734" y="3163991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0D872-2C39-4220-A016-A73DA826814D}">
      <dsp:nvSpPr>
        <dsp:cNvPr id="0" name=""/>
        <dsp:cNvSpPr/>
      </dsp:nvSpPr>
      <dsp:spPr>
        <a:xfrm>
          <a:off x="310034" y="3817031"/>
          <a:ext cx="5726963" cy="401653"/>
        </a:xfrm>
        <a:prstGeom prst="rect">
          <a:avLst/>
        </a:prstGeom>
        <a:solidFill>
          <a:srgbClr val="FFE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81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มีความรู้ในการบริหารจัดการ (เงินทุน เวลา กำลัง ทรัพยากร)</a:t>
          </a:r>
        </a:p>
      </dsp:txBody>
      <dsp:txXfrm>
        <a:off x="310034" y="3817031"/>
        <a:ext cx="5726963" cy="401653"/>
      </dsp:txXfrm>
    </dsp:sp>
    <dsp:sp modelId="{B4687A68-7DBC-4F22-99AF-A7ABD920ABA6}">
      <dsp:nvSpPr>
        <dsp:cNvPr id="0" name=""/>
        <dsp:cNvSpPr/>
      </dsp:nvSpPr>
      <dsp:spPr>
        <a:xfrm>
          <a:off x="59001" y="3766825"/>
          <a:ext cx="502066" cy="502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B8847-069B-42EE-A4B2-EAFE4C5AC221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2EF36-2753-4C04-9989-92B2088B7364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rgbClr val="F8C9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มีความสนใคร่รู้ต่อปรากฏการณ์และสิ่งต่าง ๆ รอบตัว</a:t>
          </a:r>
          <a:endParaRPr lang="en-US" sz="23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84538" y="253918"/>
        <a:ext cx="5656275" cy="508162"/>
      </dsp:txXfrm>
    </dsp:sp>
    <dsp:sp modelId="{85D0EC1D-8929-4619-8180-6BE9A37D6AE4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49062-62D9-49F8-A5F6-D321FE391F5C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rgbClr val="F8C9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มีทัศนคติเชิงบวกต่อการแสวงหาความรู้/การทำวิจัย</a:t>
          </a:r>
          <a:endParaRPr lang="en-US" sz="23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748672" y="1015918"/>
        <a:ext cx="5292140" cy="508162"/>
      </dsp:txXfrm>
    </dsp:sp>
    <dsp:sp modelId="{047034D8-B17D-4BA0-B60E-94FA2C4A02A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66A87-6527-415E-9810-3EF3FBBE72BE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rgbClr val="F8C9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มีความเชื่อมั่นในตนเอง กล้าคิดกล้าตัดสินใจ</a:t>
          </a:r>
          <a:endParaRPr lang="en-US" sz="23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860432" y="1777918"/>
        <a:ext cx="5180380" cy="508162"/>
      </dsp:txXfrm>
    </dsp:sp>
    <dsp:sp modelId="{499BD373-124A-45BF-9E69-CF23823119CE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8E307-A88F-4CAD-B48F-C73D08F3863B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rgbClr val="F8C9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มีใจรักในการติดต่อประสานงาน</a:t>
          </a:r>
          <a:endParaRPr lang="en-US" sz="23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748672" y="2539918"/>
        <a:ext cx="5292140" cy="508162"/>
      </dsp:txXfrm>
    </dsp:sp>
    <dsp:sp modelId="{B5F4CC9D-B71F-4D76-BAC0-4A491C32D185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917C-4104-4D62-96C8-761C273CA745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rgbClr val="F8C9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มีความกระตือรือร้นในการทำงาน</a:t>
          </a:r>
          <a:endParaRPr lang="en-US" sz="23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84538" y="3301918"/>
        <a:ext cx="5656275" cy="508162"/>
      </dsp:txXfrm>
    </dsp:sp>
    <dsp:sp modelId="{79447A27-95F1-46A1-B328-1AB056149558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B8847-069B-42EE-A4B2-EAFE4C5AC221}">
      <dsp:nvSpPr>
        <dsp:cNvPr id="0" name=""/>
        <dsp:cNvSpPr/>
      </dsp:nvSpPr>
      <dsp:spPr>
        <a:xfrm>
          <a:off x="-5252929" y="-804890"/>
          <a:ext cx="6257980" cy="6257980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2EF36-2753-4C04-9989-92B2088B7364}">
      <dsp:nvSpPr>
        <dsp:cNvPr id="0" name=""/>
        <dsp:cNvSpPr/>
      </dsp:nvSpPr>
      <dsp:spPr>
        <a:xfrm>
          <a:off x="326071" y="152399"/>
          <a:ext cx="5707875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มีทักษะการทำงานอย่างเป็นระบบ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26071" y="152399"/>
        <a:ext cx="5707875" cy="540243"/>
      </dsp:txXfrm>
    </dsp:sp>
    <dsp:sp modelId="{85D0EC1D-8929-4619-8180-6BE9A37D6AE4}">
      <dsp:nvSpPr>
        <dsp:cNvPr id="0" name=""/>
        <dsp:cNvSpPr/>
      </dsp:nvSpPr>
      <dsp:spPr>
        <a:xfrm>
          <a:off x="62053" y="158503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49062-62D9-49F8-A5F6-D321FE391F5C}">
      <dsp:nvSpPr>
        <dsp:cNvPr id="0" name=""/>
        <dsp:cNvSpPr/>
      </dsp:nvSpPr>
      <dsp:spPr>
        <a:xfrm>
          <a:off x="708618" y="786414"/>
          <a:ext cx="5325328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มีการวางแผนในการทำงานได้อย่างมีประสิทธิภาพ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708618" y="786414"/>
        <a:ext cx="5325328" cy="540243"/>
      </dsp:txXfrm>
    </dsp:sp>
    <dsp:sp modelId="{047034D8-B17D-4BA0-B60E-94FA2C4A02A3}">
      <dsp:nvSpPr>
        <dsp:cNvPr id="0" name=""/>
        <dsp:cNvSpPr/>
      </dsp:nvSpPr>
      <dsp:spPr>
        <a:xfrm>
          <a:off x="444600" y="792518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66A87-6527-415E-9810-3EF3FBBE72BE}">
      <dsp:nvSpPr>
        <dsp:cNvPr id="0" name=""/>
        <dsp:cNvSpPr/>
      </dsp:nvSpPr>
      <dsp:spPr>
        <a:xfrm>
          <a:off x="918251" y="1419963"/>
          <a:ext cx="5115694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มีความสามารถในการสื่อสาร ทั้งการฟัง พูด อ่าน และเขียน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18251" y="1419963"/>
        <a:ext cx="5115694" cy="540243"/>
      </dsp:txXfrm>
    </dsp:sp>
    <dsp:sp modelId="{499BD373-124A-45BF-9E69-CF23823119CE}">
      <dsp:nvSpPr>
        <dsp:cNvPr id="0" name=""/>
        <dsp:cNvSpPr/>
      </dsp:nvSpPr>
      <dsp:spPr>
        <a:xfrm>
          <a:off x="654234" y="1426067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8E307-A88F-4CAD-B48F-C73D08F3863B}">
      <dsp:nvSpPr>
        <dsp:cNvPr id="0" name=""/>
        <dsp:cNvSpPr/>
      </dsp:nvSpPr>
      <dsp:spPr>
        <a:xfrm>
          <a:off x="985185" y="2053978"/>
          <a:ext cx="5048760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มีความสามารถในการคัดเลือกแหล่งข้อมูลในการทำวิจัย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85185" y="2053978"/>
        <a:ext cx="5048760" cy="540243"/>
      </dsp:txXfrm>
    </dsp:sp>
    <dsp:sp modelId="{B5F4CC9D-B71F-4D76-BAC0-4A491C32D185}">
      <dsp:nvSpPr>
        <dsp:cNvPr id="0" name=""/>
        <dsp:cNvSpPr/>
      </dsp:nvSpPr>
      <dsp:spPr>
        <a:xfrm>
          <a:off x="721168" y="2060082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917C-4104-4D62-96C8-761C273CA745}">
      <dsp:nvSpPr>
        <dsp:cNvPr id="0" name=""/>
        <dsp:cNvSpPr/>
      </dsp:nvSpPr>
      <dsp:spPr>
        <a:xfrm>
          <a:off x="918251" y="2687992"/>
          <a:ext cx="5115694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มีทักษะในการบันทึกและสรุปข้อมูล การเขียนรายงาน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18251" y="2687992"/>
        <a:ext cx="5115694" cy="540243"/>
      </dsp:txXfrm>
    </dsp:sp>
    <dsp:sp modelId="{79447A27-95F1-46A1-B328-1AB056149558}">
      <dsp:nvSpPr>
        <dsp:cNvPr id="0" name=""/>
        <dsp:cNvSpPr/>
      </dsp:nvSpPr>
      <dsp:spPr>
        <a:xfrm>
          <a:off x="654234" y="2694096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9647B-443A-4BBE-999A-AF5664D79C8F}">
      <dsp:nvSpPr>
        <dsp:cNvPr id="0" name=""/>
        <dsp:cNvSpPr/>
      </dsp:nvSpPr>
      <dsp:spPr>
        <a:xfrm>
          <a:off x="708618" y="3321542"/>
          <a:ext cx="5325328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มีความสามารถในการใช้อุปกรณ์และเทคโนโลยีที่จำเป็นในการดำเนินการวิจัย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708618" y="3321542"/>
        <a:ext cx="5325328" cy="540243"/>
      </dsp:txXfrm>
    </dsp:sp>
    <dsp:sp modelId="{04CD73A0-F3DA-4A38-8B41-CABE96DF1B31}">
      <dsp:nvSpPr>
        <dsp:cNvPr id="0" name=""/>
        <dsp:cNvSpPr/>
      </dsp:nvSpPr>
      <dsp:spPr>
        <a:xfrm>
          <a:off x="444600" y="3327646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3174A-DB8B-467F-8291-FE9F87F29AC8}">
      <dsp:nvSpPr>
        <dsp:cNvPr id="0" name=""/>
        <dsp:cNvSpPr/>
      </dsp:nvSpPr>
      <dsp:spPr>
        <a:xfrm>
          <a:off x="326071" y="3955556"/>
          <a:ext cx="5707875" cy="540243"/>
        </a:xfrm>
        <a:prstGeom prst="rect">
          <a:avLst/>
        </a:prstGeom>
        <a:solidFill>
          <a:srgbClr val="A9FDF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มีทักษะการประสานงานติดต่อกับผู้อื่นได้เป็นอย่างดี</a:t>
          </a:r>
          <a:endParaRPr lang="en-US" sz="2000" b="1" kern="1200" dirty="0">
            <a:solidFill>
              <a:schemeClr val="tx1">
                <a:lumMod val="90000"/>
                <a:lumOff val="10000"/>
              </a:schemeClr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26071" y="3955556"/>
        <a:ext cx="5707875" cy="540243"/>
      </dsp:txXfrm>
    </dsp:sp>
    <dsp:sp modelId="{89070CA0-E87B-4DB9-82DD-F2293348DFD9}">
      <dsp:nvSpPr>
        <dsp:cNvPr id="0" name=""/>
        <dsp:cNvSpPr/>
      </dsp:nvSpPr>
      <dsp:spPr>
        <a:xfrm>
          <a:off x="62053" y="3961660"/>
          <a:ext cx="528035" cy="5280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0E520-8ABF-4584-A500-FC755BFBA19F}">
      <dsp:nvSpPr>
        <dsp:cNvPr id="0" name=""/>
        <dsp:cNvSpPr/>
      </dsp:nvSpPr>
      <dsp:spPr>
        <a:xfrm>
          <a:off x="0" y="3580"/>
          <a:ext cx="8839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87F741-689C-485F-AC68-FEC21AF5C094}">
      <dsp:nvSpPr>
        <dsp:cNvPr id="0" name=""/>
        <dsp:cNvSpPr/>
      </dsp:nvSpPr>
      <dsp:spPr>
        <a:xfrm>
          <a:off x="0" y="0"/>
          <a:ext cx="1947843" cy="1834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สำนักงานคณะกรรมการวิจัยแห่งชาติ </a:t>
          </a:r>
          <a:r>
            <a:rPr lang="th-TH" sz="26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(2541</a:t>
          </a:r>
          <a:r>
            <a:rPr lang="en-US" sz="26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:</a:t>
          </a:r>
          <a:r>
            <a:rPr lang="th-TH" sz="26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 3-13)</a:t>
          </a:r>
          <a:endParaRPr lang="en-US" sz="2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0" y="0"/>
        <a:ext cx="1947843" cy="1834010"/>
      </dsp:txXfrm>
    </dsp:sp>
    <dsp:sp modelId="{CB746079-9B0E-4A5F-80DD-E3877515E604}">
      <dsp:nvSpPr>
        <dsp:cNvPr id="0" name=""/>
        <dsp:cNvSpPr/>
      </dsp:nvSpPr>
      <dsp:spPr>
        <a:xfrm>
          <a:off x="2076935" y="31616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1. ซื่อสัตย์ มีคุณธรรมในทางวิชาการและการจัดการ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31616"/>
        <a:ext cx="6755816" cy="560719"/>
      </dsp:txXfrm>
    </dsp:sp>
    <dsp:sp modelId="{6BDAE6F9-E045-41F8-A676-E9A6D6553E59}">
      <dsp:nvSpPr>
        <dsp:cNvPr id="0" name=""/>
        <dsp:cNvSpPr/>
      </dsp:nvSpPr>
      <dsp:spPr>
        <a:xfrm>
          <a:off x="1947843" y="592336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E9452B-BCAD-4713-9FB6-96873C22BC58}">
      <dsp:nvSpPr>
        <dsp:cNvPr id="0" name=""/>
        <dsp:cNvSpPr/>
      </dsp:nvSpPr>
      <dsp:spPr>
        <a:xfrm>
          <a:off x="2081394" y="558620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2. ตระหนักถึงพันธกรณีในการทำงานวิจัยตามข้อตกลงที่ทำไว้กับ</a:t>
          </a:r>
        </a:p>
        <a:p>
          <a:pPr marL="0" lvl="0" indent="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    หน่วยงานที่สนับสนุนการวิจัย และหน่วยงานที่ตนสังกัด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81394" y="558620"/>
        <a:ext cx="6755816" cy="560719"/>
      </dsp:txXfrm>
    </dsp:sp>
    <dsp:sp modelId="{F91A2450-EFB2-4148-A662-C33683B6896A}">
      <dsp:nvSpPr>
        <dsp:cNvPr id="0" name=""/>
        <dsp:cNvSpPr/>
      </dsp:nvSpPr>
      <dsp:spPr>
        <a:xfrm>
          <a:off x="1947843" y="1181092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576F68-DF36-4DAD-9D93-31A60DC9D7C5}">
      <dsp:nvSpPr>
        <dsp:cNvPr id="0" name=""/>
        <dsp:cNvSpPr/>
      </dsp:nvSpPr>
      <dsp:spPr>
        <a:xfrm>
          <a:off x="2076935" y="1209128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3. มีพื้นฐานความรู้ในสาขาที่ทำวิจัย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1209128"/>
        <a:ext cx="6755816" cy="560719"/>
      </dsp:txXfrm>
    </dsp:sp>
    <dsp:sp modelId="{0C4C6359-4755-43CB-8BF9-4CFD9C7E0AC2}">
      <dsp:nvSpPr>
        <dsp:cNvPr id="0" name=""/>
        <dsp:cNvSpPr/>
      </dsp:nvSpPr>
      <dsp:spPr>
        <a:xfrm>
          <a:off x="1947843" y="1769848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F70D40-E2E7-4009-8A72-342C820741F9}">
      <dsp:nvSpPr>
        <dsp:cNvPr id="0" name=""/>
        <dsp:cNvSpPr/>
      </dsp:nvSpPr>
      <dsp:spPr>
        <a:xfrm>
          <a:off x="2076935" y="1797884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4. มีความรับผิดชอบต่อสิ่งที่ศึกษาวิจัย ไม่ว่าจะเป็นสิ่งมีชีวิตหรือไม่มีชีวิต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1797884"/>
        <a:ext cx="6755816" cy="560719"/>
      </dsp:txXfrm>
    </dsp:sp>
    <dsp:sp modelId="{C837A5C8-12CF-4500-B347-45CBB93FC2D7}">
      <dsp:nvSpPr>
        <dsp:cNvPr id="0" name=""/>
        <dsp:cNvSpPr/>
      </dsp:nvSpPr>
      <dsp:spPr>
        <a:xfrm>
          <a:off x="1947843" y="2358604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3C1223-3946-4FFC-8F39-91692339F2D7}">
      <dsp:nvSpPr>
        <dsp:cNvPr id="0" name=""/>
        <dsp:cNvSpPr/>
      </dsp:nvSpPr>
      <dsp:spPr>
        <a:xfrm>
          <a:off x="2076935" y="2386640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5. เคารพศักดิ์ศรี และสิทธิมนุษย์ที่ใช้เป็นตัวอย่างในการวิจัย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2386640"/>
        <a:ext cx="6755816" cy="560719"/>
      </dsp:txXfrm>
    </dsp:sp>
    <dsp:sp modelId="{69D337F3-6AA8-4534-B71E-B6D007C2155D}">
      <dsp:nvSpPr>
        <dsp:cNvPr id="0" name=""/>
        <dsp:cNvSpPr/>
      </dsp:nvSpPr>
      <dsp:spPr>
        <a:xfrm>
          <a:off x="1947843" y="2947359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DBF062-AA4D-4D1D-AABB-F5A90B8A5FDE}">
      <dsp:nvSpPr>
        <dsp:cNvPr id="0" name=""/>
        <dsp:cNvSpPr/>
      </dsp:nvSpPr>
      <dsp:spPr>
        <a:xfrm>
          <a:off x="2076935" y="2975395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6. มีอิสระทางความคิด โดยปราศจากอคติในทุกขั้นตอนของการทำวิจัย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2975395"/>
        <a:ext cx="6755816" cy="560719"/>
      </dsp:txXfrm>
    </dsp:sp>
    <dsp:sp modelId="{014D0D72-9F0E-4661-9887-D8F43A6F1ADB}">
      <dsp:nvSpPr>
        <dsp:cNvPr id="0" name=""/>
        <dsp:cNvSpPr/>
      </dsp:nvSpPr>
      <dsp:spPr>
        <a:xfrm>
          <a:off x="1947843" y="3536115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2443C7-7AA3-4ECB-AEC2-9B3DD18FC1E0}">
      <dsp:nvSpPr>
        <dsp:cNvPr id="0" name=""/>
        <dsp:cNvSpPr/>
      </dsp:nvSpPr>
      <dsp:spPr>
        <a:xfrm>
          <a:off x="2076935" y="3564151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7. นำผลงานวิจัยไปใช้ประโยชน์ในทางที่ชอบ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3564151"/>
        <a:ext cx="6755816" cy="560719"/>
      </dsp:txXfrm>
    </dsp:sp>
    <dsp:sp modelId="{194DCE9A-30EE-4AEC-B38D-5B9A6FCAD10C}">
      <dsp:nvSpPr>
        <dsp:cNvPr id="0" name=""/>
        <dsp:cNvSpPr/>
      </dsp:nvSpPr>
      <dsp:spPr>
        <a:xfrm>
          <a:off x="1947843" y="4124871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460FA6-212B-443A-A9F4-C98FFC109F95}">
      <dsp:nvSpPr>
        <dsp:cNvPr id="0" name=""/>
        <dsp:cNvSpPr/>
      </dsp:nvSpPr>
      <dsp:spPr>
        <a:xfrm>
          <a:off x="2076935" y="4152907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8. เคารพความคิดเห็นทางวิชาการของผู้อื่น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4152907"/>
        <a:ext cx="6755816" cy="560719"/>
      </dsp:txXfrm>
    </dsp:sp>
    <dsp:sp modelId="{A1C837C6-5635-46F7-961C-6A8EF617DA58}">
      <dsp:nvSpPr>
        <dsp:cNvPr id="0" name=""/>
        <dsp:cNvSpPr/>
      </dsp:nvSpPr>
      <dsp:spPr>
        <a:xfrm>
          <a:off x="1947843" y="4713627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6585C-9833-432D-8DBD-A2C0F2598E45}">
      <dsp:nvSpPr>
        <dsp:cNvPr id="0" name=""/>
        <dsp:cNvSpPr/>
      </dsp:nvSpPr>
      <dsp:spPr>
        <a:xfrm>
          <a:off x="2076935" y="4741663"/>
          <a:ext cx="6755816" cy="560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9. มีความรับผิดชอบต่อสังคมทุกระดับ</a:t>
          </a:r>
          <a:endParaRPr lang="en-US" sz="24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076935" y="4741663"/>
        <a:ext cx="6755816" cy="560719"/>
      </dsp:txXfrm>
    </dsp:sp>
    <dsp:sp modelId="{D754F9C4-8B73-4115-88C8-A1A1497AD86D}">
      <dsp:nvSpPr>
        <dsp:cNvPr id="0" name=""/>
        <dsp:cNvSpPr/>
      </dsp:nvSpPr>
      <dsp:spPr>
        <a:xfrm>
          <a:off x="1947843" y="5302383"/>
          <a:ext cx="688490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E39A9-01FE-4C72-94F6-890BAFFF8747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90AF9-09B1-4A2E-86C9-FC3D1DFEB5C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255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811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86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81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 rot="10800000">
            <a:off x="0" y="5645150"/>
            <a:ext cx="9144000" cy="63500"/>
            <a:chOff x="507492" y="1501519"/>
            <a:chExt cx="8129016" cy="63125"/>
          </a:xfrm>
        </p:grpSpPr>
        <p:cxnSp>
          <p:nvCxnSpPr>
            <p:cNvPr id="6" name="Straight Connector 7"/>
            <p:cNvCxnSpPr/>
            <p:nvPr/>
          </p:nvCxnSpPr>
          <p:spPr>
            <a:xfrm>
              <a:off x="523016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8"/>
            <p:cNvCxnSpPr/>
            <p:nvPr/>
          </p:nvCxnSpPr>
          <p:spPr>
            <a:xfrm>
              <a:off x="523016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0" y="1143000"/>
            <a:ext cx="9144000" cy="63500"/>
            <a:chOff x="507492" y="1501519"/>
            <a:chExt cx="8129016" cy="63125"/>
          </a:xfrm>
        </p:grpSpPr>
        <p:cxnSp>
          <p:nvCxnSpPr>
            <p:cNvPr id="9" name="Straight Connector 10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1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2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3" name="Rectangle 13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sp>
        <p:nvSpPr>
          <p:cNvPr id="15" name="Instructional Text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25376015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1B02F5E5-397A-476B-8506-7E33C54DAC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001562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占位符 6"/>
          <p:cNvSpPr>
            <a:spLocks noGrp="1"/>
          </p:cNvSpPr>
          <p:nvPr>
            <p:ph type="dgm" sz="quarter" idx="10"/>
          </p:nvPr>
        </p:nvSpPr>
        <p:spPr>
          <a:xfrm>
            <a:off x="3071802" y="571480"/>
            <a:ext cx="5214974" cy="40719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 noProof="0"/>
              <a:t>Click icon to add SmartArt graphic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>
          <a:xfrm>
            <a:off x="714375" y="571480"/>
            <a:ext cx="2143125" cy="400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071813" y="4786313"/>
            <a:ext cx="3429000" cy="78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42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95288"/>
            <a:ext cx="8305800" cy="563562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382000" cy="5105400"/>
          </a:xfrm>
          <a:prstGeom prst="rect">
            <a:avLst/>
          </a:prstGeo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6477000"/>
            <a:ext cx="2667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473825"/>
            <a:ext cx="609600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475C4-0328-4592-9973-18F433986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6726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14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719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041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323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143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610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643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398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FB3E-318B-4D5D-A9B7-D759DCC5D546}" type="datetimeFigureOut">
              <a:rPr lang="th-TH" smtClean="0"/>
              <a:t>20/01/66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AA1D-5B59-405A-95FD-7ACF6A314D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049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9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6" Type="http://schemas.openxmlformats.org/officeDocument/2006/relationships/image" Target="NULL"/><Relationship Id="rId5" Type="http://schemas.openxmlformats.org/officeDocument/2006/relationships/oleObject" Target="../embeddings/oleObject10.bin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0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740885" y="1367560"/>
            <a:ext cx="4940300" cy="1915968"/>
          </a:xfrm>
          <a:solidFill>
            <a:srgbClr val="CCFFFF"/>
          </a:solidFill>
        </p:spPr>
        <p:txBody>
          <a:bodyPr rtlCol="0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1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การวิจัยเพื่อพัฒนานวัตกรรมการเรียนรู้</a:t>
            </a:r>
            <a:b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b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(Research for Learning Development)</a:t>
            </a:r>
            <a:endParaRPr lang="th-TH" sz="3200" b="1" dirty="0">
              <a:effectLst>
                <a:outerShdw blurRad="38100" dist="38100" dir="2700000" algn="tl">
                  <a:srgbClr val="C0C0C0"/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13114" y="4462624"/>
            <a:ext cx="4687222" cy="955565"/>
          </a:xfrm>
        </p:spPr>
        <p:txBody>
          <a:bodyPr>
            <a:normAutofit fontScale="92500"/>
          </a:bodyPr>
          <a:lstStyle/>
          <a:p>
            <a:pPr algn="ctr"/>
            <a:r>
              <a:rPr lang="th-TH" b="1" dirty="0"/>
              <a:t>สอนโดย</a:t>
            </a:r>
          </a:p>
          <a:p>
            <a:pPr algn="ctr"/>
            <a:r>
              <a:rPr lang="th-TH" b="1" dirty="0"/>
              <a:t>อาจารย์ ดร.พัชราภรณ์  พิลาสมบัติ</a:t>
            </a:r>
          </a:p>
          <a:p>
            <a:pPr algn="ctr"/>
            <a:r>
              <a:rPr lang="th-TH" b="1" dirty="0"/>
              <a:t>สาขากลุ่มวิชาชีพครู คณะครุศาสตร์  มหาวิทยาลัยราชภัฏสวนสุนันทา</a:t>
            </a:r>
          </a:p>
        </p:txBody>
      </p:sp>
    </p:spTree>
    <p:extLst>
      <p:ext uri="{BB962C8B-B14F-4D97-AF65-F5344CB8AC3E}">
        <p14:creationId xmlns:p14="http://schemas.microsoft.com/office/powerpoint/2010/main" val="6398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ลักษณะสำคัญของการวิจัย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hape"/>
          <p:cNvSpPr/>
          <p:nvPr/>
        </p:nvSpPr>
        <p:spPr>
          <a:xfrm>
            <a:off x="4384408" y="2017515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16FFFF"/>
              </a:gs>
              <a:gs pos="100000">
                <a:srgbClr val="3C89E6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" name="Shape"/>
          <p:cNvSpPr/>
          <p:nvPr/>
        </p:nvSpPr>
        <p:spPr>
          <a:xfrm>
            <a:off x="4325294" y="1957563"/>
            <a:ext cx="690572" cy="656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Rounded Rectangle"/>
          <p:cNvSpPr/>
          <p:nvPr/>
        </p:nvSpPr>
        <p:spPr>
          <a:xfrm>
            <a:off x="22587" y="1655230"/>
            <a:ext cx="3992635" cy="1294788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Circle"/>
          <p:cNvSpPr/>
          <p:nvPr/>
        </p:nvSpPr>
        <p:spPr>
          <a:xfrm>
            <a:off x="3263405" y="1675371"/>
            <a:ext cx="1220702" cy="1220702"/>
          </a:xfrm>
          <a:prstGeom prst="ellipse">
            <a:avLst/>
          </a:prstGeom>
          <a:gradFill>
            <a:gsLst>
              <a:gs pos="0">
                <a:srgbClr val="16FFFF"/>
              </a:gs>
              <a:gs pos="100000">
                <a:srgbClr val="3C89E6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Circle"/>
          <p:cNvSpPr/>
          <p:nvPr/>
        </p:nvSpPr>
        <p:spPr>
          <a:xfrm>
            <a:off x="3380815" y="1792781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Shape"/>
          <p:cNvSpPr/>
          <p:nvPr/>
        </p:nvSpPr>
        <p:spPr>
          <a:xfrm>
            <a:off x="130021" y="1735957"/>
            <a:ext cx="4117505" cy="1145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มีจุดมุ่งหมายเพื่อแสวงหาข้อเท็จจริง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ที่จะนำไปสู่การสร้างองค์ความรู้ใหม่ 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การสร้างกฎเกณฑ์ หรือพัฒนาทฤษฎีต่าง ๆ</a:t>
            </a:r>
            <a:endParaRPr sz="2400" dirty="0"/>
          </a:p>
        </p:txBody>
      </p:sp>
      <p:sp>
        <p:nvSpPr>
          <p:cNvPr id="12" name="Circle"/>
          <p:cNvSpPr/>
          <p:nvPr/>
        </p:nvSpPr>
        <p:spPr>
          <a:xfrm>
            <a:off x="3575435" y="1987400"/>
            <a:ext cx="596642" cy="596643"/>
          </a:xfrm>
          <a:prstGeom prst="ellipse">
            <a:avLst/>
          </a:prstGeom>
          <a:gradFill>
            <a:gsLst>
              <a:gs pos="0">
                <a:srgbClr val="16FFFF"/>
              </a:gs>
              <a:gs pos="100000">
                <a:srgbClr val="3C89E6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" name="Shape"/>
          <p:cNvSpPr/>
          <p:nvPr/>
        </p:nvSpPr>
        <p:spPr>
          <a:xfrm flipH="1">
            <a:off x="4559245" y="3009970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Shape"/>
          <p:cNvSpPr/>
          <p:nvPr/>
        </p:nvSpPr>
        <p:spPr>
          <a:xfrm flipH="1">
            <a:off x="4500131" y="2950018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Rounded Rectangle"/>
          <p:cNvSpPr/>
          <p:nvPr/>
        </p:nvSpPr>
        <p:spPr>
          <a:xfrm flipH="1">
            <a:off x="5506612" y="2621874"/>
            <a:ext cx="3607717" cy="1220702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Circle"/>
          <p:cNvSpPr/>
          <p:nvPr/>
        </p:nvSpPr>
        <p:spPr>
          <a:xfrm>
            <a:off x="5022355" y="2621874"/>
            <a:ext cx="1220702" cy="1220702"/>
          </a:xfrm>
          <a:prstGeom prst="ellipse">
            <a:avLst/>
          </a:pr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" name="Circle"/>
          <p:cNvSpPr/>
          <p:nvPr/>
        </p:nvSpPr>
        <p:spPr>
          <a:xfrm>
            <a:off x="5139766" y="2739284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Shape"/>
          <p:cNvSpPr/>
          <p:nvPr/>
        </p:nvSpPr>
        <p:spPr>
          <a:xfrm flipH="1">
            <a:off x="5252171" y="2723189"/>
            <a:ext cx="3747696" cy="1031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000" dirty="0"/>
              <a:t>               </a:t>
            </a:r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มีกระบวนการที่เป็นระบบ</a:t>
            </a:r>
          </a:p>
          <a:p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มีการวางแผนล่วงหน้าอย่างมีเหตุผล</a:t>
            </a:r>
          </a:p>
          <a:p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อันจะนำไปสู่ข้อค้นพบที่เชื่อถือได้</a:t>
            </a:r>
            <a:endParaRPr sz="2000" dirty="0"/>
          </a:p>
        </p:txBody>
      </p:sp>
      <p:sp>
        <p:nvSpPr>
          <p:cNvPr id="20" name="Circle"/>
          <p:cNvSpPr/>
          <p:nvPr/>
        </p:nvSpPr>
        <p:spPr>
          <a:xfrm>
            <a:off x="5334385" y="2933904"/>
            <a:ext cx="596642" cy="596642"/>
          </a:xfrm>
          <a:prstGeom prst="ellipse">
            <a:avLst/>
          </a:pr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Shape"/>
          <p:cNvSpPr/>
          <p:nvPr/>
        </p:nvSpPr>
        <p:spPr>
          <a:xfrm>
            <a:off x="4420523" y="3996073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" name="Shape"/>
          <p:cNvSpPr/>
          <p:nvPr/>
        </p:nvSpPr>
        <p:spPr>
          <a:xfrm>
            <a:off x="4361409" y="3936121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Rounded Rectangle"/>
          <p:cNvSpPr/>
          <p:nvPr/>
        </p:nvSpPr>
        <p:spPr>
          <a:xfrm>
            <a:off x="36115" y="3644331"/>
            <a:ext cx="3992635" cy="1284245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Circle"/>
          <p:cNvSpPr/>
          <p:nvPr/>
        </p:nvSpPr>
        <p:spPr>
          <a:xfrm>
            <a:off x="3299520" y="3653929"/>
            <a:ext cx="1220702" cy="1220702"/>
          </a:xfrm>
          <a:prstGeom prst="ellipse">
            <a:avLst/>
          </a:pr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Circle"/>
          <p:cNvSpPr/>
          <p:nvPr/>
        </p:nvSpPr>
        <p:spPr>
          <a:xfrm>
            <a:off x="3416930" y="3771340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" name="Shape"/>
          <p:cNvSpPr/>
          <p:nvPr/>
        </p:nvSpPr>
        <p:spPr>
          <a:xfrm>
            <a:off x="101059" y="3729627"/>
            <a:ext cx="4283349" cy="1121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มีปัญหาวิจัยที่สามารถตรวจสอบหรือ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หาคำตอบได้ด้วยวิธีการทางวิทยาศาสตร์</a:t>
            </a:r>
            <a:endParaRPr sz="2400" dirty="0"/>
          </a:p>
        </p:txBody>
      </p:sp>
      <p:sp>
        <p:nvSpPr>
          <p:cNvPr id="28" name="Circle"/>
          <p:cNvSpPr/>
          <p:nvPr/>
        </p:nvSpPr>
        <p:spPr>
          <a:xfrm>
            <a:off x="3829650" y="3989728"/>
            <a:ext cx="520524" cy="566574"/>
          </a:xfrm>
          <a:prstGeom prst="ellipse">
            <a:avLst/>
          </a:pr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0" name="Shape"/>
          <p:cNvSpPr/>
          <p:nvPr/>
        </p:nvSpPr>
        <p:spPr>
          <a:xfrm flipH="1">
            <a:off x="4595360" y="4988528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B5FD17"/>
              </a:gs>
              <a:gs pos="100000">
                <a:srgbClr val="53B55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1" name="Shape"/>
          <p:cNvSpPr/>
          <p:nvPr/>
        </p:nvSpPr>
        <p:spPr>
          <a:xfrm flipH="1">
            <a:off x="4536247" y="4928577"/>
            <a:ext cx="690571" cy="656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Rounded Rectangle"/>
          <p:cNvSpPr/>
          <p:nvPr/>
        </p:nvSpPr>
        <p:spPr>
          <a:xfrm flipH="1">
            <a:off x="5536279" y="4611119"/>
            <a:ext cx="3578049" cy="1221540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" name="Circle"/>
          <p:cNvSpPr/>
          <p:nvPr/>
        </p:nvSpPr>
        <p:spPr>
          <a:xfrm>
            <a:off x="5058470" y="4600432"/>
            <a:ext cx="1220702" cy="1220702"/>
          </a:xfrm>
          <a:prstGeom prst="ellipse">
            <a:avLst/>
          </a:prstGeom>
          <a:gradFill>
            <a:gsLst>
              <a:gs pos="0">
                <a:srgbClr val="B5FD17"/>
              </a:gs>
              <a:gs pos="100000">
                <a:srgbClr val="53B55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Circle"/>
          <p:cNvSpPr/>
          <p:nvPr/>
        </p:nvSpPr>
        <p:spPr>
          <a:xfrm>
            <a:off x="5175880" y="4717842"/>
            <a:ext cx="985881" cy="985882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" name="Shape"/>
          <p:cNvSpPr/>
          <p:nvPr/>
        </p:nvSpPr>
        <p:spPr>
          <a:xfrm flipH="1">
            <a:off x="5307073" y="4665570"/>
            <a:ext cx="3747696" cy="108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400" dirty="0"/>
              <a:t>           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ต้องมีการศึกษาค้นคว้า เพื่อให้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เห็นแนวทางในการต่อยอดองค์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ความรู้ใหม่</a:t>
            </a:r>
            <a:endParaRPr sz="2400" dirty="0"/>
          </a:p>
        </p:txBody>
      </p:sp>
      <p:sp>
        <p:nvSpPr>
          <p:cNvPr id="36" name="Circle"/>
          <p:cNvSpPr/>
          <p:nvPr/>
        </p:nvSpPr>
        <p:spPr>
          <a:xfrm>
            <a:off x="5370500" y="4912462"/>
            <a:ext cx="596642" cy="596642"/>
          </a:xfrm>
          <a:prstGeom prst="ellipse">
            <a:avLst/>
          </a:prstGeom>
          <a:gradFill>
            <a:gsLst>
              <a:gs pos="0">
                <a:srgbClr val="B5FD17"/>
              </a:gs>
              <a:gs pos="100000">
                <a:srgbClr val="53B55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7" name="icon-pngs-9.jpg copy 4.png" descr="icon-pngs-9.jpg copy 4.png"/>
          <p:cNvPicPr>
            <a:picLocks noChangeAspect="1"/>
          </p:cNvPicPr>
          <p:nvPr/>
        </p:nvPicPr>
        <p:blipFill>
          <a:blip r:embed="rId2"/>
          <a:srcRect t="1079" b="1079"/>
          <a:stretch>
            <a:fillRect/>
          </a:stretch>
        </p:blipFill>
        <p:spPr>
          <a:xfrm>
            <a:off x="3723474" y="2143278"/>
            <a:ext cx="284885" cy="28488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"/>
          <p:cNvSpPr/>
          <p:nvPr/>
        </p:nvSpPr>
        <p:spPr>
          <a:xfrm>
            <a:off x="4414075" y="5979442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FF0B0C"/>
              </a:gs>
              <a:gs pos="100000">
                <a:srgbClr val="D3194A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9" name="Shape"/>
          <p:cNvSpPr/>
          <p:nvPr/>
        </p:nvSpPr>
        <p:spPr>
          <a:xfrm>
            <a:off x="4354962" y="5919490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Rounded Rectangle"/>
          <p:cNvSpPr/>
          <p:nvPr/>
        </p:nvSpPr>
        <p:spPr>
          <a:xfrm>
            <a:off x="29668" y="5756801"/>
            <a:ext cx="3992635" cy="981696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Circle"/>
          <p:cNvSpPr/>
          <p:nvPr/>
        </p:nvSpPr>
        <p:spPr>
          <a:xfrm>
            <a:off x="3293072" y="5637298"/>
            <a:ext cx="1220702" cy="1220702"/>
          </a:xfrm>
          <a:prstGeom prst="ellipse">
            <a:avLst/>
          </a:prstGeom>
          <a:gradFill>
            <a:gsLst>
              <a:gs pos="0">
                <a:srgbClr val="FF0B0C"/>
              </a:gs>
              <a:gs pos="100000">
                <a:srgbClr val="D3194A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2" name="Circle"/>
          <p:cNvSpPr/>
          <p:nvPr/>
        </p:nvSpPr>
        <p:spPr>
          <a:xfrm>
            <a:off x="3410483" y="5754708"/>
            <a:ext cx="985881" cy="985882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Shape"/>
          <p:cNvSpPr/>
          <p:nvPr/>
        </p:nvSpPr>
        <p:spPr>
          <a:xfrm>
            <a:off x="130021" y="5821134"/>
            <a:ext cx="4147171" cy="862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ต้องอาศัยข้อมูลที่เที่ยงตรงและเชื่อถือได้</a:t>
            </a:r>
          </a:p>
          <a:p>
            <a:r>
              <a:rPr lang="th-TH" sz="2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ดังนั้นจึงจำเป็นต้องมีเครื่องมือที่มีคุณภาพ</a:t>
            </a:r>
            <a:endParaRPr sz="2200" dirty="0"/>
          </a:p>
        </p:txBody>
      </p:sp>
      <p:sp>
        <p:nvSpPr>
          <p:cNvPr id="44" name="Circle"/>
          <p:cNvSpPr/>
          <p:nvPr/>
        </p:nvSpPr>
        <p:spPr>
          <a:xfrm>
            <a:off x="3605102" y="5949328"/>
            <a:ext cx="596643" cy="596642"/>
          </a:xfrm>
          <a:prstGeom prst="ellipse">
            <a:avLst/>
          </a:prstGeom>
          <a:gradFill>
            <a:gsLst>
              <a:gs pos="0">
                <a:srgbClr val="FF0B0C"/>
              </a:gs>
              <a:gs pos="100000">
                <a:srgbClr val="D3194A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7" name="icon-pngs-9.jpg copy 2.png" descr="icon-pngs-9.jpg copy 2.png"/>
          <p:cNvPicPr>
            <a:picLocks noChangeAspect="1"/>
          </p:cNvPicPr>
          <p:nvPr/>
        </p:nvPicPr>
        <p:blipFill>
          <a:blip r:embed="rId3"/>
          <a:srcRect l="2447" r="2447"/>
          <a:stretch>
            <a:fillRect/>
          </a:stretch>
        </p:blipFill>
        <p:spPr>
          <a:xfrm>
            <a:off x="3775141" y="6119689"/>
            <a:ext cx="284885" cy="28488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4665354" y="429965"/>
            <a:ext cx="4129695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การวิจัยที่มีความสมบูรณ์และมีประสิทธิภาพนั้นมีลักษณะสำคัญ ดังนี้</a:t>
            </a:r>
          </a:p>
        </p:txBody>
      </p:sp>
      <p:pic>
        <p:nvPicPr>
          <p:cNvPr id="13" name="gearbrain.png" descr="gearbrai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27738" y="3089781"/>
            <a:ext cx="239383" cy="28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39" y="4123919"/>
            <a:ext cx="286537" cy="280440"/>
          </a:xfrm>
          <a:prstGeom prst="rect">
            <a:avLst/>
          </a:prstGeom>
        </p:spPr>
      </p:pic>
      <p:pic>
        <p:nvPicPr>
          <p:cNvPr id="49" name="kisspng-airplane-clip-art-airplane-vector-5ad8869c05a6a8.4726163315241396760232.png" descr="kisspng-airplane-clip-art-airplane-vector-5ad8869c05a6a8.472616331524139676023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36279" y="5079446"/>
            <a:ext cx="284885" cy="28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8637" t="27728" r="19849" b="19091"/>
          <a:stretch/>
        </p:blipFill>
        <p:spPr>
          <a:xfrm flipH="1">
            <a:off x="6691077" y="1145654"/>
            <a:ext cx="1238786" cy="1078902"/>
          </a:xfrm>
          <a:prstGeom prst="rect">
            <a:avLst/>
          </a:prstGeom>
        </p:spPr>
      </p:pic>
      <p:sp>
        <p:nvSpPr>
          <p:cNvPr id="46" name="TextBox 22"/>
          <p:cNvSpPr txBox="1">
            <a:spLocks noChangeArrowheads="1"/>
          </p:cNvSpPr>
          <p:nvPr/>
        </p:nvSpPr>
        <p:spPr bwMode="auto">
          <a:xfrm>
            <a:off x="5787736" y="6465887"/>
            <a:ext cx="3356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วรรณี แกมเกตุ (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2551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70064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81000"/>
            <a:ext cx="7086600" cy="1066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sz="4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การกำหนดขนาดตัวอย่าง </a:t>
            </a:r>
            <a:r>
              <a:rPr lang="en-US" sz="4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(Sample Size)</a:t>
            </a:r>
            <a:endParaRPr lang="th-TH" sz="48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 dirty="0">
                <a:latin typeface="Angsana New" pitchFamily="18" charset="-34"/>
              </a:rPr>
              <a:t>	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57200" y="1981200"/>
            <a:ext cx="8229600" cy="4362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23900" lvl="1" indent="-533400"/>
            <a:r>
              <a:rPr lang="th-TH" sz="3600" b="1" dirty="0">
                <a:solidFill>
                  <a:schemeClr val="tx2"/>
                </a:solidFill>
                <a:latin typeface="Angsana New" pitchFamily="18" charset="-34"/>
              </a:rPr>
              <a:t>ทำได้ 2 วิธี</a:t>
            </a:r>
          </a:p>
          <a:p>
            <a:pPr marL="723900" lvl="1" indent="-533400"/>
            <a:endParaRPr lang="th-TH" sz="36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r>
              <a:rPr lang="th-TH" sz="3600" b="1" dirty="0">
                <a:solidFill>
                  <a:schemeClr val="tx2"/>
                </a:solidFill>
                <a:latin typeface="Angsana New" pitchFamily="18" charset="-34"/>
              </a:rPr>
              <a:t>	1. ดูจากตารางสำเร็จรูป</a:t>
            </a:r>
          </a:p>
          <a:p>
            <a:pPr marL="723900" lvl="1" indent="-533400"/>
            <a:endParaRPr lang="th-TH" sz="36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r>
              <a:rPr lang="th-TH" sz="3600" b="1" dirty="0">
                <a:solidFill>
                  <a:schemeClr val="tx2"/>
                </a:solidFill>
                <a:latin typeface="Angsana New" pitchFamily="18" charset="-34"/>
              </a:rPr>
              <a:t>	2. คำนวณจากสูตร</a:t>
            </a:r>
          </a:p>
          <a:p>
            <a:pPr marL="723900" lvl="1" indent="-533400"/>
            <a:endParaRPr lang="th-TH" sz="36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endParaRPr lang="th-TH" sz="3200" dirty="0">
              <a:solidFill>
                <a:schemeClr val="tx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17523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75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/>
              <a:t>ลักษณะของกลุ่มตัวอย่างที่ดี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656" y="1769805"/>
            <a:ext cx="7886700" cy="20844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/>
              <a:t>ต้องมีลักษณะความเป็นตัวแทนที่ดี</a:t>
            </a:r>
          </a:p>
          <a:p>
            <a:pPr marL="0" indent="0">
              <a:buNone/>
            </a:pPr>
            <a:endParaRPr lang="th-TH" dirty="0"/>
          </a:p>
          <a:p>
            <a:r>
              <a:rPr lang="th-TH" dirty="0"/>
              <a:t>ขนาดของกลุ่มตัวอย่างต้องมีจำนวนพอเหมาะที่จะทำการทดสอบเพื่อนำผลไปสรุปเป็นผลของกลุ่มประชากรได้</a:t>
            </a:r>
          </a:p>
        </p:txBody>
      </p:sp>
    </p:spTree>
    <p:extLst>
      <p:ext uri="{BB962C8B-B14F-4D97-AF65-F5344CB8AC3E}">
        <p14:creationId xmlns:p14="http://schemas.microsoft.com/office/powerpoint/2010/main" val="25580829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ab1121\Desktop\k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7" y="786581"/>
            <a:ext cx="7452851" cy="53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657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06478"/>
            <a:ext cx="7766050" cy="6587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4800" b="1" dirty="0">
                <a:solidFill>
                  <a:schemeClr val="accent1">
                    <a:lumMod val="75000"/>
                  </a:schemeClr>
                </a:solidFill>
                <a:effectLst/>
                <a:latin typeface="Angsana New" pitchFamily="18" charset="-34"/>
              </a:rPr>
              <a:t>การคำนวณหาขนาดตัวอย่าง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Angsana New" pitchFamily="18" charset="-34"/>
              </a:rPr>
              <a:t>(Sample Size)</a:t>
            </a:r>
            <a:endParaRPr lang="th-TH" sz="4800" b="1" dirty="0">
              <a:solidFill>
                <a:schemeClr val="accent1">
                  <a:lumMod val="75000"/>
                </a:schemeClr>
              </a:solidFill>
              <a:effectLst/>
              <a:latin typeface="Angsana New" pitchFamily="18" charset="-34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23850" y="1125538"/>
            <a:ext cx="8229600" cy="53860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23900" lvl="1" indent="-533400"/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ใช้สูตรของ </a:t>
            </a:r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Yamane (1973)</a:t>
            </a:r>
            <a:endParaRPr lang="th-TH" b="1" dirty="0">
              <a:solidFill>
                <a:schemeClr val="tx2"/>
              </a:solidFill>
              <a:latin typeface="Angsana New" pitchFamily="18" charset="-34"/>
              <a:cs typeface="Angsana New" pitchFamily="18" charset="-34"/>
            </a:endParaRPr>
          </a:p>
          <a:p>
            <a:pPr marL="723900" lvl="1" indent="-533400"/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                   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N</a:t>
            </a:r>
            <a:endParaRPr lang="th-TH" b="1" dirty="0">
              <a:solidFill>
                <a:schemeClr val="tx2"/>
              </a:solidFill>
              <a:latin typeface="Angsana New" pitchFamily="18" charset="-34"/>
              <a:cs typeface="Angsana New" pitchFamily="18" charset="-34"/>
            </a:endParaRPr>
          </a:p>
          <a:p>
            <a:pPr marL="723900" lvl="1" indent="-533400"/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	n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------------- </a:t>
            </a:r>
          </a:p>
          <a:p>
            <a:pPr marL="723900" lvl="1" indent="-533400"/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			            2</a:t>
            </a:r>
            <a:endParaRPr lang="th-TH" b="1" dirty="0">
              <a:solidFill>
                <a:schemeClr val="tx2"/>
              </a:solidFill>
              <a:latin typeface="Angsana New" pitchFamily="18" charset="-34"/>
              <a:cs typeface="Angsana New" pitchFamily="18" charset="-34"/>
            </a:endParaRPr>
          </a:p>
          <a:p>
            <a:pPr marL="723900" lvl="1" indent="-533400"/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			</a:t>
            </a:r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1 +Ne</a:t>
            </a:r>
            <a:endParaRPr lang="th-TH" b="1" dirty="0">
              <a:solidFill>
                <a:schemeClr val="tx2"/>
              </a:solidFill>
              <a:latin typeface="Angsana New" pitchFamily="18" charset="-34"/>
              <a:cs typeface="Angsana New" pitchFamily="18" charset="-34"/>
            </a:endParaRPr>
          </a:p>
          <a:p>
            <a:pPr marL="723900" lvl="1" indent="-533400"/>
            <a:endParaRPr lang="th-TH" b="1" dirty="0">
              <a:solidFill>
                <a:schemeClr val="tx2"/>
              </a:solidFill>
              <a:latin typeface="Angsana New" pitchFamily="18" charset="-34"/>
              <a:cs typeface="Angsana New" pitchFamily="18" charset="-34"/>
            </a:endParaRPr>
          </a:p>
          <a:p>
            <a:pPr marL="723900" lvl="1" indent="-533400"/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N	 = 	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จำนวนประชากร</a:t>
            </a:r>
          </a:p>
          <a:p>
            <a:pPr marL="723900" lvl="1" indent="-533400"/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e	=		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ความน่าจะเป็นในการเกิดความคลาดเคลื่อน</a:t>
            </a:r>
          </a:p>
          <a:p>
            <a:pPr marL="723900" lvl="1" indent="-533400"/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                            ที่ยอมให้มีได้</a:t>
            </a:r>
          </a:p>
          <a:p>
            <a:pPr marL="723900" lvl="1" indent="-533400"/>
            <a:r>
              <a:rPr lang="en-US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n	=		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ขนาดของกลุ่มตัวอย่าง</a:t>
            </a:r>
          </a:p>
          <a:p>
            <a:pPr marL="723900" lvl="1" indent="-533400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  <p:pic>
        <p:nvPicPr>
          <p:cNvPr id="58373" name="Picture 6" descr="8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21" y="440531"/>
            <a:ext cx="1981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23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  <p:bldP spid="66563" grpId="0" build="allAtOnce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447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เครื่องมือที่ใช้ในการวิจัย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700213"/>
            <a:ext cx="8229600" cy="48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44600" indent="-1244600" algn="l"/>
            <a:r>
              <a:rPr lang="th-TH" sz="4000" b="1" dirty="0">
                <a:effectLst/>
              </a:rPr>
              <a:t>สิ่งทำคัญประการหนึ่งของการทำวิจัย </a:t>
            </a:r>
          </a:p>
          <a:p>
            <a:pPr marL="1244600" indent="-1244600" algn="l"/>
            <a:r>
              <a:rPr lang="th-TH" sz="4000" dirty="0">
                <a:effectLst/>
              </a:rPr>
              <a:t>คือ 	ความสามารถการสร้างและเลือกใช้เครื่องมือในการเก็บรวบรวมข้อมูลได้อย่างเหมาะสม เพราะผลการวิจัยจะเชื่อถือได้มากน้อยเพียงใดย่อมขึ้นอยู่กับหลักฐานข้อมูลที่รวบรวมมาได้</a:t>
            </a:r>
          </a:p>
          <a:p>
            <a:pPr marL="1244600" indent="-1244600" algn="l" eaLnBrk="1" hangingPunct="1"/>
            <a:r>
              <a:rPr lang="th-TH" sz="4000" dirty="0">
                <a:effectLst/>
              </a:rPr>
              <a:t>หมายถึง อุปกรณ์ต่าง ๆ ที่ใช้ในการเก็บรวบรวม ข้อมูล    เพื่อนำไปใช้ในการวิเคราะห์ หาข้อสรุปของผลการวิจัยนั้น</a:t>
            </a:r>
          </a:p>
          <a:p>
            <a:pPr marL="1244600" indent="-1244600" algn="l" eaLnBrk="1" hangingPunct="1"/>
            <a:endParaRPr lang="th-TH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15621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447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เครื่องมือที่ใช้ในการวิจัย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700213"/>
            <a:ext cx="8229600" cy="48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244600" indent="-1244600" algn="l"/>
            <a:r>
              <a:rPr lang="th-TH" sz="4000" b="1" dirty="0">
                <a:solidFill>
                  <a:schemeClr val="accent1">
                    <a:lumMod val="75000"/>
                  </a:schemeClr>
                </a:solidFill>
              </a:rPr>
              <a:t>เครื่องมือที่ใช้ในการวิจัย </a:t>
            </a:r>
          </a:p>
          <a:p>
            <a:pPr marL="1244600" indent="-1244600" algn="l"/>
            <a:endParaRPr lang="th-TH" sz="4000" b="1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1244600" indent="-1244600" algn="l"/>
            <a:r>
              <a:rPr lang="th-TH" sz="4000" dirty="0">
                <a:effectLst/>
              </a:rPr>
              <a:t>หมายถึง อุปกรณ์ต่าง ๆ ที่ใช้ในการเก็บรวบรวม ข้อมูล    เพื่อนำไปใช้ในการวิเคราะห์ หาข้อสรุปของผลการวิจัยนั้น</a:t>
            </a:r>
          </a:p>
          <a:p>
            <a:pPr marL="1244600" indent="-1244600" algn="l" eaLnBrk="1" hangingPunct="1"/>
            <a:endParaRPr lang="th-TH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40620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60350"/>
            <a:ext cx="84582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th-TH" sz="4800" b="1" dirty="0">
                <a:solidFill>
                  <a:schemeClr val="accent1">
                    <a:lumMod val="75000"/>
                  </a:schemeClr>
                </a:solidFill>
                <a:effectLst/>
                <a:latin typeface="DilleniaUPC" pitchFamily="18" charset="-34"/>
                <a:cs typeface="DilleniaUPC" pitchFamily="18" charset="-34"/>
              </a:rPr>
              <a:t>แบบสอบถาม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/>
                <a:latin typeface="DilleniaUPC" pitchFamily="18" charset="-34"/>
                <a:cs typeface="DilleniaUPC" pitchFamily="18" charset="-34"/>
              </a:rPr>
              <a:t>(Questionnaires)</a:t>
            </a:r>
            <a:endParaRPr lang="th-TH" sz="4800" b="1" dirty="0">
              <a:solidFill>
                <a:schemeClr val="accent1">
                  <a:lumMod val="75000"/>
                </a:schemeClr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71600"/>
            <a:ext cx="8610600" cy="5257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sz="2800" dirty="0"/>
              <a:t>          </a:t>
            </a:r>
            <a:r>
              <a:rPr lang="th-TH" sz="2800" b="1" dirty="0">
                <a:effectLst/>
              </a:rPr>
              <a:t>เป็นชุดของคำถามที่เกี่ยวกับข้อเท็จจริง ความคิดเห็น หรือ เป็นเรื่องราว   ต่าง ๆ เพื่อให้ได้ข้อมูลที่สอดคล้องกับวัตถุประสงค์ของการวิจัย</a:t>
            </a:r>
          </a:p>
          <a:p>
            <a:pPr marL="609600" indent="-609600" algn="l" eaLnBrk="1" hangingPunct="1">
              <a:defRPr/>
            </a:pPr>
            <a:endParaRPr lang="en-US" b="1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</a:rPr>
              <a:t>ประเภทของคำถาม</a:t>
            </a:r>
            <a:endParaRPr lang="en-US" sz="3600" b="1" dirty="0">
              <a:effectLst/>
            </a:endParaRPr>
          </a:p>
          <a:p>
            <a:pPr marL="609600" indent="-609600" algn="l" eaLnBrk="1" hangingPunct="1">
              <a:defRPr/>
            </a:pPr>
            <a:endParaRPr lang="th-TH" sz="3600" b="1" dirty="0">
              <a:effectLst/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th-TH" b="1" dirty="0">
                <a:effectLst/>
              </a:rPr>
              <a:t>คำถามเกี่ยวกับข้อเท็จจริง </a:t>
            </a:r>
            <a:r>
              <a:rPr lang="en-US" b="1" dirty="0">
                <a:effectLst/>
              </a:rPr>
              <a:t>(Fact Question)</a:t>
            </a:r>
            <a:endParaRPr lang="th-TH" b="1" dirty="0">
              <a:effectLst/>
            </a:endParaRPr>
          </a:p>
          <a:p>
            <a:pPr marL="609600" indent="-609600" algn="l" eaLnBrk="1" hangingPunct="1">
              <a:buFontTx/>
              <a:buNone/>
              <a:defRPr/>
            </a:pPr>
            <a:r>
              <a:rPr lang="th-TH" b="1" dirty="0">
                <a:effectLst/>
              </a:rPr>
              <a:t>2.	คำถามเกี่ยวกับการสนเทศ</a:t>
            </a:r>
            <a:r>
              <a:rPr lang="en-US" b="1" dirty="0">
                <a:effectLst/>
              </a:rPr>
              <a:t>(Information Question)</a:t>
            </a:r>
            <a:endParaRPr lang="th-TH" b="1" dirty="0">
              <a:effectLst/>
            </a:endParaRPr>
          </a:p>
          <a:p>
            <a:pPr marL="609600" indent="-609600" algn="l" eaLnBrk="1" hangingPunct="1">
              <a:buFontTx/>
              <a:buNone/>
              <a:defRPr/>
            </a:pPr>
            <a:r>
              <a:rPr lang="en-US" b="1" dirty="0">
                <a:effectLst/>
              </a:rPr>
              <a:t>3.	</a:t>
            </a:r>
            <a:r>
              <a:rPr lang="th-TH" b="1" dirty="0">
                <a:effectLst/>
              </a:rPr>
              <a:t>คำถามที่เป็นข้อคิดเห็นและเจตคติ </a:t>
            </a:r>
            <a:r>
              <a:rPr lang="en-US" b="1" dirty="0">
                <a:effectLst/>
              </a:rPr>
              <a:t>( Opinion and Attitude Question)</a:t>
            </a:r>
          </a:p>
        </p:txBody>
      </p:sp>
    </p:spTree>
    <p:extLst>
      <p:ext uri="{BB962C8B-B14F-4D97-AF65-F5344CB8AC3E}">
        <p14:creationId xmlns:p14="http://schemas.microsoft.com/office/powerpoint/2010/main" val="18822561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dirty="0">
                <a:solidFill>
                  <a:srgbClr val="0070C0"/>
                </a:solidFill>
                <a:effectLst/>
                <a:latin typeface="AngsanaUPC" pitchFamily="18" charset="-34"/>
                <a:cs typeface="AngsanaUPC" pitchFamily="18" charset="-34"/>
              </a:rPr>
              <a:t>ขั้นตอนในการสร้างแบบสอบถาม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71600"/>
            <a:ext cx="8610600" cy="5257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dirty="0">
                <a:effectLst/>
              </a:rPr>
              <a:t>1</a:t>
            </a:r>
            <a:r>
              <a:rPr lang="th-TH" b="1" dirty="0">
                <a:effectLst/>
              </a:rPr>
              <a:t>. ขั้นกำหนดข้อมูลที่ต้องการ </a:t>
            </a:r>
            <a:r>
              <a:rPr lang="th-TH" dirty="0">
                <a:effectLst/>
              </a:rPr>
              <a:t>(เรื่องใด /ตัวแปรอะไรบ้าง)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2. ขั้นกำหนดรูปแบบของคำถาม </a:t>
            </a:r>
            <a:r>
              <a:rPr lang="th-TH" dirty="0">
                <a:effectLst/>
              </a:rPr>
              <a:t>(ปลายเปิด / ปลายปิด)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3. ขั้นร่างแบบสอบถาม</a:t>
            </a:r>
            <a:r>
              <a:rPr lang="th-TH" dirty="0">
                <a:effectLst/>
              </a:rPr>
              <a:t>(สัมพันธ์จุดมุ่งหมาย ปัญหา /กระชับ/ไม่กำกวม/ภาษาง่าย ๆ /แต่ละข้อถามเพียงประเด็นเดียว/ไม่ควรปฏิเสธซ้อนปฏิเสธ/ไม่ควรชี้แนะคำตอบ/คำเน้นพิเศษควรขีดเส้นใต้ ฯลฯ)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4. ขั้นตรวจสอบแบบสอบถาม</a:t>
            </a:r>
            <a:r>
              <a:rPr lang="th-TH" dirty="0">
                <a:effectLst/>
              </a:rPr>
              <a:t>(ตรวจความเที่ยงตรงตามเนื้อหา/มีคนภายนอกวิจารณ์เพื่อปรับปรุง)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5. ขั้นทดลองใช้แบบสอบถาม</a:t>
            </a:r>
            <a:r>
              <a:rPr lang="th-TH" dirty="0">
                <a:effectLst/>
              </a:rPr>
              <a:t>(เพื่อหาค่าความเชื่อมั่นของแบบสอบถาม)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6. ขั้นบรรณจักรณ์</a:t>
            </a:r>
            <a:r>
              <a:rPr lang="th-TH" dirty="0">
                <a:effectLst/>
              </a:rPr>
              <a:t>(พิจารณาโดยละเอียดในขั้นสุดท้ายก่อนส่งไปตีพิมพ์)</a:t>
            </a:r>
          </a:p>
          <a:p>
            <a:pPr marL="609600" indent="-609600" algn="l" eaLnBrk="1" hangingPunct="1"/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72636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64647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400" b="1" dirty="0">
                <a:solidFill>
                  <a:srgbClr val="0070C0"/>
                </a:solidFill>
                <a:effectLst/>
              </a:rPr>
              <a:t>หลังการสร้างแบบสอบถามเสร็จ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71600"/>
            <a:ext cx="8610600" cy="5257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เก็บรวบรวมข้อมูล</a:t>
            </a: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</a:rPr>
              <a:t>	1.1 ใช้สื่อไปรษณีย์</a:t>
            </a: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</a:rPr>
              <a:t>	1.2 จ้างคนดำเนินการ</a:t>
            </a: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</a:rPr>
              <a:t>2. การติดตามผล (กรณีได้แบบสอบถามคืนมาไม่ครบ)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3. การประมวลผลข้อมูล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3.1 ข้อเท็จจริง (เพศ,วุฒิ,ฯลฯ หาค่าร้อยละ)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3.2 ข้อมูลความคิดเห็น (</a:t>
            </a:r>
            <a:r>
              <a:rPr lang="en-US" b="1" dirty="0">
                <a:effectLst/>
              </a:rPr>
              <a:t> Mean, S.D. ,t-test ,F-test)</a:t>
            </a:r>
          </a:p>
          <a:p>
            <a:pPr marL="609600" indent="-609600" algn="l" eaLnBrk="1" hangingPunct="1"/>
            <a:endParaRPr lang="en-US" b="1" dirty="0">
              <a:effectLst/>
            </a:endParaRPr>
          </a:p>
          <a:p>
            <a:pPr marL="609600" indent="-609600" algn="l" eaLnBrk="1" hangingPunct="1"/>
            <a:endParaRPr lang="en-US" b="1" dirty="0">
              <a:effectLst/>
            </a:endParaRPr>
          </a:p>
          <a:p>
            <a:pPr marL="609600" indent="-609600" eaLnBrk="1" hangingPunct="1"/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4106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70C0"/>
                </a:solidFill>
                <a:effectLst/>
              </a:rPr>
              <a:t>ข้อดีของการใช้แบบสอบถาม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752600"/>
            <a:ext cx="8610600" cy="4876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sz="3200" b="1" dirty="0">
                <a:effectLst/>
              </a:rPr>
              <a:t>1.	</a:t>
            </a:r>
            <a:r>
              <a:rPr lang="th-TH" sz="3200" dirty="0">
                <a:effectLst/>
              </a:rPr>
              <a:t>เก็บข้อมูลง่าย ประหยัดเงินและแรงงาน</a:t>
            </a:r>
          </a:p>
          <a:p>
            <a:pPr marL="609600" indent="-609600" algn="l" eaLnBrk="1" hangingPunct="1">
              <a:defRPr/>
            </a:pPr>
            <a:r>
              <a:rPr lang="th-TH" sz="3200" dirty="0">
                <a:effectLst/>
              </a:rPr>
              <a:t>2. 	เหมาะกับวิจัยที่มีประชากรมากหรือกระจายทั่วประเทศ</a:t>
            </a:r>
          </a:p>
          <a:p>
            <a:pPr marL="609600" indent="-609600" algn="l" eaLnBrk="1" hangingPunct="1">
              <a:defRPr/>
            </a:pPr>
            <a:r>
              <a:rPr lang="th-TH" sz="3200" dirty="0">
                <a:effectLst/>
              </a:rPr>
              <a:t>3. 	ได้ข้อมูลปฐมภูมิซึ่งมีคุณค่ามากทางการวิจัย</a:t>
            </a:r>
          </a:p>
          <a:p>
            <a:pPr marL="609600" indent="-609600" algn="l" eaLnBrk="1" hangingPunct="1">
              <a:buFontTx/>
              <a:buAutoNum type="arabicPeriod" startAt="4"/>
              <a:defRPr/>
            </a:pPr>
            <a:r>
              <a:rPr lang="th-TH" sz="3200" dirty="0">
                <a:effectLst/>
              </a:rPr>
              <a:t>ได้ข้อมูลชนิดเดียวกันเปรียบเทียบกันได้สะดวก</a:t>
            </a:r>
          </a:p>
          <a:p>
            <a:pPr marL="609600" indent="-609600" algn="l" eaLnBrk="1" hangingPunct="1">
              <a:buFontTx/>
              <a:buAutoNum type="arabicPeriod" startAt="5"/>
              <a:defRPr/>
            </a:pPr>
            <a:r>
              <a:rPr lang="th-TH" sz="3200" dirty="0">
                <a:effectLst/>
              </a:rPr>
              <a:t>ผู้ตอบมีอิสระในการตอบ</a:t>
            </a:r>
          </a:p>
          <a:p>
            <a:pPr marL="609600" indent="-609600" algn="l" eaLnBrk="1" hangingPunct="1">
              <a:buFontTx/>
              <a:buAutoNum type="arabicPeriod" startAt="6"/>
              <a:defRPr/>
            </a:pPr>
            <a:r>
              <a:rPr lang="th-TH" sz="3200" dirty="0">
                <a:effectLst/>
              </a:rPr>
              <a:t>แบบสอบถามปลายเปิดผู้ตอบไม่ต้องลงชื่อผู้ตอบกล้าที่จะตอบในสิ่งที่เขาถูกถาม</a:t>
            </a:r>
          </a:p>
          <a:p>
            <a:pPr marL="609600" indent="-609600" algn="l" eaLnBrk="1" hangingPunct="1">
              <a:buFontTx/>
              <a:buNone/>
              <a:defRPr/>
            </a:pPr>
            <a:endParaRPr lang="en-US" b="1" dirty="0">
              <a:effectLst/>
            </a:endParaRPr>
          </a:p>
          <a:p>
            <a:pPr marL="609600" indent="-609600" algn="l" eaLnBrk="1" hangingPunct="1">
              <a:defRPr/>
            </a:pPr>
            <a:endParaRPr lang="en-US" b="1" dirty="0">
              <a:effectLst/>
            </a:endParaRPr>
          </a:p>
          <a:p>
            <a:pPr marL="609600" indent="-609600" algn="l" eaLnBrk="1" hangingPunct="1">
              <a:defRPr/>
            </a:pPr>
            <a:endParaRPr lang="en-US" dirty="0">
              <a:effectLst/>
            </a:endParaRPr>
          </a:p>
          <a:p>
            <a:pPr marL="609600" indent="-6096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10590" y="73841"/>
            <a:ext cx="4447309" cy="86409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ลักษณะสำคัญของการวิจัย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Shape"/>
          <p:cNvSpPr/>
          <p:nvPr/>
        </p:nvSpPr>
        <p:spPr>
          <a:xfrm flipH="1">
            <a:off x="4529577" y="2599031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Shape"/>
          <p:cNvSpPr/>
          <p:nvPr/>
        </p:nvSpPr>
        <p:spPr>
          <a:xfrm flipH="1">
            <a:off x="4470463" y="2539079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Rounded Rectangle"/>
          <p:cNvSpPr/>
          <p:nvPr/>
        </p:nvSpPr>
        <p:spPr>
          <a:xfrm flipH="1">
            <a:off x="5476944" y="2210935"/>
            <a:ext cx="3607717" cy="1220702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Circle"/>
          <p:cNvSpPr/>
          <p:nvPr/>
        </p:nvSpPr>
        <p:spPr>
          <a:xfrm>
            <a:off x="4992687" y="2210935"/>
            <a:ext cx="1220702" cy="1220702"/>
          </a:xfrm>
          <a:prstGeom prst="ellipse">
            <a:avLst/>
          </a:pr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" name="Circle"/>
          <p:cNvSpPr/>
          <p:nvPr/>
        </p:nvSpPr>
        <p:spPr>
          <a:xfrm>
            <a:off x="5110098" y="2328345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Shape"/>
          <p:cNvSpPr/>
          <p:nvPr/>
        </p:nvSpPr>
        <p:spPr>
          <a:xfrm flipH="1">
            <a:off x="5222503" y="2312250"/>
            <a:ext cx="3747696" cy="1031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000" dirty="0"/>
              <a:t>               </a:t>
            </a:r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การศึกษาบางประเด็นจากเอกสาร </a:t>
            </a:r>
          </a:p>
          <a:p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ตำรา วารสาร แล้วนำข้อมูลต่าง ๆ</a:t>
            </a:r>
          </a:p>
          <a:p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มาตัดต่อหรือดัดแปลง</a:t>
            </a:r>
            <a:endParaRPr sz="2000" dirty="0"/>
          </a:p>
        </p:txBody>
      </p:sp>
      <p:sp>
        <p:nvSpPr>
          <p:cNvPr id="20" name="Circle"/>
          <p:cNvSpPr/>
          <p:nvPr/>
        </p:nvSpPr>
        <p:spPr>
          <a:xfrm>
            <a:off x="5304717" y="2522965"/>
            <a:ext cx="596642" cy="596642"/>
          </a:xfrm>
          <a:prstGeom prst="ellipse">
            <a:avLst/>
          </a:prstGeom>
          <a:gradFill>
            <a:gsLst>
              <a:gs pos="0">
                <a:srgbClr val="FFFF16"/>
              </a:gs>
              <a:gs pos="100000">
                <a:srgbClr val="FFBB2D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Shape"/>
          <p:cNvSpPr/>
          <p:nvPr/>
        </p:nvSpPr>
        <p:spPr>
          <a:xfrm>
            <a:off x="4390855" y="3585134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" name="Shape"/>
          <p:cNvSpPr/>
          <p:nvPr/>
        </p:nvSpPr>
        <p:spPr>
          <a:xfrm>
            <a:off x="4331741" y="3525182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Rounded Rectangle"/>
          <p:cNvSpPr/>
          <p:nvPr/>
        </p:nvSpPr>
        <p:spPr>
          <a:xfrm>
            <a:off x="6447" y="3233392"/>
            <a:ext cx="3992635" cy="1284245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Circle"/>
          <p:cNvSpPr/>
          <p:nvPr/>
        </p:nvSpPr>
        <p:spPr>
          <a:xfrm>
            <a:off x="3269852" y="3242990"/>
            <a:ext cx="1220702" cy="1220702"/>
          </a:xfrm>
          <a:prstGeom prst="ellipse">
            <a:avLst/>
          </a:pr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Circle"/>
          <p:cNvSpPr/>
          <p:nvPr/>
        </p:nvSpPr>
        <p:spPr>
          <a:xfrm>
            <a:off x="3387262" y="3360401"/>
            <a:ext cx="985881" cy="985881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" name="Shape"/>
          <p:cNvSpPr/>
          <p:nvPr/>
        </p:nvSpPr>
        <p:spPr>
          <a:xfrm>
            <a:off x="71391" y="3318688"/>
            <a:ext cx="4283349" cy="1121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การค้นพบโดยทั่วไป เช่น นั่งคิดแล้วได้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คำตอบไม่ใช่การวิจัย เพราะเป็นการค้นพบ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ที่ไม่มีระบบ</a:t>
            </a:r>
            <a:endParaRPr sz="2400" dirty="0"/>
          </a:p>
        </p:txBody>
      </p:sp>
      <p:sp>
        <p:nvSpPr>
          <p:cNvPr id="28" name="Circle"/>
          <p:cNvSpPr/>
          <p:nvPr/>
        </p:nvSpPr>
        <p:spPr>
          <a:xfrm>
            <a:off x="4006191" y="3563619"/>
            <a:ext cx="520524" cy="566574"/>
          </a:xfrm>
          <a:prstGeom prst="ellipse">
            <a:avLst/>
          </a:prstGeom>
          <a:gradFill>
            <a:gsLst>
              <a:gs pos="0">
                <a:srgbClr val="B661BF"/>
              </a:gs>
              <a:gs pos="100000">
                <a:srgbClr val="6661B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0" name="Shape"/>
          <p:cNvSpPr/>
          <p:nvPr/>
        </p:nvSpPr>
        <p:spPr>
          <a:xfrm flipH="1">
            <a:off x="4565692" y="4577589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B5FD17"/>
              </a:gs>
              <a:gs pos="100000">
                <a:srgbClr val="53B55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1" name="Shape"/>
          <p:cNvSpPr/>
          <p:nvPr/>
        </p:nvSpPr>
        <p:spPr>
          <a:xfrm flipH="1">
            <a:off x="4506579" y="4517638"/>
            <a:ext cx="690571" cy="656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Rounded Rectangle"/>
          <p:cNvSpPr/>
          <p:nvPr/>
        </p:nvSpPr>
        <p:spPr>
          <a:xfrm flipH="1">
            <a:off x="5506611" y="4200180"/>
            <a:ext cx="3578049" cy="1221540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" name="Circle"/>
          <p:cNvSpPr/>
          <p:nvPr/>
        </p:nvSpPr>
        <p:spPr>
          <a:xfrm>
            <a:off x="5028802" y="4189493"/>
            <a:ext cx="1220702" cy="1220702"/>
          </a:xfrm>
          <a:prstGeom prst="ellipse">
            <a:avLst/>
          </a:prstGeom>
          <a:gradFill>
            <a:gsLst>
              <a:gs pos="0">
                <a:srgbClr val="B5FD17"/>
              </a:gs>
              <a:gs pos="100000">
                <a:srgbClr val="53B55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Circle"/>
          <p:cNvSpPr/>
          <p:nvPr/>
        </p:nvSpPr>
        <p:spPr>
          <a:xfrm>
            <a:off x="5146212" y="4306903"/>
            <a:ext cx="985881" cy="985882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" name="Shape"/>
          <p:cNvSpPr/>
          <p:nvPr/>
        </p:nvSpPr>
        <p:spPr>
          <a:xfrm flipH="1">
            <a:off x="5277405" y="4254631"/>
            <a:ext cx="3747696" cy="108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400" dirty="0"/>
              <a:t>           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การรวบรวมข้อมูล หรือนำข้อมูล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มานำเสนอ อาจเป็นเพียง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การตัดสินใจยังไม่ใช่การวิจัย</a:t>
            </a:r>
            <a:endParaRPr sz="2400" dirty="0"/>
          </a:p>
        </p:txBody>
      </p:sp>
      <p:sp>
        <p:nvSpPr>
          <p:cNvPr id="36" name="Circle"/>
          <p:cNvSpPr/>
          <p:nvPr/>
        </p:nvSpPr>
        <p:spPr>
          <a:xfrm>
            <a:off x="5340832" y="4501523"/>
            <a:ext cx="596642" cy="596642"/>
          </a:xfrm>
          <a:prstGeom prst="ellipse">
            <a:avLst/>
          </a:prstGeom>
          <a:gradFill>
            <a:gsLst>
              <a:gs pos="0">
                <a:srgbClr val="B5FD17"/>
              </a:gs>
              <a:gs pos="100000">
                <a:srgbClr val="53B55F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Shape"/>
          <p:cNvSpPr/>
          <p:nvPr/>
        </p:nvSpPr>
        <p:spPr>
          <a:xfrm>
            <a:off x="4384407" y="5568503"/>
            <a:ext cx="572345" cy="53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gradFill>
            <a:gsLst>
              <a:gs pos="0">
                <a:srgbClr val="FF0B0C"/>
              </a:gs>
              <a:gs pos="100000">
                <a:srgbClr val="D3194A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9" name="Shape"/>
          <p:cNvSpPr/>
          <p:nvPr/>
        </p:nvSpPr>
        <p:spPr>
          <a:xfrm>
            <a:off x="4325294" y="5508551"/>
            <a:ext cx="690572" cy="65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29" y="0"/>
                </a:moveTo>
                <a:lnTo>
                  <a:pt x="14917" y="88"/>
                </a:lnTo>
                <a:lnTo>
                  <a:pt x="21193" y="9664"/>
                </a:lnTo>
                <a:cubicBezTo>
                  <a:pt x="21450" y="10183"/>
                  <a:pt x="21587" y="10759"/>
                  <a:pt x="21593" y="11345"/>
                </a:cubicBezTo>
                <a:cubicBezTo>
                  <a:pt x="21600" y="11938"/>
                  <a:pt x="21473" y="12524"/>
                  <a:pt x="21222" y="13053"/>
                </a:cubicBezTo>
                <a:lnTo>
                  <a:pt x="15438" y="21600"/>
                </a:lnTo>
                <a:lnTo>
                  <a:pt x="0" y="21536"/>
                </a:lnTo>
                <a:lnTo>
                  <a:pt x="229" y="0"/>
                </a:lnTo>
                <a:close/>
              </a:path>
            </a:pathLst>
          </a:custGeom>
          <a:ln w="25400">
            <a:solidFill>
              <a:srgbClr val="D1CDC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Rounded Rectangle"/>
          <p:cNvSpPr/>
          <p:nvPr/>
        </p:nvSpPr>
        <p:spPr>
          <a:xfrm>
            <a:off x="0" y="5345862"/>
            <a:ext cx="3992635" cy="981696"/>
          </a:xfrm>
          <a:prstGeom prst="roundRect">
            <a:avLst>
              <a:gd name="adj" fmla="val 29421"/>
            </a:avLst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Circle"/>
          <p:cNvSpPr/>
          <p:nvPr/>
        </p:nvSpPr>
        <p:spPr>
          <a:xfrm>
            <a:off x="3263404" y="5226359"/>
            <a:ext cx="1220702" cy="1220702"/>
          </a:xfrm>
          <a:prstGeom prst="ellipse">
            <a:avLst/>
          </a:prstGeom>
          <a:gradFill>
            <a:gsLst>
              <a:gs pos="0">
                <a:srgbClr val="FF0B0C"/>
              </a:gs>
              <a:gs pos="100000">
                <a:srgbClr val="D3194A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2" name="Circle"/>
          <p:cNvSpPr/>
          <p:nvPr/>
        </p:nvSpPr>
        <p:spPr>
          <a:xfrm>
            <a:off x="3380815" y="5343769"/>
            <a:ext cx="985881" cy="985882"/>
          </a:xfrm>
          <a:prstGeom prst="ellipse">
            <a:avLst/>
          </a:prstGeom>
          <a:solidFill>
            <a:srgbClr val="D1CDC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Shape"/>
          <p:cNvSpPr/>
          <p:nvPr/>
        </p:nvSpPr>
        <p:spPr>
          <a:xfrm>
            <a:off x="100353" y="5410195"/>
            <a:ext cx="4147171" cy="862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424" extrusionOk="0">
                <a:moveTo>
                  <a:pt x="2679" y="0"/>
                </a:moveTo>
                <a:cubicBezTo>
                  <a:pt x="2296" y="0"/>
                  <a:pt x="2007" y="7"/>
                  <a:pt x="1763" y="57"/>
                </a:cubicBezTo>
                <a:cubicBezTo>
                  <a:pt x="1516" y="108"/>
                  <a:pt x="1312" y="205"/>
                  <a:pt x="1105" y="410"/>
                </a:cubicBezTo>
                <a:cubicBezTo>
                  <a:pt x="878" y="667"/>
                  <a:pt x="675" y="1074"/>
                  <a:pt x="508" y="1593"/>
                </a:cubicBezTo>
                <a:cubicBezTo>
                  <a:pt x="342" y="2112"/>
                  <a:pt x="214" y="2741"/>
                  <a:pt x="132" y="3448"/>
                </a:cubicBezTo>
                <a:cubicBezTo>
                  <a:pt x="66" y="4093"/>
                  <a:pt x="31" y="4720"/>
                  <a:pt x="14" y="5484"/>
                </a:cubicBezTo>
                <a:cubicBezTo>
                  <a:pt x="-2" y="6249"/>
                  <a:pt x="0" y="7155"/>
                  <a:pt x="0" y="8352"/>
                </a:cubicBezTo>
                <a:lnTo>
                  <a:pt x="0" y="13039"/>
                </a:lnTo>
                <a:cubicBezTo>
                  <a:pt x="0" y="14254"/>
                  <a:pt x="-2" y="15171"/>
                  <a:pt x="14" y="15941"/>
                </a:cubicBezTo>
                <a:cubicBezTo>
                  <a:pt x="31" y="16710"/>
                  <a:pt x="66" y="17332"/>
                  <a:pt x="132" y="17977"/>
                </a:cubicBezTo>
                <a:cubicBezTo>
                  <a:pt x="214" y="18683"/>
                  <a:pt x="342" y="19313"/>
                  <a:pt x="508" y="19832"/>
                </a:cubicBezTo>
                <a:cubicBezTo>
                  <a:pt x="675" y="20351"/>
                  <a:pt x="878" y="20758"/>
                  <a:pt x="1105" y="21015"/>
                </a:cubicBezTo>
                <a:cubicBezTo>
                  <a:pt x="1312" y="21220"/>
                  <a:pt x="1514" y="21328"/>
                  <a:pt x="1759" y="21379"/>
                </a:cubicBezTo>
                <a:cubicBezTo>
                  <a:pt x="2004" y="21430"/>
                  <a:pt x="2295" y="21425"/>
                  <a:pt x="2679" y="21425"/>
                </a:cubicBezTo>
                <a:lnTo>
                  <a:pt x="16884" y="21425"/>
                </a:lnTo>
                <a:cubicBezTo>
                  <a:pt x="17259" y="21425"/>
                  <a:pt x="17539" y="21425"/>
                  <a:pt x="17780" y="21379"/>
                </a:cubicBezTo>
                <a:cubicBezTo>
                  <a:pt x="18684" y="21505"/>
                  <a:pt x="19601" y="20495"/>
                  <a:pt x="20292" y="18284"/>
                </a:cubicBezTo>
                <a:cubicBezTo>
                  <a:pt x="21598" y="14101"/>
                  <a:pt x="21598" y="7324"/>
                  <a:pt x="20292" y="3141"/>
                </a:cubicBezTo>
                <a:cubicBezTo>
                  <a:pt x="19594" y="906"/>
                  <a:pt x="18665" y="-95"/>
                  <a:pt x="17751" y="57"/>
                </a:cubicBezTo>
                <a:cubicBezTo>
                  <a:pt x="17517" y="16"/>
                  <a:pt x="17256" y="0"/>
                  <a:pt x="16898" y="0"/>
                </a:cubicBezTo>
                <a:lnTo>
                  <a:pt x="2690" y="0"/>
                </a:lnTo>
                <a:lnTo>
                  <a:pt x="267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6113" dir="3114892" rotWithShape="0">
              <a:srgbClr val="000000">
                <a:alpha val="24579"/>
              </a:srgbClr>
            </a:outerShdw>
          </a:effectLst>
        </p:spPr>
        <p:txBody>
          <a:bodyPr lIns="45719" rIns="45719" anchor="ctr"/>
          <a:lstStyle/>
          <a:p>
            <a:r>
              <a:rPr lang="th-TH" sz="2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การทดลองปฏิบัติการตามคู่มือที่แนะนำไว้</a:t>
            </a:r>
            <a:endParaRPr sz="2200" dirty="0"/>
          </a:p>
        </p:txBody>
      </p:sp>
      <p:sp>
        <p:nvSpPr>
          <p:cNvPr id="44" name="Circle"/>
          <p:cNvSpPr/>
          <p:nvPr/>
        </p:nvSpPr>
        <p:spPr>
          <a:xfrm>
            <a:off x="3735098" y="5508321"/>
            <a:ext cx="596643" cy="596642"/>
          </a:xfrm>
          <a:prstGeom prst="ellipse">
            <a:avLst/>
          </a:prstGeom>
          <a:gradFill>
            <a:gsLst>
              <a:gs pos="0">
                <a:srgbClr val="FF0B0C"/>
              </a:gs>
              <a:gs pos="100000">
                <a:srgbClr val="D3194A"/>
              </a:gs>
            </a:gsLst>
            <a:lin ang="13010418"/>
          </a:gradFill>
          <a:ln w="12700">
            <a:miter lim="400000"/>
          </a:ln>
          <a:effectLst>
            <a:outerShdw blurRad="38100" dist="38777" dir="3046470" rotWithShape="0">
              <a:srgbClr val="000000">
                <a:alpha val="3529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7" name="icon-pngs-9.jpg copy 2.png" descr="icon-pngs-9.jpg copy 2.png"/>
          <p:cNvPicPr>
            <a:picLocks noChangeAspect="1"/>
          </p:cNvPicPr>
          <p:nvPr/>
        </p:nvPicPr>
        <p:blipFill>
          <a:blip r:embed="rId2"/>
          <a:srcRect l="2447" r="2447"/>
          <a:stretch>
            <a:fillRect/>
          </a:stretch>
        </p:blipFill>
        <p:spPr>
          <a:xfrm>
            <a:off x="3927962" y="5694267"/>
            <a:ext cx="284885" cy="28488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506627" y="1277383"/>
            <a:ext cx="8327903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ข้อควรระวัง</a:t>
            </a:r>
          </a:p>
          <a:p>
            <a:r>
              <a:rPr lang="th-TH" sz="800" b="1" dirty="0">
                <a:solidFill>
                  <a:schemeClr val="accent6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</a:p>
          <a:p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ลักษณะการแสวงหาความรู้บางประเภทที่มีลักษณะคล้ายการวิจัย แต่ไม่ใช่การวิจัย ได้แก่</a:t>
            </a:r>
          </a:p>
        </p:txBody>
      </p:sp>
      <p:pic>
        <p:nvPicPr>
          <p:cNvPr id="13" name="gearbrain.png" descr="gearbr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98070" y="2678842"/>
            <a:ext cx="239383" cy="28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311" y="3706686"/>
            <a:ext cx="286537" cy="280440"/>
          </a:xfrm>
          <a:prstGeom prst="rect">
            <a:avLst/>
          </a:prstGeom>
        </p:spPr>
      </p:pic>
      <p:pic>
        <p:nvPicPr>
          <p:cNvPr id="49" name="kisspng-airplane-clip-art-airplane-vector-5ad8869c05a6a8.4726163315241396760232.png" descr="kisspng-airplane-clip-art-airplane-vector-5ad8869c05a6a8.472616331524139676023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06611" y="4668507"/>
            <a:ext cx="284885" cy="28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8637" t="27728" r="19849" b="19091"/>
          <a:stretch/>
        </p:blipFill>
        <p:spPr>
          <a:xfrm rot="10800000" flipH="1">
            <a:off x="6132093" y="212474"/>
            <a:ext cx="1238786" cy="1078902"/>
          </a:xfrm>
          <a:prstGeom prst="rect">
            <a:avLst/>
          </a:prstGeom>
        </p:spPr>
      </p:pic>
      <p:sp>
        <p:nvSpPr>
          <p:cNvPr id="46" name="TextBox 22"/>
          <p:cNvSpPr txBox="1">
            <a:spLocks noChangeArrowheads="1"/>
          </p:cNvSpPr>
          <p:nvPr/>
        </p:nvSpPr>
        <p:spPr bwMode="auto">
          <a:xfrm>
            <a:off x="5787736" y="6465887"/>
            <a:ext cx="3356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มนูญ ศรีวิรัตน์ (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2549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69976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70C0"/>
                </a:solidFill>
                <a:effectLst/>
              </a:rPr>
              <a:t>ข้อเสียของการใช้แบบสอบถาม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752600"/>
            <a:ext cx="8610600" cy="4876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1.</a:t>
            </a:r>
            <a:r>
              <a:rPr lang="th-TH" dirty="0">
                <a:effectLst/>
              </a:rPr>
              <a:t>	</a:t>
            </a:r>
            <a:r>
              <a:rPr lang="th-TH" b="1" dirty="0">
                <a:effectLst/>
              </a:rPr>
              <a:t>ใช้เวลาในการวิเคราะห์มาก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2. 	มีการยืดหยุ่นน้อย บางทีอ่านเข้าใจผิด ผลก็ผิดพลาดไปด้วย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3. 	ตอบไม่ได้ว่าคนตอบเป็นตัวจริงหรือไม่ (ให้ลูกน้องตอบ)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4.	ผู้อ่านไม่ออกไม่สามารถตอบได้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5.	ผู้ตอบไม่เต็มใจตอบ ไม่เห็นความสำคัญ</a:t>
            </a:r>
          </a:p>
          <a:p>
            <a:pPr marL="609600" indent="-609600" eaLnBrk="1" hangingPunct="1">
              <a:defRPr/>
            </a:pP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dirty="0">
              <a:effectLst/>
            </a:endParaRPr>
          </a:p>
          <a:p>
            <a:pPr marL="609600" indent="-609600" eaLnBrk="1" hangingPunct="1">
              <a:defRPr/>
            </a:pPr>
            <a:endParaRPr lang="en-US" dirty="0">
              <a:effectLst/>
            </a:endParaRPr>
          </a:p>
          <a:p>
            <a:pPr marL="609600" indent="-6096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301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60350"/>
            <a:ext cx="84582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แบบสำรวจรายการ </a:t>
            </a:r>
            <a:r>
              <a:rPr lang="en-US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(Checklist)</a:t>
            </a:r>
            <a:endParaRPr lang="th-TH" dirty="0">
              <a:solidFill>
                <a:srgbClr val="0070C0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7922" y="2578510"/>
            <a:ext cx="7902677" cy="29865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คือ    แบบฟอร์มที่ใช้ในการสังเกต การสัมภาษณ์ หรือแบบสอบถาม ภายในแบบฟอร์มประกอบด้วยข้อความหรือรายการของกิจกรรมหรือพฤติกรรมผู้ตอบแบบสำรวจรายการจะตรวจสอบดูว่ามีเหตุการณ์หรือพฤติกรรมนั้นเกิดขึ้นหรือไม่ โดยไม่ต้องประเมินค่าหรือจัดอันดับให้แก่พฤติกรรมนั้น ๆ  ถ้ามีเหตุการณ์เกิดขึ้นก็ใส่เครื่องหมายตามคำสั่งในแบบสำรวจรายการ</a:t>
            </a: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dirty="0"/>
          </a:p>
          <a:p>
            <a:pPr marL="609600" indent="-6096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287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ab1121\Desktop\วิธี1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5" y="839788"/>
            <a:ext cx="7924800" cy="53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304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5742" y="341978"/>
            <a:ext cx="7266039" cy="5625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4000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มาตราส่วนประเมินค่า</a:t>
            </a:r>
            <a:r>
              <a:rPr lang="en-US" sz="4000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(Rating Scale)</a:t>
            </a:r>
            <a:endParaRPr lang="th-TH" sz="4000" dirty="0">
              <a:solidFill>
                <a:srgbClr val="0070C0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478" y="2715905"/>
            <a:ext cx="8610600" cy="20822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ใช้เฉพาะเมื่อต้องการแยกแยะคุณภาพหรือปริมาณของข้อมูลออกเป็นระบบแทนที่เพียงแต่จะสำรวจว่ามีหรือไม่มีเท่านั้น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อาจใช้ตัวเลข   เช่น 5-4-3-2-1 หรือ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อาจใช้ข้อความ    เช่น ดีมาก , ดี , ปานกลาง , พอใช้ ,ต้องแก้ไข หรือ</a:t>
            </a:r>
          </a:p>
          <a:p>
            <a:pPr marL="609600" indent="-609600" eaLnBrk="1" hangingPunct="1">
              <a:defRPr/>
            </a:pPr>
            <a:r>
              <a:rPr lang="th-TH" b="1" dirty="0">
                <a:effectLst/>
              </a:rPr>
              <a:t>	</a:t>
            </a: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963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b1121\Desktop\Picture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" y="1053179"/>
            <a:ext cx="6975117" cy="50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327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6759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4800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แบบสัมภาษณ์ </a:t>
            </a:r>
            <a:r>
              <a:rPr lang="en-US" sz="4800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(Interview)</a:t>
            </a:r>
            <a:endParaRPr lang="th-TH" sz="4800" dirty="0">
              <a:solidFill>
                <a:srgbClr val="0070C0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หมายถึง การสนทนาที่มีความมุ่งหมายตามวัตถุประสงค์ที่กำหนดไว้ล่วงหน้า ผู้สัมภาษณ์จะเป็นผู้ตั้งคำถามและผู้ถูกสัมภาษณ์จะเป็นผู้ตอบคำถาม โดยผู้สัมภาษณ์จะเป็นผู้จดบันทึกหรือใช้เทปบันทึกเสียงหรือใช้วิดีโอเทปก็ได้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การสัมภาษณ์ มี 2 ลักษณะ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1. การสัมภาษณ์แบบมีโครงร่าง 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	จะมีการเตรียมคำถามต่าง ๆ ในแบบสัมภาษณ์ไว้ล่วงหน้า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	1.1 แบบปลายเปิด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	1.2 แบบปลายปิด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2. การสัมภาษณ์แบบไม่มีโครงร่าง</a:t>
            </a:r>
          </a:p>
          <a:p>
            <a:pPr marL="609600" indent="-609600" eaLnBrk="1" hangingPunct="1">
              <a:defRPr/>
            </a:pPr>
            <a:r>
              <a:rPr lang="th-TH" b="1" dirty="0">
                <a:effectLst/>
              </a:rPr>
              <a:t>	</a:t>
            </a: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b="1" dirty="0">
              <a:effectLst/>
            </a:endParaRPr>
          </a:p>
          <a:p>
            <a:pPr marL="609600" indent="-6096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2266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39264"/>
            <a:ext cx="3124200" cy="268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737"/>
            <a:ext cx="8229600" cy="4876800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>
                <a:ln w="1905">
                  <a:solidFill>
                    <a:srgbClr val="33CC33"/>
                  </a:solidFill>
                </a:ln>
                <a:solidFill>
                  <a:srgbClr val="008A3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กรณีแบบสัมภาษณ์ชนิดมีโครงสร้าง</a:t>
            </a:r>
          </a:p>
          <a:p>
            <a:pPr algn="thaiDist">
              <a:buSzPct val="100000"/>
              <a:buFont typeface="Wingdings" pitchFamily="2" charset="2"/>
              <a:buChar char="F"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 มีการกำหนดคำถามไว้เรียบร้อยแล้วก่อนการสัมภาษณ์</a:t>
            </a:r>
          </a:p>
          <a:p>
            <a:pPr>
              <a:buSzPct val="100000"/>
              <a:buFont typeface="Wingdings" pitchFamily="2" charset="2"/>
              <a:buChar char="F"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 มีลักษณะขั้นตอนการสร้างเหมือนกับการสร้าง</a:t>
            </a:r>
            <a:b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</a:b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  แบบสอบถามทุกประการ</a:t>
            </a:r>
            <a:endParaRPr lang="th-TH" sz="1600" b="1" dirty="0"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  <a:p>
            <a:pPr marL="0" indent="0" algn="thaiDist">
              <a:buNone/>
            </a:pPr>
            <a:r>
              <a:rPr lang="th-TH" sz="2800" b="1" dirty="0">
                <a:ln w="1905">
                  <a:solidFill>
                    <a:srgbClr val="33CC33"/>
                  </a:solidFill>
                </a:ln>
                <a:solidFill>
                  <a:srgbClr val="008A3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กรณีแบบสัมภาษณ์ชนิดไม่มีโครงสร้าง</a:t>
            </a:r>
          </a:p>
          <a:p>
            <a:pPr algn="thaiDist">
              <a:buSzPct val="100000"/>
              <a:buFont typeface="Wingdings" pitchFamily="2" charset="2"/>
              <a:buChar char="F"/>
            </a:pP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ไม่มีขั้นตอนอะไรมากมาย</a:t>
            </a:r>
          </a:p>
          <a:p>
            <a:pPr algn="thaiDist">
              <a:buSzPct val="100000"/>
              <a:buFont typeface="Wingdings" pitchFamily="2" charset="2"/>
              <a:buChar char="F"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 นักวิจัยอาจจะกำหนดแนวคำถามหรือประเด็นการสัมภาษณ์ไว้ล่วงหน้า </a:t>
            </a:r>
          </a:p>
          <a:p>
            <a:pPr algn="thaiDist">
              <a:buSzPct val="100000"/>
              <a:buFont typeface="Wingdings" pitchFamily="2" charset="2"/>
              <a:buChar char="F"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 ประเด็นในการสัมภาษณ์พิจารณาจากวัตถุประสงค์ และ/หรือกรอบแนวคิดในการวิจัยเป็นหลัก 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(ดูว่ามีตัวแปรหรือประเด็นใดบ้างที่เป็นเป้าหมายของการวิจัย แล้วจึงสร้างแนวคำถามเกี่ยวกับสิ่งเหล่านั้นไว้เป็นประเด็นกว้าง ๆ เพื่อใช้เป็นแนวทางในการสัมภาษณ์ และป้องกันการหลงลืมบางประเด็นในการสัมภาษณ์ได้)</a:t>
            </a:r>
          </a:p>
          <a:p>
            <a:pPr marL="0" indent="0" algn="thaiDist">
              <a:buNone/>
            </a:pPr>
            <a:endParaRPr lang="en-US" sz="2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6717"/>
            <a:ext cx="8686800" cy="8640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ขั้นตอนการสร้างและพัฒนาแบบสัมภาษณ์</a:t>
            </a:r>
          </a:p>
        </p:txBody>
      </p:sp>
    </p:spTree>
    <p:extLst>
      <p:ext uri="{BB962C8B-B14F-4D97-AF65-F5344CB8AC3E}">
        <p14:creationId xmlns:p14="http://schemas.microsoft.com/office/powerpoint/2010/main" val="28241057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5129" y="228600"/>
            <a:ext cx="7772400" cy="7644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800" b="1" dirty="0">
                <a:solidFill>
                  <a:srgbClr val="0070C0"/>
                </a:solidFill>
                <a:effectLst/>
              </a:rPr>
              <a:t>ข้อดีของการสัมภาษณ์</a:t>
            </a:r>
            <a:r>
              <a:rPr lang="th-TH" sz="4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เป็นวิธีการรวบรวมข้อมูลได้ลึก สามารถสังเกตสีหน้าและท่าทางได้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ไม่จำเป็นต้องอ่านออกเขียนได้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สามารถใช้เทคนิคการตั้งคำถามเพื่อการได้ข้อมูลที่เป็นความลับได้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สามารถอธิบายคำถามได้ถ้าไม่เข้าใจ ตอบโต้ได้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กระตุ้นผู้ตอบได้ดีกว่าการเขียนแบบสอบถาม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ช่วยให้เห็นสภาพแวดล้อมได้ดีกว่า สามารถนำมาประกอบให้เข้าใจปัญหามากขึ้น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จะได้ข้อมูลคืนมามากกว่าวิธีการอื่น ๆ 	</a:t>
            </a:r>
            <a:endParaRPr lang="en-US" b="1" dirty="0">
              <a:effectLst/>
            </a:endParaRPr>
          </a:p>
          <a:p>
            <a:pPr marL="609600" indent="-609600" algn="l" eaLnBrk="1" hangingPunct="1"/>
            <a:endParaRPr lang="en-US" b="1" dirty="0">
              <a:effectLst/>
            </a:endParaRPr>
          </a:p>
          <a:p>
            <a:pPr marL="609600" indent="-609600" eaLnBrk="1" hangingPunct="1"/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89741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แบบสังเกต</a:t>
            </a:r>
            <a:r>
              <a:rPr lang="en-US" dirty="0">
                <a:solidFill>
                  <a:srgbClr val="0070C0"/>
                </a:solidFill>
                <a:effectLst/>
                <a:latin typeface="Angsana New" pitchFamily="18" charset="-34"/>
                <a:cs typeface="Angsana New" pitchFamily="18" charset="-34"/>
              </a:rPr>
              <a:t>(Observation)</a:t>
            </a:r>
            <a:endParaRPr lang="th-TH" dirty="0">
              <a:solidFill>
                <a:srgbClr val="0070C0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b="1" dirty="0">
                <a:effectLst/>
              </a:rPr>
              <a:t>การใช้ประสาททั้ง 5 ในการรวบรวมข้อมูล การสังเกตที่ใช้มากในการวิจัยเชิงทดลอง การวิจัยทางพฤติกรรมศาสตร์ และการวิจัยเชิงพรรณนา</a:t>
            </a:r>
          </a:p>
          <a:p>
            <a:pPr marL="609600" indent="-609600" algn="l" eaLnBrk="1" hangingPunct="1"/>
            <a:r>
              <a:rPr lang="th-TH" sz="3600" b="1" dirty="0">
                <a:effectLst/>
              </a:rPr>
              <a:t>เครื่องมือที่ใช้ในการสังเกต</a:t>
            </a:r>
          </a:p>
          <a:p>
            <a:pPr marL="609600" indent="-609600" algn="l" eaLnBrk="1" hangingPunct="1"/>
            <a:r>
              <a:rPr lang="en-US" b="1" dirty="0">
                <a:effectLst/>
              </a:rPr>
              <a:t>1.	</a:t>
            </a:r>
            <a:r>
              <a:rPr lang="th-TH" b="1" dirty="0">
                <a:effectLst/>
              </a:rPr>
              <a:t>เครื่องมือทัศนอุปกรณ์ เช่น กล้องถ่ายรูป เทปบันทึกเสียง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b="1" dirty="0">
                <a:effectLst/>
              </a:rPr>
              <a:t>แบบฟอร์มบันทึกการสังเกต</a:t>
            </a: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th-TH" b="1" dirty="0">
                <a:effectLst/>
              </a:rPr>
              <a:t>สมุดบันทึก</a:t>
            </a:r>
          </a:p>
          <a:p>
            <a:pPr marL="609600" indent="-609600" algn="l" eaLnBrk="1" hangingPunct="1">
              <a:buFontTx/>
              <a:buAutoNum type="arabicPeriod" startAt="4"/>
            </a:pPr>
            <a:r>
              <a:rPr lang="th-TH" b="1" dirty="0">
                <a:effectLst/>
              </a:rPr>
              <a:t>ใช้สมุดบันทึกประจำวันของนักเรียน ซึ่งนักเรียนบันทึกเหตุการณ์ ประจำวันไว้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600" b="1" dirty="0">
                <a:effectLst/>
              </a:rPr>
              <a:t>5.</a:t>
            </a:r>
            <a:r>
              <a:rPr lang="th-TH" b="1" dirty="0">
                <a:effectLst/>
              </a:rPr>
              <a:t>	ระเบียบประวัติของนักเรียน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549507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5342" y="228600"/>
            <a:ext cx="6253316" cy="71529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800" b="1" dirty="0">
                <a:solidFill>
                  <a:srgbClr val="800000"/>
                </a:solidFill>
                <a:effectLst/>
              </a:rPr>
              <a:t>ข้อดีของการสังเกต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en-US" dirty="0"/>
              <a:t>1.</a:t>
            </a:r>
            <a:r>
              <a:rPr lang="en-US" b="1" dirty="0"/>
              <a:t>	</a:t>
            </a:r>
            <a:r>
              <a:rPr lang="th-TH" b="1" dirty="0">
                <a:effectLst/>
              </a:rPr>
              <a:t>เก็บข้อมูลจากเหตุการณ์ที่เกิดขึ้นจริงได้ทันที</a:t>
            </a:r>
          </a:p>
          <a:p>
            <a:pPr marL="609600" indent="-609600" algn="l" eaLnBrk="1" hangingPunct="1">
              <a:buFontTx/>
              <a:buAutoNum type="arabicPeriod" startAt="2"/>
              <a:defRPr/>
            </a:pPr>
            <a:r>
              <a:rPr lang="th-TH" b="1" dirty="0">
                <a:effectLst/>
              </a:rPr>
              <a:t>เก็บข้อมูลที่ผู้ศึกษาไม่ได้บอกเล่าให้ฟังเพราะคิดว่าเป็นสิ่งไม่สำคัญ</a:t>
            </a:r>
          </a:p>
          <a:p>
            <a:pPr marL="609600" indent="-609600" algn="l" eaLnBrk="1" hangingPunct="1">
              <a:buFontTx/>
              <a:buAutoNum type="arabicPeriod" startAt="2"/>
              <a:defRPr/>
            </a:pPr>
            <a:r>
              <a:rPr lang="th-TH" b="1" dirty="0">
                <a:effectLst/>
              </a:rPr>
              <a:t>ช่วยให้ได้ข้อมูลที่ผู้ถูกศึกษาไม่เต็มใจบอกเล่า เพราะไม่แน่ใจในข้อเท็จจริงหรือกลัวจะมีภัย</a:t>
            </a:r>
          </a:p>
          <a:p>
            <a:pPr marL="609600" indent="-609600" algn="l" eaLnBrk="1" hangingPunct="1">
              <a:buFontTx/>
              <a:buAutoNum type="arabicPeriod" startAt="2"/>
              <a:defRPr/>
            </a:pPr>
            <a:r>
              <a:rPr lang="th-TH" b="1" dirty="0">
                <a:effectLst/>
              </a:rPr>
              <a:t>การสังเกตเป็นประสบการณ์ตรงทำให้ข้อมูลเป็นข้อมูลปฐมภูมิซึ่งมีคุณค่ามากกว่าข้อมูลทุตยภูมิ</a:t>
            </a:r>
          </a:p>
          <a:p>
            <a:pPr marL="609600" indent="-609600" algn="l" eaLnBrk="1" hangingPunct="1">
              <a:buFontTx/>
              <a:buNone/>
              <a:defRPr/>
            </a:pPr>
            <a:endParaRPr lang="th-TH" b="1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3823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10690" y="127389"/>
            <a:ext cx="4447309" cy="8640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แบบฝึกหัด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6645" y="1287514"/>
            <a:ext cx="8759537" cy="4998985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endParaRPr lang="th-TH" sz="9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ข้อมูลต่อไปนี้ จัดเป็นการวิจัยหรือไม่</a:t>
            </a:r>
          </a:p>
          <a:p>
            <a:pPr marL="0" indent="0" algn="thaiDist">
              <a:buNone/>
            </a:pPr>
            <a:endParaRPr lang="th-TH" sz="1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1) สมพงษ์หาของที่ทำหายไปพบจากการไปถามหมอดู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ธอร์นไดค์ตั้งทฤษฎีการเรียนรู้จากการทดลองให้แมวหาทาง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ออกจากกรง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ครูได้วิธีแก้ปัญหานักเรียนไม่สนใจเรียนจากการถามเพื่อนครู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ด้วยกัน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ครูพบวิธีสอนที่เหมาะสมกับนักเรียนโดยการทดลอง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เปรียบเทียบผลการเรียนของนักเรียนจากวิธีสอนหลาย ๆ วิธี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191" y="1"/>
            <a:ext cx="1589809" cy="2660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509" y="2244436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509" y="2767656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509" y="3769247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508" y="4814239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054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800" b="1" dirty="0">
                <a:solidFill>
                  <a:srgbClr val="800000"/>
                </a:solidFill>
                <a:effectLst/>
              </a:rPr>
              <a:t>ข้อเสียของการสังเกต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เสียเวลามากเปลืองค่าใช้จ่าย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การสังเกตทำไม่ได้ถ้าเหตุการที่ต้องการสังเกตไม่เกิดขึ้น เช่น การเลือก   ตั้ง  การประท้วงของนักศึกษา ฯลฯ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การสังเกตจะทำไม่ได้ถ้าเจ้าของเหตุการณ์ไม่ให้ความร่วมมือ เช่น พิธีการทางศาสนาที่ไม่อนุญาตให้บุคคลภายนอกร่วม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การสังเกตไม่สามารถเก็บข้อมูลได้ทั่วถึงทุกแง่ทุกมุมของเหตุการณ์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11201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4582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800000"/>
                </a:solidFill>
                <a:effectLst/>
                <a:latin typeface="DilleniaUPC" pitchFamily="18" charset="-34"/>
                <a:cs typeface="DilleniaUPC" pitchFamily="18" charset="-34"/>
              </a:rPr>
              <a:t>แบบวัดสังคมมิติ</a:t>
            </a:r>
            <a:r>
              <a:rPr lang="en-US" sz="4400" b="1" dirty="0">
                <a:solidFill>
                  <a:srgbClr val="800000"/>
                </a:solidFill>
                <a:effectLst/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4400" b="1" dirty="0" err="1">
                <a:solidFill>
                  <a:srgbClr val="800000"/>
                </a:solidFill>
                <a:effectLst/>
                <a:latin typeface="DilleniaUPC" pitchFamily="18" charset="-34"/>
                <a:cs typeface="DilleniaUPC" pitchFamily="18" charset="-34"/>
              </a:rPr>
              <a:t>Sociometry</a:t>
            </a:r>
            <a:r>
              <a:rPr lang="en-US" sz="4400" b="1" dirty="0">
                <a:solidFill>
                  <a:srgbClr val="800000"/>
                </a:solidFill>
                <a:effectLst/>
                <a:latin typeface="DilleniaUPC" pitchFamily="18" charset="-34"/>
                <a:cs typeface="DilleniaUPC" pitchFamily="18" charset="-34"/>
              </a:rPr>
              <a:t>)</a:t>
            </a:r>
            <a:endParaRPr lang="th-TH" sz="4400" b="1" dirty="0">
              <a:solidFill>
                <a:srgbClr val="800000"/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295400"/>
            <a:ext cx="8382000" cy="533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b="1" dirty="0">
                <a:effectLst/>
              </a:rPr>
              <a:t>ความหมาย 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เป็นเครื่องมือใช้วัดความรู้สึกด้านความสัมพันธ์ของบุคคลในกลุ่ม ใครต้องการรวมกลุ่มกับใคร หรือใครปฏิเสธการรวมกลุ่ม บุคคลนั้น ๆ จะเป็นที่ยอมรับหรือปฏิเสธจากสังคมมากน้อยเพียงไร</a:t>
            </a:r>
          </a:p>
          <a:p>
            <a:pPr marL="609600" indent="-609600" algn="l" eaLnBrk="1" hangingPunct="1"/>
            <a:endParaRPr lang="th-TH" b="1" dirty="0">
              <a:effectLst/>
            </a:endParaRPr>
          </a:p>
          <a:p>
            <a:pPr marL="609600" indent="-609600" algn="l" eaLnBrk="1" hangingPunct="1"/>
            <a:r>
              <a:rPr lang="th-TH" b="1" dirty="0">
                <a:effectLst/>
              </a:rPr>
              <a:t>วิธีสร้าง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คิดโครงสร้างขึ้นมา 1 อย่าง แล้วให้บุคคลในกลุ่ม หรือนักเรียนในชั้นใส่ชื่อผู้ร่วมงานมาประมาณ 2 ชื่อ และใส่ชื่อผู้ที่ไม่ต้องการร่วมงานมา 2 ชื่อโดยให้ทำทุกคน</a:t>
            </a:r>
            <a:endParaRPr lang="en-US" b="1" dirty="0">
              <a:effectLst/>
            </a:endParaRPr>
          </a:p>
          <a:p>
            <a:pPr marL="609600" indent="-609600" algn="l" eaLnBrk="1" hangingPunct="1"/>
            <a:r>
              <a:rPr lang="th-TH" b="1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41724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4582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dirty="0">
                <a:solidFill>
                  <a:srgbClr val="800000"/>
                </a:solidFill>
                <a:effectLst/>
                <a:latin typeface="AngsanaUPC" pitchFamily="18" charset="-34"/>
                <a:cs typeface="AngsanaUPC" pitchFamily="18" charset="-34"/>
              </a:rPr>
              <a:t>แบบวัดสังคมมิติ</a:t>
            </a:r>
            <a:r>
              <a:rPr lang="en-US" dirty="0">
                <a:solidFill>
                  <a:srgbClr val="800000"/>
                </a:solidFill>
                <a:effectLst/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dirty="0" err="1">
                <a:solidFill>
                  <a:srgbClr val="800000"/>
                </a:solidFill>
                <a:effectLst/>
                <a:latin typeface="AngsanaUPC" pitchFamily="18" charset="-34"/>
                <a:cs typeface="AngsanaUPC" pitchFamily="18" charset="-34"/>
              </a:rPr>
              <a:t>Sociometry</a:t>
            </a:r>
            <a:r>
              <a:rPr lang="en-US" dirty="0">
                <a:solidFill>
                  <a:srgbClr val="800000"/>
                </a:solidFill>
                <a:effectLst/>
                <a:latin typeface="AngsanaUPC" pitchFamily="18" charset="-34"/>
                <a:cs typeface="AngsanaUPC" pitchFamily="18" charset="-34"/>
              </a:rPr>
              <a:t>)</a:t>
            </a:r>
            <a:endParaRPr lang="th-TH" dirty="0">
              <a:solidFill>
                <a:srgbClr val="8000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th-TH" dirty="0"/>
              <a:t>วิธีวิเคราะห์ </a:t>
            </a:r>
          </a:p>
          <a:p>
            <a:pPr marL="609600" indent="-609600" eaLnBrk="1" hangingPunct="1">
              <a:defRPr/>
            </a:pPr>
            <a:r>
              <a:rPr lang="th-TH" dirty="0"/>
              <a:t>	ก 			ข 				ค </a:t>
            </a:r>
          </a:p>
          <a:p>
            <a:pPr marL="609600" indent="-609600" eaLnBrk="1" hangingPunct="1">
              <a:defRPr/>
            </a:pPr>
            <a:endParaRPr lang="th-TH" dirty="0"/>
          </a:p>
          <a:p>
            <a:pPr marL="609600" indent="-609600" eaLnBrk="1" hangingPunct="1">
              <a:defRPr/>
            </a:pPr>
            <a:r>
              <a:rPr lang="th-TH" dirty="0"/>
              <a:t>			ง 			จ		 ฉ	</a:t>
            </a: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H="1">
            <a:off x="4953000" y="22098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 flipH="1">
            <a:off x="5029200" y="3429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>
            <a:off x="2209800" y="34290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3200400" y="2209800"/>
            <a:ext cx="1600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1066800" y="2209800"/>
            <a:ext cx="3505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1066800" y="2209800"/>
            <a:ext cx="990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6705600" y="22860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6705600" y="3276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 flipH="1" flipV="1">
            <a:off x="3276600" y="2209800"/>
            <a:ext cx="3429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>
            <a:off x="5029200" y="3429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 flipV="1">
            <a:off x="5029200" y="2209800"/>
            <a:ext cx="1600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 flipH="1">
            <a:off x="21336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6" name="Line 16"/>
          <p:cNvSpPr>
            <a:spLocks noChangeShapeType="1"/>
          </p:cNvSpPr>
          <p:nvPr/>
        </p:nvSpPr>
        <p:spPr bwMode="auto">
          <a:xfrm>
            <a:off x="2133600" y="3124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0" y="3581400"/>
            <a:ext cx="91440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2400" dirty="0">
                <a:latin typeface="Times New Roman" pitchFamily="18" charset="0"/>
              </a:rPr>
              <a:t>แปลความ ดาวประจำกลุ่ม คือผู้ถูกเลือกมากที่สุด</a:t>
            </a:r>
          </a:p>
          <a:p>
            <a:r>
              <a:rPr lang="th-TH" sz="2400" dirty="0">
                <a:latin typeface="Times New Roman" pitchFamily="18" charset="0"/>
              </a:rPr>
              <a:t>โดดเดี่ยว คือ ผู้ที่ไม่ถูกเลือกเลย</a:t>
            </a:r>
          </a:p>
          <a:p>
            <a:r>
              <a:rPr lang="th-TH" sz="2400" dirty="0">
                <a:latin typeface="Times New Roman" pitchFamily="18" charset="0"/>
              </a:rPr>
              <a:t>ปฏิเสธ คือ บุคคลที่กลุ่มไม่ยอมให้เข้าร่วมด้วย</a:t>
            </a:r>
          </a:p>
          <a:p>
            <a:endParaRPr lang="th-TH" sz="2400" dirty="0">
              <a:latin typeface="Times New Roman" pitchFamily="18" charset="0"/>
            </a:endParaRPr>
          </a:p>
          <a:p>
            <a:r>
              <a:rPr lang="th-TH" sz="2400" dirty="0">
                <a:latin typeface="Times New Roman" pitchFamily="18" charset="0"/>
              </a:rPr>
              <a:t>ข้อดี  	สร้างง่าย แปลความง่าย ไม่สิ้นเปลืองเวลา เงิน</a:t>
            </a:r>
          </a:p>
          <a:p>
            <a:r>
              <a:rPr lang="th-TH" sz="2400" dirty="0">
                <a:latin typeface="Times New Roman" pitchFamily="18" charset="0"/>
              </a:rPr>
              <a:t>ข้อจำกัด	ข้อมูลที่ได้จำกัดเกินไปเพราะธรรมชาติของคำถามและจำนวนคนที่ให้เลือก</a:t>
            </a:r>
          </a:p>
          <a:p>
            <a:r>
              <a:rPr lang="th-TH" sz="2400" dirty="0">
                <a:latin typeface="Times New Roman" pitchFamily="18" charset="0"/>
              </a:rPr>
              <a:t>	ไม่มีรายละเอียดว่าที่เลือกหรือไม่เลือกเข้ากลุ่มเพราะเหตุใด จึงมีข้อจำกัด</a:t>
            </a:r>
          </a:p>
          <a:p>
            <a:r>
              <a:rPr lang="th-TH" sz="2400" dirty="0">
                <a:latin typeface="Times New Roman" pitchFamily="18" charset="0"/>
              </a:rPr>
              <a:t>	ในการใช้</a:t>
            </a:r>
            <a:endParaRPr lang="th-TH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347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dirty="0">
                <a:solidFill>
                  <a:srgbClr val="800000"/>
                </a:solidFill>
                <a:effectLst/>
                <a:latin typeface="AngsanaUPC" pitchFamily="18" charset="-34"/>
                <a:cs typeface="AngsanaUPC" pitchFamily="18" charset="-34"/>
              </a:rPr>
              <a:t>แบบทดสอบ </a:t>
            </a:r>
            <a:r>
              <a:rPr lang="en-US" dirty="0">
                <a:solidFill>
                  <a:srgbClr val="800000"/>
                </a:solidFill>
                <a:effectLst/>
                <a:latin typeface="AngsanaUPC" pitchFamily="18" charset="-34"/>
                <a:cs typeface="AngsanaUPC" pitchFamily="18" charset="-34"/>
              </a:rPr>
              <a:t>(Test)</a:t>
            </a:r>
            <a:endParaRPr lang="th-TH" dirty="0">
              <a:solidFill>
                <a:srgbClr val="80000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95400"/>
            <a:ext cx="8458200" cy="533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b="1" dirty="0">
                <a:effectLst/>
              </a:rPr>
              <a:t>ความหมาย 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เป็นเครื่องมือวัดทางพุทธิพิสัย</a:t>
            </a:r>
            <a:r>
              <a:rPr lang="en-US" b="1" dirty="0">
                <a:effectLst/>
              </a:rPr>
              <a:t>(Cognitive Domain) </a:t>
            </a:r>
            <a:r>
              <a:rPr lang="th-TH" b="1" dirty="0">
                <a:effectLst/>
              </a:rPr>
              <a:t>ของมนุษย์ ใช้เมื่อต้องการวัดความรู้ความสามารถของคน หรือ ที่รู้จักกันในนามของข้อสอบนั่นเอง 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ชนิดของแบบทดสอบ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	1.แบบทดสอบไม่จำกัดเวลา </a:t>
            </a:r>
            <a:r>
              <a:rPr lang="en-US" b="1" dirty="0">
                <a:effectLst/>
              </a:rPr>
              <a:t>(Power Test)</a:t>
            </a:r>
            <a:endParaRPr lang="th-TH" b="1" dirty="0">
              <a:effectLst/>
            </a:endParaRPr>
          </a:p>
          <a:p>
            <a:pPr marL="609600" indent="-609600" algn="l" eaLnBrk="1" hangingPunct="1"/>
            <a:r>
              <a:rPr lang="th-TH" b="1" dirty="0">
                <a:effectLst/>
              </a:rPr>
              <a:t>	2.แบบทดสอบจำกัดเวลา </a:t>
            </a:r>
            <a:r>
              <a:rPr lang="en-US" b="1" dirty="0">
                <a:effectLst/>
              </a:rPr>
              <a:t>(Speed Test)</a:t>
            </a:r>
            <a:endParaRPr lang="th-TH" b="1" dirty="0">
              <a:effectLst/>
            </a:endParaRPr>
          </a:p>
          <a:p>
            <a:pPr marL="609600" indent="-609600" algn="l" eaLnBrk="1" hangingPunct="1"/>
            <a:r>
              <a:rPr lang="th-TH" b="1" dirty="0">
                <a:effectLst/>
              </a:rPr>
              <a:t>	3.แบบทดสอบกลุ่ม </a:t>
            </a:r>
            <a:r>
              <a:rPr lang="en-US" b="1" dirty="0">
                <a:effectLst/>
              </a:rPr>
              <a:t>(Group Test)</a:t>
            </a:r>
          </a:p>
          <a:p>
            <a:pPr marL="609600" indent="-609600" algn="l" eaLnBrk="1" hangingPunct="1"/>
            <a:r>
              <a:rPr lang="en-US" b="1" dirty="0">
                <a:effectLst/>
              </a:rPr>
              <a:t>	</a:t>
            </a:r>
            <a:r>
              <a:rPr lang="th-TH" b="1" dirty="0">
                <a:effectLst/>
              </a:rPr>
              <a:t>4.แบบทดสอบรายบุคคล</a:t>
            </a:r>
            <a:r>
              <a:rPr lang="en-US" b="1" dirty="0">
                <a:effectLst/>
              </a:rPr>
              <a:t> (Individual Test)	</a:t>
            </a:r>
            <a:endParaRPr lang="th-TH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16556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rgbClr val="292929"/>
                </a:solidFill>
                <a:effectLst/>
                <a:latin typeface="Angsana New" pitchFamily="18" charset="-34"/>
                <a:cs typeface="Angsana New" pitchFamily="18" charset="-34"/>
              </a:rPr>
              <a:t>แบบทดสอบ </a:t>
            </a:r>
            <a:r>
              <a:rPr lang="en-US" sz="4800" b="1" dirty="0">
                <a:solidFill>
                  <a:srgbClr val="292929"/>
                </a:solidFill>
                <a:effectLst/>
                <a:latin typeface="Angsana New" pitchFamily="18" charset="-34"/>
                <a:cs typeface="Angsana New" pitchFamily="18" charset="-34"/>
              </a:rPr>
              <a:t>(Test)</a:t>
            </a:r>
            <a:endParaRPr lang="th-TH" sz="4800" b="1" dirty="0">
              <a:solidFill>
                <a:srgbClr val="292929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610600" cy="533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b="1" dirty="0">
                <a:effectLst/>
              </a:rPr>
              <a:t>5</a:t>
            </a:r>
            <a:r>
              <a:rPr lang="th-TH" b="1" dirty="0">
                <a:effectLst/>
              </a:rPr>
              <a:t>.แบบทดสอบข้อเขียน </a:t>
            </a:r>
            <a:r>
              <a:rPr lang="en-US" b="1" dirty="0">
                <a:effectLst/>
              </a:rPr>
              <a:t>(Paper Pencil Test)</a:t>
            </a:r>
            <a:endParaRPr lang="th-TH" b="1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</a:t>
            </a:r>
            <a:r>
              <a:rPr lang="en-US" b="1" dirty="0">
                <a:effectLst/>
              </a:rPr>
              <a:t>6</a:t>
            </a:r>
            <a:r>
              <a:rPr lang="th-TH" b="1" dirty="0">
                <a:effectLst/>
              </a:rPr>
              <a:t>.แบบทดสอบปฏิบัติ </a:t>
            </a:r>
            <a:r>
              <a:rPr lang="en-US" b="1" dirty="0">
                <a:effectLst/>
              </a:rPr>
              <a:t>(Performance Test)</a:t>
            </a:r>
            <a:endParaRPr lang="th-TH" b="1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</a:t>
            </a:r>
            <a:r>
              <a:rPr lang="en-US" b="1" dirty="0">
                <a:effectLst/>
              </a:rPr>
              <a:t>7</a:t>
            </a:r>
            <a:r>
              <a:rPr lang="th-TH" b="1" dirty="0">
                <a:effectLst/>
              </a:rPr>
              <a:t>.แบบทดสอบที่ครูสร้าง </a:t>
            </a:r>
            <a:r>
              <a:rPr lang="en-US" b="1" dirty="0">
                <a:effectLst/>
              </a:rPr>
              <a:t>(Teacher - made Test)</a:t>
            </a:r>
          </a:p>
          <a:p>
            <a:pPr marL="609600" indent="-609600" algn="l" eaLnBrk="1" hangingPunct="1">
              <a:defRPr/>
            </a:pPr>
            <a:r>
              <a:rPr lang="en-US" b="1" dirty="0">
                <a:effectLst/>
              </a:rPr>
              <a:t>	8</a:t>
            </a:r>
            <a:r>
              <a:rPr lang="th-TH" b="1" dirty="0">
                <a:effectLst/>
              </a:rPr>
              <a:t>.แบบทดสอบมาตรฐาน</a:t>
            </a:r>
            <a:r>
              <a:rPr lang="en-US" b="1" dirty="0">
                <a:effectLst/>
              </a:rPr>
              <a:t> (Standardized Test)</a:t>
            </a:r>
          </a:p>
          <a:p>
            <a:pPr marL="609600" indent="-609600" algn="l" eaLnBrk="1" hangingPunct="1">
              <a:defRPr/>
            </a:pPr>
            <a:r>
              <a:rPr lang="en-US" b="1" dirty="0">
                <a:effectLst/>
              </a:rPr>
              <a:t>	9.</a:t>
            </a:r>
            <a:r>
              <a:rPr lang="th-TH" b="1" dirty="0">
                <a:effectLst/>
              </a:rPr>
              <a:t>แบบทดสอบวัดสติปัญญา</a:t>
            </a:r>
            <a:r>
              <a:rPr lang="en-US" b="1" dirty="0">
                <a:effectLst/>
              </a:rPr>
              <a:t> (Intelligence Test)</a:t>
            </a:r>
          </a:p>
          <a:p>
            <a:pPr marL="609600" indent="-609600" algn="l" eaLnBrk="1" hangingPunct="1">
              <a:defRPr/>
            </a:pPr>
            <a:r>
              <a:rPr lang="en-US" b="1" dirty="0">
                <a:effectLst/>
              </a:rPr>
              <a:t>	10.</a:t>
            </a:r>
            <a:r>
              <a:rPr lang="th-TH" b="1" dirty="0">
                <a:effectLst/>
              </a:rPr>
              <a:t>แบบทดสอบวัดความถนัด </a:t>
            </a:r>
            <a:r>
              <a:rPr lang="en-US" b="1" dirty="0">
                <a:effectLst/>
              </a:rPr>
              <a:t>(Aptitude Test)</a:t>
            </a:r>
          </a:p>
          <a:p>
            <a:pPr marL="609600" indent="-609600" algn="l" eaLnBrk="1" hangingPunct="1">
              <a:defRPr/>
            </a:pPr>
            <a:r>
              <a:rPr lang="en-US" b="1" dirty="0">
                <a:effectLst/>
              </a:rPr>
              <a:t>	11.</a:t>
            </a:r>
            <a:r>
              <a:rPr lang="th-TH" b="1" dirty="0">
                <a:effectLst/>
              </a:rPr>
              <a:t>แบบทดสอบเพื่อวัดความคิดริเริ่ม</a:t>
            </a:r>
            <a:r>
              <a:rPr lang="en-US" b="1" dirty="0">
                <a:effectLst/>
              </a:rPr>
              <a:t>(Creativity Test)</a:t>
            </a:r>
          </a:p>
          <a:p>
            <a:pPr marL="609600" indent="-609600" algn="l" eaLnBrk="1" hangingPunct="1">
              <a:defRPr/>
            </a:pPr>
            <a:r>
              <a:rPr lang="en-US" b="1" dirty="0">
                <a:effectLst/>
              </a:rPr>
              <a:t>	12.</a:t>
            </a:r>
            <a:r>
              <a:rPr lang="th-TH" b="1" dirty="0">
                <a:effectLst/>
              </a:rPr>
              <a:t>แบบทดสอบผลสัมฤทธิ์</a:t>
            </a:r>
            <a:r>
              <a:rPr lang="en-US" b="1" dirty="0">
                <a:effectLst/>
              </a:rPr>
              <a:t>(Achievement Test)</a:t>
            </a:r>
            <a:endParaRPr lang="th-TH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58397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65" y="4514562"/>
            <a:ext cx="1661484" cy="189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88" y="4221908"/>
            <a:ext cx="6828477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5.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ทดลองใช้ข้อสอบและวิเคราะห์ข้อสอบ 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ทั้งฉบับความ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เที่ยง 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KR20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, 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KR21)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,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รายข้อ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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ความยากและอำนาจจำแนก) </a:t>
            </a:r>
            <a:endParaRPr lang="en-US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  <a:p>
            <a:pPr marL="0" indent="0"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6.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ปรับปรุงแบบทดสอบ</a:t>
            </a:r>
          </a:p>
          <a:p>
            <a:pPr marL="0" indent="0"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7.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นำแบบทดสอบไปใช้จริง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3" y="1529966"/>
            <a:ext cx="2590831" cy="1940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351393" y="1454918"/>
            <a:ext cx="5709480" cy="265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กำหนดจุดมุ่งหมายของการสอบ</a:t>
            </a:r>
          </a:p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ออกแบบการสร้างแบบทดสอบ  	</a:t>
            </a:r>
            <a:b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การสร้างผังข้อสอบ (</a:t>
            </a: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test blueprint)</a:t>
            </a:r>
          </a:p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3.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เขียนข้อสอบ</a:t>
            </a:r>
          </a:p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4.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ตรวจสอบก่อนนำไปทดลองใช้ </a:t>
            </a:r>
            <a:r>
              <a:rPr lang="th-TH" sz="26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(ความตรงตามเนื้อหา, ความเป็นปรนัย)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en-US" sz="2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40064"/>
            <a:ext cx="8686800" cy="8640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ขั้นตอนการสร้างและพัฒนาแบบทดสอบและแบบวัดเจตคติ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4950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75" y="4693154"/>
            <a:ext cx="3015434" cy="199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6634"/>
            <a:ext cx="8686800" cy="43513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กำหนดขอบเขตและจุดมุ่งหมายของแบบสอบถาม</a:t>
            </a:r>
          </a:p>
          <a:p>
            <a:pPr marL="457200" indent="-457200">
              <a:buAutoNum type="arabicPeriod"/>
            </a:pP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ระบุเนื้อหาหรือตัวแปรที่ต้องการวัด</a:t>
            </a:r>
            <a:endParaRPr lang="en-US" sz="2800" b="1" dirty="0">
              <a:solidFill>
                <a:srgbClr val="0000FF"/>
              </a:solidFill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  <a:p>
            <a:pPr marL="457200" indent="-457200">
              <a:buAutoNum type="arabicPeriod"/>
            </a:pP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กำหนดรูปแบบของคำถาม</a:t>
            </a:r>
          </a:p>
          <a:p>
            <a:pPr marL="457200" indent="-457200">
              <a:buAutoNum type="arabicPeriod"/>
            </a:pP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ร่างและจัดเรียงข้อคำถาม หลีกเลี่ยงการถามคำถามซ้อน คำถามที่ก่อให้เกิดความลำเอียงในการตอบ และการใช้ประโยคปฏิเสธซ้อนปฏิเสธ</a:t>
            </a:r>
          </a:p>
          <a:p>
            <a:pPr marL="457200" indent="-457200">
              <a:buAutoNum type="arabicPeriod"/>
            </a:pP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ตรวจสอบคุณภาพของข้อคำถาม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(ความตรงตามโครงสร้าง)</a:t>
            </a:r>
          </a:p>
          <a:p>
            <a:pPr marL="457200" indent="-457200">
              <a:buAutoNum type="arabicPeriod"/>
            </a:pP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ทดลองใช้ และ</a:t>
            </a:r>
            <a:b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</a:br>
            <a:r>
              <a:rPr lang="th-TH" sz="2800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ตรวจสอบคุณภาพของแบบสอบถามทั้งฉบับ</a:t>
            </a:r>
          </a:p>
          <a:p>
            <a:pPr marL="0" indent="0">
              <a:buNone/>
            </a:pPr>
            <a:r>
              <a:rPr lang="th-TH" b="1" dirty="0">
                <a:solidFill>
                  <a:srgbClr val="0000FF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(ความเที่ยงด้วยวิธีสัมประสิทธิ์แอลฟาของครอนบาค)</a:t>
            </a:r>
            <a:endParaRPr lang="en-US" sz="2800" b="1" dirty="0">
              <a:solidFill>
                <a:srgbClr val="0000FF"/>
              </a:solidFill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40064"/>
            <a:ext cx="8686800" cy="8640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ขั้นตอนการสร้างและพัฒนาแบบสอบถาม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38756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85" y="609600"/>
            <a:ext cx="8260672" cy="698091"/>
          </a:xfrm>
          <a:solidFill>
            <a:schemeClr val="bg1"/>
          </a:solidFill>
          <a:ln w="762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การออกแบบและพัฒนาเครื่องมือวิจัย</a:t>
            </a:r>
            <a:endParaRPr lang="en-US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90" b="11269"/>
          <a:stretch/>
        </p:blipFill>
        <p:spPr>
          <a:xfrm>
            <a:off x="2284485" y="2543871"/>
            <a:ext cx="4640840" cy="41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296" y="257773"/>
            <a:ext cx="5616624" cy="746125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เนื้อหาในบทเรียน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80655" y="1162023"/>
            <a:ext cx="7491845" cy="4299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ขั้นตอนการสร้างและพัฒนาเครื่องมือวิจัย</a:t>
            </a: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ความหมายของคุณภาพเครื่องมือวิจัย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ความตรง (</a:t>
            </a: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4.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ความเที่ยง (</a:t>
            </a: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5.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ความยาก (</a:t>
            </a: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difficulty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6.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อำนาจจำแนก (</a:t>
            </a: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discrimination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7.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ความเป็นปรนัย (</a:t>
            </a: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objectivity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45" y="5461944"/>
            <a:ext cx="3272006" cy="139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8389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77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/>
              <a:t>การหาคุณภาพของเครื่องมือทางการวิจัย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17" y="2340077"/>
            <a:ext cx="7925415" cy="27530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/>
              <a:t>หลังจากที่ผู้วิจัยได้ตัดสินแน่นอนแล้วว่าจะรวบรวมข้อมูลเกี่ยวกับเรื่องอะไร สิ่งที่นักวิจัยจะต้องพิจารณาตามมาก็คือ จะใช้เครื่องมืออะไรในการวิเคราะห์ข้อมูล เครื่องมือที่นำมาใช้นั้นอาจจะพิจารณาเครื่องมือที่มีอยู่แล้ว ซึ่งอาจใช้วิธีของยืมจากบุคคลหรือหน่วยงานที่เป็นเจ้าของเครื่องมือเหล่านั้น หรือผู้วิจัยอาจจะสร้างเครื่องมือขึ้นมาใหม่ให้เหมาะสมกับสภาพการณ์วิจัยแต่ละเรื่อง</a:t>
            </a:r>
          </a:p>
        </p:txBody>
      </p:sp>
    </p:spTree>
    <p:extLst>
      <p:ext uri="{BB962C8B-B14F-4D97-AF65-F5344CB8AC3E}">
        <p14:creationId xmlns:p14="http://schemas.microsoft.com/office/powerpoint/2010/main" val="221739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จุดมุ่งหมายของการวิจัย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4855" y="1700210"/>
            <a:ext cx="8395853" cy="4575899"/>
            <a:chOff x="855828" y="1613596"/>
            <a:chExt cx="7352753" cy="3910782"/>
          </a:xfrm>
        </p:grpSpPr>
        <p:grpSp>
          <p:nvGrpSpPr>
            <p:cNvPr id="8" name="Group 7"/>
            <p:cNvGrpSpPr/>
            <p:nvPr/>
          </p:nvGrpSpPr>
          <p:grpSpPr>
            <a:xfrm>
              <a:off x="855828" y="1613596"/>
              <a:ext cx="7352753" cy="3910782"/>
              <a:chOff x="855828" y="1970906"/>
              <a:chExt cx="7352753" cy="3910782"/>
            </a:xfrm>
          </p:grpSpPr>
          <p:sp>
            <p:nvSpPr>
              <p:cNvPr id="15" name="Freeform 2"/>
              <p:cNvSpPr>
                <a:spLocks/>
              </p:cNvSpPr>
              <p:nvPr/>
            </p:nvSpPr>
            <p:spPr bwMode="ltGray">
              <a:xfrm flipH="1">
                <a:off x="855828" y="1970906"/>
                <a:ext cx="3680345" cy="1962150"/>
              </a:xfrm>
              <a:custGeom>
                <a:avLst/>
                <a:gdLst/>
                <a:ahLst/>
                <a:cxnLst>
                  <a:cxn ang="0">
                    <a:pos x="303" y="1008"/>
                  </a:cxn>
                  <a:cxn ang="0">
                    <a:pos x="1299" y="1008"/>
                  </a:cxn>
                  <a:cxn ang="0">
                    <a:pos x="1296" y="315"/>
                  </a:cxn>
                  <a:cxn ang="0">
                    <a:pos x="942" y="0"/>
                  </a:cxn>
                  <a:cxn ang="0">
                    <a:pos x="3" y="0"/>
                  </a:cxn>
                  <a:cxn ang="0">
                    <a:pos x="0" y="723"/>
                  </a:cxn>
                  <a:cxn ang="0">
                    <a:pos x="303" y="1008"/>
                  </a:cxn>
                </a:cxnLst>
                <a:rect l="0" t="0" r="r" b="b"/>
                <a:pathLst>
                  <a:path w="1299" h="1008">
                    <a:moveTo>
                      <a:pt x="303" y="1008"/>
                    </a:moveTo>
                    <a:cubicBezTo>
                      <a:pt x="801" y="1008"/>
                      <a:pt x="1299" y="1008"/>
                      <a:pt x="1299" y="1008"/>
                    </a:cubicBezTo>
                    <a:cubicBezTo>
                      <a:pt x="1299" y="1008"/>
                      <a:pt x="1297" y="661"/>
                      <a:pt x="1296" y="315"/>
                    </a:cubicBezTo>
                    <a:cubicBezTo>
                      <a:pt x="1290" y="150"/>
                      <a:pt x="1161" y="0"/>
                      <a:pt x="942" y="0"/>
                    </a:cubicBezTo>
                    <a:cubicBezTo>
                      <a:pt x="472" y="0"/>
                      <a:pt x="3" y="0"/>
                      <a:pt x="3" y="0"/>
                    </a:cubicBezTo>
                    <a:cubicBezTo>
                      <a:pt x="3" y="0"/>
                      <a:pt x="1" y="361"/>
                      <a:pt x="0" y="723"/>
                    </a:cubicBezTo>
                    <a:cubicBezTo>
                      <a:pt x="0" y="915"/>
                      <a:pt x="144" y="1002"/>
                      <a:pt x="303" y="1008"/>
                    </a:cubicBezTo>
                    <a:close/>
                  </a:path>
                </a:pathLst>
              </a:custGeom>
              <a:solidFill>
                <a:srgbClr val="90EBF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h-TH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16" name="Freeform 3"/>
              <p:cNvSpPr>
                <a:spLocks/>
              </p:cNvSpPr>
              <p:nvPr/>
            </p:nvSpPr>
            <p:spPr bwMode="ltGray">
              <a:xfrm>
                <a:off x="4528236" y="1970906"/>
                <a:ext cx="3680345" cy="1962150"/>
              </a:xfrm>
              <a:custGeom>
                <a:avLst/>
                <a:gdLst/>
                <a:ahLst/>
                <a:cxnLst>
                  <a:cxn ang="0">
                    <a:pos x="303" y="1008"/>
                  </a:cxn>
                  <a:cxn ang="0">
                    <a:pos x="1299" y="1008"/>
                  </a:cxn>
                  <a:cxn ang="0">
                    <a:pos x="1296" y="315"/>
                  </a:cxn>
                  <a:cxn ang="0">
                    <a:pos x="942" y="0"/>
                  </a:cxn>
                  <a:cxn ang="0">
                    <a:pos x="3" y="0"/>
                  </a:cxn>
                  <a:cxn ang="0">
                    <a:pos x="0" y="723"/>
                  </a:cxn>
                  <a:cxn ang="0">
                    <a:pos x="303" y="1008"/>
                  </a:cxn>
                </a:cxnLst>
                <a:rect l="0" t="0" r="r" b="b"/>
                <a:pathLst>
                  <a:path w="1299" h="1008">
                    <a:moveTo>
                      <a:pt x="303" y="1008"/>
                    </a:moveTo>
                    <a:cubicBezTo>
                      <a:pt x="801" y="1008"/>
                      <a:pt x="1299" y="1008"/>
                      <a:pt x="1299" y="1008"/>
                    </a:cubicBezTo>
                    <a:cubicBezTo>
                      <a:pt x="1299" y="1008"/>
                      <a:pt x="1297" y="661"/>
                      <a:pt x="1296" y="315"/>
                    </a:cubicBezTo>
                    <a:cubicBezTo>
                      <a:pt x="1290" y="150"/>
                      <a:pt x="1161" y="0"/>
                      <a:pt x="942" y="0"/>
                    </a:cubicBezTo>
                    <a:cubicBezTo>
                      <a:pt x="472" y="0"/>
                      <a:pt x="3" y="0"/>
                      <a:pt x="3" y="0"/>
                    </a:cubicBezTo>
                    <a:cubicBezTo>
                      <a:pt x="3" y="0"/>
                      <a:pt x="1" y="361"/>
                      <a:pt x="0" y="723"/>
                    </a:cubicBezTo>
                    <a:cubicBezTo>
                      <a:pt x="0" y="915"/>
                      <a:pt x="144" y="1002"/>
                      <a:pt x="303" y="1008"/>
                    </a:cubicBezTo>
                    <a:close/>
                  </a:path>
                </a:pathLst>
              </a:custGeom>
              <a:solidFill>
                <a:srgbClr val="FFCC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h-TH" sz="320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17" name="Freeform 4"/>
              <p:cNvSpPr>
                <a:spLocks/>
              </p:cNvSpPr>
              <p:nvPr/>
            </p:nvSpPr>
            <p:spPr bwMode="gray">
              <a:xfrm>
                <a:off x="855828" y="3919538"/>
                <a:ext cx="3680345" cy="1962150"/>
              </a:xfrm>
              <a:custGeom>
                <a:avLst/>
                <a:gdLst/>
                <a:ahLst/>
                <a:cxnLst>
                  <a:cxn ang="0">
                    <a:pos x="303" y="1008"/>
                  </a:cxn>
                  <a:cxn ang="0">
                    <a:pos x="1299" y="1008"/>
                  </a:cxn>
                  <a:cxn ang="0">
                    <a:pos x="1296" y="315"/>
                  </a:cxn>
                  <a:cxn ang="0">
                    <a:pos x="942" y="0"/>
                  </a:cxn>
                  <a:cxn ang="0">
                    <a:pos x="3" y="0"/>
                  </a:cxn>
                  <a:cxn ang="0">
                    <a:pos x="0" y="723"/>
                  </a:cxn>
                  <a:cxn ang="0">
                    <a:pos x="303" y="1008"/>
                  </a:cxn>
                </a:cxnLst>
                <a:rect l="0" t="0" r="r" b="b"/>
                <a:pathLst>
                  <a:path w="1299" h="1008">
                    <a:moveTo>
                      <a:pt x="303" y="1008"/>
                    </a:moveTo>
                    <a:cubicBezTo>
                      <a:pt x="801" y="1008"/>
                      <a:pt x="1299" y="1008"/>
                      <a:pt x="1299" y="1008"/>
                    </a:cubicBezTo>
                    <a:cubicBezTo>
                      <a:pt x="1299" y="1008"/>
                      <a:pt x="1297" y="661"/>
                      <a:pt x="1296" y="315"/>
                    </a:cubicBezTo>
                    <a:cubicBezTo>
                      <a:pt x="1290" y="150"/>
                      <a:pt x="1161" y="0"/>
                      <a:pt x="942" y="0"/>
                    </a:cubicBezTo>
                    <a:cubicBezTo>
                      <a:pt x="472" y="0"/>
                      <a:pt x="3" y="0"/>
                      <a:pt x="3" y="0"/>
                    </a:cubicBezTo>
                    <a:cubicBezTo>
                      <a:pt x="3" y="0"/>
                      <a:pt x="1" y="361"/>
                      <a:pt x="0" y="723"/>
                    </a:cubicBezTo>
                    <a:cubicBezTo>
                      <a:pt x="0" y="915"/>
                      <a:pt x="144" y="1002"/>
                      <a:pt x="303" y="1008"/>
                    </a:cubicBezTo>
                    <a:close/>
                  </a:path>
                </a:pathLst>
              </a:custGeom>
              <a:solidFill>
                <a:srgbClr val="FFE6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h-TH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gray">
              <a:xfrm flipH="1">
                <a:off x="4528235" y="3919538"/>
                <a:ext cx="3680345" cy="1962150"/>
              </a:xfrm>
              <a:custGeom>
                <a:avLst/>
                <a:gdLst/>
                <a:ahLst/>
                <a:cxnLst>
                  <a:cxn ang="0">
                    <a:pos x="303" y="1008"/>
                  </a:cxn>
                  <a:cxn ang="0">
                    <a:pos x="1299" y="1008"/>
                  </a:cxn>
                  <a:cxn ang="0">
                    <a:pos x="1296" y="315"/>
                  </a:cxn>
                  <a:cxn ang="0">
                    <a:pos x="942" y="0"/>
                  </a:cxn>
                  <a:cxn ang="0">
                    <a:pos x="3" y="0"/>
                  </a:cxn>
                  <a:cxn ang="0">
                    <a:pos x="0" y="723"/>
                  </a:cxn>
                  <a:cxn ang="0">
                    <a:pos x="303" y="1008"/>
                  </a:cxn>
                </a:cxnLst>
                <a:rect l="0" t="0" r="r" b="b"/>
                <a:pathLst>
                  <a:path w="1299" h="1008">
                    <a:moveTo>
                      <a:pt x="303" y="1008"/>
                    </a:moveTo>
                    <a:cubicBezTo>
                      <a:pt x="801" y="1008"/>
                      <a:pt x="1299" y="1008"/>
                      <a:pt x="1299" y="1008"/>
                    </a:cubicBezTo>
                    <a:cubicBezTo>
                      <a:pt x="1299" y="1008"/>
                      <a:pt x="1297" y="661"/>
                      <a:pt x="1296" y="315"/>
                    </a:cubicBezTo>
                    <a:cubicBezTo>
                      <a:pt x="1290" y="150"/>
                      <a:pt x="1161" y="0"/>
                      <a:pt x="942" y="0"/>
                    </a:cubicBezTo>
                    <a:cubicBezTo>
                      <a:pt x="472" y="0"/>
                      <a:pt x="3" y="0"/>
                      <a:pt x="3" y="0"/>
                    </a:cubicBezTo>
                    <a:cubicBezTo>
                      <a:pt x="3" y="0"/>
                      <a:pt x="1" y="361"/>
                      <a:pt x="0" y="723"/>
                    </a:cubicBezTo>
                    <a:cubicBezTo>
                      <a:pt x="0" y="915"/>
                      <a:pt x="144" y="1002"/>
                      <a:pt x="303" y="1008"/>
                    </a:cubicBezTo>
                    <a:close/>
                  </a:path>
                </a:pathLst>
              </a:custGeom>
              <a:solidFill>
                <a:srgbClr val="99FF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h-TH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19" name="Oval 6"/>
              <p:cNvSpPr>
                <a:spLocks noChangeArrowheads="1"/>
              </p:cNvSpPr>
              <p:nvPr/>
            </p:nvSpPr>
            <p:spPr bwMode="gray">
              <a:xfrm>
                <a:off x="3389313" y="2757488"/>
                <a:ext cx="2362200" cy="2362200"/>
              </a:xfrm>
              <a:prstGeom prst="ellipse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p:grp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3724068" y="2779302"/>
              <a:ext cx="268415" cy="499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1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824205" y="2779302"/>
              <a:ext cx="302107" cy="499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25CE7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2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3724068" y="3655602"/>
              <a:ext cx="296492" cy="499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4</a:t>
              </a: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824205" y="3655602"/>
              <a:ext cx="304915" cy="499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3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62596" y="2248314"/>
            <a:ext cx="2498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เพื่อการบรรยาย (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Description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5138" y="2248314"/>
            <a:ext cx="240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เพื่อการอธิบาย(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Explanation)</a:t>
            </a:r>
            <a:endParaRPr lang="th-TH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2160" y="4597479"/>
            <a:ext cx="240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เพื่อการควบคุม (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Control)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72523" y="4597479"/>
            <a:ext cx="240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เพื่อการทำนาย (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Prediction)</a:t>
            </a:r>
          </a:p>
        </p:txBody>
      </p:sp>
    </p:spTree>
    <p:extLst>
      <p:ext uri="{BB962C8B-B14F-4D97-AF65-F5344CB8AC3E}">
        <p14:creationId xmlns:p14="http://schemas.microsoft.com/office/powerpoint/2010/main" val="21770189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4979" y="108155"/>
            <a:ext cx="77724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292929"/>
                </a:solidFill>
                <a:effectLst/>
              </a:rPr>
              <a:t>คุณลักษณะที่ดีของเครื่องมือ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3794" y="1219200"/>
            <a:ext cx="8610600" cy="5638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2800" b="1" dirty="0">
                <a:effectLst/>
              </a:rPr>
              <a:t>ความเที่ยงตรง</a:t>
            </a:r>
            <a:r>
              <a:rPr lang="th-TH" sz="2400" b="1" dirty="0">
                <a:effectLst/>
              </a:rPr>
              <a:t> </a:t>
            </a:r>
            <a:r>
              <a:rPr lang="en-US" sz="2400" b="1" dirty="0">
                <a:effectLst/>
              </a:rPr>
              <a:t>(Validity)</a:t>
            </a:r>
            <a:r>
              <a:rPr lang="th-TH" sz="2400" b="1" dirty="0">
                <a:effectLst/>
              </a:rPr>
              <a:t> </a:t>
            </a:r>
            <a:r>
              <a:rPr lang="th-TH" sz="2800" b="1" dirty="0">
                <a:effectLst/>
              </a:rPr>
              <a:t>คือสามารถวัดในสิ่งที่ต้องการจะวัดได้ดีเพียงใด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400" b="1" dirty="0">
                <a:effectLst/>
              </a:rPr>
              <a:t>	</a:t>
            </a:r>
            <a:r>
              <a:rPr lang="th-TH" sz="2800" dirty="0">
                <a:effectLst/>
              </a:rPr>
              <a:t>1.1 ความเที่ยงตรงเชิงเนื้อหา</a:t>
            </a:r>
            <a:r>
              <a:rPr lang="th-TH" sz="2400" dirty="0">
                <a:effectLst/>
              </a:rPr>
              <a:t> </a:t>
            </a:r>
            <a:r>
              <a:rPr lang="en-US" sz="2400" dirty="0">
                <a:effectLst/>
              </a:rPr>
              <a:t>(Content Validity)</a:t>
            </a:r>
            <a:r>
              <a:rPr lang="th-TH" sz="2400" dirty="0">
                <a:effectLst/>
              </a:rPr>
              <a:t> 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400" dirty="0">
                <a:effectLst/>
              </a:rPr>
              <a:t>	</a:t>
            </a:r>
            <a:r>
              <a:rPr lang="th-TH" sz="2800" dirty="0">
                <a:effectLst/>
              </a:rPr>
              <a:t>1.2 ความเที่ยงตรงเชิงโครงสร้าง</a:t>
            </a:r>
            <a:r>
              <a:rPr lang="en-US" sz="2400" dirty="0">
                <a:effectLst/>
              </a:rPr>
              <a:t> (Construct Validity)</a:t>
            </a:r>
            <a:r>
              <a:rPr lang="th-TH" sz="2400" dirty="0">
                <a:effectLst/>
              </a:rPr>
              <a:t> 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400" dirty="0">
                <a:effectLst/>
              </a:rPr>
              <a:t>	</a:t>
            </a:r>
            <a:r>
              <a:rPr lang="th-TH" sz="2800" dirty="0">
                <a:effectLst/>
              </a:rPr>
              <a:t>1.3 ความเที่ยงตรงเชิงสภาพ</a:t>
            </a:r>
            <a:r>
              <a:rPr lang="en-US" sz="2400" dirty="0">
                <a:effectLst/>
              </a:rPr>
              <a:t> ( </a:t>
            </a:r>
            <a:r>
              <a:rPr lang="en-US" sz="2400" dirty="0" err="1">
                <a:effectLst/>
              </a:rPr>
              <a:t>ConcurrentValidity</a:t>
            </a:r>
            <a:r>
              <a:rPr lang="en-US" sz="2400" dirty="0">
                <a:effectLst/>
              </a:rPr>
              <a:t>)</a:t>
            </a:r>
          </a:p>
          <a:p>
            <a:pPr marL="609600" indent="-609600" algn="l" eaLnBrk="1" hangingPunct="1">
              <a:buFontTx/>
              <a:buNone/>
            </a:pPr>
            <a:r>
              <a:rPr lang="en-US" sz="2400" dirty="0">
                <a:effectLst/>
              </a:rPr>
              <a:t>	</a:t>
            </a:r>
            <a:r>
              <a:rPr lang="th-TH" sz="2800" dirty="0">
                <a:effectLst/>
              </a:rPr>
              <a:t>1.4 ความเที่ยงตรงเชิงทำนาย</a:t>
            </a:r>
            <a:r>
              <a:rPr lang="en-US" sz="2400" dirty="0">
                <a:effectLst/>
              </a:rPr>
              <a:t> ( Predictive Validity)</a:t>
            </a:r>
            <a:r>
              <a:rPr lang="th-TH" sz="2400" dirty="0">
                <a:effectLst/>
              </a:rPr>
              <a:t> </a:t>
            </a:r>
            <a:endParaRPr lang="en-US" sz="2400" dirty="0">
              <a:effectLst/>
            </a:endParaRP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2800" b="1" dirty="0">
                <a:effectLst/>
              </a:rPr>
              <a:t>ความเชื่อมั่น</a:t>
            </a:r>
            <a:r>
              <a:rPr lang="th-TH" sz="2400" b="1" dirty="0">
                <a:effectLst/>
              </a:rPr>
              <a:t> </a:t>
            </a:r>
            <a:r>
              <a:rPr lang="en-US" sz="2400" b="1" dirty="0">
                <a:effectLst/>
              </a:rPr>
              <a:t>(Reliability)</a:t>
            </a:r>
            <a:r>
              <a:rPr lang="th-TH" sz="2400" b="1" dirty="0">
                <a:effectLst/>
              </a:rPr>
              <a:t> </a:t>
            </a:r>
            <a:r>
              <a:rPr lang="th-TH" sz="2800" dirty="0">
                <a:effectLst/>
              </a:rPr>
              <a:t>เป็นแบบทดสอบที่แสดง</a:t>
            </a:r>
            <a:r>
              <a:rPr lang="th-TH" sz="2800" u="sng" dirty="0">
                <a:effectLst/>
              </a:rPr>
              <a:t>ความคงที่ของคะแนน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800" dirty="0">
                <a:effectLst/>
              </a:rPr>
              <a:t>	ไม่ว่าจะใช้แบบทดสอบนั้นซ้ำกี่ครั้งก็จะได้คะแนนใกล้เคียงกันทุกครั้ง (ความเชื่อมั่นที่ถือว่าใช้ได้ควรมีค่า </a:t>
            </a:r>
            <a:r>
              <a:rPr lang="en-US" sz="2800" dirty="0">
                <a:effectLst/>
              </a:rPr>
              <a:t>+</a:t>
            </a:r>
            <a:r>
              <a:rPr lang="th-TH" sz="2800" dirty="0">
                <a:effectLst/>
              </a:rPr>
              <a:t>.70 ขึ้นไป)</a:t>
            </a: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th-TH" sz="2800" b="1" dirty="0">
                <a:effectLst/>
              </a:rPr>
              <a:t>ความสามารถในการใช้สอย</a:t>
            </a:r>
            <a:r>
              <a:rPr lang="th-TH" sz="2400" b="1" dirty="0">
                <a:effectLst/>
              </a:rPr>
              <a:t> </a:t>
            </a:r>
            <a:r>
              <a:rPr lang="en-US" sz="2400" b="1" dirty="0">
                <a:effectLst/>
              </a:rPr>
              <a:t>(Usability)</a:t>
            </a:r>
          </a:p>
          <a:p>
            <a:pPr marL="609600" indent="-609600" algn="l" eaLnBrk="1" hangingPunct="1">
              <a:buFontTx/>
              <a:buNone/>
            </a:pPr>
            <a:r>
              <a:rPr lang="en-US" sz="2400" dirty="0">
                <a:effectLst/>
              </a:rPr>
              <a:t>	3.1 </a:t>
            </a:r>
            <a:r>
              <a:rPr lang="th-TH" sz="2800" dirty="0">
                <a:effectLst/>
              </a:rPr>
              <a:t>มีความเป็นปรนัย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400" dirty="0">
                <a:effectLst/>
              </a:rPr>
              <a:t>	</a:t>
            </a:r>
            <a:r>
              <a:rPr lang="th-TH" sz="2800" dirty="0">
                <a:effectLst/>
              </a:rPr>
              <a:t>3.2 ประหยัดเงิน ประหยัดเวลา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800" dirty="0">
                <a:effectLst/>
              </a:rPr>
              <a:t>	3.3 สะดวกและง่ายต่อการดำเนินการ การตรวจให้คะแนน การแปรผล</a:t>
            </a:r>
          </a:p>
          <a:p>
            <a:pPr marL="609600" indent="-609600" algn="l" eaLnBrk="1" hangingPunct="1">
              <a:buFontTx/>
              <a:buNone/>
            </a:pPr>
            <a:r>
              <a:rPr lang="th-TH" sz="2800" b="1" dirty="0">
                <a:effectLst/>
              </a:rPr>
              <a:t>	</a:t>
            </a:r>
            <a:endParaRPr lang="th-TH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04253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8287165"/>
              </p:ext>
            </p:extLst>
          </p:nvPr>
        </p:nvGraphicFramePr>
        <p:xfrm>
          <a:off x="5203461" y="657763"/>
          <a:ext cx="4119570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5175957"/>
              </p:ext>
            </p:extLst>
          </p:nvPr>
        </p:nvGraphicFramePr>
        <p:xfrm>
          <a:off x="906582" y="1831943"/>
          <a:ext cx="6786610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ขั้นตอนการสร้างและพัฒนาเครื่องมือวิจัย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22634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603" y="1244438"/>
            <a:ext cx="8964488" cy="5104474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3200" b="1" u="sng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กำหนดข้อมูลและตัวชี้วัด</a:t>
            </a:r>
            <a:r>
              <a:rPr lang="th-TH" sz="3200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เป็นการกำหนดว่า ในการวิจัยครั้งนั้นต้องใช้ข้อมูลอะไรบ้าง หรือมีเนื้อหาอะไรที่ต้องวัดบ้าง จะวัดในลักษณะใด และจะใช้อะไรเป็นตัวชี้วัด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(indicator) 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พิจารณา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 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ประเด็น ได้แก่  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1.1 </a:t>
            </a:r>
            <a:r>
              <a:rPr lang="th-TH" sz="28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จำนวนตัวชี้วัด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แนวความคิดหรือตัวแปรหนึ่ง ๆ นั้นอาจจะใช้ตัวชี้วัดตัวเดียวหรือหลายตัวก็ได้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ปกติตัวแปรหรือข้อมูลที่เป็นข้อเท็จจริงต่าง ๆ  มักจะใช้ตัวชี้วัดตัวเดียว </a:t>
            </a:r>
            <a:r>
              <a:rPr lang="th-TH" sz="28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แต่ถ้าเป็นตัวแปรที่เป็นความคิดเห็น ความสามารถทางสมอง หรือพฤติกรรม มักจะใช้วัดด้วยตัวชี้วัดหลายตัว</a:t>
            </a:r>
            <a:endParaRPr lang="en-US" sz="28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1.2 </a:t>
            </a:r>
            <a:r>
              <a:rPr lang="th-TH" sz="28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การพัฒนาตัวชี้วัด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โดยวิเคราะห์จากผลงานวิจัย หนังสือ ตำรา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1.3 </a:t>
            </a:r>
            <a:r>
              <a:rPr lang="th-TH" sz="28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จำนวนและรูปแบบคำถาม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การกำหนดข้อมูลและตัวชี้วัดนี้ควรทำเป็นตาราง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ทาง แสดงความสัมพันธ์ระหว่างข้อมูลตัวแปรหรือเนื้อหากับตัวชี้วัด หรือพฤติกรรมที่ต้องการวัด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table of specification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จากนั้นจึงนำไปตรวจสอบคุณภาพ โดยผู้เชี่ยวชาญไม่น้อยกว่า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ขั้นตอนการสร้างและพัฒนาเครื่องมือวิจัย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74204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435273"/>
              </p:ext>
            </p:extLst>
          </p:nvPr>
        </p:nvGraphicFramePr>
        <p:xfrm>
          <a:off x="142875" y="2898775"/>
          <a:ext cx="8858319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8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9536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เนื้อหา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ความรู้ความจำ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</a:t>
                      </a:r>
                    </a:p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เข้าใจ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</a:t>
                      </a:r>
                    </a:p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นำไปใช้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</a:t>
                      </a:r>
                    </a:p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วิเคราะห์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</a:t>
                      </a:r>
                    </a:p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ประเมินค่า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การสร้างสรรค์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ความหมายของเซต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ประเภทของเซต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การดำเนินการทางเซต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th-TH" sz="24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27" name="Rectangle 6"/>
          <p:cNvSpPr>
            <a:spLocks noChangeArrowheads="1"/>
          </p:cNvSpPr>
          <p:nvPr/>
        </p:nvSpPr>
        <p:spPr bwMode="auto">
          <a:xfrm>
            <a:off x="142875" y="1152071"/>
            <a:ext cx="885825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en-US" sz="36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Table of specification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algn="thaiDist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แสดงความสัมพันธ์ระหว่าง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ข้อมูลตัวแปรหรือเนื้อหา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</a:t>
            </a:r>
            <a:r>
              <a:rPr lang="th-TH" sz="2800" b="1" dirty="0">
                <a:solidFill>
                  <a:srgbClr val="FF4747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ตัวชี้วัดหรือพฤติกรรม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ที่ต้องการวัด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3543" y="6093296"/>
            <a:ext cx="3552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Niramit AS" panose="02000506000000020004" pitchFamily="2" charset="-34"/>
                <a:cs typeface="TH Niramit AS" panose="02000506000000020004" pitchFamily="2" charset="-34"/>
              </a:rPr>
              <a:t>* </a:t>
            </a:r>
            <a:r>
              <a:rPr lang="th-TH" sz="20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ตามแนวคิดของ</a:t>
            </a:r>
            <a:r>
              <a:rPr lang="en-US" sz="2000" dirty="0">
                <a:latin typeface="TH Niramit AS" panose="02000506000000020004" pitchFamily="2" charset="-34"/>
                <a:cs typeface="TH Niramit AS" panose="02000506000000020004" pitchFamily="2" charset="-34"/>
              </a:rPr>
              <a:t> Anderson </a:t>
            </a:r>
            <a:r>
              <a:rPr lang="th-TH" sz="20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0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Krathwohl</a:t>
            </a:r>
            <a:endParaRPr lang="en-US" sz="2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ขั้นตอนการสร้างและพัฒนาเครื่องมือวิจัย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84830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462" y="1190731"/>
            <a:ext cx="8601075" cy="4935710"/>
          </a:xfrm>
        </p:spPr>
        <p:txBody>
          <a:bodyPr>
            <a:spAutoFit/>
          </a:bodyPr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2800" b="1" u="sng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เลือกรูปแบบคำถาม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ให้เหมาะสมกับกลุ่มตัวอย่าง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u="sng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ร่างคำถาม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ตามเนื้อหาและตัวชี้วัด ใช้เป็นภาษาของผู้ตอบ ภาษาทางวิชาการเฉพาะที่เป็นแบบสอบถาม ถ้าเป็นแบบสัมภาษณ์ใช้ภาษาพูดท้องถิ่นของผู้ตอบ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2800" b="1" u="sng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ตรวจสอบขั้นต้น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เกี่ยวกับภาษา ความสละสลวย และความถูกต้องตามหลักวิชา ถ้ามีเวลาควรนำไปให้คนอื่นช่วยอ่านและนำมาปรับปรุงด้วย 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 </a:t>
            </a:r>
            <a:r>
              <a:rPr lang="th-TH" sz="2800" b="1" u="sng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ตรวจสอบคุณภาพ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ควรทำเป็น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 คือ </a:t>
            </a:r>
          </a:p>
          <a:p>
            <a:pPr lvl="1">
              <a:defRPr/>
            </a:pPr>
            <a:r>
              <a:rPr lang="th-TH" sz="24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ขั้นตอนแรก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นำไปให้ผู้เชี่ยวชาญทางด้านเนื้อหา และด้านการวิจัยหรือการสร้างเครื่องมือ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ตรวจสอบความตรง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(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ความเที่ยงตรง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ความเป็นปรนัย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และ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ความสามารถในการนำไปใช้ได้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lvl="1">
              <a:defRPr/>
            </a:pPr>
            <a:r>
              <a:rPr lang="th-TH" sz="24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ขั้นที่สอง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นำไปทดลองใช้กับกลุ่มตัวอย่างที่มีลักษณะใกล้เคียงกับกลุ่มตัวอย่างจริงไม่น้อยกว่า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30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 เพื่อตรวจสอบคุณภาพของข้อคำถามรายข้อและทั้งฉบับ (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ความเที่ยงหรือความเชื่อมั่น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, ความยาก, อำนาจจำแนก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b="1" dirty="0" err="1">
              <a:solidFill>
                <a:schemeClr val="tx1">
                  <a:lumMod val="75000"/>
                  <a:lumOff val="2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ขั้นตอนการสร้างและพัฒนาเครื่องมือวิจัย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928750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503548" y="1080267"/>
            <a:ext cx="8136904" cy="48822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4000" b="1" dirty="0"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คุณภาพเครื่องมือการวิจัย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คุณลักษณะที่บ่งบอกความสามารถของเครื่องมือวิจัยที่ใช้ในการเก็บรวบรวมข้อมูล </a:t>
            </a:r>
          </a:p>
          <a:p>
            <a:pPr marL="0" indent="0">
              <a:buNone/>
            </a:pPr>
            <a:endParaRPr lang="th-TH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7036" y="2682607"/>
            <a:ext cx="8738755" cy="2330098"/>
            <a:chOff x="539552" y="3501008"/>
            <a:chExt cx="8064896" cy="2448272"/>
          </a:xfrm>
        </p:grpSpPr>
        <p:graphicFrame>
          <p:nvGraphicFramePr>
            <p:cNvPr id="2" name="Diagram 1"/>
            <p:cNvGraphicFramePr/>
            <p:nvPr/>
          </p:nvGraphicFramePr>
          <p:xfrm>
            <a:off x="2267744" y="3501008"/>
            <a:ext cx="4608512" cy="24482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Left Brace 2"/>
            <p:cNvSpPr/>
            <p:nvPr/>
          </p:nvSpPr>
          <p:spPr>
            <a:xfrm>
              <a:off x="2123728" y="3764632"/>
              <a:ext cx="432048" cy="2088232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39552" y="3980656"/>
              <a:ext cx="1440160" cy="1656184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3333FF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คุณภาพทั้งฉบับ</a:t>
              </a:r>
              <a:endParaRPr lang="en-US" sz="36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7" name="Left Brace 6"/>
            <p:cNvSpPr/>
            <p:nvPr/>
          </p:nvSpPr>
          <p:spPr>
            <a:xfrm rot="10800000">
              <a:off x="6604197" y="3789040"/>
              <a:ext cx="432048" cy="2088232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64288" y="4007271"/>
              <a:ext cx="1440160" cy="1656184"/>
            </a:xfrm>
            <a:prstGeom prst="roundRect">
              <a:avLst/>
            </a:prstGeom>
            <a:solidFill>
              <a:srgbClr val="B7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คุณภาพรายข้อ</a:t>
              </a:r>
              <a:endPara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1040" y="5186510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การตรวจสอบคุณภาพของเครื่องมือวิจัยดำเนินการได้ </a:t>
            </a:r>
            <a:r>
              <a:rPr lang="en-US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ลักษณะ คือ </a:t>
            </a:r>
            <a:b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การตรวจสอบ</a:t>
            </a:r>
            <a:r>
              <a:rPr lang="th-TH" sz="28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ก่อน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นำไปทดลองใช้ </a:t>
            </a:r>
            <a:r>
              <a:rPr lang="en-US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(try out) 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b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การตรวจสอบผลที่เกิดขึ้น</a:t>
            </a:r>
            <a:r>
              <a:rPr lang="th-TH" sz="28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หลัง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จากการนำไปทดลองใช้</a:t>
            </a:r>
            <a:endParaRPr lang="zh-CN" altLang="en-US" sz="28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ความหมายของคุณภาพเครื่องมือวิจัย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363739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935596" y="1116800"/>
            <a:ext cx="7272808" cy="26431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32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หรือความเที่ยงตรง </a:t>
            </a:r>
            <a:r>
              <a:rPr lang="en-US" sz="3200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(Validity)</a:t>
            </a:r>
            <a:r>
              <a:rPr lang="en-US" sz="32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คุณภาพของเครื่องมือการวิจัย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วัดได้ตรงตามวัตถุประสงค์และพฤติกรรมที่ต้องการ 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วัดได้ครอบคลุมครบถ้วนตามเนื้อหา          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วัดได้ถูกต้องตรงตามความเป็นจริง 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3528" y="3845269"/>
            <a:ext cx="8496944" cy="2520280"/>
          </a:xfrm>
          <a:prstGeom prst="roundRect">
            <a:avLst/>
          </a:prstGeom>
          <a:solidFill>
            <a:srgbClr val="FFFF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"</a:t>
            </a:r>
            <a:r>
              <a:rPr lang="th-TH" sz="28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" เป็นคุณสมบัติของเครื่องมือวัดที่แสดงให้ทราบว่า</a:t>
            </a:r>
            <a:r>
              <a:rPr lang="th-TH" sz="2800" b="1" dirty="0">
                <a:ln w="1905"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เครื่องมือวัดนั้น ๆ สามารถวัดในสิ่งที่ต้องการวัดหรือที่ต้องการศึกษาได้อย่างถูกต้องแม่นยำ</a:t>
            </a:r>
            <a:r>
              <a:rPr lang="th-TH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ดังนั้น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ความตรงจึงเป็นคุณลักษณะที่สำคัญที่สุดของเครื่องมือที่นำมาใช้ในการวัดผลการศึกษา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ครื่องมือที่มีความตรงจะต้องสามารถวัดคุณลักษณะหรือพฤติกรรมที่ต้องการจะวัดได้ครอบคลุมและสอดคล้องกับวัตถุประสงค์ที่ต้องการจะวัด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t="-400" r="24905" b="-400"/>
          <a:stretch/>
        </p:blipFill>
        <p:spPr>
          <a:xfrm>
            <a:off x="6911752" y="1655216"/>
            <a:ext cx="2232248" cy="19532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339544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78579" y="1186541"/>
          <a:ext cx="8786842" cy="495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2732770" y="6132442"/>
            <a:ext cx="40719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ประเภทและวิธีการหาความตรง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55329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59532" y="1268760"/>
            <a:ext cx="8424936" cy="40873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32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ความตรงตามเนื้อหา </a:t>
            </a:r>
            <a:r>
              <a:rPr lang="en-US" sz="32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(Content validity)</a:t>
            </a:r>
            <a:r>
              <a:rPr lang="th-TH" sz="32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?</a:t>
            </a: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วัดได้ตรงตามเนื้อหาและสาระที่สำคัญที่ต้องการให้วัด </a:t>
            </a: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วิเคราะห์เชิงเหตุผลเปรียบเทียบกับเกณฑ์หรือวัตถุประสงค์ที่กำหนด </a:t>
            </a: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ใช้ดุลยพินิจทางวิชาการของตนเองหรือผู้ชำนาญการช่วยพิจารณาตัดสิน</a:t>
            </a:r>
          </a:p>
          <a:p>
            <a:pPr algn="thaiDist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วิธีการหาความตรงตามเนื้อหา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การหาดัชนีความสอดคล้องของข้อคำถามกับจุดประสงค์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Item-Objective Congruence : IOC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ซึ่งอาจทำ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เป็นแบบสำรวจให้ผู้เชี่ยวชาญพิจารณาข้อคำถามแต่ละข้อในเครื่องมือวัด                     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35596" y="5108879"/>
            <a:ext cx="7272808" cy="136815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th-TH" sz="3200" b="1" dirty="0">
                <a:solidFill>
                  <a:srgbClr val="7030A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ความตรงตามเนื้อหา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เป็นความสามารถในการวัดพฤติกรรมการเรียนรู้ได้ครอบคลุม เป็นตัวแทนของเนื้อหาทั้งหมดที่ต้องการวัด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65827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1628330"/>
            <a:ext cx="8716563" cy="5047536"/>
          </a:xfrm>
          <a:prstGeom prst="rect">
            <a:avLst/>
          </a:prstGeom>
          <a:solidFill>
            <a:srgbClr val="FFFFE1"/>
          </a:solidFill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thaiDist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30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การตรวจสอบความตรงโดยผู้เชี่ยวชาญ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ด้วยการคำนวณค่า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IOC </a:t>
            </a:r>
            <a:endParaRPr kumimoji="0" lang="th-TH" sz="2800" b="1" i="0" u="none" strike="noStrike" cap="none" normalizeH="0" baseline="0" dirty="0">
              <a:ln>
                <a:noFill/>
              </a:ln>
              <a:solidFill>
                <a:srgbClr val="FF0066"/>
              </a:solidFill>
              <a:effectLst/>
              <a:latin typeface="TH Niramit AS" panose="02000506000000020004" pitchFamily="2" charset="-34"/>
              <a:ea typeface="Cordia New" pitchFamily="34" charset="-34"/>
              <a:cs typeface="TH Niramit AS" panose="02000506000000020004" pitchFamily="2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เพื่อตรวจสอบความคิดเห็นของผู้เชี่ยวชาญเกี่ยวกับ......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- 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ความสอดคล้องของข้อคำถามกับเนื้อหาที่ต้องการวัด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- ความสอดคล้องของข้อคำถามกับทฤษฎีที่ใช้เป็นฐานในการสร้างเครื่องมือ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28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ขั้นตอนการตรวจสอบ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1) คัดเลือกผู้เชี่ยวชาญด้านเนื้อหา ทฤษฎี ด้านการวัดและประเมินผล จำนวนอย่างน้อย 3 คน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2) ให้ผู้เชี่ยวชาญตรวจสอบ......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- ความเหมาะสมของนิยามของสิ่งที่มุ่งวัด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- ความครอบคลุมของเนื้อหาและสัดส่วนของคำถามที่ใช้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- ความสอดคล้องระหว่างข้อคำถามกับเนื้อหาหรือจุดประสงค์ที่มุ่งวัด</a:t>
            </a:r>
          </a:p>
          <a:p>
            <a:pPr lvl="0" algn="thaiDist">
              <a:tabLst>
                <a:tab pos="180975" algn="l"/>
                <a:tab pos="457200" algn="l"/>
                <a:tab pos="539750" algn="l"/>
                <a:tab pos="628650" algn="l"/>
                <a:tab pos="630238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3) ให้ผู้เชี่ยวชาญพิจารณาความสอดคล้องระหว่างข้อคำถามกับเนื้อหา/จุดประสงค์ (ความตรงตามเนื้อหา) หรือความสอดคล้องระหว่างข้อคำถามกับทฤษฎี (ความตรงตามโครงสร้าง) ด้วยการคำนวณค่า 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IOC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1520" y="981999"/>
            <a:ext cx="6677475" cy="646331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thaiDist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วิธีการตรวจสอบความตรงตามเนื้อหา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244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84130"/>
            <a:ext cx="4447309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จุดมุ่งหมายของการวิจัย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976792650"/>
              </p:ext>
            </p:extLst>
          </p:nvPr>
        </p:nvGraphicFramePr>
        <p:xfrm>
          <a:off x="0" y="948226"/>
          <a:ext cx="9144000" cy="5577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266418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7" y="1628800"/>
          <a:ext cx="8496945" cy="3017520"/>
        </p:xfrm>
        <a:graphic>
          <a:graphicData uri="http://schemas.openxmlformats.org/drawingml/2006/table">
            <a:tbl>
              <a:tblPr/>
              <a:tblGrid>
                <a:gridCol w="1296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2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5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5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16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เนื้อหา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จุดประสงค์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เชิงพฤติกรรม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ข้อคำถาม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ระดับ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ความคิดเห็น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ข้อเสนอแนะ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+1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2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-1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0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 จำนวนเต็ม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 นักเรียนสามารถเปรียบเทียบจำนวนเต็มได้ถูกต้อง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 ข้อใดเปรียบเทียบจำนวนเต็มได้ถูกต้อง</a:t>
                      </a: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  ก.</a:t>
                      </a:r>
                      <a:r>
                        <a:rPr lang="en-US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 -8 &gt; 5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  ข. </a:t>
                      </a:r>
                      <a:r>
                        <a:rPr lang="en-US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 &gt; -2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  ค. </a:t>
                      </a:r>
                      <a:r>
                        <a:rPr lang="en-US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7 &lt; -7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  ง. </a:t>
                      </a:r>
                      <a:r>
                        <a:rPr lang="en-US" sz="22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-3 &lt; -6 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27291" y="5231056"/>
            <a:ext cx="8487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+1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ถ้า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แน่ใจ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ว่าข้อคำถามนั้น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กับเนื้อหาตามจุดประสงค์ที่ต้องการวัด</a:t>
            </a:r>
          </a:p>
          <a:p>
            <a:pPr marL="0" lvl="3"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-1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ถ้า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แน่ใจ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ว่าข้อคำถามนั้น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กับเนื้อหาตามจุดประสงค์ที่ต้องการวัด</a:t>
            </a:r>
          </a:p>
          <a:p>
            <a:pPr marL="0" lvl="3"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 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ถ้า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ไม่แน่ใจ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ว่าข้อคำถามนั้น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กับเนื้อหาตามจุดประสงค์ที่ต้องการวัด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1520" y="981999"/>
            <a:ext cx="6677475" cy="646331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thaiDist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วิธีการตรวจสอบความตรงตามเนื้อหา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06561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00331"/>
              </p:ext>
            </p:extLst>
          </p:nvPr>
        </p:nvGraphicFramePr>
        <p:xfrm>
          <a:off x="251519" y="1175241"/>
          <a:ext cx="8640958" cy="2560320"/>
        </p:xfrm>
        <a:graphic>
          <a:graphicData uri="http://schemas.openxmlformats.org/drawingml/2006/table">
            <a:tbl>
              <a:tblPr/>
              <a:tblGrid>
                <a:gridCol w="1266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3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36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36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เนื้อหา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จุดประสงค์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เชิงพฤติกรรม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ข้อที่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ความคิดเห็นของผู้เชี่ยวชาญคนที่</a:t>
                      </a:r>
                      <a:endParaRPr lang="en-US" sz="2400" b="1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2400" b="1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IOC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ผล</a:t>
                      </a:r>
                      <a:endParaRPr lang="en-US" sz="2400" b="1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1. ............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. ...........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ใช้ได้</a:t>
                      </a:r>
                      <a:endParaRPr lang="en-US" sz="2400" b="1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ใช้ไม่ได้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2. .............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</a:t>
                      </a: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. ...........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.60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ใช้ได้</a:t>
                      </a:r>
                      <a:endParaRPr lang="en-US" sz="2400" b="1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4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  <a:defRPr/>
                      </a:pPr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ใช้ไม่ได้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3. ...........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5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4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solidFill>
                          <a:srgbClr val="0000CC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14300" y="3839537"/>
            <a:ext cx="8928100" cy="2649132"/>
            <a:chOff x="395536" y="3933056"/>
            <a:chExt cx="8642534" cy="2649132"/>
          </a:xfrm>
        </p:grpSpPr>
        <p:grpSp>
          <p:nvGrpSpPr>
            <p:cNvPr id="4" name="Group 3"/>
            <p:cNvGrpSpPr/>
            <p:nvPr/>
          </p:nvGrpSpPr>
          <p:grpSpPr>
            <a:xfrm>
              <a:off x="395536" y="3933056"/>
              <a:ext cx="8511481" cy="1200329"/>
              <a:chOff x="395536" y="3933056"/>
              <a:chExt cx="8511481" cy="120032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09615" y="3933056"/>
                <a:ext cx="7197402" cy="1200329"/>
                <a:chOff x="2018069" y="3616119"/>
                <a:chExt cx="7197402" cy="1200329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2018069" y="3616119"/>
                  <a:ext cx="7197402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เมื่อ</a:t>
                  </a:r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   IOC   </a:t>
                  </a: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แทน</a:t>
                  </a:r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 </a:t>
                  </a: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ดัชนีความสอดคล้องระหว่างข้อคำถามกับเนื้อหา/จุดประสงค์</a:t>
                  </a:r>
                </a:p>
                <a:p>
                  <a:pPr>
                    <a:buNone/>
                  </a:pPr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	  </a:t>
                  </a: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 แทน</a:t>
                  </a:r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 </a:t>
                  </a: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ผลรวมของคะแนนความคิดเห็นของผู้เชี่ยวชาญ</a:t>
                  </a:r>
                  <a:endPara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  <a:p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        </a:t>
                  </a:r>
                  <a:r>
                    <a:rPr lang="en-US" sz="10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</a:t>
                  </a:r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N      </a:t>
                  </a: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แทน</a:t>
                  </a:r>
                  <a:r>
                    <a:rPr lang="en-US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  </a:t>
                  </a:r>
                  <a:r>
                    <a:rPr lang="th-TH" sz="24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จำนวนผู้เชี่ยวชาญ</a:t>
                  </a:r>
                  <a:endPara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2" name="Object 11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949691846"/>
                        </p:ext>
                      </p:extLst>
                    </p:nvPr>
                  </p:nvGraphicFramePr>
                  <p:xfrm>
                    <a:off x="2614844" y="3929020"/>
                    <a:ext cx="500066" cy="416721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Equation" r:id="rId2" imgW="304560" imgH="253800" progId="Equation.3">
                            <p:embed/>
                          </p:oleObj>
                        </mc:Choice>
                        <mc:Fallback>
                          <p:oleObj name="Equation" r:id="rId2" imgW="304560" imgH="253800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3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614844" y="3929020"/>
                                  <a:ext cx="500066" cy="4167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2" name="Object 11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1454647508"/>
                        </p:ext>
                      </p:extLst>
                    </p:nvPr>
                  </p:nvGraphicFramePr>
                  <p:xfrm>
                    <a:off x="2614844" y="3929020"/>
                    <a:ext cx="500066" cy="416721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039" name="Equation" r:id="rId5" imgW="304560" imgH="253800" progId="Equation.3">
                            <p:embed/>
                          </p:oleObj>
                        </mc:Choice>
                        <mc:Fallback>
                          <p:oleObj name="Equation" r:id="rId5" imgW="304560" imgH="253800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6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614844" y="3929020"/>
                                  <a:ext cx="500066" cy="416721"/>
                                </a:xfrm>
                                <a:prstGeom prst="rect">
                                  <a:avLst/>
                                </a:prstGeom>
                                <a:noFill/>
                                <a:extLst/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395536" y="4297867"/>
                    <a:ext cx="1314078" cy="729623"/>
                  </a:xfrm>
                  <a:prstGeom prst="rect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H Niramit AS" panose="02000506000000020004" pitchFamily="2" charset="-34"/>
                        <a:cs typeface="TH Niramit AS" panose="02000506000000020004" pitchFamily="2" charset="-34"/>
                      </a:rPr>
                      <a:t>IOC</a:t>
                    </a:r>
                    <a14:m>
                      <m:oMath xmlns:m="http://schemas.openxmlformats.org/officeDocument/2006/math">
                        <m:r>
                          <a:rPr lang="en-US" sz="28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nary>
                          </m:num>
                          <m:den>
                            <m:r>
                              <a:rPr lang="en-US" sz="2800" b="0" i="1" smtClean="0">
                                <a:latin typeface="Cambria Math"/>
                              </a:rPr>
                              <m:t>𝑁</m:t>
                            </m:r>
                          </m:den>
                        </m:f>
                      </m:oMath>
                    </a14:m>
                    <a:endParaRPr lang="en-US" sz="2800" dirty="0">
                      <a:latin typeface="TH Niramit AS" panose="02000506000000020004" pitchFamily="2" charset="-34"/>
                      <a:cs typeface="TH Niramit AS" panose="02000506000000020004" pitchFamily="2" charset="-34"/>
                    </a:endParaRPr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536" y="4297867"/>
                    <a:ext cx="1314078" cy="72962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8370" b="-16129"/>
                    </a:stretch>
                  </a:blipFill>
                  <a:ln w="28575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" name="Rectangle 4"/>
            <p:cNvSpPr/>
            <p:nvPr/>
          </p:nvSpPr>
          <p:spPr>
            <a:xfrm>
              <a:off x="554089" y="5381859"/>
              <a:ext cx="84839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solidFill>
                    <a:srgbClr val="6600CC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การแปลผลของค่า </a:t>
              </a:r>
              <a:r>
                <a:rPr lang="en-US" sz="2400" b="1" dirty="0">
                  <a:solidFill>
                    <a:srgbClr val="6600CC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IOC </a:t>
              </a:r>
            </a:p>
            <a:p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ค่า </a:t>
              </a:r>
              <a:r>
                <a:rPr lang="en-US" sz="24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IOC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ตั้งแต่ </a:t>
              </a:r>
              <a:r>
                <a:rPr lang="en-US" sz="2400" b="1" dirty="0">
                  <a:solidFill>
                    <a:srgbClr val="3333FF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0.5 </a:t>
              </a:r>
              <a:r>
                <a:rPr lang="th-TH" sz="2400" b="1" dirty="0">
                  <a:solidFill>
                    <a:srgbClr val="3333FF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ขึ้นไป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แปลว่า ข้อคำถามนั้นวัดได้</a:t>
              </a:r>
              <a:r>
                <a:rPr lang="th-TH" sz="2400" b="1" dirty="0">
                  <a:solidFill>
                    <a:srgbClr val="3333FF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สอดคล้อง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กับเนื้อหา/จุดประสงค์</a:t>
              </a:r>
            </a:p>
            <a:p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ค่า </a:t>
              </a:r>
              <a:r>
                <a:rPr lang="en-US" sz="24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IOC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</a:t>
              </a:r>
              <a:r>
                <a:rPr lang="th-TH" sz="24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ต่ำกว่า </a:t>
              </a:r>
              <a:r>
                <a:rPr lang="en-US" sz="24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0.5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แปลว่า ข้อคำถามนั้นวัดได้</a:t>
              </a:r>
              <a:r>
                <a:rPr lang="th-TH" sz="24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ไม่สอดคล้อง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กับเนื้อหา/จุดประสงค์ </a:t>
              </a:r>
              <a:r>
                <a:rPr lang="th-TH" sz="24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จึงไม่ควรใช้ </a:t>
              </a:r>
              <a:endPara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14300" y="379326"/>
            <a:ext cx="6677475" cy="646331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thaiDist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วิธีการตรวจสอบความตรงตามเนื้อหา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95950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91440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n w="1905">
                  <a:solidFill>
                    <a:srgbClr val="0070C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th-TH" sz="3000" b="1" dirty="0">
                <a:ln w="1905">
                  <a:solidFill>
                    <a:srgbClr val="0070C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ความตรงตามโครงสร้าง </a:t>
            </a:r>
            <a:r>
              <a:rPr lang="en-US" sz="3000" b="1" dirty="0">
                <a:ln w="1905">
                  <a:solidFill>
                    <a:srgbClr val="0070C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(Construct Validity) </a:t>
            </a:r>
            <a:r>
              <a:rPr lang="th-TH" sz="3000" b="1" dirty="0">
                <a:ln w="1905">
                  <a:solidFill>
                    <a:srgbClr val="0070C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หรือความตรงเชิงทฤษฎี</a:t>
            </a:r>
            <a:r>
              <a:rPr lang="th-TH" sz="30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marL="547688" lvl="1" indent="-204788" algn="thaiDist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เป็นคุณสมบัติของเครื่องมือที่สามารถ</a:t>
            </a:r>
            <a:r>
              <a:rPr lang="th-TH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วัดคุณลักษณะที่มุ่งวัดได้ตรงตามนิยามและโครงสร้างทางทฤษฎี/แนวคิดของคุณลักษณะนั้น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โดยเฉพาะ</a:t>
            </a:r>
            <a:r>
              <a:rPr lang="th-TH" sz="28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คุณลักษณะทางจิตวิทยา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ต่าง ๆ</a:t>
            </a:r>
          </a:p>
          <a:p>
            <a:pPr marL="547688" lvl="1" indent="-204788" algn="thaiDist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เช่น - </a:t>
            </a:r>
            <a:r>
              <a:rPr lang="th-TH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แบบวัดเชาวน์ปัญญา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วัดองค์ประกอบครบถ้วนตามทฤษฎีของกิลฟอร์ดทั้ง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มิติ คือ เนื้อหา ปฏิบัติการ และผลผลิต</a:t>
            </a:r>
          </a:p>
          <a:p>
            <a:pPr marL="547688" lvl="1" indent="-204788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- </a:t>
            </a:r>
            <a:r>
              <a:rPr lang="th-TH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แบบวัดความสนใจ, แบบวัดบุคลิกภาพ, แบบวัดความพึงพอใจ เป็นต้น</a:t>
            </a:r>
          </a:p>
          <a:p>
            <a:pPr lvl="1">
              <a:buSzPct val="100000"/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วิธีการหาความตรงเชิงโครงสร้าง </a:t>
            </a:r>
            <a:r>
              <a:rPr lang="th-TH" sz="20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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นำเครื่องมือไปทดลองใช้กับกลุ่มตัวอย่างแล้วนำผลมาวิเคราะห์โดยวิธีการต่าง ๆ ดังนี้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(1)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วิธีวิเคราะห์องค์ประกอบ (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Factor analysis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(2)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วิธีวิเคราะห์เมทริกซ์หลากลักษณะ-หลายวิธี (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Multi-trait multi-method: MTMM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sz="24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(3)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วิธีเทคนิคกลุ่มรู้ชัด (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Known group technique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  <a:p>
            <a:pPr lvl="2">
              <a:buClr>
                <a:srgbClr val="00B050"/>
              </a:buClr>
              <a:buFont typeface="Wingdings" pitchFamily="2" charset="2"/>
              <a:buChar char="Ø"/>
            </a:pP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(4) การตัดสินโดยผู้เชี่ยวชาญ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428970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7682" y="1592403"/>
          <a:ext cx="8568953" cy="3717776"/>
        </p:xfrm>
        <a:graphic>
          <a:graphicData uri="http://schemas.openxmlformats.org/drawingml/2006/table">
            <a:tbl>
              <a:tblPr/>
              <a:tblGrid>
                <a:gridCol w="280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16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คุณลักษณะและความหมาย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ข้อความ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ระดับ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ความคิดเห็น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ข้อเสนอแนะ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+1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-1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776">
                <a:tc rowSpan="2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 ความคิดริเริ่ม หมายถึง การดำเนินในสิ่งใหม่ที่แตกต่างจากการทำงานที่เป็นอยู่เดิม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1.1 ในการทำงาน ท่านสามารถทำสิ่งใหม่ ๆ ได้ด้วยตัวท่านเอง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72">
                <a:tc vMerge="1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  <a:defRPr/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1.2 ท่านได้รับโอกาสให้บริการและช่วยเหลือผู้อื่น....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001">
                <a:tc rowSpan="2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 ความมีอิสระในการทำงาน หมายถึง การมีโอกาสได้ทำงานด้วยตนเอง สามารถคิดวางแผน ปฏิบัติ และประเมินผลงานด้วยตนเอง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2.1 ท่านได้ทำงานที่ตัวเอง</a:t>
                      </a:r>
                      <a:b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</a:b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ชื่นชอบ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2.2 ท่านได้รับโอกาสให้ทำงานอย่างเป็นอิสระ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16665" y="5319619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+1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ถ้า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แน่ใจ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ว่าข้อคำถามนั้น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กับทฤษฎี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3"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-1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ถ้า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แน่ใจ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ว่าข้อคำถามนั้น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กับทฤษฎี</a:t>
            </a:r>
          </a:p>
          <a:p>
            <a:pPr marL="0" lvl="3"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 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ถ้า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ไม่แน่ใจ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ว่าข้อคำถามนั้น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กับทฤษฎี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486075" y="6519446"/>
            <a:ext cx="2427186" cy="338554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ที่มา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:</a:t>
            </a:r>
            <a:r>
              <a:rPr kumimoji="0" lang="en-US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ณัฏฐภรณ์ หลาวทอง, 2551</a:t>
            </a:r>
            <a:endParaRPr lang="th-TH" sz="1600" b="1" dirty="0">
              <a:solidFill>
                <a:schemeClr val="bg1"/>
              </a:solidFill>
              <a:latin typeface="TH Niramit AS" panose="02000506000000020004" pitchFamily="2" charset="-34"/>
              <a:ea typeface="Cordia New" pitchFamily="34" charset="-34"/>
              <a:cs typeface="TH Niramit AS" panose="02000506000000020004" pitchFamily="2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18209" y="959099"/>
            <a:ext cx="6677475" cy="646331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thaiDist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วิธีการตรวจสอบความตรงตามโครงสร้าง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819098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6422" y="1021140"/>
          <a:ext cx="8568955" cy="4267200"/>
        </p:xfrm>
        <a:graphic>
          <a:graphicData uri="http://schemas.openxmlformats.org/drawingml/2006/table">
            <a:tbl>
              <a:tblPr/>
              <a:tblGrid>
                <a:gridCol w="2353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0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9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7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16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คุณลักษณะและความหมาย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ข้อความ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ความคิดเห็น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ของผู้เชี่ยวชาญ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IOC</a:t>
                      </a: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ความหมาย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และการแปลผล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+1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-1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2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776">
                <a:tc rowSpan="2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 ความคิดริเริ่ม หมายถึง การดำเนินการในสิ่งใหม่ที่แตกต่างจากการทำงานที่เป็นอยู่เดิม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1.1 ในการทำงาน ท่านสามารถทำสิ่งใหม่ ๆ ได้ด้วยตัวท่านเอง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0.7</a:t>
                      </a: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 วัดองค์ประกอบที่ 1 ได้จริง</a:t>
                      </a:r>
                    </a:p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 ข้อคำถามนี้ใช้ได้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72">
                <a:tc vMerge="1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Cordia New" pitchFamily="34" charset="-34"/>
                        <a:ea typeface="Cordia New"/>
                        <a:cs typeface="Cordia New" pitchFamily="34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1.2 ท่านได้รับโอกาสให้บริการและช่วยเหลือผู้อื่น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4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- 0.1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 วัดองค์ประกอบที่ 1 ไม่ได้</a:t>
                      </a:r>
                    </a:p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- ข้อคำถามนี้ใช้ไม่ได้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001">
                <a:tc rowSpan="2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 ความมีอิสระในการทำงาน หมายถึง การมีโอกาสได้ทำงานด้วยตนเอง สามารถคิดวางแผน ปฏิบัติ และประเมินผลงานด้วยตนเอง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2.1 ท่านได้ทำงานที่ตัวเอง</a:t>
                      </a:r>
                      <a:b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</a:b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ชื่นชอบ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4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2.2 ท่านได้รับโอกาสให้ทำงานอย่างเป็นอิสระ</a:t>
                      </a: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5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3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000" b="1" dirty="0">
                          <a:solidFill>
                            <a:srgbClr val="3333FF"/>
                          </a:solidFill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</a:t>
                      </a:r>
                      <a:endParaRPr lang="en-US" sz="2000" b="1" dirty="0">
                        <a:solidFill>
                          <a:srgbClr val="3333FF"/>
                        </a:solidFill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endParaRPr lang="en-US" sz="20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7950" marR="67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98949" y="5423421"/>
            <a:ext cx="7245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66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การแปลผลของค่า </a:t>
            </a:r>
            <a:r>
              <a:rPr lang="en-US" sz="2400" b="1" dirty="0">
                <a:solidFill>
                  <a:srgbClr val="66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IOC 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IOC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ตั้งแต่ </a:t>
            </a:r>
            <a:r>
              <a:rPr lang="en-US" sz="24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0.5 </a:t>
            </a:r>
            <a:r>
              <a:rPr lang="th-TH" sz="24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ขึ้นไป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แปลว่า ข้อความนั้นวัดได้</a:t>
            </a:r>
            <a:r>
              <a:rPr lang="th-TH" sz="24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กับทฤษฎี</a:t>
            </a:r>
          </a:p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IOC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ต่ำกว่า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0.5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แปลว่า ข้อความนั้นวัด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ไม่สอดคล้อง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กับทฤษฎี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จึงไม่ควรใช้ </a:t>
            </a:r>
            <a:endParaRPr lang="en-US" sz="24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33" y="5523693"/>
                <a:ext cx="1314078" cy="729623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IOC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𝑟</m:t>
                            </m:r>
                          </m:e>
                        </m:nary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33" y="5523693"/>
                <a:ext cx="1314078" cy="729623"/>
              </a:xfrm>
              <a:prstGeom prst="rect">
                <a:avLst/>
              </a:prstGeom>
              <a:blipFill rotWithShape="0">
                <a:blip r:embed="rId2"/>
                <a:stretch>
                  <a:fillRect l="-8636" b="-152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28233" y="283690"/>
            <a:ext cx="6677475" cy="646331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thaiDist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วิธีการตรวจสอบความตรงตามโครงสร้าง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18565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23528" y="1412776"/>
            <a:ext cx="8568952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200" b="1" dirty="0">
                <a:ln w="1905">
                  <a:solidFill>
                    <a:srgbClr val="0070C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3. ความตรงเชิงสัมพันธ์กับเกณฑ์ </a:t>
            </a:r>
            <a:r>
              <a:rPr lang="en-US" sz="3200" b="1" dirty="0">
                <a:ln w="1905">
                  <a:solidFill>
                    <a:srgbClr val="0070C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(Criterion – related Validity) </a:t>
            </a:r>
            <a:endParaRPr lang="th-TH" sz="3200" b="1" dirty="0">
              <a:ln w="1905">
                <a:solidFill>
                  <a:srgbClr val="0070C0"/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พิจารณาความสัมพันธ์ของเครื่องมือวัดนั้นกับเกณฑ์ภายนอก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แบ่งเป็น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ประเภทย่อย คือ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594360" lvl="2" indent="0" algn="thaiDist">
              <a:buNone/>
            </a:pPr>
            <a:r>
              <a:rPr lang="en-US" sz="2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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ความตรงเชิงสภาพการณ์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ความตรงตามสภาพ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ความตรงร่วมสมัย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(Concurrent Validity)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sz="26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ความสามารถในการวัดลักษณะที่สนใจได้ตรงตามสมรรถนะของสิ่งนั้นในสภาพปัจจุบัน เป็นคุณสมบัติของแบบสอบที่จะบ่งชี้ได้ว่าผู้เข้าสอบมีความสามารถตามเกณฑ์ที่กำหนดให้ในสภาพปัจจุบันเพียงใด</a:t>
            </a:r>
            <a:endParaRPr lang="en-US" sz="2600" b="1" dirty="0">
              <a:solidFill>
                <a:srgbClr val="0000CC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594360" lvl="2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</a:t>
            </a:r>
            <a:r>
              <a:rPr lang="en-US" sz="28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ความตรงเชิงพยากรณ์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ความตรงเชิงทำนาย 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(Predictive Validity)</a:t>
            </a:r>
            <a:endParaRPr lang="th-TH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594360" lvl="2" indent="0" algn="thaiDist">
              <a:buNone/>
            </a:pPr>
            <a:r>
              <a:rPr lang="th-TH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</a:t>
            </a:r>
            <a:r>
              <a:rPr lang="th-TH" sz="26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ความสามารถในการวัดลักษณะที่สนใจได้ตรงตามสมรรถนะของสิ่งนั้นที่จะเกิดขึ้นในอนาคต (ศิริชัย กาญจนวาสี, 2548) เป็นความสามารถของแบบสอบในการที่จะทำนายสภาพความเป็นจริงของสิ่งที่วัดได้ในอนาคต</a:t>
            </a:r>
            <a:endParaRPr lang="en-US" sz="2600" b="1" dirty="0">
              <a:solidFill>
                <a:srgbClr val="0000CC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78130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09793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251520" y="1226468"/>
            <a:ext cx="864096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</a:t>
            </a:r>
            <a:r>
              <a:rPr lang="th-TH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ความตรงตามสภาพ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 </a:t>
            </a:r>
            <a:r>
              <a:rPr lang="th-TH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ความตรงร่วมสมัย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(Concurrent Validity)</a:t>
            </a:r>
            <a:endParaRPr lang="th-TH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29956" y="3270230"/>
            <a:ext cx="3284088" cy="2016224"/>
            <a:chOff x="5032327" y="2132856"/>
            <a:chExt cx="3284088" cy="2016224"/>
          </a:xfrm>
        </p:grpSpPr>
        <p:sp>
          <p:nvSpPr>
            <p:cNvPr id="3" name="Rectangle 2"/>
            <p:cNvSpPr/>
            <p:nvPr/>
          </p:nvSpPr>
          <p:spPr>
            <a:xfrm>
              <a:off x="5032328" y="2132856"/>
              <a:ext cx="2255736" cy="79208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คะแนนจากแบบสอบ </a:t>
              </a:r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x</a:t>
              </a:r>
            </a:p>
            <a:p>
              <a:pPr algn="ctr"/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(Test performance)</a:t>
              </a:r>
            </a:p>
            <a:p>
              <a:pPr algn="ctr"/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ปี </a:t>
              </a:r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2561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32327" y="3356992"/>
              <a:ext cx="2253802" cy="792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คะแนนจากแบบสอบ </a:t>
              </a:r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Y</a:t>
              </a:r>
            </a:p>
            <a:p>
              <a:pPr algn="ctr"/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(Criterion performance)</a:t>
              </a:r>
            </a:p>
            <a:p>
              <a:pPr algn="ctr"/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ปี </a:t>
              </a:r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2561</a:t>
              </a:r>
            </a:p>
          </p:txBody>
        </p:sp>
        <p:sp>
          <p:nvSpPr>
            <p:cNvPr id="14" name="Right Bracket 13"/>
            <p:cNvSpPr/>
            <p:nvPr/>
          </p:nvSpPr>
          <p:spPr>
            <a:xfrm>
              <a:off x="7288064" y="2528900"/>
              <a:ext cx="432048" cy="1224136"/>
            </a:xfrm>
            <a:prstGeom prst="rightBracket">
              <a:avLst>
                <a:gd name="adj" fmla="val 0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20110" y="2987660"/>
              <a:ext cx="596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600CC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R</a:t>
              </a:r>
              <a:r>
                <a:rPr lang="en-US" b="1" baseline="-25000" dirty="0">
                  <a:solidFill>
                    <a:srgbClr val="6600CC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XY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3527" y="1802532"/>
            <a:ext cx="8269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ตัวอย่าง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แบบสอบวัดความผิดปกติทางจิตของเด็ก จะถือว่ามีความตรงร่วมสมัย ถ้ามีความสัมพันธ์กันสูงระหว่าง</a:t>
            </a:r>
            <a:r>
              <a:rPr lang="th-TH" sz="2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คะแนนที่ได้จากการตอบแบบวัด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กับ</a:t>
            </a:r>
            <a:r>
              <a:rPr lang="th-TH" sz="2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ผลการวินิจฉัยของแพทย์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ผู้เชี่ยวชาญทางด้านความผิดปกติทางจิตของเด็ก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47889" y="6507006"/>
            <a:ext cx="2428032" cy="369332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ที่มา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: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kumimoji="0" lang="th-TH" sz="1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ศิริชัย กาญจนวาสี, 2556</a:t>
            </a:r>
            <a:endParaRPr lang="th-TH" sz="1800" b="1" dirty="0">
              <a:solidFill>
                <a:schemeClr val="bg1"/>
              </a:solidFill>
              <a:latin typeface="TH Niramit AS" panose="02000506000000020004" pitchFamily="2" charset="-34"/>
              <a:ea typeface="Cordia New" pitchFamily="34" charset="-34"/>
              <a:cs typeface="TH Niramit AS" panose="02000506000000020004" pitchFamily="2" charset="-34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53088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251520" y="1340768"/>
            <a:ext cx="864096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ตัวอย่าง</a:t>
            </a:r>
            <a:r>
              <a:rPr lang="th-TH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ความตรงเชิงพยากรณ์ </a:t>
            </a:r>
            <a:r>
              <a:rPr lang="th-TH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หรือ</a:t>
            </a:r>
            <a:r>
              <a:rPr lang="th-TH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ความตรงเชิงทำนาย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(Predictive Validity)</a:t>
            </a: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57150" indent="0" algn="thaiDist">
              <a:buNone/>
              <a:tabLst>
                <a:tab pos="57150" algn="l"/>
              </a:tabLst>
            </a:pP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ตัวอย่าง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สัมประสิทธิ์สหสัมพันธ์ระหว่าง</a:t>
            </a:r>
            <a:r>
              <a:rPr lang="th-TH" sz="2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คะแนนจากแบบสอบความถนัดทางวิชาการ ซึ่งทำการสอบก่อนเข้าเรียนต่อในสถานศึกษา (</a:t>
            </a:r>
            <a:r>
              <a:rPr lang="en-US" sz="2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X</a:t>
            </a:r>
            <a:r>
              <a:rPr lang="th-TH" sz="2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</a:t>
            </a:r>
            <a:r>
              <a:rPr lang="th-TH" sz="2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ผลสัมฤทธิ์ทางการเรียนเฉลี่ยสะสมจนถึงปีสุดท้าย  </a:t>
            </a:r>
            <a:r>
              <a:rPr lang="en-US" sz="2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(Y)</a:t>
            </a:r>
            <a:r>
              <a:rPr lang="th-TH" sz="2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มีค่าเท่ากับ 0.90 แสดงว่า คะแนนจากแบบสอบความถนัดทางวิชาการมีความตรงเชิงทำนายสูง สามารถทำนายผลสัมฤทธิ์ทางการเรียนในอนาคตได้ คะแนนจากแบบสอบความถนัดทางวิชาการจึงสามารถนำไปใช้เป็นข้อมูลพื้นฐานส่วนหนึ่ง สำหรับประกอบการพิจารณาเพื่อคัดเลือกผู้เรียนเข้าศึกษาต่อ เป็นต้น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97636" y="1880755"/>
            <a:ext cx="5463037" cy="1618880"/>
            <a:chOff x="1600994" y="1707333"/>
            <a:chExt cx="5463037" cy="1618880"/>
          </a:xfrm>
        </p:grpSpPr>
        <p:grpSp>
          <p:nvGrpSpPr>
            <p:cNvPr id="16" name="Group 15"/>
            <p:cNvGrpSpPr/>
            <p:nvPr/>
          </p:nvGrpSpPr>
          <p:grpSpPr>
            <a:xfrm>
              <a:off x="1600994" y="1707333"/>
              <a:ext cx="5463037" cy="1618880"/>
              <a:chOff x="1143895" y="1923357"/>
              <a:chExt cx="5463037" cy="161888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143895" y="1923357"/>
                <a:ext cx="2067991" cy="1049073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คะแนนจากแบบสอบ </a:t>
                </a:r>
                <a:r>
                  <a: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x</a:t>
                </a:r>
              </a:p>
              <a:p>
                <a:pPr algn="ctr"/>
                <a:r>
                  <a: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(Test performance)</a:t>
                </a:r>
              </a:p>
              <a:p>
                <a:pPr algn="ctr"/>
                <a:r>
                  <a:rPr lang="th-TH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ปี </a:t>
                </a:r>
                <a:r>
                  <a: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2561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240239" y="1923357"/>
                <a:ext cx="2366693" cy="1064303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คะแนนจากแบบสอบ </a:t>
                </a:r>
                <a:r>
                  <a: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Y</a:t>
                </a:r>
              </a:p>
              <a:p>
                <a:pPr algn="ctr"/>
                <a:r>
                  <a: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(Criterion performance)</a:t>
                </a:r>
              </a:p>
              <a:p>
                <a:pPr algn="ctr"/>
                <a:r>
                  <a:rPr lang="th-TH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ปี </a:t>
                </a:r>
                <a:r>
                  <a: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2562</a:t>
                </a:r>
              </a:p>
            </p:txBody>
          </p:sp>
          <p:sp>
            <p:nvSpPr>
              <p:cNvPr id="14" name="Right Bracket 13"/>
              <p:cNvSpPr/>
              <p:nvPr/>
            </p:nvSpPr>
            <p:spPr>
              <a:xfrm rot="5400000">
                <a:off x="3571175" y="1598516"/>
                <a:ext cx="432048" cy="3210335"/>
              </a:xfrm>
              <a:prstGeom prst="rightBracket">
                <a:avLst>
                  <a:gd name="adj" fmla="val 0"/>
                </a:avLst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489046" y="3019017"/>
                <a:ext cx="5963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6600CC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R</a:t>
                </a:r>
                <a:r>
                  <a:rPr lang="en-US" b="1" baseline="-25000" dirty="0">
                    <a:solidFill>
                      <a:srgbClr val="6600CC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XY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flipH="1">
              <a:off x="3687663" y="2360362"/>
              <a:ext cx="1028353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33241" y="2008623"/>
              <a:ext cx="720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600CC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t</a:t>
              </a:r>
            </a:p>
          </p:txBody>
        </p:sp>
      </p:grpSp>
      <p:sp>
        <p:nvSpPr>
          <p:cNvPr id="13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547889" y="6507006"/>
            <a:ext cx="2428032" cy="369332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ที่มา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: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kumimoji="0" lang="th-TH" sz="1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ศิริชัย กาญจนวาสี, 2556</a:t>
            </a:r>
            <a:endParaRPr lang="th-TH" sz="1800" b="1" dirty="0">
              <a:solidFill>
                <a:schemeClr val="bg1"/>
              </a:solidFill>
              <a:latin typeface="TH Niramit AS" panose="02000506000000020004" pitchFamily="2" charset="-34"/>
              <a:ea typeface="Cordia New" pitchFamily="34" charset="-34"/>
              <a:cs typeface="TH Niramit AS" panose="02000506000000020004" pitchFamily="2" charset="-34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ความตรง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Validity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540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539552" y="1268760"/>
            <a:ext cx="8215338" cy="2664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3200" b="1" dirty="0">
                <a:ln w="1905">
                  <a:solidFill>
                    <a:srgbClr val="00CC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หรือความเชื่อมั่น </a:t>
            </a:r>
            <a:r>
              <a:rPr lang="en-US" sz="3200" b="1" dirty="0">
                <a:ln w="1905">
                  <a:solidFill>
                    <a:srgbClr val="00CC0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(Reliability)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?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คุณภาพของเครื่องมือการวิจัยที่วัดได้คงเส้นคงวา จะวัดซ้ำกี่ครั้งก็ได้ผลเหมือนเดิม (ใกล้เคียงของเดิม) ทุกครั้ง 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ถ้าค่าเข้าใกล้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แสดงว่ามีความเที่ยงสูง 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ถ้าค่าเข้าใกล้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แสดงว่ามีความเที่ยงต่ำ </a:t>
            </a:r>
          </a:p>
          <a:p>
            <a:pPr marL="0" indent="0"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26741" y="4295303"/>
            <a:ext cx="8640960" cy="144016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"</a:t>
            </a:r>
            <a:r>
              <a:rPr lang="th-TH" sz="3600" b="1" dirty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" คือ ความคงเส้นคงวา หรือความคงที่ของเครื่องมือ</a:t>
            </a:r>
          </a:p>
          <a:p>
            <a:pPr algn="ctr"/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ในการวัดสิ่งของสิ่งเดียวกันในระยะเวลาต่าง ๆ กัน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095" t="-399" r="1378" b="-399"/>
          <a:stretch/>
        </p:blipFill>
        <p:spPr>
          <a:xfrm>
            <a:off x="6444208" y="2351087"/>
            <a:ext cx="1512168" cy="141135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270453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464331" y="1556792"/>
            <a:ext cx="8215338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ประเภทของความเที่ยง </a:t>
            </a:r>
          </a:p>
          <a:p>
            <a:pPr marL="514350" indent="-514350">
              <a:buAutoNum type="arabicPeriod"/>
            </a:pPr>
            <a:r>
              <a:rPr lang="th-TH" sz="3600" b="1" dirty="0">
                <a:solidFill>
                  <a:srgbClr val="00B050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ความเที่ยงแบบความคงที่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th-TH" sz="3600" b="1" dirty="0">
                <a:solidFill>
                  <a:srgbClr val="00B050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ความเที่ยงแบบความสมมูล</a:t>
            </a:r>
          </a:p>
          <a:p>
            <a:pPr marL="514350" indent="-514350">
              <a:buAutoNum type="arabicPeriod"/>
            </a:pPr>
            <a:r>
              <a:rPr lang="th-TH" sz="36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ความเที่ยงแบบวัดความสอดคล้องภายใน </a:t>
            </a:r>
          </a:p>
          <a:p>
            <a:pPr marL="514350" lvl="0" indent="-514350">
              <a:buFont typeface="Wingdings 2"/>
              <a:buAutoNum type="arabicPeriod"/>
            </a:pPr>
            <a:r>
              <a:rPr lang="th-TH" sz="3600" b="1" dirty="0">
                <a:solidFill>
                  <a:srgbClr val="00B050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ความเที่ยงแบบอิงเกณฑ์</a:t>
            </a:r>
            <a:endParaRPr lang="th-TH" sz="3600" b="1" dirty="0">
              <a:solidFill>
                <a:srgbClr val="00B050"/>
              </a:solidFill>
              <a:latin typeface="TH Niramit AS" panose="02000506000000020004" pitchFamily="2" charset="-34"/>
              <a:ea typeface="Times New Roman" pitchFamily="18" charset="0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8589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84130"/>
            <a:ext cx="4447309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จุดมุ่งหมายของการวิจัย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430397982"/>
              </p:ext>
            </p:extLst>
          </p:nvPr>
        </p:nvGraphicFramePr>
        <p:xfrm>
          <a:off x="0" y="948226"/>
          <a:ext cx="9144000" cy="5577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45292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占位符 10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93929" y="1268760"/>
                <a:ext cx="8356141" cy="5328592"/>
              </a:xfrm>
            </p:spPr>
            <p:txBody>
              <a:bodyPr>
                <a:noAutofit/>
              </a:bodyPr>
              <a:lstStyle/>
              <a:p>
                <a:pPr marL="0" indent="0" algn="thaiDist">
                  <a:buNone/>
                </a:pPr>
                <a:r>
                  <a:rPr lang="en-US" sz="2800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1. </a:t>
                </a:r>
                <a:r>
                  <a:rPr lang="th-TH" b="1" cap="all" dirty="0">
                    <a:ln w="9000" cmpd="sng">
                      <a:solidFill>
                        <a:srgbClr val="00B050"/>
                      </a:solidFill>
                      <a:prstDash val="solid"/>
                    </a:ln>
                    <a:solidFill>
                      <a:srgbClr val="008000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ความเที่ยงแบบความคงที่ </a:t>
                </a:r>
                <a:r>
                  <a:rPr lang="en-US" b="1" cap="all" dirty="0">
                    <a:ln w="9000" cmpd="sng">
                      <a:solidFill>
                        <a:srgbClr val="00B050"/>
                      </a:solidFill>
                      <a:prstDash val="solid"/>
                    </a:ln>
                    <a:solidFill>
                      <a:srgbClr val="008000"/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(Measure of Stability)</a:t>
                </a:r>
                <a:r>
                  <a:rPr lang="th-TH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หรือ การ</a:t>
                </a:r>
                <a:r>
                  <a:rPr lang="th-TH" sz="2800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ประมาณความมีเสถียรภาพ</a:t>
                </a:r>
                <a:r>
                  <a:rPr lang="en-US" sz="2800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(Estimation of stability) </a:t>
                </a:r>
                <a:r>
                  <a:rPr lang="th-TH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หรือ</a:t>
                </a:r>
                <a:r>
                  <a:rPr lang="th-TH" sz="2800" b="1" dirty="0">
                    <a:solidFill>
                      <a:srgbClr val="0000CC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</a:t>
                </a:r>
                <a:r>
                  <a:rPr lang="th-TH" sz="2800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การใช้วิธีสอบซ้ำ (</a:t>
                </a:r>
                <a:r>
                  <a:rPr lang="en-US" sz="2800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test-retest method</a:t>
                </a:r>
                <a:r>
                  <a:rPr lang="th-TH" sz="2800" b="1" dirty="0">
                    <a:solidFill>
                      <a:srgbClr val="3333FF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) </a:t>
                </a:r>
                <a:r>
                  <a:rPr lang="th-TH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หมายถึง </a:t>
                </a:r>
                <a:r>
                  <a:rPr lang="th-TH" sz="24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ความคงเส้นคงวาของคะแนนจากการวัดในช่วงเวลาที่ต่างกัน โดยวิธีสอบซ้ำด้วยแบบสอบเดิม </a:t>
                </a:r>
                <a:r>
                  <a:rPr lang="th-TH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</a:t>
                </a:r>
                <a:r>
                  <a: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Test-retest Method) </a:t>
                </a:r>
                <a:r>
                  <a:rPr lang="th-TH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มีวิธีการประมาณค่าโดยคำนวณค่าสัมประสิทธิ์สหสัมพันธ์ระหว่างคะแนนที่วัดได้จากคนกลุ่มเดียวกัน ด้วยเครื่องมือเดียวกัน ทำการวัดซ้ำสองครั้งในเวลาที่ต่างกัน โดยใช้สูตร </a:t>
                </a:r>
                <a:r>
                  <a: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Pearson’s product moment coefficient of correlation</a:t>
                </a:r>
                <a:r>
                  <a:rPr lang="th-TH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(สูตรการหาค่าสัมประสิทธิ์สหสัมพันธ์อย่างง่าย)</a:t>
                </a:r>
                <a:endPara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>
                  <a:buNone/>
                </a:pPr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</a:t>
                </a:r>
                <a:endParaRPr lang="en-US" sz="28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>
                  <a:buNone/>
                </a:pPr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</a:t>
                </a:r>
              </a:p>
              <a:p>
                <a:pPr>
                  <a:buNone/>
                </a:pPr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</a:t>
                </a:r>
                <a:r>
                  <a:rPr lang="en-US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เมื่อ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EucrosiaUPC" pitchFamily="18" charset="-34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cs typeface="EucrosiaUPC" pitchFamily="18" charset="-34"/>
                          </a:rPr>
                          <m:t>𝒓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cs typeface="EucrosiaUPC" pitchFamily="18" charset="-34"/>
                          </a:rPr>
                          <m:t>𝒕𝒕</m:t>
                        </m:r>
                      </m:sub>
                    </m:sSub>
                  </m:oMath>
                </a14:m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แทน   ความเที่ยงของแบบสอบทั้งฉบับ	</a:t>
                </a:r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>
                  <a:buNone/>
                </a:pP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		X   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แทน</a:t>
                </a: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คะแนนสอบครั้งแรก</a:t>
                </a:r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>
                  <a:buNone/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</a:t>
                </a: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Y   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แทน   คะแนนสอบครั้งหลัง	 </a:t>
                </a:r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	</a:t>
                </a:r>
                <a:endParaRPr lang="en-US" sz="28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1" name="文本占位符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93929" y="1268760"/>
                <a:ext cx="8356141" cy="5328592"/>
              </a:xfrm>
              <a:blipFill rotWithShape="0">
                <a:blip r:embed="rId2"/>
                <a:stretch>
                  <a:fillRect l="-1533" t="-1716" r="-197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583667" y="3766073"/>
                <a:ext cx="5976664" cy="108396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cs typeface="EucrosiaUPC" pitchFamily="18" charset="-34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  <a:cs typeface="EucrosiaUPC" pitchFamily="18" charset="-34"/>
                            </a:rPr>
                            <m:t>𝒕𝒕</m:t>
                          </m:r>
                        </m:sub>
                      </m:sSub>
                      <m:r>
                        <a:rPr lang="en-US" sz="2000" b="1" i="1">
                          <a:latin typeface="Cambria Math"/>
                          <a:cs typeface="EucrosiaUPC" pitchFamily="18" charset="-34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/>
                              <a:cs typeface="EucrosiaUPC" pitchFamily="18" charset="-34"/>
                            </a:rPr>
                            <m:t>𝒏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EucrosiaUPC" pitchFamily="18" charset="-34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1" i="1">
                                  <a:latin typeface="Cambria Math"/>
                                  <a:cs typeface="EucrosiaUPC" pitchFamily="18" charset="-34"/>
                                </a:rPr>
                                <m:t>𝑿𝒀</m:t>
                              </m:r>
                              <m:r>
                                <a:rPr lang="en-US" sz="2000" b="1" i="1">
                                  <a:latin typeface="Cambria Math"/>
                                  <a:cs typeface="EucrosiaUPC" pitchFamily="18" charset="-34"/>
                                </a:rPr>
                                <m:t> − 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𝑿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20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𝒀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EucrosiaUPC" pitchFamily="18" charset="-34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𝑿</m:t>
                                          </m:r>
                                        </m:e>
                                        <m:sup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20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 − 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1" i="1">
                                                  <a:latin typeface="Cambria Math" panose="02040503050406030204" pitchFamily="18" charset="0"/>
                                                  <a:cs typeface="EucrosiaUPC" pitchFamily="18" charset="-34"/>
                                                </a:rPr>
                                              </m:ctrlPr>
                                            </m:dPr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bHide m:val="on"/>
                                                  <m:supHide m:val="on"/>
                                                  <m:ctrlPr>
                                                    <a:rPr lang="en-US" sz="2000" b="1" i="1">
                                                      <a:latin typeface="Cambria Math" panose="02040503050406030204" pitchFamily="18" charset="0"/>
                                                      <a:cs typeface="EucrosiaUPC" pitchFamily="18" charset="-34"/>
                                                    </a:rPr>
                                                  </m:ctrlPr>
                                                </m:naryPr>
                                                <m:sub/>
                                                <m:sup/>
                                                <m:e>
                                                  <m:r>
                                                    <a:rPr lang="en-US" sz="2000" b="1" i="1">
                                                      <a:latin typeface="Cambria Math"/>
                                                      <a:cs typeface="EucrosiaUPC" pitchFamily="18" charset="-34"/>
                                                    </a:rPr>
                                                    <m:t>𝑿</m:t>
                                                  </m:r>
                                                </m:e>
                                              </m:nary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𝒀</m:t>
                                          </m:r>
                                        </m:e>
                                        <m:sup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nary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000" b="1" i="1">
                                                  <a:latin typeface="Cambria Math" panose="02040503050406030204" pitchFamily="18" charset="0"/>
                                                  <a:cs typeface="EucrosiaUPC" pitchFamily="18" charset="-34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000" b="1" i="1">
                                                  <a:latin typeface="Cambria Math"/>
                                                  <a:cs typeface="EucrosiaUPC" pitchFamily="18" charset="-34"/>
                                                </a:rPr>
                                                <m:t>𝒀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667" y="3766073"/>
                <a:ext cx="5976664" cy="1083965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84804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Rectangle 3"/>
          <p:cNvSpPr txBox="1">
            <a:spLocks noChangeArrowheads="1"/>
          </p:cNvSpPr>
          <p:nvPr/>
        </p:nvSpPr>
        <p:spPr bwMode="auto">
          <a:xfrm>
            <a:off x="251520" y="1357298"/>
            <a:ext cx="8640960" cy="5000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514350" algn="ctr">
              <a:lnSpc>
                <a:spcPct val="90000"/>
              </a:lnSpc>
              <a:spcBef>
                <a:spcPct val="20000"/>
              </a:spcBef>
            </a:pPr>
            <a:r>
              <a:rPr lang="th-TH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วิธีสอบซ้ำ (</a:t>
            </a:r>
            <a:r>
              <a:rPr lang="en-US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test-retest method</a:t>
            </a:r>
            <a:r>
              <a:rPr lang="th-TH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th-TH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6496" y="2132286"/>
            <a:ext cx="6429420" cy="4151787"/>
            <a:chOff x="1357290" y="2143116"/>
            <a:chExt cx="6429420" cy="4151787"/>
          </a:xfrm>
        </p:grpSpPr>
        <p:sp>
          <p:nvSpPr>
            <p:cNvPr id="13314" name="Rectangle 3"/>
            <p:cNvSpPr txBox="1">
              <a:spLocks noChangeArrowheads="1"/>
            </p:cNvSpPr>
            <p:nvPr/>
          </p:nvSpPr>
          <p:spPr bwMode="auto">
            <a:xfrm>
              <a:off x="1357290" y="2143116"/>
              <a:ext cx="6429420" cy="50006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สร้างแบบทดสอบ 1 ฉบับ</a:t>
              </a:r>
            </a:p>
          </p:txBody>
        </p:sp>
        <p:sp>
          <p:nvSpPr>
            <p:cNvPr id="13315" name="Rectangle 3"/>
            <p:cNvSpPr txBox="1">
              <a:spLocks noChangeArrowheads="1"/>
            </p:cNvSpPr>
            <p:nvPr/>
          </p:nvSpPr>
          <p:spPr bwMode="auto">
            <a:xfrm>
              <a:off x="1357290" y="2862912"/>
              <a:ext cx="6429420" cy="494650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นำไปทดสอบกับผู้สอบ 1 กลุ่ม จำนวน 2 ครั้ง</a:t>
              </a:r>
            </a:p>
          </p:txBody>
        </p:sp>
        <p:sp>
          <p:nvSpPr>
            <p:cNvPr id="13316" name="Rectangle 3"/>
            <p:cNvSpPr txBox="1">
              <a:spLocks noChangeArrowheads="1"/>
            </p:cNvSpPr>
            <p:nvPr/>
          </p:nvSpPr>
          <p:spPr bwMode="auto">
            <a:xfrm>
              <a:off x="1357290" y="3580000"/>
              <a:ext cx="6429420" cy="927018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spcBef>
                  <a:spcPct val="20000"/>
                </a:spcBef>
              </a:pP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นำผลการทดสอบที่ได้มาวิเคราะห์</a:t>
              </a:r>
            </a:p>
            <a:p>
              <a:pPr marL="514350" indent="-514350" algn="ctr">
                <a:spcBef>
                  <a:spcPct val="20000"/>
                </a:spcBef>
              </a:pP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หาค่าสัมประสิทธิ์สหสัมพันธ์ของเพียร์สัน</a:t>
              </a:r>
            </a:p>
          </p:txBody>
        </p:sp>
        <p:sp>
          <p:nvSpPr>
            <p:cNvPr id="13317" name="Rectangle 3"/>
            <p:cNvSpPr txBox="1">
              <a:spLocks noChangeArrowheads="1"/>
            </p:cNvSpPr>
            <p:nvPr/>
          </p:nvSpPr>
          <p:spPr bwMode="auto">
            <a:xfrm>
              <a:off x="1357290" y="4733505"/>
              <a:ext cx="6429420" cy="847018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ถ้าแบบทดสอบใดได้ค่าความเที่ยงเข้าใกล้ 1.00 </a:t>
              </a:r>
              <a:r>
                <a:rPr lang="en-US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                                   </a:t>
              </a: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แสดงว่า แบบทดสอบนั้นมีคุณสมบัติด้านความเที่ยง</a:t>
              </a:r>
            </a:p>
          </p:txBody>
        </p:sp>
        <p:sp>
          <p:nvSpPr>
            <p:cNvPr id="13318" name="Rectangle 3"/>
            <p:cNvSpPr txBox="1">
              <a:spLocks noChangeArrowheads="1"/>
            </p:cNvSpPr>
            <p:nvPr/>
          </p:nvSpPr>
          <p:spPr bwMode="auto">
            <a:xfrm>
              <a:off x="1357290" y="5807010"/>
              <a:ext cx="6429420" cy="487893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6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โดยทั่วไปเครื่องมือควรมีค่าความเที่ยงตั้งแต่ </a:t>
              </a:r>
              <a:r>
                <a:rPr lang="th-TH" sz="26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0.70 ขึ้นไป</a:t>
              </a:r>
            </a:p>
          </p:txBody>
        </p:sp>
        <p:cxnSp>
          <p:nvCxnSpPr>
            <p:cNvPr id="17" name="Straight Arrow Connector 16"/>
            <p:cNvCxnSpPr>
              <a:stCxn id="13315" idx="2"/>
              <a:endCxn id="13316" idx="0"/>
            </p:cNvCxnSpPr>
            <p:nvPr/>
          </p:nvCxnSpPr>
          <p:spPr>
            <a:xfrm>
              <a:off x="4572000" y="3357562"/>
              <a:ext cx="0" cy="22243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3317" idx="0"/>
            </p:cNvCxnSpPr>
            <p:nvPr/>
          </p:nvCxnSpPr>
          <p:spPr>
            <a:xfrm rot="5400000">
              <a:off x="4459724" y="4621229"/>
              <a:ext cx="224552" cy="158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317" idx="2"/>
              <a:endCxn id="13318" idx="0"/>
            </p:cNvCxnSpPr>
            <p:nvPr/>
          </p:nvCxnSpPr>
          <p:spPr>
            <a:xfrm rot="5400000">
              <a:off x="4458757" y="5693766"/>
              <a:ext cx="226487" cy="158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3314" idx="2"/>
              <a:endCxn id="13315" idx="0"/>
            </p:cNvCxnSpPr>
            <p:nvPr/>
          </p:nvCxnSpPr>
          <p:spPr>
            <a:xfrm>
              <a:off x="4572000" y="2643182"/>
              <a:ext cx="0" cy="21973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93340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1285860"/>
            <a:ext cx="864096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ln w="1905">
                  <a:solidFill>
                    <a:srgbClr val="00B05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ความเที่ยงแบบความสมมูล </a:t>
            </a:r>
            <a:r>
              <a:rPr lang="th-TH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 การ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ประมาณความเท่าเทียมหรือคู่ขนาน 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(Measures of equivalence or measures of parallel)</a:t>
            </a:r>
            <a:endParaRPr lang="th-TH" sz="28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4691" y="2429687"/>
            <a:ext cx="8884227" cy="2714644"/>
            <a:chOff x="398656" y="2643182"/>
            <a:chExt cx="8383619" cy="2714644"/>
          </a:xfrm>
        </p:grpSpPr>
        <p:sp>
          <p:nvSpPr>
            <p:cNvPr id="15363" name="Rectangle 3"/>
            <p:cNvSpPr txBox="1">
              <a:spLocks noChangeArrowheads="1"/>
            </p:cNvSpPr>
            <p:nvPr/>
          </p:nvSpPr>
          <p:spPr bwMode="auto">
            <a:xfrm>
              <a:off x="586289" y="2643182"/>
              <a:ext cx="8018159" cy="857256"/>
            </a:xfrm>
            <a:prstGeom prst="rect">
              <a:avLst/>
            </a:prstGeom>
            <a:solidFill>
              <a:srgbClr val="FFD9F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สร้างแบบทดสอบ 2 ฉบับที่คล้ายคลึงกัน </a:t>
              </a:r>
              <a:r>
                <a:rPr lang="en-US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                                                                  </a:t>
              </a:r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( จำนวนข้อเท่ากัน ถามเนื้อหาเดียวกัน มีความยากง่ายพอๆ</a:t>
              </a:r>
              <a:r>
                <a:rPr lang="en-US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</a:t>
              </a:r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กัน )</a:t>
              </a:r>
            </a:p>
          </p:txBody>
        </p:sp>
        <p:sp>
          <p:nvSpPr>
            <p:cNvPr id="15364" name="Rectangle 3"/>
            <p:cNvSpPr txBox="1">
              <a:spLocks noChangeArrowheads="1"/>
            </p:cNvSpPr>
            <p:nvPr/>
          </p:nvSpPr>
          <p:spPr bwMode="auto">
            <a:xfrm>
              <a:off x="586289" y="3878335"/>
              <a:ext cx="8018159" cy="550797"/>
            </a:xfrm>
            <a:prstGeom prst="rect">
              <a:avLst/>
            </a:prstGeom>
            <a:solidFill>
              <a:srgbClr val="FFD9F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ทำการทดสอบผู้สอบ 1 กลุ่ม ทั้ง 2 ฉบับ ในเวลาเดียวกันหรือใกล้เคียงกัน</a:t>
              </a:r>
            </a:p>
          </p:txBody>
        </p:sp>
        <p:sp>
          <p:nvSpPr>
            <p:cNvPr id="15365" name="Rectangle 3"/>
            <p:cNvSpPr txBox="1">
              <a:spLocks noChangeArrowheads="1"/>
            </p:cNvSpPr>
            <p:nvPr/>
          </p:nvSpPr>
          <p:spPr bwMode="auto">
            <a:xfrm>
              <a:off x="398656" y="4807022"/>
              <a:ext cx="8383619" cy="550804"/>
            </a:xfrm>
            <a:prstGeom prst="rect">
              <a:avLst/>
            </a:prstGeom>
            <a:solidFill>
              <a:srgbClr val="FFD9F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นำผลการสอบทั้ง 2 ฉบับ มาวิเคราะห์หาค่าสัมประสิทธิ์สหสัมพันธ์ของเพียร์สัน</a:t>
              </a:r>
            </a:p>
          </p:txBody>
        </p:sp>
        <p:cxnSp>
          <p:nvCxnSpPr>
            <p:cNvPr id="12" name="Straight Arrow Connector 11"/>
            <p:cNvCxnSpPr>
              <a:stCxn id="15363" idx="2"/>
              <a:endCxn id="15364" idx="0"/>
            </p:cNvCxnSpPr>
            <p:nvPr/>
          </p:nvCxnSpPr>
          <p:spPr>
            <a:xfrm>
              <a:off x="4595369" y="3500438"/>
              <a:ext cx="0" cy="377897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5364" idx="2"/>
              <a:endCxn id="15365" idx="0"/>
            </p:cNvCxnSpPr>
            <p:nvPr/>
          </p:nvCxnSpPr>
          <p:spPr>
            <a:xfrm flipH="1">
              <a:off x="4590466" y="4429132"/>
              <a:ext cx="4902" cy="37789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1688257" y="5402213"/>
                <a:ext cx="5976664" cy="108396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cs typeface="EucrosiaUPC" pitchFamily="18" charset="-34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  <a:cs typeface="EucrosiaUPC" pitchFamily="18" charset="-34"/>
                            </a:rPr>
                            <m:t>𝒕𝒕</m:t>
                          </m:r>
                        </m:sub>
                      </m:sSub>
                      <m:r>
                        <a:rPr lang="en-US" sz="2000" b="1" i="1">
                          <a:latin typeface="Cambria Math"/>
                          <a:cs typeface="EucrosiaUPC" pitchFamily="18" charset="-34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/>
                              <a:cs typeface="EucrosiaUPC" pitchFamily="18" charset="-34"/>
                            </a:rPr>
                            <m:t>𝒏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EucrosiaUPC" pitchFamily="18" charset="-34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1" i="1">
                                  <a:latin typeface="Cambria Math"/>
                                  <a:cs typeface="EucrosiaUPC" pitchFamily="18" charset="-34"/>
                                </a:rPr>
                                <m:t>𝑿𝒀</m:t>
                              </m:r>
                              <m:r>
                                <a:rPr lang="en-US" sz="2000" b="1" i="1">
                                  <a:latin typeface="Cambria Math"/>
                                  <a:cs typeface="EucrosiaUPC" pitchFamily="18" charset="-34"/>
                                </a:rPr>
                                <m:t> − 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𝑿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20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𝒀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EucrosiaUPC" pitchFamily="18" charset="-34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𝑿</m:t>
                                          </m:r>
                                        </m:e>
                                        <m:sup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20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 − 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1" i="1">
                                                  <a:latin typeface="Cambria Math" panose="02040503050406030204" pitchFamily="18" charset="0"/>
                                                  <a:cs typeface="EucrosiaUPC" pitchFamily="18" charset="-34"/>
                                                </a:rPr>
                                              </m:ctrlPr>
                                            </m:dPr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bHide m:val="on"/>
                                                  <m:supHide m:val="on"/>
                                                  <m:ctrlPr>
                                                    <a:rPr lang="en-US" sz="2000" b="1" i="1">
                                                      <a:latin typeface="Cambria Math" panose="02040503050406030204" pitchFamily="18" charset="0"/>
                                                      <a:cs typeface="EucrosiaUPC" pitchFamily="18" charset="-34"/>
                                                    </a:rPr>
                                                  </m:ctrlPr>
                                                </m:naryPr>
                                                <m:sub/>
                                                <m:sup/>
                                                <m:e>
                                                  <m:r>
                                                    <a:rPr lang="en-US" sz="2000" b="1" i="1">
                                                      <a:latin typeface="Cambria Math"/>
                                                      <a:cs typeface="EucrosiaUPC" pitchFamily="18" charset="-34"/>
                                                    </a:rPr>
                                                    <m:t>𝑿</m:t>
                                                  </m:r>
                                                </m:e>
                                              </m:nary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𝒀</m:t>
                                          </m:r>
                                        </m:e>
                                        <m:sup>
                                          <m:r>
                                            <a:rPr lang="en-US" sz="20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nary>
                                  <m:r>
                                    <a:rPr lang="en-US" sz="2000" b="1" i="1">
                                      <a:latin typeface="Cambria Math"/>
                                      <a:cs typeface="EucrosiaUPC" pitchFamily="18" charset="-34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2000" b="1" i="1">
                                                  <a:latin typeface="Cambria Math" panose="02040503050406030204" pitchFamily="18" charset="0"/>
                                                  <a:cs typeface="EucrosiaUPC" pitchFamily="18" charset="-34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2000" b="1" i="1">
                                                  <a:latin typeface="Cambria Math"/>
                                                  <a:cs typeface="EucrosiaUPC" pitchFamily="18" charset="-34"/>
                                                </a:rPr>
                                                <m:t>𝒀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257" y="5402213"/>
                <a:ext cx="5976664" cy="1083965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259232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62161" y="1136670"/>
            <a:ext cx="864096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3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.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ln w="1905">
                  <a:solidFill>
                    <a:srgbClr val="00B05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ความเที่ยงแบบวัดความสอดคล้องภายใน</a:t>
            </a:r>
            <a:b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</a:b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(Measures of internal consistency)</a:t>
            </a:r>
            <a:endParaRPr kumimoji="0" lang="th-TH" sz="28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H Niramit AS" panose="02000506000000020004" pitchFamily="2" charset="-34"/>
              <a:ea typeface="Times New Roman" pitchFamily="18" charset="0"/>
              <a:cs typeface="TH Niramit AS" panose="02000506000000020004" pitchFamily="2" charset="-34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251520" y="2078851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				</a:t>
            </a:r>
            <a:r>
              <a:rPr kumimoji="0" lang="th-TH" sz="28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(3.</a:t>
            </a:r>
            <a:r>
              <a:rPr kumimoji="0" lang="en-US" sz="28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1) </a:t>
            </a:r>
            <a:r>
              <a:rPr kumimoji="0" lang="th-TH" sz="28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วิธีแบ่งครึ่งแบบทดสอบ</a:t>
            </a:r>
            <a:r>
              <a:rPr kumimoji="0" lang="en-US" sz="2800" b="1" i="0" u="none" strike="noStrike" normalizeH="0" baseline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 (split-half method) </a:t>
            </a:r>
            <a:endParaRPr kumimoji="0" lang="en-US" sz="2800" b="1" i="0" u="none" strike="noStrike" normalizeH="0" baseline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7158" y="2663626"/>
            <a:ext cx="8587950" cy="3951263"/>
            <a:chOff x="357158" y="2663626"/>
            <a:chExt cx="8587950" cy="3951263"/>
          </a:xfrm>
        </p:grpSpPr>
        <p:grpSp>
          <p:nvGrpSpPr>
            <p:cNvPr id="6" name="Group 5"/>
            <p:cNvGrpSpPr/>
            <p:nvPr/>
          </p:nvGrpSpPr>
          <p:grpSpPr>
            <a:xfrm>
              <a:off x="357158" y="2663626"/>
              <a:ext cx="6643735" cy="3786214"/>
              <a:chOff x="357158" y="2786058"/>
              <a:chExt cx="6643735" cy="3786214"/>
            </a:xfrm>
          </p:grpSpPr>
          <p:sp>
            <p:nvSpPr>
              <p:cNvPr id="17411" name="Rectangle 3"/>
              <p:cNvSpPr txBox="1">
                <a:spLocks noChangeArrowheads="1"/>
              </p:cNvSpPr>
              <p:nvPr/>
            </p:nvSpPr>
            <p:spPr bwMode="auto">
              <a:xfrm>
                <a:off x="357158" y="2786058"/>
                <a:ext cx="6643734" cy="500066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14350" indent="-514350" algn="ctr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ใช้แบบทดสอบ 1 ฉบับ ทดสอบกับผู้เข้าสอบ 1 ครั้ง</a:t>
                </a:r>
              </a:p>
            </p:txBody>
          </p:sp>
          <p:sp>
            <p:nvSpPr>
              <p:cNvPr id="17412" name="Rectangle 3"/>
              <p:cNvSpPr txBox="1">
                <a:spLocks noChangeArrowheads="1"/>
              </p:cNvSpPr>
              <p:nvPr/>
            </p:nvSpPr>
            <p:spPr bwMode="auto">
              <a:xfrm>
                <a:off x="357159" y="3643314"/>
                <a:ext cx="6643734" cy="500066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14350" indent="-514350" algn="ctr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แบ่งตรวจคะแนนทีละครึ่งฉบับ เช่น ข้อคู่-ข้อคี่, ครึ่งบน-ครึ่งล่าง, สุ่ม</a:t>
                </a:r>
              </a:p>
            </p:txBody>
          </p:sp>
          <p:sp>
            <p:nvSpPr>
              <p:cNvPr id="17413" name="Rectangle 3"/>
              <p:cNvSpPr txBox="1">
                <a:spLocks noChangeArrowheads="1"/>
              </p:cNvSpPr>
              <p:nvPr/>
            </p:nvSpPr>
            <p:spPr bwMode="auto">
              <a:xfrm>
                <a:off x="357158" y="4500570"/>
                <a:ext cx="6643734" cy="444912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14350" indent="-51435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นำคะแนนทั้ง 2 ครึ่ง มาวิเคราะห์หาค่าสัมประสิทธิ์สหสัมพันธ์</a:t>
                </a:r>
              </a:p>
            </p:txBody>
          </p:sp>
          <p:sp>
            <p:nvSpPr>
              <p:cNvPr id="17414" name="Rectangle 3"/>
              <p:cNvSpPr txBox="1">
                <a:spLocks noChangeArrowheads="1"/>
              </p:cNvSpPr>
              <p:nvPr/>
            </p:nvSpPr>
            <p:spPr bwMode="auto">
              <a:xfrm>
                <a:off x="357158" y="5286388"/>
                <a:ext cx="6643734" cy="444912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14350" indent="-514350" algn="ctr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จะได้ค่าความเที่ยงของแบบสอบครึ่งฉบับ</a:t>
                </a:r>
              </a:p>
            </p:txBody>
          </p:sp>
          <p:sp>
            <p:nvSpPr>
              <p:cNvPr id="17415" name="Rectangle 3"/>
              <p:cNvSpPr txBox="1">
                <a:spLocks noChangeArrowheads="1"/>
              </p:cNvSpPr>
              <p:nvPr/>
            </p:nvSpPr>
            <p:spPr bwMode="auto">
              <a:xfrm>
                <a:off x="357158" y="6072206"/>
                <a:ext cx="6643734" cy="500066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14350" indent="-514350" algn="ctr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นำค่าที่ได้มาปรับขยายให้เต็มฉบับ โดยใช้สูตรของ </a:t>
                </a: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Spearman Brown</a:t>
                </a:r>
                <a:endPara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cxnSp>
            <p:nvCxnSpPr>
              <p:cNvPr id="11" name="Straight Arrow Connector 10"/>
              <p:cNvCxnSpPr>
                <a:stCxn id="17411" idx="2"/>
                <a:endCxn id="17412" idx="0"/>
              </p:cNvCxnSpPr>
              <p:nvPr/>
            </p:nvCxnSpPr>
            <p:spPr>
              <a:xfrm>
                <a:off x="3679025" y="3286124"/>
                <a:ext cx="1" cy="357190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17412" idx="2"/>
                <a:endCxn id="17413" idx="0"/>
              </p:cNvCxnSpPr>
              <p:nvPr/>
            </p:nvCxnSpPr>
            <p:spPr>
              <a:xfrm flipH="1">
                <a:off x="3679025" y="4143380"/>
                <a:ext cx="1" cy="357190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7413" idx="2"/>
                <a:endCxn id="17414" idx="0"/>
              </p:cNvCxnSpPr>
              <p:nvPr/>
            </p:nvCxnSpPr>
            <p:spPr>
              <a:xfrm>
                <a:off x="3679025" y="4945482"/>
                <a:ext cx="0" cy="340906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7414" idx="2"/>
                <a:endCxn id="17415" idx="0"/>
              </p:cNvCxnSpPr>
              <p:nvPr/>
            </p:nvCxnSpPr>
            <p:spPr>
              <a:xfrm>
                <a:off x="3679025" y="5731300"/>
                <a:ext cx="0" cy="340906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/>
                <p:cNvSpPr/>
                <p:nvPr/>
              </p:nvSpPr>
              <p:spPr>
                <a:xfrm>
                  <a:off x="7000892" y="5733256"/>
                  <a:ext cx="1944216" cy="88163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</a:rPr>
                              <m:t>𝒕𝒕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latin typeface="Cambria Math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𝒉𝒉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1" i="1" smtClean="0">
                                <a:latin typeface="Cambria Math"/>
                              </a:rPr>
                              <m:t>𝟏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𝒉𝒉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</p:txBody>
            </p:sp>
          </mc:Choice>
          <mc:Fallback xmlns="">
            <p:sp>
              <p:nvSpPr>
                <p:cNvPr id="12" name="Rounded 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0892" y="5733256"/>
                  <a:ext cx="1944216" cy="881633"/>
                </a:xfrm>
                <a:prstGeom prst="round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6101300" y="4218552"/>
                <a:ext cx="3042700" cy="78366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</m:ctrlPr>
                        </m:sSubPr>
                        <m:e>
                          <m:r>
                            <a:rPr lang="en-US" sz="1100" b="1" i="1">
                              <a:latin typeface="Cambria Math"/>
                              <a:cs typeface="EucrosiaUPC" pitchFamily="18" charset="-34"/>
                            </a:rPr>
                            <m:t>𝒓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  <m:t>𝒉𝒉</m:t>
                          </m:r>
                        </m:sub>
                      </m:sSub>
                      <m:r>
                        <a:rPr lang="en-US" sz="1100" b="1" i="1">
                          <a:latin typeface="Cambria Math"/>
                          <a:cs typeface="EucrosiaUPC" pitchFamily="18" charset="-34"/>
                        </a:rPr>
                        <m:t>=</m:t>
                      </m:r>
                      <m:f>
                        <m:fPr>
                          <m:ctrlPr>
                            <a:rPr lang="en-US" sz="1100" b="1" i="1">
                              <a:latin typeface="Cambria Math" panose="02040503050406030204" pitchFamily="18" charset="0"/>
                              <a:cs typeface="EucrosiaUPC" pitchFamily="18" charset="-34"/>
                            </a:rPr>
                          </m:ctrlPr>
                        </m:fPr>
                        <m:num>
                          <m:r>
                            <a:rPr lang="en-US" sz="1100" b="1" i="1">
                              <a:latin typeface="Cambria Math"/>
                              <a:cs typeface="EucrosiaUPC" pitchFamily="18" charset="-34"/>
                            </a:rPr>
                            <m:t>𝒏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100" b="1" i="1">
                                  <a:latin typeface="Cambria Math" panose="02040503050406030204" pitchFamily="18" charset="0"/>
                                  <a:cs typeface="EucrosiaUPC" pitchFamily="18" charset="-34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100" b="1" i="1">
                                  <a:latin typeface="Cambria Math"/>
                                  <a:cs typeface="EucrosiaUPC" pitchFamily="18" charset="-34"/>
                                </a:rPr>
                                <m:t>𝑿𝒀</m:t>
                              </m:r>
                              <m:r>
                                <a:rPr lang="en-US" sz="1100" b="1" i="1">
                                  <a:latin typeface="Cambria Math"/>
                                  <a:cs typeface="EucrosiaUPC" pitchFamily="18" charset="-34"/>
                                </a:rPr>
                                <m:t> − 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1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1100" b="1" i="1">
                                      <a:latin typeface="Cambria Math"/>
                                      <a:cs typeface="EucrosiaUPC" pitchFamily="18" charset="-34"/>
                                    </a:rPr>
                                    <m:t>𝑿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11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𝒀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100" b="1" i="1">
                                  <a:latin typeface="Cambria Math" panose="02040503050406030204" pitchFamily="18" charset="0"/>
                                  <a:cs typeface="EucrosiaUPC" pitchFamily="18" charset="-34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dPr>
                                <m:e>
                                  <m:r>
                                    <a:rPr lang="en-US" sz="1100" b="1" i="1">
                                      <a:latin typeface="Cambria Math"/>
                                      <a:cs typeface="EucrosiaUPC" pitchFamily="18" charset="-34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𝑿</m:t>
                                          </m:r>
                                        </m:e>
                                        <m:sup>
                                          <m:r>
                                            <a:rPr lang="en-US" sz="11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11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 − </m:t>
                                      </m:r>
                                      <m:sSup>
                                        <m:sSup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100" b="1" i="1">
                                                  <a:latin typeface="Cambria Math" panose="02040503050406030204" pitchFamily="18" charset="0"/>
                                                  <a:cs typeface="EucrosiaUPC" pitchFamily="18" charset="-34"/>
                                                </a:rPr>
                                              </m:ctrlPr>
                                            </m:dPr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bHide m:val="on"/>
                                                  <m:supHide m:val="on"/>
                                                  <m:ctrlPr>
                                                    <a:rPr lang="en-US" sz="1100" b="1" i="1">
                                                      <a:latin typeface="Cambria Math" panose="02040503050406030204" pitchFamily="18" charset="0"/>
                                                      <a:cs typeface="EucrosiaUPC" pitchFamily="18" charset="-34"/>
                                                    </a:rPr>
                                                  </m:ctrlPr>
                                                </m:naryPr>
                                                <m:sub/>
                                                <m:sup/>
                                                <m:e>
                                                  <m:r>
                                                    <a:rPr lang="en-US" sz="1100" b="1" i="1">
                                                      <a:latin typeface="Cambria Math"/>
                                                      <a:cs typeface="EucrosiaUPC" pitchFamily="18" charset="-34"/>
                                                    </a:rPr>
                                                    <m:t>𝑿</m:t>
                                                  </m:r>
                                                </m:e>
                                              </m:nary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1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b="1" i="1">
                                      <a:latin typeface="Cambria Math" panose="02040503050406030204" pitchFamily="18" charset="0"/>
                                      <a:cs typeface="EucrosiaUPC" pitchFamily="18" charset="-34"/>
                                    </a:rPr>
                                  </m:ctrlPr>
                                </m:dPr>
                                <m:e>
                                  <m:r>
                                    <a:rPr lang="en-US" sz="1100" b="1" i="1">
                                      <a:latin typeface="Cambria Math"/>
                                      <a:cs typeface="EucrosiaUPC" pitchFamily="18" charset="-34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𝒀</m:t>
                                          </m:r>
                                        </m:e>
                                        <m:sup>
                                          <m:r>
                                            <a:rPr lang="en-US" sz="1100" b="1" i="1">
                                              <a:latin typeface="Cambria Math"/>
                                              <a:cs typeface="EucrosiaUPC" pitchFamily="18" charset="-34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nary>
                                  <m:r>
                                    <a:rPr lang="en-US" sz="1100" b="1" i="1">
                                      <a:latin typeface="Cambria Math"/>
                                      <a:cs typeface="EucrosiaUPC" pitchFamily="18" charset="-34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cs typeface="EucrosiaUPC" pitchFamily="18" charset="-34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cs typeface="EucrosiaUPC" pitchFamily="18" charset="-34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bHide m:val="on"/>
                                              <m:supHide m:val="on"/>
                                              <m:ctrlPr>
                                                <a:rPr lang="en-US" sz="1100" b="1" i="1">
                                                  <a:latin typeface="Cambria Math" panose="02040503050406030204" pitchFamily="18" charset="0"/>
                                                  <a:cs typeface="EucrosiaUPC" pitchFamily="18" charset="-34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r>
                                                <a:rPr lang="en-US" sz="1100" b="1" i="1">
                                                  <a:latin typeface="Cambria Math"/>
                                                  <a:cs typeface="EucrosiaUPC" pitchFamily="18" charset="-34"/>
                                                </a:rPr>
                                                <m:t>𝒀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b="1" i="1">
                                          <a:latin typeface="Cambria Math"/>
                                          <a:cs typeface="EucrosiaUPC" pitchFamily="18" charset="-34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1100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300" y="4218552"/>
                <a:ext cx="3042700" cy="783662"/>
              </a:xfrm>
              <a:prstGeom prst="roundRect">
                <a:avLst/>
              </a:prstGeom>
              <a:blipFill rotWithShape="0">
                <a:blip r:embed="rId3"/>
                <a:stretch>
                  <a:fillRect t="-13077" r="-2200" b="-3000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044396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62161" y="1136670"/>
            <a:ext cx="864096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 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3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.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การประมาณความเที่ยงแบบวัดความสอดคล้องภายใน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b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</a:b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     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(Measures of internal consistency)</a:t>
            </a:r>
            <a:endParaRPr kumimoji="0" lang="th-TH" sz="28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H Niramit AS" panose="02000506000000020004" pitchFamily="2" charset="-34"/>
              <a:ea typeface="Times New Roman" pitchFamily="18" charset="0"/>
              <a:cs typeface="TH Niramit AS" panose="02000506000000020004" pitchFamily="2" charset="-34"/>
            </a:endParaRPr>
          </a:p>
        </p:txBody>
      </p: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-108521" y="6115877"/>
            <a:ext cx="3338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3.2 </a:t>
            </a:r>
            <a:r>
              <a:rPr lang="en-US" sz="2400" b="1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Cronbach’s</a:t>
            </a:r>
            <a:r>
              <a:rPr lang="en-US" sz="24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 Alpha method </a:t>
            </a:r>
            <a:endParaRPr kumimoji="0" lang="en-US" sz="2400" b="1" i="0" u="none" strike="noStrike" normalizeH="0" baseline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2051" y="2204864"/>
            <a:ext cx="8828330" cy="3893995"/>
            <a:chOff x="172051" y="2204864"/>
            <a:chExt cx="8828330" cy="3893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/>
                <p:cNvSpPr/>
                <p:nvPr/>
              </p:nvSpPr>
              <p:spPr>
                <a:xfrm>
                  <a:off x="172051" y="5234763"/>
                  <a:ext cx="2742972" cy="864096"/>
                </a:xfrm>
                <a:prstGeom prst="roundRect">
                  <a:avLst/>
                </a:prstGeom>
                <a:solidFill>
                  <a:srgbClr val="FFD9FF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𝜶</m:t>
                        </m:r>
                        <m:r>
                          <a:rPr lang="en-US" sz="2000" b="1" i="1" smtClean="0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latin typeface="Cambria Math"/>
                              </a:rPr>
                              <m:t>𝒌</m:t>
                            </m:r>
                          </m:num>
                          <m:den>
                            <m:r>
                              <a:rPr lang="en-US" sz="2000" b="1" i="1" smtClean="0">
                                <a:latin typeface="Cambria Math"/>
                              </a:rPr>
                              <m:t>𝒌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𝟏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𝟏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 − </m:t>
                            </m:r>
                            <m:f>
                              <m:f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smtClean="0">
                                            <a:latin typeface="Cambria Math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/>
                                          </a:rPr>
                                          <m:t>𝒊</m:t>
                                        </m:r>
                                      </m:sub>
                                      <m:sup>
                                        <m:r>
                                          <a:rPr lang="en-US" sz="2000" b="1" i="1" smtClean="0">
                                            <a:latin typeface="Cambria Math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e>
                                </m:nary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/>
                                      </a:rPr>
                                      <m:t>𝒕</m:t>
                                    </m:r>
                                  </m:sub>
                                  <m:sup>
                                    <m:r>
                                      <a:rPr lang="en-US" sz="20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</p:txBody>
            </p:sp>
          </mc:Choice>
          <mc:Fallback xmlns="">
            <p:sp>
              <p:nvSpPr>
                <p:cNvPr id="12" name="Rounded 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51" y="5234763"/>
                  <a:ext cx="2742972" cy="864096"/>
                </a:xfrm>
                <a:prstGeom prst="round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1293810" y="2204864"/>
              <a:ext cx="6429420" cy="50006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สร้างแบบทดสอบ 1 ฉบับ ทดสอบกับคน 1 กลุ่ม 1 ครั้ง</a:t>
              </a:r>
            </a:p>
          </p:txBody>
        </p:sp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6357175" y="3093827"/>
              <a:ext cx="2500330" cy="1000132"/>
            </a:xfrm>
            <a:prstGeom prst="rect">
              <a:avLst/>
            </a:prstGeom>
            <a:solidFill>
              <a:srgbClr val="D1FFE0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ให้คะแนนแบบ 0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,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1</a:t>
              </a:r>
            </a:p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ทุกข้อมีความยากเท่ากัน</a:t>
              </a:r>
            </a:p>
          </p:txBody>
        </p:sp>
        <p:sp>
          <p:nvSpPr>
            <p:cNvPr id="30" name="Rectangle 3"/>
            <p:cNvSpPr txBox="1">
              <a:spLocks noChangeArrowheads="1"/>
            </p:cNvSpPr>
            <p:nvPr/>
          </p:nvSpPr>
          <p:spPr bwMode="auto">
            <a:xfrm>
              <a:off x="499259" y="4022521"/>
              <a:ext cx="2357454" cy="1000132"/>
            </a:xfrm>
            <a:prstGeom prst="rect">
              <a:avLst/>
            </a:prstGeom>
            <a:solidFill>
              <a:srgbClr val="FFD9F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คำนวณด้วยสูตร</a:t>
              </a:r>
            </a:p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สัมประสิทธิ์แอลฟา</a:t>
              </a:r>
            </a:p>
          </p:txBody>
        </p:sp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3142465" y="4452721"/>
              <a:ext cx="2714644" cy="498494"/>
            </a:xfrm>
            <a:prstGeom prst="rect">
              <a:avLst/>
            </a:prstGeom>
            <a:solidFill>
              <a:srgbClr val="D1FFE0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คำนวณด้วยสูตร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KR-20</a:t>
              </a:r>
              <a:endPara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2" name="Rectangle 3"/>
            <p:cNvSpPr txBox="1">
              <a:spLocks noChangeArrowheads="1"/>
            </p:cNvSpPr>
            <p:nvPr/>
          </p:nvSpPr>
          <p:spPr bwMode="auto">
            <a:xfrm>
              <a:off x="6214299" y="4452721"/>
              <a:ext cx="2786082" cy="498494"/>
            </a:xfrm>
            <a:prstGeom prst="rect">
              <a:avLst/>
            </a:prstGeom>
            <a:solidFill>
              <a:srgbClr val="D1FFE0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คำนวณด้วยสูตร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KR-21</a:t>
              </a:r>
              <a:endPara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>
              <a:off x="3428217" y="3522455"/>
              <a:ext cx="2143140" cy="498493"/>
            </a:xfrm>
            <a:prstGeom prst="rect">
              <a:avLst/>
            </a:prstGeom>
            <a:solidFill>
              <a:srgbClr val="D1FFE0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ให้คะแนนแบบ 0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,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1</a:t>
              </a:r>
            </a:p>
          </p:txBody>
        </p:sp>
        <p:sp>
          <p:nvSpPr>
            <p:cNvPr id="34" name="Rectangle 3"/>
            <p:cNvSpPr txBox="1">
              <a:spLocks noChangeArrowheads="1"/>
            </p:cNvSpPr>
            <p:nvPr/>
          </p:nvSpPr>
          <p:spPr bwMode="auto">
            <a:xfrm>
              <a:off x="356415" y="3165265"/>
              <a:ext cx="2643174" cy="498493"/>
            </a:xfrm>
            <a:prstGeom prst="rect">
              <a:avLst/>
            </a:prstGeom>
            <a:solidFill>
              <a:srgbClr val="FFD9F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ข้อสอบปรนัยหรืออัตนัย</a:t>
              </a:r>
            </a:p>
          </p:txBody>
        </p:sp>
        <p:cxnSp>
          <p:nvCxnSpPr>
            <p:cNvPr id="35" name="Straight Arrow Connector 34"/>
            <p:cNvCxnSpPr>
              <a:stCxn id="28" idx="2"/>
              <a:endCxn id="33" idx="0"/>
            </p:cNvCxnSpPr>
            <p:nvPr/>
          </p:nvCxnSpPr>
          <p:spPr>
            <a:xfrm flipH="1">
              <a:off x="4499787" y="2704930"/>
              <a:ext cx="8733" cy="81752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8" idx="2"/>
              <a:endCxn id="34" idx="0"/>
            </p:cNvCxnSpPr>
            <p:nvPr/>
          </p:nvCxnSpPr>
          <p:spPr>
            <a:xfrm flipH="1">
              <a:off x="1678002" y="2704930"/>
              <a:ext cx="2830518" cy="46033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8" idx="2"/>
              <a:endCxn id="29" idx="0"/>
            </p:cNvCxnSpPr>
            <p:nvPr/>
          </p:nvCxnSpPr>
          <p:spPr>
            <a:xfrm>
              <a:off x="4508520" y="2704930"/>
              <a:ext cx="3098820" cy="388897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4" idx="2"/>
              <a:endCxn id="30" idx="0"/>
            </p:cNvCxnSpPr>
            <p:nvPr/>
          </p:nvCxnSpPr>
          <p:spPr>
            <a:xfrm rot="5400000">
              <a:off x="1498613" y="3843131"/>
              <a:ext cx="358763" cy="16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3" idx="2"/>
              <a:endCxn id="31" idx="0"/>
            </p:cNvCxnSpPr>
            <p:nvPr/>
          </p:nvCxnSpPr>
          <p:spPr>
            <a:xfrm rot="5400000">
              <a:off x="4283901" y="4236834"/>
              <a:ext cx="431773" cy="158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9" idx="2"/>
              <a:endCxn id="32" idx="0"/>
            </p:cNvCxnSpPr>
            <p:nvPr/>
          </p:nvCxnSpPr>
          <p:spPr>
            <a:xfrm rot="5400000">
              <a:off x="7427959" y="4273340"/>
              <a:ext cx="358762" cy="158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ounded Rectangle 41"/>
                <p:cNvSpPr/>
                <p:nvPr/>
              </p:nvSpPr>
              <p:spPr>
                <a:xfrm>
                  <a:off x="3088894" y="5234763"/>
                  <a:ext cx="2851258" cy="864096"/>
                </a:xfrm>
                <a:prstGeom prst="roundRect">
                  <a:avLst/>
                </a:prstGeom>
                <a:solidFill>
                  <a:srgbClr val="D1FFE0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KR20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/>
                            </a:rPr>
                            <m:t>𝒌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/>
                            </a:rPr>
                            <m:t>𝒌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Sup>
                                <m:sSub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𝑺</m:t>
                                  </m:r>
                                </m:e>
                                <m:sub/>
                                <m:sup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a14:m>
                  <a:endPara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</p:txBody>
            </p:sp>
          </mc:Choice>
          <mc:Fallback xmlns="">
            <p:sp>
              <p:nvSpPr>
                <p:cNvPr id="42" name="Rounded 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8894" y="5234763"/>
                  <a:ext cx="2851258" cy="864096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ounded Rectangle 42"/>
                <p:cNvSpPr/>
                <p:nvPr/>
              </p:nvSpPr>
              <p:spPr>
                <a:xfrm>
                  <a:off x="6053563" y="5234763"/>
                  <a:ext cx="2946818" cy="864096"/>
                </a:xfrm>
                <a:prstGeom prst="roundRect">
                  <a:avLst/>
                </a:prstGeom>
                <a:solidFill>
                  <a:srgbClr val="D1FFE0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latin typeface="TH Niramit AS" panose="02000506000000020004" pitchFamily="2" charset="-34"/>
                      <a:cs typeface="TH Niramit AS" panose="02000506000000020004" pitchFamily="2" charset="-34"/>
                    </a:rPr>
                    <a:t>KR21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/>
                            </a:rPr>
                            <m:t>𝒌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/>
                            </a:rPr>
                            <m:t>𝒌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latin typeface="Cambria Math"/>
                                </a:rPr>
                                <m:t>𝒌</m:t>
                              </m:r>
                              <m:r>
                                <a:rPr lang="en-US" sz="2000" b="1" i="1" smtClean="0">
                                  <a:latin typeface="Cambria Math"/>
                                </a:rPr>
                                <m:t> −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latin typeface="Cambria Math"/>
                                    </a:rPr>
                                    <m:t>𝒌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𝑺</m:t>
                                  </m:r>
                                </m:e>
                                <m:sub/>
                                <m:sup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a14:m>
                  <a:endPara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</p:txBody>
            </p:sp>
          </mc:Choice>
          <mc:Fallback xmlns="">
            <p:sp>
              <p:nvSpPr>
                <p:cNvPr id="43" name="Rounded 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563" y="5234763"/>
                  <a:ext cx="2946818" cy="864096"/>
                </a:xfrm>
                <a:prstGeom prst="round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/>
            <p:cNvCxnSpPr>
              <a:stCxn id="30" idx="2"/>
            </p:cNvCxnSpPr>
            <p:nvPr/>
          </p:nvCxnSpPr>
          <p:spPr>
            <a:xfrm flipH="1">
              <a:off x="1670842" y="5022653"/>
              <a:ext cx="7144" cy="28732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4500582" y="4951215"/>
              <a:ext cx="7144" cy="28732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7604563" y="4981986"/>
              <a:ext cx="7144" cy="28732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16-Point Star 7"/>
          <p:cNvSpPr/>
          <p:nvPr/>
        </p:nvSpPr>
        <p:spPr>
          <a:xfrm rot="20006264">
            <a:off x="-26659" y="1266762"/>
            <a:ext cx="2087733" cy="1457041"/>
          </a:xfrm>
          <a:prstGeom prst="star16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ได้รับ</a:t>
            </a:r>
          </a:p>
          <a:p>
            <a:pPr algn="ctr"/>
            <a:r>
              <a:rPr lang="th-TH" sz="2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ความนิยม</a:t>
            </a:r>
            <a:endParaRPr lang="en-US" sz="2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022554" y="6105414"/>
            <a:ext cx="40620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3.3 </a:t>
            </a:r>
            <a:r>
              <a:rPr lang="en-US" sz="2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Kuder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-Richardson method</a:t>
            </a:r>
            <a:endParaRPr kumimoji="0" lang="en-US" sz="2600" b="1" i="0" u="none" strike="noStrike" normalizeH="0" baseline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808962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62161" y="1136670"/>
            <a:ext cx="864096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 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3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.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การประมาณความเที่ยงแบบวัดความสอดคล้องภายใน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b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</a:b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     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(Measures of internal consistency)</a:t>
            </a:r>
            <a:endParaRPr kumimoji="0" lang="th-TH" sz="28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H Niramit AS" panose="02000506000000020004" pitchFamily="2" charset="-34"/>
              <a:ea typeface="Times New Roman" pitchFamily="18" charset="0"/>
              <a:cs typeface="TH Niramit AS" panose="02000506000000020004" pitchFamily="2" charset="-34"/>
            </a:endParaRPr>
          </a:p>
        </p:txBody>
      </p: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251520" y="2196153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				</a:t>
            </a:r>
            <a:r>
              <a:rPr lang="th-TH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(3.4) วิธีวิเคราะห์ความแปรปรวน ฮอยท์ (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ea typeface="Times New Roman" pitchFamily="18" charset="0"/>
                <a:cs typeface="TH Niramit AS" panose="02000506000000020004" pitchFamily="2" charset="-34"/>
              </a:rPr>
              <a:t>Hoyt) </a:t>
            </a:r>
            <a:endParaRPr kumimoji="0" lang="en-US" sz="2800" b="1" i="0" u="none" strike="noStrike" normalizeH="0" baseline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57290" y="2780928"/>
            <a:ext cx="6429420" cy="3525633"/>
            <a:chOff x="1142976" y="2285992"/>
            <a:chExt cx="6429420" cy="3525633"/>
          </a:xfrm>
        </p:grpSpPr>
        <p:sp>
          <p:nvSpPr>
            <p:cNvPr id="27" name="Rectangle 3"/>
            <p:cNvSpPr txBox="1">
              <a:spLocks noChangeArrowheads="1"/>
            </p:cNvSpPr>
            <p:nvPr/>
          </p:nvSpPr>
          <p:spPr bwMode="auto">
            <a:xfrm>
              <a:off x="1142976" y="2285992"/>
              <a:ext cx="6429420" cy="500066"/>
            </a:xfrm>
            <a:prstGeom prst="rect">
              <a:avLst/>
            </a:prstGeom>
            <a:solidFill>
              <a:srgbClr val="B7FFC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สร้างแบบทดสอบ 1 ฉบับ ทดสอบกับคน 1 กลุ่ม 1 ครั้ง</a:t>
              </a:r>
            </a:p>
          </p:txBody>
        </p:sp>
        <p:sp>
          <p:nvSpPr>
            <p:cNvPr id="41" name="Rectangle 3"/>
            <p:cNvSpPr txBox="1">
              <a:spLocks noChangeArrowheads="1"/>
            </p:cNvSpPr>
            <p:nvPr/>
          </p:nvSpPr>
          <p:spPr bwMode="auto">
            <a:xfrm>
              <a:off x="1142976" y="4071942"/>
              <a:ext cx="6429420" cy="498494"/>
            </a:xfrm>
            <a:prstGeom prst="rect">
              <a:avLst/>
            </a:prstGeom>
            <a:solidFill>
              <a:srgbClr val="B7FFC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คำนวณด้วยสูตรสัมประสิทธิ์แอลฟา</a:t>
              </a:r>
            </a:p>
          </p:txBody>
        </p:sp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1142976" y="3214686"/>
              <a:ext cx="6429420" cy="498493"/>
            </a:xfrm>
            <a:prstGeom prst="rect">
              <a:avLst/>
            </a:prstGeom>
            <a:solidFill>
              <a:srgbClr val="B7FFCF"/>
            </a:solidFill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lnSpc>
                  <a:spcPct val="90000"/>
                </a:lnSpc>
                <a:spcBef>
                  <a:spcPct val="20000"/>
                </a:spcBef>
              </a:pP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ให้คะแนนแบบ 0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,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1 หรืออัตนัย หรือมาตราส่วนประมาณค่า</a:t>
              </a:r>
            </a:p>
          </p:txBody>
        </p:sp>
        <p:cxnSp>
          <p:nvCxnSpPr>
            <p:cNvPr id="48" name="Straight Arrow Connector 47"/>
            <p:cNvCxnSpPr>
              <a:stCxn id="27" idx="2"/>
              <a:endCxn id="45" idx="0"/>
            </p:cNvCxnSpPr>
            <p:nvPr/>
          </p:nvCxnSpPr>
          <p:spPr>
            <a:xfrm>
              <a:off x="4357686" y="2786058"/>
              <a:ext cx="0" cy="428628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5" idx="2"/>
              <a:endCxn id="41" idx="0"/>
            </p:cNvCxnSpPr>
            <p:nvPr/>
          </p:nvCxnSpPr>
          <p:spPr>
            <a:xfrm>
              <a:off x="4357686" y="3713179"/>
              <a:ext cx="0" cy="358763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1" idx="2"/>
            </p:cNvCxnSpPr>
            <p:nvPr/>
          </p:nvCxnSpPr>
          <p:spPr>
            <a:xfrm flipH="1">
              <a:off x="4356892" y="4570436"/>
              <a:ext cx="794" cy="359556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ounded Rectangle 51"/>
                <p:cNvSpPr/>
                <p:nvPr/>
              </p:nvSpPr>
              <p:spPr>
                <a:xfrm>
                  <a:off x="3289348" y="4929992"/>
                  <a:ext cx="2232248" cy="881633"/>
                </a:xfrm>
                <a:prstGeom prst="roundRect">
                  <a:avLst/>
                </a:prstGeom>
                <a:solidFill>
                  <a:srgbClr val="B7FFCF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</a:rPr>
                              <m:t>𝒕𝒕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/>
                          </a:rPr>
                          <m:t>=</m:t>
                        </m:r>
                        <m:r>
                          <a:rPr lang="en-US" sz="2000" b="1" i="1" smtClean="0">
                            <a:latin typeface="Cambria Math"/>
                          </a:rPr>
                          <m:t>𝟏</m:t>
                        </m:r>
                        <m:r>
                          <a:rPr lang="en-US" sz="2000" b="1" i="1" smtClean="0">
                            <a:latin typeface="Cambria Math"/>
                          </a:rPr>
                          <m:t> − </m:t>
                        </m:r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𝑴𝑬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𝑴𝑺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𝒑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b="1" dirty="0">
                    <a:latin typeface="TH Niramit AS" panose="02000506000000020004" pitchFamily="2" charset="-34"/>
                    <a:cs typeface="TH Niramit AS" panose="02000506000000020004" pitchFamily="2" charset="-34"/>
                  </a:endParaRPr>
                </a:p>
              </p:txBody>
            </p:sp>
          </mc:Choice>
          <mc:Fallback xmlns="">
            <p:sp>
              <p:nvSpPr>
                <p:cNvPr id="52" name="Rounded 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9348" y="4929992"/>
                  <a:ext cx="2232248" cy="881633"/>
                </a:xfrm>
                <a:prstGeom prst="round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495686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258763" y="1844824"/>
            <a:ext cx="8640960" cy="158417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th-TH" sz="25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การประมาณความเที่ยงแบบการวัดความคล้ายกัน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(Measures of equivalence) 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เป็นการวัดความสอดคล้องของคะแนนที่วัดได้จากแบบสอบซ้ำ (วัด 2 ครั้ง) หรือแบบสอบคู่ขนาน (แบบสอบ 2 ฉบับ) กับวัตถุประสงค์ที่กำหนดไว้ ด้วย</a:t>
            </a:r>
            <a:r>
              <a:rPr lang="th-TH" sz="25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วิธีของคาร์เวอร์ </a:t>
            </a:r>
            <a:r>
              <a:rPr lang="en-US" sz="25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(Carwer)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ซึ่งมี</a:t>
            </a:r>
            <a:r>
              <a:rPr lang="th-TH" sz="2500" b="1" dirty="0">
                <a:solidFill>
                  <a:srgbClr val="66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ข้อดีคือ ใช้ได้กับแบบสอบทุกประเภทที่มีการประเมินแบบอิงเกณฑ์</a:t>
            </a:r>
            <a:r>
              <a:rPr lang="th-TH" sz="2500" dirty="0">
                <a:solidFill>
                  <a:srgbClr val="66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 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9552" y="3501008"/>
          <a:ext cx="7715306" cy="2045418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32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               ครั้งที่ </a:t>
                      </a: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2               </a:t>
                      </a: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ครั้งที่ </a:t>
                      </a: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ผ่านเกณฑ์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ไม่ผ่านเกณฑ์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ผ่านเกณฑ์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 err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a+b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ไม่ผ่านเกณฑ์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 err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c+d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th-TH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 err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a+d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 err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b+c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  <a:tab pos="269875" algn="l"/>
                          <a:tab pos="450215" algn="l"/>
                          <a:tab pos="540385" algn="l"/>
                          <a:tab pos="629920" algn="l"/>
                          <a:tab pos="450215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</a:tabLst>
                      </a:pPr>
                      <a:r>
                        <a:rPr lang="en-US" sz="2600" b="1" dirty="0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n = </a:t>
                      </a:r>
                      <a:r>
                        <a:rPr lang="en-US" sz="2600" b="1" dirty="0" err="1">
                          <a:latin typeface="TH Niramit AS" panose="02000506000000020004" pitchFamily="2" charset="-34"/>
                          <a:ea typeface="Cordia New"/>
                          <a:cs typeface="TH Niramit AS" panose="02000506000000020004" pitchFamily="2" charset="-34"/>
                        </a:rPr>
                        <a:t>a+b+c+d</a:t>
                      </a:r>
                      <a:endParaRPr lang="en-US" sz="2600" b="1" dirty="0">
                        <a:latin typeface="TH Niramit AS" panose="02000506000000020004" pitchFamily="2" charset="-34"/>
                        <a:ea typeface="Cordia New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519772" y="5629525"/>
                <a:ext cx="4104456" cy="881633"/>
              </a:xfrm>
              <a:prstGeom prst="roundRect">
                <a:avLst/>
              </a:prstGeom>
              <a:solidFill>
                <a:srgbClr val="FFFFAF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𝒓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𝒄𝒄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𝒂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𝒄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r>
                        <a:rPr lang="th-TH" sz="2400" b="1" i="1" smtClean="0">
                          <a:latin typeface="Cambria Math"/>
                        </a:rPr>
                        <m:t>หรือ</m:t>
                      </m:r>
                      <m:r>
                        <a:rPr lang="th-TH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th-TH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𝒄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72" y="5629525"/>
                <a:ext cx="4104456" cy="881633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51520" y="1196752"/>
            <a:ext cx="864096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     4.</a:t>
            </a:r>
            <a:r>
              <a:rPr lang="en-US" sz="2800" b="1" dirty="0">
                <a:solidFill>
                  <a:srgbClr val="3333FF"/>
                </a:solidFill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ln w="1905">
                  <a:solidFill>
                    <a:srgbClr val="00B050"/>
                  </a:solidFill>
                </a:ln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ความเที่ยงแบบอิงเกณฑ์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ความเที่ยง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Reliability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35918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414636" y="1849164"/>
            <a:ext cx="8509892" cy="2592288"/>
          </a:xfrm>
        </p:spPr>
        <p:txBody>
          <a:bodyPr>
            <a:noAutofit/>
          </a:bodyPr>
          <a:lstStyle/>
          <a:p>
            <a:pPr marL="0" indent="0" algn="thaiDist">
              <a:spcBef>
                <a:spcPts val="0"/>
              </a:spcBef>
              <a:buNone/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</a:t>
            </a:r>
            <a:r>
              <a:rPr lang="th-TH" sz="23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แบบสอบที่ใช้ในการทดสอบ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ควรมีค่าสัมประสิทธิ์ความเที่ยงสูงที่สุดเท่าที่จะเป็นไปได้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โดยอย่างน้อยที่สุดควรมีค่าไม่ต่ำกว่า 0.50 (โดยทั่วไปแบบสอบที่ครูสร้างขึ้นควรมีค่าความเที่ยงตั้งแต่ 0.70 ขึ้นไป)</a:t>
            </a:r>
          </a:p>
          <a:p>
            <a:pPr marL="0" indent="0" algn="thaiDist">
              <a:spcBef>
                <a:spcPts val="0"/>
              </a:spcBef>
              <a:buNone/>
            </a:pP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</a:t>
            </a:r>
            <a:r>
              <a:rPr lang="th-TH" sz="23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กรณีที่นำผลจากการวัดไปใช้ในการตัดสินผลทางการศึกษาที่มีความสำคัญและไม่มีโอกาสติดตามตรวจสอบในเรื่องที่ได้ตัดสินไปแล้ว เช่น การสอบแข่งขันเพื่อศึกษาต่อ การสอบเพื่อสำเร็จการศึกษา  การสอบเข้าทำงาน เป็นต้น แบบสอบที่ใช้ควรต้องมีค่าความเที่ยงสูงมากเป็นพิเศษ (เข้าใกล้ 1.00)</a:t>
            </a:r>
            <a:r>
              <a:rPr lang="th-TH" sz="2400" dirty="0">
                <a:solidFill>
                  <a:srgbClr val="66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 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 bwMode="auto">
          <a:xfrm>
            <a:off x="6804248" y="4869160"/>
            <a:ext cx="2101180" cy="173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95536" y="116932"/>
            <a:ext cx="5688632" cy="1724592"/>
            <a:chOff x="395536" y="116932"/>
            <a:chExt cx="5688632" cy="1724592"/>
          </a:xfrm>
        </p:grpSpPr>
        <p:pic>
          <p:nvPicPr>
            <p:cNvPr id="33796" name="Picture 4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16932"/>
              <a:ext cx="1728192" cy="1724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Callout 1"/>
            <p:cNvSpPr/>
            <p:nvPr/>
          </p:nvSpPr>
          <p:spPr>
            <a:xfrm>
              <a:off x="2735796" y="260648"/>
              <a:ext cx="3348372" cy="1471853"/>
            </a:xfrm>
            <a:prstGeom prst="wedgeEllipseCallout">
              <a:avLst>
                <a:gd name="adj1" fmla="val -73404"/>
                <a:gd name="adj2" fmla="val 9248"/>
              </a:avLst>
            </a:prstGeom>
            <a:solidFill>
              <a:srgbClr val="FFF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h-T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สัมประสิทธิ์ความเที่ยง</a:t>
              </a:r>
            </a:p>
            <a:p>
              <a:pPr algn="ctr"/>
              <a:r>
                <a:rPr lang="th-T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ควรมีค่าสูงเท่าใด </a:t>
              </a:r>
            </a:p>
            <a:p>
              <a:pPr algn="ctr"/>
              <a:r>
                <a:rPr lang="th-TH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จึงจะเพียงพอ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95536" y="4391808"/>
            <a:ext cx="63176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thaiDist" fontAlgn="auto"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85000"/>
            </a:pP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</a:t>
            </a:r>
            <a:r>
              <a:rPr lang="th-TH" sz="23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</a:t>
            </a:r>
            <a:r>
              <a:rPr lang="th-TH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กรณีที่นำผลจากการวัดไปใช้ในการตัดสินผลทางการศึกษาที่ไม่ได้มีความสำคัญมากนัก และยังมีโอกาสติดตามตรวจสอบเพื่อพัฒนาความก้าวหน้าของสิ่งนั้นได้อีก เช่น การสอบจัดกลุ่มตามความสามารถ การสอบวินิจฉัย เป็นต้น ซึ่งความคลาดเคลื่อนจากการตัดสินจะส่งผลกระทบน้อยกว่ากรณีแรก จึงยินยอมให้ใช้แบบสอบที่มีค่าความเที่ยงต่ำลงมาได้</a:t>
            </a:r>
            <a:endParaRPr lang="th-TH" sz="2400" dirty="0">
              <a:solidFill>
                <a:srgbClr val="6600CC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804248" y="6525344"/>
            <a:ext cx="2394266" cy="369332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  <a:tab pos="450850" algn="l"/>
                <a:tab pos="457200" algn="l"/>
                <a:tab pos="539750" algn="l"/>
                <a:tab pos="630238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kumimoji="0" 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ที่มา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: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 </a:t>
            </a:r>
            <a:r>
              <a:rPr kumimoji="0" lang="th-TH" sz="1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Niramit AS" panose="02000506000000020004" pitchFamily="2" charset="-34"/>
                <a:ea typeface="Cordia New" pitchFamily="34" charset="-34"/>
                <a:cs typeface="TH Niramit AS" panose="02000506000000020004" pitchFamily="2" charset="-34"/>
              </a:rPr>
              <a:t>ศิริชัย กาญจนวาสี, 2556</a:t>
            </a:r>
            <a:endParaRPr lang="th-TH" sz="1800" b="1" dirty="0">
              <a:solidFill>
                <a:schemeClr val="bg1"/>
              </a:solidFill>
              <a:latin typeface="TH Niramit AS" panose="02000506000000020004" pitchFamily="2" charset="-34"/>
              <a:ea typeface="Cordia New" pitchFamily="34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01988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0106" y="6228928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</a:t>
            </a:r>
            <a:r>
              <a:rPr lang="en-US" sz="2000" dirty="0">
                <a:latin typeface="TH Niramit AS" panose="02000506000000020004" pitchFamily="2" charset="-34"/>
                <a:cs typeface="TH Niramit AS" panose="02000506000000020004" pitchFamily="2" charset="-34"/>
              </a:rPr>
              <a:t>: https://commons.wikimedia.org/wiki/File:Reliability_and_validity.svg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64" y="614067"/>
            <a:ext cx="4766182" cy="531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5" descr="ผลการค้นหารูปภาพสำหรับ ครูอาจารย์ การ์ตู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AutoShape 7" descr="ผลการค้นหารูปภาพสำหรับ ครูอาจารย์ การ์ตูน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AutoShape 9" descr="ผลการค้นหารูปภาพสำหรับ ครูอาจารย์ การ์ตูน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AutoShape 11" descr="ผลการค้นหารูปภาพสำหรับ ครูอาจารย์ การ์ตูน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5575" y="767564"/>
            <a:ext cx="3858989" cy="5805134"/>
            <a:chOff x="-7069" y="764704"/>
            <a:chExt cx="3858989" cy="5805134"/>
          </a:xfrm>
        </p:grpSpPr>
        <p:pic>
          <p:nvPicPr>
            <p:cNvPr id="35856" name="Picture 16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31" y="2636911"/>
              <a:ext cx="1885343" cy="393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Callout 11"/>
            <p:cNvSpPr/>
            <p:nvPr/>
          </p:nvSpPr>
          <p:spPr>
            <a:xfrm>
              <a:off x="-7069" y="764704"/>
              <a:ext cx="3858989" cy="1944216"/>
            </a:xfrm>
            <a:prstGeom prst="wedgeEllipseCallout">
              <a:avLst>
                <a:gd name="adj1" fmla="val -14399"/>
                <a:gd name="adj2" fmla="val 73482"/>
              </a:avLst>
            </a:prstGeom>
            <a:solidFill>
              <a:srgbClr val="FFFFE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จากภาพ อธิบายถึงลักษณะของความตรง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(validity)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และความเที่ยง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(reliability)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ได้อย่างไรบ้างคะ</a:t>
              </a:r>
              <a:endPara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1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1372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95536" y="1643068"/>
            <a:ext cx="8496944" cy="44502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3600" b="1" dirty="0">
                <a:ln w="1905">
                  <a:solidFill>
                    <a:srgbClr val="3333FF"/>
                  </a:solidFill>
                </a:ln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ความยาก </a:t>
            </a:r>
            <a:r>
              <a:rPr lang="en-US" sz="3600" b="1" dirty="0">
                <a:ln w="1905">
                  <a:solidFill>
                    <a:srgbClr val="3333FF"/>
                  </a:solidFill>
                </a:ln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(Difficulty)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สัดส่วนของจำนวนคนที่ตอบข้อสอบข้อนั้นได้ถูกต้องจากคนสอบทั้งหมด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ถ้าข้อนั้นมีคนทำ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ถูกน้อย  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ข้อสอบข้อนั้นก็มีความ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ยากมาก </a:t>
            </a:r>
            <a:b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ถ้าข้อนั้นมีคนทำ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ถูกมาก  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ข้อสอบข้อนั้นก็มีความ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ยากน้อย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(ง่าย) 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เช่น 	ถ้ามีคนตอบข้อนั้นถูก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 จากคนที่ตอบทั้งหมด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 </a:t>
            </a:r>
          </a:p>
          <a:p>
            <a:pPr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ข้อสอบข้อนั้นจะมีค่าความยากเท่ากับ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0.50 (20/40)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ค่าสัดส่วนนี้เรียกว่า</a:t>
            </a:r>
            <a:r>
              <a:rPr lang="th-TH" sz="32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ดัชนีความยาก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(Index of Difficulty)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นิยมแทนด้วยตัวอักษร 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ความยาก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Difficulty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476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" y="281558"/>
            <a:ext cx="3699164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4. กระบวนการวิจัย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1044857575"/>
              </p:ext>
            </p:extLst>
          </p:nvPr>
        </p:nvGraphicFramePr>
        <p:xfrm>
          <a:off x="782389" y="1663615"/>
          <a:ext cx="7329840" cy="4933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92682" y="0"/>
            <a:ext cx="5185063" cy="1614201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เป็นกิจกรรมการขับเคลื่อนการดำเนินการวิจัยเพื่อให้บรรลุตามความมุ่งหมายของผู้วิจัย โดยมีขั้นตอนการวิจัยแบ่งออกเป็น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8</a:t>
            </a: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ขั้นตอน ดังนี้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5591" y="4799003"/>
            <a:ext cx="1818409" cy="20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261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535768" y="1330377"/>
            <a:ext cx="8356712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วิธีการหาความยาก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กรณีข้อสอบแบบเลือกตอบ (ให้คะแนน 0, 1) </a:t>
            </a: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คัดเลือกข้อสอบที่มีค่า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อยู่ระหว่าง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0.2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ถึง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0.8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สูตรคำนวณดัชนีความยาก มีดังนี้	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</a:p>
          <a:p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เมื่อ	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แทน   ดัชนีความยาก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	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แทน   จำนวนคนที่ตอบข้อนั้นถูก (ทั้งในกลุ่มสูง, ปานกลาง, ต่ำ) 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	N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แทน   จำนวนผู้ตอบทั้งหมด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-272001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663694" y="3562624"/>
                <a:ext cx="1512168" cy="720081"/>
              </a:xfrm>
              <a:prstGeom prst="roundRect">
                <a:avLst/>
              </a:prstGeom>
              <a:solidFill>
                <a:srgbClr val="FFFFE1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P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</a:rPr>
                          <m:t>𝑹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𝑵</m:t>
                        </m:r>
                      </m:den>
                    </m:f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694" y="3562624"/>
                <a:ext cx="1512168" cy="720081"/>
              </a:xfrm>
              <a:prstGeom prst="roundRect">
                <a:avLst/>
              </a:prstGeom>
              <a:blipFill rotWithShape="0">
                <a:blip r:embed="rId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ความยาก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Difficulty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76297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占位符 10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35768" y="1340768"/>
                <a:ext cx="8356712" cy="496855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th-TH" sz="32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วิธีการหาความยาก</a:t>
                </a:r>
                <a:endParaRPr lang="en-US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 marL="0" indent="0">
                  <a:buNone/>
                </a:pPr>
                <a:r>
                  <a:rPr lang="th-TH" sz="2800" b="1" dirty="0">
                    <a:solidFill>
                      <a:srgbClr val="FF0066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2) กรณีข้อสอบแบบอัตนัย</a:t>
                </a:r>
              </a:p>
              <a:p>
                <a:pPr marL="0" indent="0">
                  <a:buNone/>
                </a:pPr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</a:t>
                </a:r>
                <a:endParaRPr lang="en-US" sz="28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>
                  <a:buNone/>
                </a:pPr>
                <a:r>
                  <a:rPr lang="en-US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</a:t>
                </a:r>
              </a:p>
              <a:p>
                <a:pPr>
                  <a:buNone/>
                  <a:tabLst>
                    <a:tab pos="228600" algn="l"/>
                  </a:tabLst>
                </a:pPr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เมื่อ</a:t>
                </a: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0">
                                <a:latin typeface="Cambria Math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800" b="1" i="0">
                                <a:latin typeface="Cambria Math"/>
                              </a:rPr>
                              <m:t>𝐇</m:t>
                            </m:r>
                          </m:sub>
                        </m:sSub>
                      </m:e>
                    </m:nary>
                  </m:oMath>
                </a14:m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แทน   ผลรวมของคะแนนของแต่ละคนในกลุ่มสูง</a:t>
                </a:r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>
                  <a:buNone/>
                </a:pP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0">
                                <a:latin typeface="Cambria Math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800" b="1" i="0">
                                <a:latin typeface="Cambria Math"/>
                              </a:rPr>
                              <m:t>𝐋</m:t>
                            </m:r>
                          </m:sub>
                        </m:sSub>
                      </m:e>
                    </m:nary>
                  </m:oMath>
                </a14:m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แทน   ผลรวมของคะแนนของแต่ละคนในกลุ่มต่ำ</a:t>
                </a:r>
              </a:p>
              <a:p>
                <a:pPr>
                  <a:buNone/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                </a:t>
                </a:r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I        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แทน   คะแนนเต็มในข้อนั้น</a:t>
                </a:r>
              </a:p>
              <a:p>
                <a:pPr>
                  <a:buNone/>
                </a:pP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th-TH" sz="2400" b="1" i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</a:t>
                </a:r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แทน   จำนวนคนในกลุ่มสูง</a:t>
                </a:r>
                <a:endParaRPr lang="th-TH" sz="18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 lvl="0">
                  <a:buClr>
                    <a:srgbClr val="D34817"/>
                  </a:buClr>
                  <a:buNone/>
                </a:pPr>
                <a:r>
                  <a:rPr lang="th-TH" sz="1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th-TH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</a:t>
                </a:r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แทน   จำนวนคนในกลุ่มต่ำ</a:t>
                </a:r>
                <a:endParaRPr lang="th-TH" sz="1800" b="1" dirty="0">
                  <a:solidFill>
                    <a:prstClr val="black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1" name="文本占位符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35768" y="1340768"/>
                <a:ext cx="8356712" cy="4968552"/>
              </a:xfrm>
              <a:blipFill rotWithShape="0">
                <a:blip r:embed="rId2"/>
                <a:stretch>
                  <a:fillRect l="-153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417980" y="2394279"/>
                <a:ext cx="2592288" cy="864096"/>
              </a:xfrm>
              <a:prstGeom prst="roundRect">
                <a:avLst/>
              </a:prstGeom>
              <a:solidFill>
                <a:srgbClr val="FFFFE1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P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𝑯</m:t>
                                </m:r>
                              </m:sub>
                            </m:sSub>
                            <m:r>
                              <a:rPr lang="en-US" sz="2400" b="1" i="1" smtClean="0">
                                <a:latin typeface="Cambria Math"/>
                              </a:rPr>
                              <m:t> + 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/>
                                      </a:rPr>
                                      <m:t>𝑳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𝑰</m:t>
                        </m:r>
                        <m:r>
                          <a:rPr lang="en-US" sz="2400" b="1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𝑯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</a:rPr>
                          <m:t> + 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980" y="2394279"/>
                <a:ext cx="2592288" cy="864096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ความยาก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Difficulty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064715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166255" y="1196752"/>
            <a:ext cx="8821881" cy="53285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32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อำนาจจำแนก </a:t>
            </a:r>
            <a:r>
              <a:rPr lang="en-US" sz="32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(Discrimination) 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en-US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สัดส่วนของผลต่างระหว่างจำนวนผู้ตอบถูกในกลุ่มที่ได้คะแนนสูง (กลุ่มสูง)กับกลุ่มที่ได้คะแนนน้อย (กลุ่มต่ำ) ซึ่งแสดงถึง</a:t>
            </a:r>
            <a:r>
              <a:rPr lang="th-TH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ความสามารถของข้อสอบในการจำแนกหรือแยกความแตกต่างระหว่างคนเก่งกับคนอ่อน หรือคนที่รู้กับไม่รู้ออกจากกันได้</a:t>
            </a:r>
            <a:endParaRPr lang="en-US" sz="3200" b="1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แทนด้วยอักษร </a:t>
            </a:r>
            <a:r>
              <a:rPr lang="en-US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มีค่าระหว่าง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–1.0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จนถึง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+1.0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ถ้ามีค่าใกล้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แปลว่า มีอำนาจจำแนกน้อย </a:t>
            </a: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ถ้ามีค่าใกล้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+1.0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แปลว่า มีอำนาจจำแนกมาก </a:t>
            </a:r>
          </a:p>
          <a:p>
            <a:pPr lvl="1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ข้อคำถามที่ดีจะต้องมีค่าอำนาจจำแนกเป็นบวก </a:t>
            </a:r>
          </a:p>
          <a:p>
            <a:pPr lvl="3"/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ค่าติดลบข้อคำถามนั้นจะมีอำนาจจำแนกกลับกัน</a:t>
            </a:r>
          </a:p>
          <a:p>
            <a:pPr lvl="3"/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ข้อคำถามที่ดีจะต้องมีค่าอำนาจจำแนกตั้งแต่ </a:t>
            </a:r>
            <a:r>
              <a:rPr lang="en-US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0.2 </a:t>
            </a: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ขึ้นไป และมีค่ายิ่งมากยิ่งดี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อำนาจจำแนก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Discrimination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062435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500335" y="973585"/>
            <a:ext cx="8392145" cy="2643188"/>
          </a:xfrm>
        </p:spPr>
        <p:txBody>
          <a:bodyPr>
            <a:noAutofit/>
          </a:bodyPr>
          <a:lstStyle/>
          <a:p>
            <a:pPr marL="0" lvl="1" indent="0">
              <a:spcBef>
                <a:spcPts val="580"/>
              </a:spcBef>
              <a:buClr>
                <a:schemeClr val="accent1"/>
              </a:buClr>
              <a:buNone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2.1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การหาอำนาจจำแนกแบบอิงกลุ่ม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1" indent="0">
              <a:spcBef>
                <a:spcPts val="580"/>
              </a:spcBef>
              <a:buClr>
                <a:schemeClr val="accent1"/>
              </a:buClr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-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เรียงคะแนนจากสูงสุดจนถึงต่ำสุด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,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แบ่งเป็น 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กลุ่มเก่ง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กับ</a:t>
            </a:r>
            <a:r>
              <a:rPr lang="th-TH" sz="28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กลุ่มอ่อน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1) </a:t>
            </a:r>
            <a:r>
              <a:rPr lang="th-TH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กรณีข้อสอบแบบเลือกตอบ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914400" lvl="1" indent="0"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การใช้เทคนิค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50%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นิยมใช้เมื่อผู้สอบมีจำนวนน้อย เช่น 30 คน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			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320040" lvl="1" indent="0">
              <a:buNone/>
            </a:pP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914400" lvl="1" indent="0" algn="thaiDist">
              <a:spcBef>
                <a:spcPts val="0"/>
              </a:spcBef>
              <a:buFont typeface="Wingdings" pitchFamily="2" charset="2"/>
              <a:buChar char="v"/>
            </a:pP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การใช้เทคนิค 27%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ของ จุง เตห์ ฟาน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Jung The Fan)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ใช้ได้กับ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การวิเคราะห์ข้อสอบที่มีผู้เข้าสอบจำนวนมาก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(ประมาณ 300 คนขึ้นไป)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914400" lvl="1" indent="0" algn="thaiDist">
              <a:spcBef>
                <a:spcPts val="0"/>
              </a:spcBef>
              <a:buFont typeface="Wingdings" pitchFamily="2" charset="2"/>
              <a:buChar char="v"/>
              <a:tabLst>
                <a:tab pos="914400" algn="l"/>
              </a:tabLst>
            </a:pP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การใช้เทคนิค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33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%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เป็นเทคนิคอย่างง่าย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ใช้ได้กับการวิเคราะห์</a:t>
            </a:r>
          </a:p>
          <a:p>
            <a:pPr marL="0" lvl="1" indent="0" algn="thaiDist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ข้อสอบที่มีผู้เข้าสอบจำนวนมาก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-3759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907704" y="2531368"/>
                <a:ext cx="2088232" cy="792088"/>
              </a:xfrm>
              <a:prstGeom prst="roundRect">
                <a:avLst/>
              </a:prstGeom>
              <a:solidFill>
                <a:srgbClr val="FFF3FF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𝑯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𝑯</m:t>
                            </m:r>
                          </m:sub>
                        </m:sSub>
                      </m:den>
                    </m:f>
                    <m:r>
                      <a:rPr lang="en-US" sz="2400" b="1" i="1" smtClean="0">
                        <a:latin typeface="Cambria Math"/>
                      </a:rPr>
                      <m:t> −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</m:den>
                    </m:f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531368"/>
                <a:ext cx="2088232" cy="792088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1907704" y="3910089"/>
                <a:ext cx="2540230" cy="792088"/>
              </a:xfrm>
              <a:prstGeom prst="roundRect">
                <a:avLst/>
              </a:prstGeom>
              <a:solidFill>
                <a:srgbClr val="FFF3FF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𝑯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</a:rPr>
                          <m:t> − 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𝑯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𝒐𝒓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</m:den>
                    </m:f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910089"/>
                <a:ext cx="2540230" cy="792088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/>
          <p:cNvSpPr/>
          <p:nvPr/>
        </p:nvSpPr>
        <p:spPr>
          <a:xfrm>
            <a:off x="1331640" y="2711388"/>
            <a:ext cx="324036" cy="43204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อำนาจจำแนก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Discrimination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47995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500335" y="1124744"/>
            <a:ext cx="8215338" cy="2643188"/>
          </a:xfrm>
        </p:spPr>
        <p:txBody>
          <a:bodyPr>
            <a:noAutofit/>
          </a:bodyPr>
          <a:lstStyle/>
          <a:p>
            <a:pPr marL="0" lvl="1" indent="0">
              <a:spcBef>
                <a:spcPts val="580"/>
              </a:spcBef>
              <a:buClr>
                <a:schemeClr val="accent1"/>
              </a:buClr>
              <a:buNone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2.1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การหาอำนาจจำแนกแบบอิงกลุ่ม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1" indent="0">
              <a:spcBef>
                <a:spcPts val="580"/>
              </a:spcBef>
              <a:buClr>
                <a:schemeClr val="accent1"/>
              </a:buClr>
              <a:buNone/>
            </a:pPr>
            <a:r>
              <a:rPr lang="th-TH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 </a:t>
            </a:r>
            <a:r>
              <a:rPr lang="en-US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</a:t>
            </a:r>
            <a:r>
              <a:rPr lang="th-TH" sz="2800" b="1" dirty="0">
                <a:solidFill>
                  <a:srgbClr val="FF006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กรณีข้อสอบแบบอัตนัย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</a:pP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			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359099" y="2609478"/>
            <a:ext cx="324036" cy="43204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1863155" y="2271818"/>
                <a:ext cx="2592288" cy="1107368"/>
              </a:xfrm>
              <a:prstGeom prst="roundRect">
                <a:avLst/>
              </a:prstGeom>
              <a:solidFill>
                <a:srgbClr val="FFFFE1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𝑯</m:t>
                                </m:r>
                              </m:sub>
                            </m:sSub>
                            <m:r>
                              <a:rPr lang="en-US" sz="2400" b="1" i="1" smtClean="0">
                                <a:latin typeface="Cambria Math"/>
                              </a:rPr>
                              <m:t> − 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/>
                                      </a:rPr>
                                      <m:t>𝑳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𝑰</m:t>
                        </m:r>
                        <m:r>
                          <a:rPr lang="en-US" sz="2400" b="1" i="1" smtClean="0">
                            <a:latin typeface="Cambria Math"/>
                          </a:rPr>
                          <m:t>[</m:t>
                        </m:r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𝑯</m:t>
                                </m:r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2400" b="1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𝑳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en-US" sz="2400" b="1" i="1" smtClean="0">
                            <a:latin typeface="Cambria Math"/>
                          </a:rPr>
                          <m:t>]</m:t>
                        </m:r>
                      </m:den>
                    </m:f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5" y="2271818"/>
                <a:ext cx="2592288" cy="1107368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35596" y="3645024"/>
                <a:ext cx="7272808" cy="2473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0" indent="-274320" fontAlgn="auto">
                  <a:spcBef>
                    <a:spcPts val="580"/>
                  </a:spcBef>
                  <a:spcAft>
                    <a:spcPts val="0"/>
                  </a:spcAft>
                  <a:buClr>
                    <a:srgbClr val="D34817"/>
                  </a:buClr>
                  <a:buSzPct val="85000"/>
                  <a:tabLst>
                    <a:tab pos="228600" algn="l"/>
                  </a:tabLst>
                </a:pPr>
                <a:r>
                  <a:rPr lang="th-TH" sz="28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</a:t>
                </a:r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เมื่อ</a:t>
                </a:r>
                <a:r>
                  <a:rPr lang="en-US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𝐗</m:t>
                            </m:r>
                          </m:e>
                          <m:sub>
                            <m:r>
                              <a:rPr lang="en-US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𝐇</m:t>
                            </m:r>
                          </m:sub>
                        </m:sSub>
                      </m:e>
                    </m:nary>
                  </m:oMath>
                </a14:m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แทน   ผลรวมของคะแนนของแต่ละคนในกลุ่มสูง</a:t>
                </a:r>
                <a:endParaRPr lang="en-US" sz="2400" b="1" dirty="0">
                  <a:solidFill>
                    <a:prstClr val="black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 marL="274320" lvl="0" indent="-274320" fontAlgn="auto">
                  <a:spcBef>
                    <a:spcPts val="580"/>
                  </a:spcBef>
                  <a:spcAft>
                    <a:spcPts val="0"/>
                  </a:spcAft>
                  <a:buClr>
                    <a:srgbClr val="D34817"/>
                  </a:buClr>
                  <a:buSzPct val="85000"/>
                </a:pPr>
                <a:r>
                  <a:rPr lang="en-US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𝐗</m:t>
                            </m:r>
                          </m:e>
                          <m:sub>
                            <m:r>
                              <a:rPr lang="en-US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𝐋</m:t>
                            </m:r>
                          </m:sub>
                        </m:sSub>
                      </m:e>
                    </m:nary>
                  </m:oMath>
                </a14:m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แทน   ผลรวมของคะแนนของแต่ละคนในกลุ่มต่ำ</a:t>
                </a:r>
              </a:p>
              <a:p>
                <a:pPr marL="274320" lvl="0" indent="-274320" fontAlgn="auto">
                  <a:spcBef>
                    <a:spcPts val="580"/>
                  </a:spcBef>
                  <a:spcAft>
                    <a:spcPts val="0"/>
                  </a:spcAft>
                  <a:buClr>
                    <a:srgbClr val="D34817"/>
                  </a:buClr>
                  <a:buSzPct val="85000"/>
                </a:pPr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                </a:t>
                </a:r>
                <a:r>
                  <a:rPr lang="en-US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I        </a:t>
                </a:r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แทน   คะแนนเต็มในข้อนั้น</a:t>
                </a:r>
              </a:p>
              <a:p>
                <a:pPr marL="274320" lvl="0" indent="-274320" fontAlgn="auto">
                  <a:spcBef>
                    <a:spcPts val="580"/>
                  </a:spcBef>
                  <a:spcAft>
                    <a:spcPts val="0"/>
                  </a:spcAft>
                  <a:buClr>
                    <a:srgbClr val="D34817"/>
                  </a:buClr>
                  <a:buSzPct val="85000"/>
                </a:pPr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		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th-TH" sz="2400" b="1" i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</a:t>
                </a:r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แทน   จำนวนคนในกลุ่มสูง</a:t>
                </a:r>
                <a:endParaRPr lang="th-TH" b="1" dirty="0">
                  <a:solidFill>
                    <a:prstClr val="black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  <a:p>
                <a:pPr marL="274320" lvl="0" indent="-274320" fontAlgn="auto">
                  <a:spcBef>
                    <a:spcPts val="580"/>
                  </a:spcBef>
                  <a:spcAft>
                    <a:spcPts val="0"/>
                  </a:spcAft>
                  <a:buClr>
                    <a:srgbClr val="D34817"/>
                  </a:buClr>
                  <a:buSzPct val="85000"/>
                </a:pPr>
                <a:r>
                  <a:rPr lang="th-TH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th-TH" sz="24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     แทน   จำนวนคนในกลุ่มต่ำ</a:t>
                </a:r>
                <a:endParaRPr lang="th-TH" b="1" dirty="0">
                  <a:solidFill>
                    <a:prstClr val="black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3645024"/>
                <a:ext cx="7272808" cy="2473113"/>
              </a:xfrm>
              <a:prstGeom prst="rect">
                <a:avLst/>
              </a:prstGeom>
              <a:blipFill rotWithShape="0">
                <a:blip r:embed="rId3"/>
                <a:stretch>
                  <a:fillRect l="-1675" t="-29557" b="-665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อำนาจจำแนก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Discrimination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860850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23528" y="1124744"/>
            <a:ext cx="8568952" cy="5616624"/>
          </a:xfrm>
        </p:spPr>
        <p:txBody>
          <a:bodyPr>
            <a:noAutofit/>
          </a:bodyPr>
          <a:lstStyle/>
          <a:p>
            <a:pPr marL="320040" lvl="1" indent="0">
              <a:buNone/>
            </a:pP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2.2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การหาอำนาจจำแนกแบบอิงเกณฑ์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ดัชนีอำนาจจำแนกของเบรนเนน (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Brennan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หรือ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B-index </a:t>
            </a:r>
            <a:b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ใช้ได้กับการวิเคราะห์ข้อสอบที่มีผู้เข้าสอบจำนวนมากกว่า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300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</a:t>
            </a:r>
          </a:p>
          <a:p>
            <a:pPr lvl="2"/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594360" lvl="2" indent="0">
              <a:buNone/>
            </a:pP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/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ดัชนีความไวของข้อสอบ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**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en-US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</a:p>
          <a:p>
            <a:pPr marL="0" indent="0">
              <a:buNone/>
            </a:pP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sz="1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เมื่อ	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ค่าดัชนีความไวในการจำแนกกลุ่มของผู้สอบ</a:t>
            </a:r>
            <a:b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en-US" sz="2400" b="1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R</a:t>
            </a:r>
            <a:r>
              <a:rPr lang="en-US" sz="2400" b="1" baseline="-250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post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จำนวนคนตอบถูกหลังเรียน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en-US" sz="2400" b="1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R</a:t>
            </a:r>
            <a:r>
              <a:rPr lang="en-US" sz="2400" b="1" baseline="-250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pre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จำนวนคนตอบถูกก่อนเรียน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           I      </a:t>
            </a:r>
            <a:r>
              <a:rPr lang="th-TH" sz="2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คือ  คะแนนเต็มในข้อนั้น</a:t>
            </a:r>
          </a:p>
          <a:p>
            <a:pPr marL="0" indent="0">
              <a:buNone/>
            </a:pP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594360" lvl="2" indent="0">
              <a:buNone/>
            </a:pPr>
            <a:endParaRPr lang="en-US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>
              <a:buNone/>
            </a:pP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1"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			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3329862" y="2564904"/>
                <a:ext cx="2556284" cy="792088"/>
              </a:xfrm>
              <a:prstGeom prst="roundRect">
                <a:avLst/>
              </a:prstGeom>
              <a:solidFill>
                <a:srgbClr val="FFD9FF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B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𝒑𝒂𝒔𝒔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𝒑𝒂𝒔𝒔</m:t>
                            </m:r>
                          </m:sub>
                        </m:sSub>
                      </m:den>
                    </m:f>
                    <m:r>
                      <a:rPr lang="en-US" sz="2400" b="1" i="1" smtClean="0">
                        <a:latin typeface="Cambria Math"/>
                      </a:rPr>
                      <m:t> −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𝒇𝒂𝒊𝒍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𝒇𝒂𝒊𝒍</m:t>
                            </m:r>
                          </m:sub>
                        </m:sSub>
                      </m:den>
                    </m:f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862" y="2564904"/>
                <a:ext cx="2556284" cy="792088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1619672" y="3969060"/>
                <a:ext cx="2736304" cy="792088"/>
              </a:xfrm>
              <a:prstGeom prst="roundRect">
                <a:avLst/>
              </a:prstGeom>
              <a:solidFill>
                <a:srgbClr val="D1FFE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𝒑𝒐𝒔𝒕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</a:rPr>
                          <m:t> − 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𝒑𝒓𝒆</m:t>
                            </m:r>
                          </m:sub>
                        </m:sSub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𝑵</m:t>
                        </m:r>
                      </m:den>
                    </m:f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969060"/>
                <a:ext cx="2736304" cy="792088"/>
              </a:xfrm>
              <a:prstGeom prst="roundRect">
                <a:avLst/>
              </a:prstGeom>
              <a:blipFill rotWithShape="0">
                <a:blip r:embed="rId3"/>
                <a:stretch>
                  <a:fillRect b="-458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5004048" y="3969060"/>
                <a:ext cx="2736304" cy="792088"/>
              </a:xfrm>
              <a:prstGeom prst="roundRect">
                <a:avLst/>
              </a:prstGeom>
              <a:solidFill>
                <a:srgbClr val="D1FFE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𝒑𝒐𝒔𝒕</m:t>
                                </m:r>
                              </m:sub>
                            </m:sSub>
                          </m:e>
                        </m:nary>
                        <m:r>
                          <a:rPr lang="en-US" sz="2400" b="1" i="1" smtClean="0">
                            <a:latin typeface="Cambria Math"/>
                          </a:rPr>
                          <m:t> − 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latin typeface="Cambria Math"/>
                                  </a:rPr>
                                  <m:t>𝒑𝒓𝒆</m:t>
                                </m:r>
                              </m:sub>
                            </m:sSub>
                          </m:e>
                        </m:nary>
                        <m:r>
                          <a:rPr lang="en-US" sz="2400" b="1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𝑵</m:t>
                        </m:r>
                        <m:r>
                          <a:rPr lang="en-US" sz="2400" b="1" i="1" smtClean="0">
                            <a:latin typeface="Cambria Math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𝑰</m:t>
                        </m:r>
                        <m:r>
                          <a:rPr lang="en-US" sz="2400" b="1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3969060"/>
                <a:ext cx="2736304" cy="792088"/>
              </a:xfrm>
              <a:prstGeom prst="roundRect">
                <a:avLst/>
              </a:prstGeom>
              <a:blipFill rotWithShape="0">
                <a:blip r:embed="rId4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อำนาจจำแนก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Discrimination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723239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/>
        </p:nvSpPr>
        <p:spPr>
          <a:xfrm>
            <a:off x="305247" y="404664"/>
            <a:ext cx="8568952" cy="584775"/>
          </a:xfrm>
          <a:prstGeom prst="rect">
            <a:avLst/>
          </a:prstGeom>
          <a:solidFill>
            <a:srgbClr val="FEFDC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เกณฑ์ในการแปลความหมายของค่าความยากและอำนาจจำแนก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7544" y="1222306"/>
          <a:ext cx="6048672" cy="25237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ความยากของข้อสอบ 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(P)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ความหมาย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0.8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– 1.00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ง่ายมาก (ควรตัดทิ้ง/ปรับปรุง)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0.6</a:t>
                      </a: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– 0.</a:t>
                      </a: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80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ค่อนข้างง่าย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FF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0.40 – 0.</a:t>
                      </a:r>
                      <a:r>
                        <a:rPr lang="th-TH" sz="2400" dirty="0">
                          <a:solidFill>
                            <a:srgbClr val="3333FF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2400" dirty="0">
                        <a:solidFill>
                          <a:srgbClr val="3333FF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3333FF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ปานกลาง</a:t>
                      </a:r>
                      <a:endParaRPr lang="en-US" sz="2400" dirty="0">
                        <a:solidFill>
                          <a:srgbClr val="3333FF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0.20 – 0.39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ค่อนข้างยาก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0 – 0.19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ยากมาก (ควรตัดทิ้ง/ปรับปรุง)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78182" y="4005064"/>
          <a:ext cx="6579413" cy="25237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3374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ค่าอำนาจจำแนกของข้อสอบ 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(r)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ความหมาย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0.6</a:t>
                      </a: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– 1.00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ดีมาก</a:t>
                      </a:r>
                      <a:endParaRPr lang="en-US" sz="240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0.40 – 0.</a:t>
                      </a: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ดี</a:t>
                      </a:r>
                      <a:endParaRPr lang="en-US" sz="240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0.20 – 0.39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พอใช้ได้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00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– 0.19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จำแนกได้ต่ำ ควรตัดทิ้ง/ปรับปรุง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ต่ำกว่า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0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จำแนกไม่ได้ ควรตัดทิ้ง/ปรับปรุง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846787" y="1916832"/>
            <a:ext cx="597421" cy="1440160"/>
            <a:chOff x="5846787" y="1916832"/>
            <a:chExt cx="597421" cy="1440160"/>
          </a:xfrm>
        </p:grpSpPr>
        <p:pic>
          <p:nvPicPr>
            <p:cNvPr id="38914" name="Picture 2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787" y="1916832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350418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787" y="2780928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740352" y="4293096"/>
            <a:ext cx="576064" cy="1440160"/>
            <a:chOff x="7740352" y="4293096"/>
            <a:chExt cx="576064" cy="1440160"/>
          </a:xfrm>
        </p:grpSpPr>
        <p:pic>
          <p:nvPicPr>
            <p:cNvPr id="10" name="Picture 2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4293096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4725144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รูปภาพที่เกี่ยวข้อ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5157192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2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/>
        </p:nvSpPr>
        <p:spPr>
          <a:xfrm>
            <a:off x="899590" y="260648"/>
            <a:ext cx="7344817" cy="58477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ประสิทธิภาพของตัวลวง</a:t>
            </a:r>
            <a:endParaRPr lang="en-US" sz="3200" dirty="0">
              <a:solidFill>
                <a:srgbClr val="3333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89" y="1052736"/>
            <a:ext cx="7344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3200" b="1" dirty="0">
                <a:solidFill>
                  <a:srgbClr val="3333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ประสิทธิภาพของตัวลวง </a:t>
            </a:r>
            <a:r>
              <a:rPr lang="th-TH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ความสามารถของตัวลวงในการจูงใจให้มีผู้เลือกตอบ โดยควรจูงใจให้ผู้สอบกลุ่มที่มีผลสัมฤทธิ์ต่ำเลือกตอบมากกว่ากลุ่มที่มีผลสัมฤทธิ์สูง</a:t>
            </a:r>
            <a:endParaRPr lang="en-US" sz="28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47662" y="2780928"/>
          <a:ext cx="6048672" cy="12618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ความยากของตัวลวง 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(P</a:t>
                      </a:r>
                      <a:r>
                        <a:rPr lang="en-US" sz="2400" baseline="-250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W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ความหมาย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เท่ากับ</a:t>
                      </a:r>
                      <a:r>
                        <a:rPr lang="th-TH" sz="2400" baseline="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0.00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ใช้ไม่ได้ เพราะไม่มีคนเลือก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0.00 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ใช้ได้ เพราะมีคนเลือก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3682" y="4293096"/>
          <a:ext cx="8231333" cy="16824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324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0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ค่าอำนาจจำแนกของข้อสอบ 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W</a:t>
                      </a:r>
                      <a:r>
                        <a:rPr lang="en-US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ความหมาย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น้อยกว่า 0.00</a:t>
                      </a:r>
                      <a:r>
                        <a:rPr lang="th-TH" sz="2400" baseline="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(ติดลบ)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ใช้ได้ เพราะลวงให้คนกลุ่มต่ำตอบมากกว่าคนกลุ่มสูง</a:t>
                      </a:r>
                      <a:endParaRPr lang="en-US" sz="2400" dirty="0"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เท่ากับ 0.00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ใช้ไม่ได้ เพราะคนกลุ่มต่ำตอบเท่ากับคนกลุ่มสูง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มากกว่า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ใช้ไม่ได้ เพราะคนกลุ่มสูงตอบมากกว่าคนกลุ่มต่ำ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Calibri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866" name="Picture 2" descr="ผลการค้นหารูปภาพสำหรับ เครื่องหมายถู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84" y="3601978"/>
            <a:ext cx="720080" cy="6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ผลการค้นหารูปภาพสำหรับ เครื่องหมายถู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20" y="4581128"/>
            <a:ext cx="720080" cy="6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230" name="Group 3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36336072"/>
              </p:ext>
            </p:extLst>
          </p:nvPr>
        </p:nvGraphicFramePr>
        <p:xfrm>
          <a:off x="251519" y="1571612"/>
          <a:ext cx="8640961" cy="4706112"/>
        </p:xfrm>
        <a:graphic>
          <a:graphicData uri="http://schemas.openxmlformats.org/drawingml/2006/table">
            <a:tbl>
              <a:tblPr/>
              <a:tblGrid>
                <a:gridCol w="595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4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ข้อที่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ตัว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เลือก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กลุ่มสูง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กลุ่มต่ำ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r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การแปลผล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-.29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.00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ข้อสอบข้อนี้มีความยากอยู่ในระดับปานกลาง (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.43)</a:t>
                      </a: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สามารถจำแนกคนกลุ่มเก่งและกลุ่มอ่อนออกจากกันได้ดี (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.57</a:t>
                      </a: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ตัวลวง ก, ค และ ง ใช้ได้ แต่ควรปรับปรุงตัวลวง จ.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ข้อนี้คัดเลือกเก็บไว้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165" name="วงรี 5"/>
          <p:cNvSpPr>
            <a:spLocks noChangeArrowheads="1"/>
          </p:cNvSpPr>
          <p:nvPr/>
        </p:nvSpPr>
        <p:spPr bwMode="auto">
          <a:xfrm>
            <a:off x="974503" y="3068960"/>
            <a:ext cx="642937" cy="571500"/>
          </a:xfrm>
          <a:prstGeom prst="ellipse">
            <a:avLst/>
          </a:prstGeom>
          <a:solidFill>
            <a:srgbClr val="FFB9B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th-TH" sz="2800" b="1" dirty="0">
                <a:latin typeface="FreesiaUPC" pitchFamily="34" charset="-34"/>
                <a:cs typeface="FreesiaUPC" pitchFamily="34" charset="-34"/>
              </a:rPr>
              <a:t>ข</a:t>
            </a:r>
          </a:p>
        </p:txBody>
      </p:sp>
      <p:sp>
        <p:nvSpPr>
          <p:cNvPr id="7" name="矩形 4"/>
          <p:cNvSpPr/>
          <p:nvPr/>
        </p:nvSpPr>
        <p:spPr>
          <a:xfrm>
            <a:off x="323528" y="230667"/>
            <a:ext cx="8568952" cy="769441"/>
          </a:xfrm>
          <a:prstGeom prst="rect">
            <a:avLst/>
          </a:prstGeom>
          <a:solidFill>
            <a:srgbClr val="FEFDC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ตัวอย่างการแปลผล</a:t>
            </a:r>
            <a:endParaRPr lang="en-US" sz="4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02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59632" y="836712"/>
            <a:ext cx="7056784" cy="4408824"/>
            <a:chOff x="1259632" y="1558345"/>
            <a:chExt cx="7056784" cy="4408824"/>
          </a:xfrm>
        </p:grpSpPr>
        <p:grpSp>
          <p:nvGrpSpPr>
            <p:cNvPr id="9" name="Group 8"/>
            <p:cNvGrpSpPr/>
            <p:nvPr/>
          </p:nvGrpSpPr>
          <p:grpSpPr>
            <a:xfrm>
              <a:off x="1259632" y="1558345"/>
              <a:ext cx="7056784" cy="4408824"/>
              <a:chOff x="1407834" y="1500171"/>
              <a:chExt cx="6748490" cy="4393437"/>
            </a:xfrm>
          </p:grpSpPr>
          <p:sp>
            <p:nvSpPr>
              <p:cNvPr id="94214" name="TextBox 12"/>
              <p:cNvSpPr txBox="1">
                <a:spLocks noChangeArrowheads="1"/>
              </p:cNvSpPr>
              <p:nvPr/>
            </p:nvSpPr>
            <p:spPr bwMode="auto">
              <a:xfrm>
                <a:off x="6632324" y="4987937"/>
                <a:ext cx="1524000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32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ค่า </a:t>
                </a:r>
                <a:r>
                  <a:rPr lang="en-US" sz="32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r</a:t>
                </a:r>
                <a:endPara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94215" name="TextBox 13"/>
              <p:cNvSpPr txBox="1">
                <a:spLocks noChangeArrowheads="1"/>
              </p:cNvSpPr>
              <p:nvPr/>
            </p:nvSpPr>
            <p:spPr bwMode="auto">
              <a:xfrm>
                <a:off x="1417350" y="1500171"/>
                <a:ext cx="1524000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32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ค่า </a:t>
                </a:r>
                <a:r>
                  <a:rPr lang="en-US" sz="32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P</a:t>
                </a:r>
                <a:endPara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94216" name="TextBox 14"/>
              <p:cNvSpPr txBox="1">
                <a:spLocks noChangeArrowheads="1"/>
              </p:cNvSpPr>
              <p:nvPr/>
            </p:nvSpPr>
            <p:spPr bwMode="auto">
              <a:xfrm>
                <a:off x="6012160" y="5370388"/>
                <a:ext cx="762000" cy="523220"/>
              </a:xfrm>
              <a:prstGeom prst="rect">
                <a:avLst/>
              </a:prstGeom>
              <a:solidFill>
                <a:srgbClr val="FFD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1.00</a:t>
                </a:r>
              </a:p>
            </p:txBody>
          </p:sp>
          <p:sp>
            <p:nvSpPr>
              <p:cNvPr id="94218" name="สี่เหลี่ยมผืนผ้า 16"/>
              <p:cNvSpPr>
                <a:spLocks noChangeArrowheads="1"/>
              </p:cNvSpPr>
              <p:nvPr/>
            </p:nvSpPr>
            <p:spPr bwMode="auto">
              <a:xfrm>
                <a:off x="2774688" y="2643179"/>
                <a:ext cx="3618472" cy="2133600"/>
              </a:xfrm>
              <a:prstGeom prst="rect">
                <a:avLst/>
              </a:prstGeom>
              <a:solidFill>
                <a:srgbClr val="97FF97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th-TH" b="0"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94219" name="TextBox 17"/>
              <p:cNvSpPr txBox="1">
                <a:spLocks noChangeArrowheads="1"/>
              </p:cNvSpPr>
              <p:nvPr/>
            </p:nvSpPr>
            <p:spPr bwMode="auto">
              <a:xfrm>
                <a:off x="1417350" y="2346172"/>
                <a:ext cx="762000" cy="523220"/>
              </a:xfrm>
              <a:prstGeom prst="rect">
                <a:avLst/>
              </a:prstGeom>
              <a:solidFill>
                <a:srgbClr val="FFD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0.80</a:t>
                </a:r>
              </a:p>
            </p:txBody>
          </p:sp>
          <p:sp>
            <p:nvSpPr>
              <p:cNvPr id="94220" name="TextBox 18"/>
              <p:cNvSpPr txBox="1">
                <a:spLocks noChangeArrowheads="1"/>
              </p:cNvSpPr>
              <p:nvPr/>
            </p:nvSpPr>
            <p:spPr bwMode="auto">
              <a:xfrm>
                <a:off x="1407834" y="4557703"/>
                <a:ext cx="762000" cy="523220"/>
              </a:xfrm>
              <a:prstGeom prst="rect">
                <a:avLst/>
              </a:prstGeom>
              <a:solidFill>
                <a:srgbClr val="FFD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0.20</a:t>
                </a:r>
              </a:p>
            </p:txBody>
          </p:sp>
          <p:cxnSp>
            <p:nvCxnSpPr>
              <p:cNvPr id="94221" name="ลูกศรเชื่อมต่อแบบตรง 20"/>
              <p:cNvCxnSpPr>
                <a:cxnSpLocks noChangeShapeType="1"/>
              </p:cNvCxnSpPr>
              <p:nvPr/>
            </p:nvCxnSpPr>
            <p:spPr bwMode="auto">
              <a:xfrm>
                <a:off x="2241272" y="2652703"/>
                <a:ext cx="533400" cy="1588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prstDash val="sysDash"/>
                <a:round/>
                <a:headEnd/>
                <a:tailEnd type="arrow" w="med" len="med"/>
              </a:ln>
            </p:spPr>
          </p:cxnSp>
          <p:cxnSp>
            <p:nvCxnSpPr>
              <p:cNvPr id="94222" name="ลูกศรเชื่อมต่อแบบตรง 21"/>
              <p:cNvCxnSpPr>
                <a:cxnSpLocks noChangeShapeType="1"/>
              </p:cNvCxnSpPr>
              <p:nvPr/>
            </p:nvCxnSpPr>
            <p:spPr bwMode="auto">
              <a:xfrm>
                <a:off x="2241272" y="4786303"/>
                <a:ext cx="533400" cy="1588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prstDash val="sysDash"/>
                <a:round/>
                <a:headEnd/>
                <a:tailEnd type="arrow" w="med" len="med"/>
              </a:ln>
            </p:spPr>
          </p:cxnSp>
          <p:sp>
            <p:nvSpPr>
              <p:cNvPr id="94223" name="TextBox 22"/>
              <p:cNvSpPr txBox="1">
                <a:spLocks noChangeArrowheads="1"/>
              </p:cNvSpPr>
              <p:nvPr/>
            </p:nvSpPr>
            <p:spPr bwMode="auto">
              <a:xfrm>
                <a:off x="2417482" y="5334669"/>
                <a:ext cx="762000" cy="523220"/>
              </a:xfrm>
              <a:prstGeom prst="rect">
                <a:avLst/>
              </a:prstGeom>
              <a:solidFill>
                <a:srgbClr val="FFD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h-TH" sz="2800" b="1" dirty="0"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0.20</a:t>
                </a:r>
              </a:p>
            </p:txBody>
          </p:sp>
          <p:cxnSp>
            <p:nvCxnSpPr>
              <p:cNvPr id="94224" name="ลูกศรเชื่อมต่อแบบตรง 2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07972" y="5051431"/>
                <a:ext cx="531812" cy="1588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prstDash val="sysDash"/>
                <a:round/>
                <a:headEnd/>
                <a:tailEnd type="arrow" w="med" len="med"/>
              </a:ln>
            </p:spPr>
          </p:cxnSp>
          <p:cxnSp>
            <p:nvCxnSpPr>
              <p:cNvPr id="94225" name="ลูกศรเชื่อมต่อแบบตรง 2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49476" y="5054610"/>
                <a:ext cx="533400" cy="1588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prstDash val="sysDash"/>
                <a:round/>
                <a:headEnd/>
                <a:tailEnd type="arrow" w="med" len="med"/>
              </a:ln>
            </p:spPr>
          </p:cxnSp>
          <p:sp>
            <p:nvSpPr>
              <p:cNvPr id="20" name="ดาว 5 แฉก 19"/>
              <p:cNvSpPr/>
              <p:nvPr/>
            </p:nvSpPr>
            <p:spPr bwMode="auto">
              <a:xfrm>
                <a:off x="2917548" y="3494083"/>
                <a:ext cx="142875" cy="181769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1" name="ดาว 5 แฉก 20"/>
              <p:cNvSpPr/>
              <p:nvPr/>
            </p:nvSpPr>
            <p:spPr bwMode="auto">
              <a:xfrm>
                <a:off x="4304059" y="3778240"/>
                <a:ext cx="142875" cy="181769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2" name="ดาว 5 แฉก 21"/>
              <p:cNvSpPr/>
              <p:nvPr/>
            </p:nvSpPr>
            <p:spPr bwMode="auto">
              <a:xfrm>
                <a:off x="3661121" y="4096530"/>
                <a:ext cx="142875" cy="181769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3" name="ดาว 5 แฉก 22"/>
              <p:cNvSpPr/>
              <p:nvPr/>
            </p:nvSpPr>
            <p:spPr bwMode="auto">
              <a:xfrm>
                <a:off x="3706266" y="3274993"/>
                <a:ext cx="142875" cy="181768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4" name="ดาว 5 แฉก 23"/>
              <p:cNvSpPr/>
              <p:nvPr/>
            </p:nvSpPr>
            <p:spPr bwMode="auto">
              <a:xfrm>
                <a:off x="5901816" y="4063986"/>
                <a:ext cx="142875" cy="181768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5" name="ดาว 5 แฉก 24"/>
              <p:cNvSpPr/>
              <p:nvPr/>
            </p:nvSpPr>
            <p:spPr bwMode="auto">
              <a:xfrm>
                <a:off x="5616065" y="2813822"/>
                <a:ext cx="142875" cy="181768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6" name="ดาว 5 แฉก 22"/>
              <p:cNvSpPr/>
              <p:nvPr/>
            </p:nvSpPr>
            <p:spPr bwMode="auto">
              <a:xfrm>
                <a:off x="5536177" y="3596472"/>
                <a:ext cx="142875" cy="181768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7" name="ดาว 5 แฉก 22"/>
              <p:cNvSpPr/>
              <p:nvPr/>
            </p:nvSpPr>
            <p:spPr bwMode="auto">
              <a:xfrm>
                <a:off x="5277916" y="4385460"/>
                <a:ext cx="142875" cy="181768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sp>
            <p:nvSpPr>
              <p:cNvPr id="28" name="ดาว 5 แฉก 22"/>
              <p:cNvSpPr/>
              <p:nvPr/>
            </p:nvSpPr>
            <p:spPr bwMode="auto">
              <a:xfrm>
                <a:off x="3992025" y="2703489"/>
                <a:ext cx="142875" cy="181768"/>
              </a:xfrm>
              <a:prstGeom prst="star5">
                <a:avLst/>
              </a:prstGeom>
              <a:solidFill>
                <a:srgbClr val="3333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h-TH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179061" y="1928800"/>
                <a:ext cx="25695" cy="3480703"/>
              </a:xfrm>
              <a:prstGeom prst="straightConnector1">
                <a:avLst/>
              </a:prstGeom>
              <a:ln w="57150">
                <a:solidFill>
                  <a:srgbClr val="3333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204757" y="5370388"/>
                <a:ext cx="4857784" cy="0"/>
              </a:xfrm>
              <a:prstGeom prst="straightConnector1">
                <a:avLst/>
              </a:prstGeom>
              <a:ln w="57150">
                <a:solidFill>
                  <a:srgbClr val="3333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ดาว 5 แฉก 19"/>
            <p:cNvSpPr/>
            <p:nvPr/>
          </p:nvSpPr>
          <p:spPr bwMode="auto">
            <a:xfrm>
              <a:off x="2417482" y="3762757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4" name="ดาว 5 แฉก 19"/>
            <p:cNvSpPr/>
            <p:nvPr/>
          </p:nvSpPr>
          <p:spPr bwMode="auto">
            <a:xfrm>
              <a:off x="3347864" y="4899154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5" name="ดาว 5 แฉก 19"/>
            <p:cNvSpPr/>
            <p:nvPr/>
          </p:nvSpPr>
          <p:spPr bwMode="auto">
            <a:xfrm>
              <a:off x="3706877" y="2164403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6" name="ดาว 5 แฉก 19"/>
            <p:cNvSpPr/>
            <p:nvPr/>
          </p:nvSpPr>
          <p:spPr bwMode="auto">
            <a:xfrm>
              <a:off x="4788024" y="5080923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7" name="ดาว 5 แฉก 19"/>
            <p:cNvSpPr/>
            <p:nvPr/>
          </p:nvSpPr>
          <p:spPr bwMode="auto">
            <a:xfrm>
              <a:off x="2241272" y="4144939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8" name="ดาว 5 แฉก 19"/>
            <p:cNvSpPr/>
            <p:nvPr/>
          </p:nvSpPr>
          <p:spPr bwMode="auto">
            <a:xfrm>
              <a:off x="2463243" y="4347321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39" name="ดาว 5 แฉก 19"/>
            <p:cNvSpPr/>
            <p:nvPr/>
          </p:nvSpPr>
          <p:spPr bwMode="auto">
            <a:xfrm>
              <a:off x="4238414" y="2364777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40" name="ดาว 5 แฉก 19"/>
            <p:cNvSpPr/>
            <p:nvPr/>
          </p:nvSpPr>
          <p:spPr bwMode="auto">
            <a:xfrm>
              <a:off x="2365097" y="4987937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41" name="ดาว 5 แฉก 19"/>
            <p:cNvSpPr/>
            <p:nvPr/>
          </p:nvSpPr>
          <p:spPr bwMode="auto">
            <a:xfrm>
              <a:off x="4238414" y="5052225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42" name="ดาว 5 แฉก 19"/>
            <p:cNvSpPr/>
            <p:nvPr/>
          </p:nvSpPr>
          <p:spPr bwMode="auto">
            <a:xfrm>
              <a:off x="5973253" y="2368737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43" name="ดาว 5 แฉก 19"/>
            <p:cNvSpPr/>
            <p:nvPr/>
          </p:nvSpPr>
          <p:spPr bwMode="auto">
            <a:xfrm>
              <a:off x="5743282" y="4863783"/>
              <a:ext cx="142875" cy="181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98179" y="5615000"/>
            <a:ext cx="5194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4863">
              <a:defRPr/>
            </a:pPr>
            <a:r>
              <a:rPr lang="th-TH" altLang="ko-KR" sz="4400" b="1" kern="0" dirty="0">
                <a:ln w="0">
                  <a:solidFill>
                    <a:srgbClr val="3333FF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H Niramit AS" panose="02000506000000020004" pitchFamily="2" charset="-34"/>
                <a:ea typeface="+mj-ea"/>
                <a:cs typeface="TH Niramit AS" panose="02000506000000020004" pitchFamily="2" charset="-34"/>
              </a:rPr>
              <a:t>เกณฑ์การคัดเลือกข้อสอบที่ดี</a:t>
            </a:r>
            <a:endParaRPr lang="en-US" altLang="ko-KR" sz="4400" b="1" kern="0" dirty="0">
              <a:ln w="0">
                <a:solidFill>
                  <a:srgbClr val="3333FF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H Niramit AS" panose="02000506000000020004" pitchFamily="2" charset="-34"/>
              <a:ea typeface="Gulim" pitchFamily="34" charset="-127"/>
              <a:cs typeface="TH Niramit AS" panose="02000506000000020004" pitchFamily="2" charset="-34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2597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ประเภทของการวิจัย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3501" y="1397099"/>
            <a:ext cx="8376998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	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การจำแนกประเภทของการวิจัยทำได้หลายลักษณะขึ้นอยู่กับ</a:t>
            </a:r>
            <a:r>
              <a:rPr lang="th-TH" sz="32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เกณฑ์ที่ใช้ในการจำแนก 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ซึ่งงานวิจัยแต่ละประเภทต่างก็อาศัยวิธีการที่มีระบบ มีขั้นตอนที่เชื่อถือได้ในการแสวงหาความรู้เพื่อตอบปัญหาวิจัยด้วยกันทั้งนั้น 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แต่จะมีความเหมาะสมกับสภาพ/ธรรมชาติของปัญหาที่แตกต่างกัน และมีรายละเอียดปลีกย่อยเกี่ยวกับการออกแบบการวิจัยที่แตกต่างกัน</a:t>
            </a:r>
          </a:p>
          <a:p>
            <a:pPr marL="0" indent="0" algn="thaiDist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	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ดังนั้นการเรียนรู้เกี่ยวกับประเภทของการวิจัยจะช่วยให้นักวิจัยสามารถเลือกประเภทของการวิจัย 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เพื่อใช้เป็นแนวทางในการแสวงหาความรู้ได้อย่างเหมาะสมกับสภาพ/ธรรมชาติของปัญหาที่แตกต่างกัน</a:t>
            </a:r>
            <a:endParaRPr lang="en-US" sz="32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lvl="1" indent="0" algn="thaiDist">
              <a:buNone/>
            </a:pP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837041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23528" y="1196752"/>
            <a:ext cx="7848872" cy="19363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th-TH" sz="2400" b="1" dirty="0">
                <a:ln w="1905">
                  <a:solidFill>
                    <a:srgbClr val="3333FF"/>
                  </a:solidFill>
                </a:ln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ความเป็นปรนัย </a:t>
            </a:r>
            <a:r>
              <a:rPr lang="en-US" sz="2400" b="1" dirty="0">
                <a:ln w="1905">
                  <a:solidFill>
                    <a:srgbClr val="3333FF"/>
                  </a:solidFill>
                </a:ln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(Objectivity)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</a:p>
          <a:p>
            <a:pPr>
              <a:spcBef>
                <a:spcPts val="0"/>
              </a:spcBef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คุณภาพของเครื่องมือการวิจัยที่มีคุณลักษณะ 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ประการ คือ  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320040" lvl="1" indent="0">
              <a:spcBef>
                <a:spcPts val="0"/>
              </a:spcBef>
              <a:buNone/>
            </a:pP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(1)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คำถามมี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ความชัดเจน</a:t>
            </a:r>
            <a:endParaRPr lang="en-US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320040" lvl="1" indent="0">
              <a:spcBef>
                <a:spcPts val="0"/>
              </a:spcBef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การตรวจให้คะแนน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มีเกณฑ์ที่แน่นอน ผลการตรวจต้องเหมือนกัน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320040" lvl="1" indent="0">
              <a:spcBef>
                <a:spcPts val="0"/>
              </a:spcBef>
              <a:buNone/>
            </a:pP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(3)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การแปลความหมายของคะแนน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มีความถูกต้องตามหลักวิชาการ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46676" y="3033836"/>
            <a:ext cx="6050648" cy="3253652"/>
            <a:chOff x="888247" y="1344027"/>
            <a:chExt cx="7367504" cy="4231940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888249" y="2075642"/>
              <a:ext cx="7367502" cy="9366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spcBef>
                  <a:spcPts val="0"/>
                </a:spcBef>
              </a:pPr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นำข้อมูลคำถามไปทดลองใช้</a:t>
              </a:r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 </a:t>
              </a:r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โดยอาจให้นักเรียนทดลองอ่าน </a:t>
              </a:r>
              <a:r>
                <a:rPr lang="en-US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             </a:t>
              </a:r>
            </a:p>
            <a:p>
              <a:pPr marL="514350" indent="-514350" algn="ctr">
                <a:spcBef>
                  <a:spcPts val="0"/>
                </a:spcBef>
              </a:pPr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แล้วถามความเข้าใจว่าตรงตามที่ผู้สร้างต้องการหรือไม่</a:t>
              </a:r>
            </a:p>
          </p:txBody>
        </p:sp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888248" y="3574185"/>
              <a:ext cx="7367503" cy="928694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spcBef>
                  <a:spcPts val="0"/>
                </a:spcBef>
              </a:pPr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นำไปให้ครูคนอื่น ๆ ทดลองใช้  ตรวจให้คะแนน </a:t>
              </a:r>
              <a:endParaRPr lang="en-US" sz="20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  <a:p>
              <a:pPr marL="514350" indent="-514350" algn="ctr">
                <a:spcBef>
                  <a:spcPts val="0"/>
                </a:spcBef>
              </a:pPr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และแปลความหมายของคะแนนว่าตรงตามที่ผู้สร้างต้องการหรือไม่</a:t>
              </a:r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888247" y="5072728"/>
              <a:ext cx="7367503" cy="50323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514350" indent="-514350" algn="ctr">
                <a:spcBef>
                  <a:spcPts val="0"/>
                </a:spcBef>
              </a:pPr>
              <a:r>
                <a:rPr lang="th-TH" sz="20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ถ้าเข้าใจตรงกันทั้ง 3 ประเด็น ก็มีความเป็นปรนัย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24690" y="1344027"/>
              <a:ext cx="3857909" cy="680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cap="all" dirty="0">
                  <a:ln w="9000" cmpd="sng">
                    <a:solidFill>
                      <a:srgbClr val="3333FF"/>
                    </a:solidFill>
                    <a:prstDash val="solid"/>
                  </a:ln>
                  <a:solidFill>
                    <a:srgbClr val="3333FF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วิธีการหาความเป็นปรนัย</a:t>
              </a:r>
              <a:endParaRPr lang="en-US" sz="2800" b="1" cap="all" dirty="0">
                <a:ln w="9000" cmpd="sng">
                  <a:solidFill>
                    <a:srgbClr val="3333FF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337620" y="3078013"/>
              <a:ext cx="432047" cy="4206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4337620" y="4545416"/>
              <a:ext cx="432047" cy="4206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13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95003"/>
            <a:ext cx="7387937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ความเป็นปรนัย 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Objectivity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16681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27699"/>
            <a:ext cx="7387937" cy="8640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การสร้างและพัฒนาเครื่องมือวิจัยแบบต่าง ๆ</a:t>
            </a:r>
          </a:p>
        </p:txBody>
      </p:sp>
      <p:sp>
        <p:nvSpPr>
          <p:cNvPr id="15" name="Circle"/>
          <p:cNvSpPr/>
          <p:nvPr/>
        </p:nvSpPr>
        <p:spPr>
          <a:xfrm>
            <a:off x="4436869" y="1122108"/>
            <a:ext cx="733676" cy="733676"/>
          </a:xfrm>
          <a:prstGeom prst="ellipse">
            <a:avLst/>
          </a:prstGeom>
          <a:gradFill>
            <a:gsLst>
              <a:gs pos="0">
                <a:srgbClr val="FFBB23"/>
              </a:gs>
              <a:gs pos="100000">
                <a:srgbClr val="FF8029"/>
              </a:gs>
            </a:gsLst>
            <a:lin ang="36542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" name="Shape"/>
          <p:cNvSpPr/>
          <p:nvPr/>
        </p:nvSpPr>
        <p:spPr>
          <a:xfrm>
            <a:off x="3957982" y="1664880"/>
            <a:ext cx="1669477" cy="1619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70" extrusionOk="0">
                <a:moveTo>
                  <a:pt x="5676" y="207"/>
                </a:moveTo>
                <a:cubicBezTo>
                  <a:pt x="5247" y="127"/>
                  <a:pt x="4808" y="139"/>
                  <a:pt x="4384" y="242"/>
                </a:cubicBezTo>
                <a:cubicBezTo>
                  <a:pt x="3563" y="443"/>
                  <a:pt x="2851" y="968"/>
                  <a:pt x="2401" y="1705"/>
                </a:cubicBezTo>
                <a:cubicBezTo>
                  <a:pt x="1819" y="2649"/>
                  <a:pt x="1336" y="3655"/>
                  <a:pt x="959" y="4704"/>
                </a:cubicBezTo>
                <a:cubicBezTo>
                  <a:pt x="607" y="5681"/>
                  <a:pt x="349" y="6692"/>
                  <a:pt x="188" y="7721"/>
                </a:cubicBezTo>
                <a:cubicBezTo>
                  <a:pt x="-68" y="8977"/>
                  <a:pt x="-62" y="10275"/>
                  <a:pt x="206" y="11528"/>
                </a:cubicBezTo>
                <a:cubicBezTo>
                  <a:pt x="484" y="12832"/>
                  <a:pt x="1038" y="14056"/>
                  <a:pt x="1829" y="15112"/>
                </a:cubicBezTo>
                <a:cubicBezTo>
                  <a:pt x="2660" y="16399"/>
                  <a:pt x="3631" y="17584"/>
                  <a:pt x="4722" y="18643"/>
                </a:cubicBezTo>
                <a:cubicBezTo>
                  <a:pt x="5777" y="19668"/>
                  <a:pt x="6939" y="20570"/>
                  <a:pt x="8186" y="21332"/>
                </a:cubicBezTo>
                <a:cubicBezTo>
                  <a:pt x="8406" y="21494"/>
                  <a:pt x="8665" y="21574"/>
                  <a:pt x="8925" y="21569"/>
                </a:cubicBezTo>
                <a:cubicBezTo>
                  <a:pt x="9113" y="21566"/>
                  <a:pt x="9315" y="21510"/>
                  <a:pt x="9412" y="21333"/>
                </a:cubicBezTo>
                <a:cubicBezTo>
                  <a:pt x="9517" y="21141"/>
                  <a:pt x="9452" y="20928"/>
                  <a:pt x="9360" y="20754"/>
                </a:cubicBezTo>
                <a:cubicBezTo>
                  <a:pt x="9267" y="20577"/>
                  <a:pt x="9137" y="20417"/>
                  <a:pt x="8966" y="20288"/>
                </a:cubicBezTo>
                <a:cubicBezTo>
                  <a:pt x="7804" y="19114"/>
                  <a:pt x="6819" y="17768"/>
                  <a:pt x="6043" y="16294"/>
                </a:cubicBezTo>
                <a:cubicBezTo>
                  <a:pt x="5367" y="15013"/>
                  <a:pt x="4857" y="13646"/>
                  <a:pt x="4523" y="12228"/>
                </a:cubicBezTo>
                <a:cubicBezTo>
                  <a:pt x="6283" y="13347"/>
                  <a:pt x="7942" y="14628"/>
                  <a:pt x="9478" y="16057"/>
                </a:cubicBezTo>
                <a:cubicBezTo>
                  <a:pt x="11236" y="17691"/>
                  <a:pt x="12824" y="19510"/>
                  <a:pt x="14217" y="21483"/>
                </a:cubicBezTo>
                <a:cubicBezTo>
                  <a:pt x="13618" y="17778"/>
                  <a:pt x="14484" y="13980"/>
                  <a:pt x="16622" y="10940"/>
                </a:cubicBezTo>
                <a:cubicBezTo>
                  <a:pt x="17898" y="9126"/>
                  <a:pt x="19583" y="7660"/>
                  <a:pt x="21532" y="6670"/>
                </a:cubicBezTo>
                <a:cubicBezTo>
                  <a:pt x="21456" y="5307"/>
                  <a:pt x="21086" y="4016"/>
                  <a:pt x="20479" y="2868"/>
                </a:cubicBezTo>
                <a:cubicBezTo>
                  <a:pt x="19898" y="1770"/>
                  <a:pt x="19072" y="756"/>
                  <a:pt x="17884" y="267"/>
                </a:cubicBezTo>
                <a:cubicBezTo>
                  <a:pt x="17389" y="63"/>
                  <a:pt x="16856" y="-26"/>
                  <a:pt x="16324" y="6"/>
                </a:cubicBezTo>
                <a:cubicBezTo>
                  <a:pt x="15622" y="2528"/>
                  <a:pt x="13359" y="4243"/>
                  <a:pt x="10818" y="4180"/>
                </a:cubicBezTo>
                <a:cubicBezTo>
                  <a:pt x="8459" y="4121"/>
                  <a:pt x="6395" y="2526"/>
                  <a:pt x="5676" y="207"/>
                </a:cubicBezTo>
                <a:close/>
              </a:path>
            </a:pathLst>
          </a:custGeom>
          <a:gradFill>
            <a:gsLst>
              <a:gs pos="0">
                <a:srgbClr val="FFBB23"/>
              </a:gs>
              <a:gs pos="100000">
                <a:srgbClr val="FF8029"/>
              </a:gs>
            </a:gsLst>
            <a:lin ang="365425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TextBox 34"/>
          <p:cNvSpPr txBox="1"/>
          <p:nvPr/>
        </p:nvSpPr>
        <p:spPr>
          <a:xfrm>
            <a:off x="4553434" y="1210869"/>
            <a:ext cx="4952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</a:p>
        </p:txBody>
      </p:sp>
      <p:sp>
        <p:nvSpPr>
          <p:cNvPr id="18" name="Circle"/>
          <p:cNvSpPr/>
          <p:nvPr/>
        </p:nvSpPr>
        <p:spPr>
          <a:xfrm>
            <a:off x="4559784" y="1250241"/>
            <a:ext cx="482596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TextBox 52"/>
          <p:cNvSpPr txBox="1"/>
          <p:nvPr/>
        </p:nvSpPr>
        <p:spPr>
          <a:xfrm>
            <a:off x="5278449" y="1131291"/>
            <a:ext cx="310608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แบบบันทึกเอกสาร</a:t>
            </a:r>
            <a:endParaRPr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0" name="Circle"/>
          <p:cNvSpPr/>
          <p:nvPr/>
        </p:nvSpPr>
        <p:spPr>
          <a:xfrm>
            <a:off x="4512041" y="2060622"/>
            <a:ext cx="583333" cy="583334"/>
          </a:xfrm>
          <a:prstGeom prst="ellipse">
            <a:avLst/>
          </a:prstGeom>
          <a:solidFill>
            <a:srgbClr val="000000">
              <a:alpha val="219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" name="Brain"/>
          <p:cNvSpPr/>
          <p:nvPr/>
        </p:nvSpPr>
        <p:spPr>
          <a:xfrm>
            <a:off x="4590997" y="2189095"/>
            <a:ext cx="425421" cy="326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6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3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Circle"/>
          <p:cNvSpPr/>
          <p:nvPr/>
        </p:nvSpPr>
        <p:spPr>
          <a:xfrm>
            <a:off x="6395722" y="2198140"/>
            <a:ext cx="733676" cy="733676"/>
          </a:xfrm>
          <a:prstGeom prst="ellipse">
            <a:avLst/>
          </a:prstGeom>
          <a:gradFill>
            <a:gsLst>
              <a:gs pos="0">
                <a:srgbClr val="FF3933"/>
              </a:gs>
              <a:gs pos="100000">
                <a:srgbClr val="DD355F"/>
              </a:gs>
            </a:gsLst>
            <a:lin ang="36542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" name="Shape"/>
          <p:cNvSpPr/>
          <p:nvPr/>
        </p:nvSpPr>
        <p:spPr>
          <a:xfrm rot="3609154">
            <a:off x="5088908" y="2226429"/>
            <a:ext cx="1669478" cy="1619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70" extrusionOk="0">
                <a:moveTo>
                  <a:pt x="5676" y="207"/>
                </a:moveTo>
                <a:cubicBezTo>
                  <a:pt x="5247" y="127"/>
                  <a:pt x="4808" y="139"/>
                  <a:pt x="4384" y="242"/>
                </a:cubicBezTo>
                <a:cubicBezTo>
                  <a:pt x="3563" y="443"/>
                  <a:pt x="2851" y="968"/>
                  <a:pt x="2401" y="1705"/>
                </a:cubicBezTo>
                <a:cubicBezTo>
                  <a:pt x="1819" y="2649"/>
                  <a:pt x="1336" y="3655"/>
                  <a:pt x="959" y="4704"/>
                </a:cubicBezTo>
                <a:cubicBezTo>
                  <a:pt x="607" y="5681"/>
                  <a:pt x="349" y="6692"/>
                  <a:pt x="188" y="7721"/>
                </a:cubicBezTo>
                <a:cubicBezTo>
                  <a:pt x="-68" y="8977"/>
                  <a:pt x="-62" y="10275"/>
                  <a:pt x="206" y="11528"/>
                </a:cubicBezTo>
                <a:cubicBezTo>
                  <a:pt x="484" y="12832"/>
                  <a:pt x="1038" y="14056"/>
                  <a:pt x="1829" y="15112"/>
                </a:cubicBezTo>
                <a:cubicBezTo>
                  <a:pt x="2660" y="16399"/>
                  <a:pt x="3631" y="17584"/>
                  <a:pt x="4722" y="18643"/>
                </a:cubicBezTo>
                <a:cubicBezTo>
                  <a:pt x="5777" y="19668"/>
                  <a:pt x="6939" y="20570"/>
                  <a:pt x="8186" y="21332"/>
                </a:cubicBezTo>
                <a:cubicBezTo>
                  <a:pt x="8406" y="21494"/>
                  <a:pt x="8665" y="21574"/>
                  <a:pt x="8925" y="21569"/>
                </a:cubicBezTo>
                <a:cubicBezTo>
                  <a:pt x="9113" y="21566"/>
                  <a:pt x="9315" y="21510"/>
                  <a:pt x="9412" y="21333"/>
                </a:cubicBezTo>
                <a:cubicBezTo>
                  <a:pt x="9517" y="21141"/>
                  <a:pt x="9452" y="20928"/>
                  <a:pt x="9360" y="20754"/>
                </a:cubicBezTo>
                <a:cubicBezTo>
                  <a:pt x="9267" y="20577"/>
                  <a:pt x="9137" y="20417"/>
                  <a:pt x="8966" y="20288"/>
                </a:cubicBezTo>
                <a:cubicBezTo>
                  <a:pt x="7804" y="19114"/>
                  <a:pt x="6819" y="17768"/>
                  <a:pt x="6043" y="16294"/>
                </a:cubicBezTo>
                <a:cubicBezTo>
                  <a:pt x="5367" y="15013"/>
                  <a:pt x="4857" y="13646"/>
                  <a:pt x="4523" y="12228"/>
                </a:cubicBezTo>
                <a:cubicBezTo>
                  <a:pt x="6283" y="13347"/>
                  <a:pt x="7942" y="14628"/>
                  <a:pt x="9478" y="16057"/>
                </a:cubicBezTo>
                <a:cubicBezTo>
                  <a:pt x="11236" y="17691"/>
                  <a:pt x="12824" y="19510"/>
                  <a:pt x="14217" y="21483"/>
                </a:cubicBezTo>
                <a:cubicBezTo>
                  <a:pt x="13618" y="17778"/>
                  <a:pt x="14484" y="13980"/>
                  <a:pt x="16622" y="10940"/>
                </a:cubicBezTo>
                <a:cubicBezTo>
                  <a:pt x="17898" y="9126"/>
                  <a:pt x="19583" y="7660"/>
                  <a:pt x="21532" y="6670"/>
                </a:cubicBezTo>
                <a:cubicBezTo>
                  <a:pt x="21456" y="5307"/>
                  <a:pt x="21086" y="4016"/>
                  <a:pt x="20479" y="2868"/>
                </a:cubicBezTo>
                <a:cubicBezTo>
                  <a:pt x="19898" y="1770"/>
                  <a:pt x="19072" y="756"/>
                  <a:pt x="17884" y="267"/>
                </a:cubicBezTo>
                <a:cubicBezTo>
                  <a:pt x="17389" y="63"/>
                  <a:pt x="16856" y="-26"/>
                  <a:pt x="16324" y="6"/>
                </a:cubicBezTo>
                <a:cubicBezTo>
                  <a:pt x="15622" y="2528"/>
                  <a:pt x="13359" y="4243"/>
                  <a:pt x="10818" y="4180"/>
                </a:cubicBezTo>
                <a:cubicBezTo>
                  <a:pt x="8459" y="4121"/>
                  <a:pt x="6395" y="2526"/>
                  <a:pt x="5676" y="207"/>
                </a:cubicBezTo>
                <a:close/>
              </a:path>
            </a:pathLst>
          </a:custGeom>
          <a:gradFill>
            <a:gsLst>
              <a:gs pos="0">
                <a:srgbClr val="FF3933"/>
              </a:gs>
              <a:gs pos="100000">
                <a:srgbClr val="DD355F"/>
              </a:gs>
            </a:gsLst>
            <a:lin ang="365425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TextBox 34"/>
          <p:cNvSpPr txBox="1"/>
          <p:nvPr/>
        </p:nvSpPr>
        <p:spPr>
          <a:xfrm>
            <a:off x="6512287" y="2286901"/>
            <a:ext cx="4952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</a:p>
        </p:txBody>
      </p:sp>
      <p:sp>
        <p:nvSpPr>
          <p:cNvPr id="25" name="Circle"/>
          <p:cNvSpPr/>
          <p:nvPr/>
        </p:nvSpPr>
        <p:spPr>
          <a:xfrm>
            <a:off x="6518637" y="2326273"/>
            <a:ext cx="482596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TextBox 52"/>
          <p:cNvSpPr txBox="1"/>
          <p:nvPr/>
        </p:nvSpPr>
        <p:spPr>
          <a:xfrm>
            <a:off x="6812310" y="2799984"/>
            <a:ext cx="177058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FF39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แบบสังเกต</a:t>
            </a:r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</a:t>
            </a:r>
          </a:p>
        </p:txBody>
      </p:sp>
      <p:sp>
        <p:nvSpPr>
          <p:cNvPr id="27" name="Circle"/>
          <p:cNvSpPr/>
          <p:nvPr/>
        </p:nvSpPr>
        <p:spPr>
          <a:xfrm>
            <a:off x="5719924" y="2739385"/>
            <a:ext cx="583333" cy="583333"/>
          </a:xfrm>
          <a:prstGeom prst="ellipse">
            <a:avLst/>
          </a:prstGeom>
          <a:solidFill>
            <a:srgbClr val="000000">
              <a:alpha val="219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" name="Circle"/>
          <p:cNvSpPr/>
          <p:nvPr/>
        </p:nvSpPr>
        <p:spPr>
          <a:xfrm>
            <a:off x="6456855" y="4433817"/>
            <a:ext cx="733675" cy="733676"/>
          </a:xfrm>
          <a:prstGeom prst="ellipse">
            <a:avLst/>
          </a:prstGeom>
          <a:gradFill>
            <a:gsLst>
              <a:gs pos="0">
                <a:srgbClr val="FF2F89"/>
              </a:gs>
              <a:gs pos="100000">
                <a:srgbClr val="B50074"/>
              </a:gs>
            </a:gsLst>
            <a:lin ang="36542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" name="Shape"/>
          <p:cNvSpPr/>
          <p:nvPr/>
        </p:nvSpPr>
        <p:spPr>
          <a:xfrm rot="7235776">
            <a:off x="5159244" y="3496057"/>
            <a:ext cx="1669477" cy="1619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70" extrusionOk="0">
                <a:moveTo>
                  <a:pt x="5676" y="207"/>
                </a:moveTo>
                <a:cubicBezTo>
                  <a:pt x="5247" y="127"/>
                  <a:pt x="4808" y="139"/>
                  <a:pt x="4384" y="242"/>
                </a:cubicBezTo>
                <a:cubicBezTo>
                  <a:pt x="3563" y="443"/>
                  <a:pt x="2851" y="968"/>
                  <a:pt x="2401" y="1705"/>
                </a:cubicBezTo>
                <a:cubicBezTo>
                  <a:pt x="1819" y="2649"/>
                  <a:pt x="1336" y="3655"/>
                  <a:pt x="959" y="4704"/>
                </a:cubicBezTo>
                <a:cubicBezTo>
                  <a:pt x="607" y="5681"/>
                  <a:pt x="349" y="6692"/>
                  <a:pt x="188" y="7721"/>
                </a:cubicBezTo>
                <a:cubicBezTo>
                  <a:pt x="-68" y="8977"/>
                  <a:pt x="-62" y="10275"/>
                  <a:pt x="206" y="11528"/>
                </a:cubicBezTo>
                <a:cubicBezTo>
                  <a:pt x="484" y="12832"/>
                  <a:pt x="1038" y="14056"/>
                  <a:pt x="1829" y="15112"/>
                </a:cubicBezTo>
                <a:cubicBezTo>
                  <a:pt x="2660" y="16399"/>
                  <a:pt x="3631" y="17584"/>
                  <a:pt x="4722" y="18643"/>
                </a:cubicBezTo>
                <a:cubicBezTo>
                  <a:pt x="5777" y="19668"/>
                  <a:pt x="6939" y="20570"/>
                  <a:pt x="8186" y="21332"/>
                </a:cubicBezTo>
                <a:cubicBezTo>
                  <a:pt x="8406" y="21494"/>
                  <a:pt x="8665" y="21574"/>
                  <a:pt x="8925" y="21569"/>
                </a:cubicBezTo>
                <a:cubicBezTo>
                  <a:pt x="9113" y="21566"/>
                  <a:pt x="9315" y="21510"/>
                  <a:pt x="9412" y="21333"/>
                </a:cubicBezTo>
                <a:cubicBezTo>
                  <a:pt x="9517" y="21141"/>
                  <a:pt x="9452" y="20928"/>
                  <a:pt x="9360" y="20754"/>
                </a:cubicBezTo>
                <a:cubicBezTo>
                  <a:pt x="9267" y="20577"/>
                  <a:pt x="9137" y="20417"/>
                  <a:pt x="8966" y="20288"/>
                </a:cubicBezTo>
                <a:cubicBezTo>
                  <a:pt x="7804" y="19114"/>
                  <a:pt x="6819" y="17768"/>
                  <a:pt x="6043" y="16294"/>
                </a:cubicBezTo>
                <a:cubicBezTo>
                  <a:pt x="5367" y="15013"/>
                  <a:pt x="4857" y="13646"/>
                  <a:pt x="4523" y="12228"/>
                </a:cubicBezTo>
                <a:cubicBezTo>
                  <a:pt x="6283" y="13347"/>
                  <a:pt x="7942" y="14628"/>
                  <a:pt x="9478" y="16057"/>
                </a:cubicBezTo>
                <a:cubicBezTo>
                  <a:pt x="11236" y="17691"/>
                  <a:pt x="12824" y="19510"/>
                  <a:pt x="14217" y="21483"/>
                </a:cubicBezTo>
                <a:cubicBezTo>
                  <a:pt x="13618" y="17778"/>
                  <a:pt x="14484" y="13980"/>
                  <a:pt x="16622" y="10940"/>
                </a:cubicBezTo>
                <a:cubicBezTo>
                  <a:pt x="17898" y="9126"/>
                  <a:pt x="19583" y="7660"/>
                  <a:pt x="21532" y="6670"/>
                </a:cubicBezTo>
                <a:cubicBezTo>
                  <a:pt x="21456" y="5307"/>
                  <a:pt x="21086" y="4016"/>
                  <a:pt x="20479" y="2868"/>
                </a:cubicBezTo>
                <a:cubicBezTo>
                  <a:pt x="19898" y="1770"/>
                  <a:pt x="19072" y="756"/>
                  <a:pt x="17884" y="267"/>
                </a:cubicBezTo>
                <a:cubicBezTo>
                  <a:pt x="17389" y="63"/>
                  <a:pt x="16856" y="-26"/>
                  <a:pt x="16324" y="6"/>
                </a:cubicBezTo>
                <a:cubicBezTo>
                  <a:pt x="15622" y="2528"/>
                  <a:pt x="13359" y="4243"/>
                  <a:pt x="10818" y="4180"/>
                </a:cubicBezTo>
                <a:cubicBezTo>
                  <a:pt x="8459" y="4121"/>
                  <a:pt x="6395" y="2526"/>
                  <a:pt x="5676" y="207"/>
                </a:cubicBezTo>
                <a:close/>
              </a:path>
            </a:pathLst>
          </a:custGeom>
          <a:gradFill>
            <a:gsLst>
              <a:gs pos="0">
                <a:srgbClr val="FF2F89"/>
              </a:gs>
              <a:gs pos="100000">
                <a:srgbClr val="B50074"/>
              </a:gs>
            </a:gsLst>
            <a:lin ang="365425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extBox 34"/>
          <p:cNvSpPr txBox="1"/>
          <p:nvPr/>
        </p:nvSpPr>
        <p:spPr>
          <a:xfrm>
            <a:off x="6573420" y="4522578"/>
            <a:ext cx="4952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</a:p>
        </p:txBody>
      </p:sp>
      <p:sp>
        <p:nvSpPr>
          <p:cNvPr id="31" name="Circle"/>
          <p:cNvSpPr/>
          <p:nvPr/>
        </p:nvSpPr>
        <p:spPr>
          <a:xfrm>
            <a:off x="6579770" y="4561950"/>
            <a:ext cx="482596" cy="482597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 sz="3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2" name="TextBox 52"/>
          <p:cNvSpPr txBox="1"/>
          <p:nvPr/>
        </p:nvSpPr>
        <p:spPr>
          <a:xfrm>
            <a:off x="5956166" y="5275822"/>
            <a:ext cx="22214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D82DA9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แบบสัมภาษณ์</a:t>
            </a:r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</a:p>
        </p:txBody>
      </p:sp>
      <p:sp>
        <p:nvSpPr>
          <p:cNvPr id="33" name="Circle"/>
          <p:cNvSpPr/>
          <p:nvPr/>
        </p:nvSpPr>
        <p:spPr>
          <a:xfrm>
            <a:off x="5781049" y="4007603"/>
            <a:ext cx="583333" cy="583333"/>
          </a:xfrm>
          <a:prstGeom prst="ellipse">
            <a:avLst/>
          </a:prstGeom>
          <a:solidFill>
            <a:srgbClr val="000000">
              <a:alpha val="219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Circle"/>
          <p:cNvSpPr/>
          <p:nvPr/>
        </p:nvSpPr>
        <p:spPr>
          <a:xfrm>
            <a:off x="4544773" y="5589218"/>
            <a:ext cx="733676" cy="733675"/>
          </a:xfrm>
          <a:prstGeom prst="ellipse">
            <a:avLst/>
          </a:prstGeom>
          <a:gradFill>
            <a:gsLst>
              <a:gs pos="0">
                <a:srgbClr val="9945D4"/>
              </a:gs>
              <a:gs pos="100000">
                <a:srgbClr val="622E91"/>
              </a:gs>
            </a:gsLst>
            <a:lin ang="36542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" name="Shape"/>
          <p:cNvSpPr/>
          <p:nvPr/>
        </p:nvSpPr>
        <p:spPr>
          <a:xfrm rot="10855183">
            <a:off x="4098897" y="4185828"/>
            <a:ext cx="1669478" cy="1619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70" extrusionOk="0">
                <a:moveTo>
                  <a:pt x="5676" y="207"/>
                </a:moveTo>
                <a:cubicBezTo>
                  <a:pt x="5247" y="127"/>
                  <a:pt x="4808" y="139"/>
                  <a:pt x="4384" y="242"/>
                </a:cubicBezTo>
                <a:cubicBezTo>
                  <a:pt x="3563" y="443"/>
                  <a:pt x="2851" y="968"/>
                  <a:pt x="2401" y="1705"/>
                </a:cubicBezTo>
                <a:cubicBezTo>
                  <a:pt x="1819" y="2649"/>
                  <a:pt x="1336" y="3655"/>
                  <a:pt x="959" y="4704"/>
                </a:cubicBezTo>
                <a:cubicBezTo>
                  <a:pt x="607" y="5681"/>
                  <a:pt x="349" y="6692"/>
                  <a:pt x="188" y="7721"/>
                </a:cubicBezTo>
                <a:cubicBezTo>
                  <a:pt x="-68" y="8977"/>
                  <a:pt x="-62" y="10275"/>
                  <a:pt x="206" y="11528"/>
                </a:cubicBezTo>
                <a:cubicBezTo>
                  <a:pt x="484" y="12832"/>
                  <a:pt x="1038" y="14056"/>
                  <a:pt x="1829" y="15112"/>
                </a:cubicBezTo>
                <a:cubicBezTo>
                  <a:pt x="2660" y="16399"/>
                  <a:pt x="3631" y="17584"/>
                  <a:pt x="4722" y="18643"/>
                </a:cubicBezTo>
                <a:cubicBezTo>
                  <a:pt x="5777" y="19668"/>
                  <a:pt x="6939" y="20570"/>
                  <a:pt x="8186" y="21332"/>
                </a:cubicBezTo>
                <a:cubicBezTo>
                  <a:pt x="8406" y="21494"/>
                  <a:pt x="8665" y="21574"/>
                  <a:pt x="8925" y="21569"/>
                </a:cubicBezTo>
                <a:cubicBezTo>
                  <a:pt x="9113" y="21566"/>
                  <a:pt x="9315" y="21510"/>
                  <a:pt x="9412" y="21333"/>
                </a:cubicBezTo>
                <a:cubicBezTo>
                  <a:pt x="9517" y="21141"/>
                  <a:pt x="9452" y="20928"/>
                  <a:pt x="9360" y="20754"/>
                </a:cubicBezTo>
                <a:cubicBezTo>
                  <a:pt x="9267" y="20577"/>
                  <a:pt x="9137" y="20417"/>
                  <a:pt x="8966" y="20288"/>
                </a:cubicBezTo>
                <a:cubicBezTo>
                  <a:pt x="7804" y="19114"/>
                  <a:pt x="6819" y="17768"/>
                  <a:pt x="6043" y="16294"/>
                </a:cubicBezTo>
                <a:cubicBezTo>
                  <a:pt x="5367" y="15013"/>
                  <a:pt x="4857" y="13646"/>
                  <a:pt x="4523" y="12228"/>
                </a:cubicBezTo>
                <a:cubicBezTo>
                  <a:pt x="6283" y="13347"/>
                  <a:pt x="7942" y="14628"/>
                  <a:pt x="9478" y="16057"/>
                </a:cubicBezTo>
                <a:cubicBezTo>
                  <a:pt x="11236" y="17691"/>
                  <a:pt x="12824" y="19510"/>
                  <a:pt x="14217" y="21483"/>
                </a:cubicBezTo>
                <a:cubicBezTo>
                  <a:pt x="13618" y="17778"/>
                  <a:pt x="14484" y="13980"/>
                  <a:pt x="16622" y="10940"/>
                </a:cubicBezTo>
                <a:cubicBezTo>
                  <a:pt x="17898" y="9126"/>
                  <a:pt x="19583" y="7660"/>
                  <a:pt x="21532" y="6670"/>
                </a:cubicBezTo>
                <a:cubicBezTo>
                  <a:pt x="21456" y="5307"/>
                  <a:pt x="21086" y="4016"/>
                  <a:pt x="20479" y="2868"/>
                </a:cubicBezTo>
                <a:cubicBezTo>
                  <a:pt x="19898" y="1770"/>
                  <a:pt x="19072" y="756"/>
                  <a:pt x="17884" y="267"/>
                </a:cubicBezTo>
                <a:cubicBezTo>
                  <a:pt x="17389" y="63"/>
                  <a:pt x="16856" y="-26"/>
                  <a:pt x="16324" y="6"/>
                </a:cubicBezTo>
                <a:cubicBezTo>
                  <a:pt x="15622" y="2528"/>
                  <a:pt x="13359" y="4243"/>
                  <a:pt x="10818" y="4180"/>
                </a:cubicBezTo>
                <a:cubicBezTo>
                  <a:pt x="8459" y="4121"/>
                  <a:pt x="6395" y="2526"/>
                  <a:pt x="5676" y="207"/>
                </a:cubicBezTo>
                <a:close/>
              </a:path>
            </a:pathLst>
          </a:custGeom>
          <a:gradFill>
            <a:gsLst>
              <a:gs pos="0">
                <a:srgbClr val="9945D4"/>
              </a:gs>
              <a:gs pos="100000">
                <a:srgbClr val="622E91"/>
              </a:gs>
            </a:gsLst>
            <a:lin ang="365425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TextBox 34"/>
          <p:cNvSpPr txBox="1"/>
          <p:nvPr/>
        </p:nvSpPr>
        <p:spPr>
          <a:xfrm>
            <a:off x="4661338" y="5677978"/>
            <a:ext cx="49529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</a:p>
        </p:txBody>
      </p:sp>
      <p:sp>
        <p:nvSpPr>
          <p:cNvPr id="37" name="Circle"/>
          <p:cNvSpPr/>
          <p:nvPr/>
        </p:nvSpPr>
        <p:spPr>
          <a:xfrm>
            <a:off x="4667688" y="5717350"/>
            <a:ext cx="482597" cy="482597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 sz="3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8" name="TextBox 52"/>
          <p:cNvSpPr txBox="1"/>
          <p:nvPr/>
        </p:nvSpPr>
        <p:spPr>
          <a:xfrm>
            <a:off x="2317173" y="5777183"/>
            <a:ext cx="223221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89196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แบบสอบถาม</a:t>
            </a:r>
            <a:endParaRPr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9" name="Circle"/>
          <p:cNvSpPr/>
          <p:nvPr/>
        </p:nvSpPr>
        <p:spPr>
          <a:xfrm>
            <a:off x="4619945" y="4825855"/>
            <a:ext cx="583333" cy="583333"/>
          </a:xfrm>
          <a:prstGeom prst="ellipse">
            <a:avLst/>
          </a:prstGeom>
          <a:solidFill>
            <a:srgbClr val="000000">
              <a:alpha val="219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" name="Circle"/>
          <p:cNvSpPr/>
          <p:nvPr/>
        </p:nvSpPr>
        <p:spPr>
          <a:xfrm>
            <a:off x="2585336" y="4520708"/>
            <a:ext cx="733676" cy="733676"/>
          </a:xfrm>
          <a:prstGeom prst="ellipse">
            <a:avLst/>
          </a:prstGeom>
          <a:gradFill>
            <a:gsLst>
              <a:gs pos="0">
                <a:srgbClr val="00BFFF"/>
              </a:gs>
              <a:gs pos="100000">
                <a:srgbClr val="3E8ACF"/>
              </a:gs>
            </a:gsLst>
            <a:lin ang="36542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Shape"/>
          <p:cNvSpPr/>
          <p:nvPr/>
        </p:nvSpPr>
        <p:spPr>
          <a:xfrm rot="14460598">
            <a:off x="2968318" y="3622444"/>
            <a:ext cx="1669478" cy="1619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70" extrusionOk="0">
                <a:moveTo>
                  <a:pt x="5676" y="207"/>
                </a:moveTo>
                <a:cubicBezTo>
                  <a:pt x="5247" y="127"/>
                  <a:pt x="4808" y="139"/>
                  <a:pt x="4384" y="242"/>
                </a:cubicBezTo>
                <a:cubicBezTo>
                  <a:pt x="3563" y="443"/>
                  <a:pt x="2851" y="968"/>
                  <a:pt x="2401" y="1705"/>
                </a:cubicBezTo>
                <a:cubicBezTo>
                  <a:pt x="1819" y="2649"/>
                  <a:pt x="1336" y="3655"/>
                  <a:pt x="959" y="4704"/>
                </a:cubicBezTo>
                <a:cubicBezTo>
                  <a:pt x="607" y="5681"/>
                  <a:pt x="349" y="6692"/>
                  <a:pt x="188" y="7721"/>
                </a:cubicBezTo>
                <a:cubicBezTo>
                  <a:pt x="-68" y="8977"/>
                  <a:pt x="-62" y="10275"/>
                  <a:pt x="206" y="11528"/>
                </a:cubicBezTo>
                <a:cubicBezTo>
                  <a:pt x="484" y="12832"/>
                  <a:pt x="1038" y="14056"/>
                  <a:pt x="1829" y="15112"/>
                </a:cubicBezTo>
                <a:cubicBezTo>
                  <a:pt x="2660" y="16399"/>
                  <a:pt x="3631" y="17584"/>
                  <a:pt x="4722" y="18643"/>
                </a:cubicBezTo>
                <a:cubicBezTo>
                  <a:pt x="5777" y="19668"/>
                  <a:pt x="6939" y="20570"/>
                  <a:pt x="8186" y="21332"/>
                </a:cubicBezTo>
                <a:cubicBezTo>
                  <a:pt x="8406" y="21494"/>
                  <a:pt x="8665" y="21574"/>
                  <a:pt x="8925" y="21569"/>
                </a:cubicBezTo>
                <a:cubicBezTo>
                  <a:pt x="9113" y="21566"/>
                  <a:pt x="9315" y="21510"/>
                  <a:pt x="9412" y="21333"/>
                </a:cubicBezTo>
                <a:cubicBezTo>
                  <a:pt x="9517" y="21141"/>
                  <a:pt x="9452" y="20928"/>
                  <a:pt x="9360" y="20754"/>
                </a:cubicBezTo>
                <a:cubicBezTo>
                  <a:pt x="9267" y="20577"/>
                  <a:pt x="9137" y="20417"/>
                  <a:pt x="8966" y="20288"/>
                </a:cubicBezTo>
                <a:cubicBezTo>
                  <a:pt x="7804" y="19114"/>
                  <a:pt x="6819" y="17768"/>
                  <a:pt x="6043" y="16294"/>
                </a:cubicBezTo>
                <a:cubicBezTo>
                  <a:pt x="5367" y="15013"/>
                  <a:pt x="4857" y="13646"/>
                  <a:pt x="4523" y="12228"/>
                </a:cubicBezTo>
                <a:cubicBezTo>
                  <a:pt x="6283" y="13347"/>
                  <a:pt x="7942" y="14628"/>
                  <a:pt x="9478" y="16057"/>
                </a:cubicBezTo>
                <a:cubicBezTo>
                  <a:pt x="11236" y="17691"/>
                  <a:pt x="12824" y="19510"/>
                  <a:pt x="14217" y="21483"/>
                </a:cubicBezTo>
                <a:cubicBezTo>
                  <a:pt x="13618" y="17778"/>
                  <a:pt x="14484" y="13980"/>
                  <a:pt x="16622" y="10940"/>
                </a:cubicBezTo>
                <a:cubicBezTo>
                  <a:pt x="17898" y="9126"/>
                  <a:pt x="19583" y="7660"/>
                  <a:pt x="21532" y="6670"/>
                </a:cubicBezTo>
                <a:cubicBezTo>
                  <a:pt x="21456" y="5307"/>
                  <a:pt x="21086" y="4016"/>
                  <a:pt x="20479" y="2868"/>
                </a:cubicBezTo>
                <a:cubicBezTo>
                  <a:pt x="19898" y="1770"/>
                  <a:pt x="19072" y="756"/>
                  <a:pt x="17884" y="267"/>
                </a:cubicBezTo>
                <a:cubicBezTo>
                  <a:pt x="17389" y="63"/>
                  <a:pt x="16856" y="-26"/>
                  <a:pt x="16324" y="6"/>
                </a:cubicBezTo>
                <a:cubicBezTo>
                  <a:pt x="15622" y="2528"/>
                  <a:pt x="13359" y="4243"/>
                  <a:pt x="10818" y="4180"/>
                </a:cubicBezTo>
                <a:cubicBezTo>
                  <a:pt x="8459" y="4121"/>
                  <a:pt x="6395" y="2526"/>
                  <a:pt x="5676" y="207"/>
                </a:cubicBezTo>
                <a:close/>
              </a:path>
            </a:pathLst>
          </a:custGeom>
          <a:gradFill>
            <a:gsLst>
              <a:gs pos="0">
                <a:srgbClr val="00BFFF"/>
              </a:gs>
              <a:gs pos="100000">
                <a:srgbClr val="3E8ACF"/>
              </a:gs>
            </a:gsLst>
            <a:lin ang="365425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TextBox 34"/>
          <p:cNvSpPr txBox="1"/>
          <p:nvPr/>
        </p:nvSpPr>
        <p:spPr>
          <a:xfrm>
            <a:off x="2701901" y="4609469"/>
            <a:ext cx="49529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</a:p>
        </p:txBody>
      </p:sp>
      <p:sp>
        <p:nvSpPr>
          <p:cNvPr id="43" name="Circle"/>
          <p:cNvSpPr/>
          <p:nvPr/>
        </p:nvSpPr>
        <p:spPr>
          <a:xfrm>
            <a:off x="2708251" y="4648841"/>
            <a:ext cx="482597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 sz="3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4" name="TextBox 52"/>
          <p:cNvSpPr txBox="1"/>
          <p:nvPr/>
        </p:nvSpPr>
        <p:spPr>
          <a:xfrm>
            <a:off x="935183" y="4068202"/>
            <a:ext cx="197147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00AAB8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แบบทดสอบ</a:t>
            </a:r>
            <a:endParaRPr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5" name="Circle"/>
          <p:cNvSpPr/>
          <p:nvPr/>
        </p:nvSpPr>
        <p:spPr>
          <a:xfrm>
            <a:off x="3400407" y="4206247"/>
            <a:ext cx="583333" cy="583333"/>
          </a:xfrm>
          <a:prstGeom prst="ellipse">
            <a:avLst/>
          </a:prstGeom>
          <a:solidFill>
            <a:srgbClr val="000000">
              <a:alpha val="219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" name="Circle"/>
          <p:cNvSpPr/>
          <p:nvPr/>
        </p:nvSpPr>
        <p:spPr>
          <a:xfrm>
            <a:off x="2534106" y="2294123"/>
            <a:ext cx="733676" cy="733676"/>
          </a:xfrm>
          <a:prstGeom prst="ellipse">
            <a:avLst/>
          </a:prstGeom>
          <a:gradFill>
            <a:gsLst>
              <a:gs pos="0">
                <a:srgbClr val="00D142"/>
              </a:gs>
              <a:gs pos="100000">
                <a:srgbClr val="4BA659"/>
              </a:gs>
            </a:gsLst>
            <a:lin ang="36542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" name="Shape"/>
          <p:cNvSpPr/>
          <p:nvPr/>
        </p:nvSpPr>
        <p:spPr>
          <a:xfrm rot="17977806">
            <a:off x="2901840" y="2337778"/>
            <a:ext cx="1669477" cy="1619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70" extrusionOk="0">
                <a:moveTo>
                  <a:pt x="5676" y="207"/>
                </a:moveTo>
                <a:cubicBezTo>
                  <a:pt x="5247" y="127"/>
                  <a:pt x="4808" y="139"/>
                  <a:pt x="4384" y="242"/>
                </a:cubicBezTo>
                <a:cubicBezTo>
                  <a:pt x="3563" y="443"/>
                  <a:pt x="2851" y="968"/>
                  <a:pt x="2401" y="1705"/>
                </a:cubicBezTo>
                <a:cubicBezTo>
                  <a:pt x="1819" y="2649"/>
                  <a:pt x="1336" y="3655"/>
                  <a:pt x="959" y="4704"/>
                </a:cubicBezTo>
                <a:cubicBezTo>
                  <a:pt x="607" y="5681"/>
                  <a:pt x="349" y="6692"/>
                  <a:pt x="188" y="7721"/>
                </a:cubicBezTo>
                <a:cubicBezTo>
                  <a:pt x="-68" y="8977"/>
                  <a:pt x="-62" y="10275"/>
                  <a:pt x="206" y="11528"/>
                </a:cubicBezTo>
                <a:cubicBezTo>
                  <a:pt x="484" y="12832"/>
                  <a:pt x="1038" y="14056"/>
                  <a:pt x="1829" y="15112"/>
                </a:cubicBezTo>
                <a:cubicBezTo>
                  <a:pt x="2660" y="16399"/>
                  <a:pt x="3631" y="17584"/>
                  <a:pt x="4722" y="18643"/>
                </a:cubicBezTo>
                <a:cubicBezTo>
                  <a:pt x="5777" y="19668"/>
                  <a:pt x="6939" y="20570"/>
                  <a:pt x="8186" y="21332"/>
                </a:cubicBezTo>
                <a:cubicBezTo>
                  <a:pt x="8406" y="21494"/>
                  <a:pt x="8665" y="21574"/>
                  <a:pt x="8925" y="21569"/>
                </a:cubicBezTo>
                <a:cubicBezTo>
                  <a:pt x="9113" y="21566"/>
                  <a:pt x="9315" y="21510"/>
                  <a:pt x="9412" y="21333"/>
                </a:cubicBezTo>
                <a:cubicBezTo>
                  <a:pt x="9517" y="21141"/>
                  <a:pt x="9452" y="20928"/>
                  <a:pt x="9360" y="20754"/>
                </a:cubicBezTo>
                <a:cubicBezTo>
                  <a:pt x="9267" y="20577"/>
                  <a:pt x="9137" y="20417"/>
                  <a:pt x="8966" y="20288"/>
                </a:cubicBezTo>
                <a:cubicBezTo>
                  <a:pt x="7804" y="19114"/>
                  <a:pt x="6819" y="17768"/>
                  <a:pt x="6043" y="16294"/>
                </a:cubicBezTo>
                <a:cubicBezTo>
                  <a:pt x="5367" y="15013"/>
                  <a:pt x="4857" y="13646"/>
                  <a:pt x="4523" y="12228"/>
                </a:cubicBezTo>
                <a:cubicBezTo>
                  <a:pt x="6283" y="13347"/>
                  <a:pt x="7942" y="14628"/>
                  <a:pt x="9478" y="16057"/>
                </a:cubicBezTo>
                <a:cubicBezTo>
                  <a:pt x="11236" y="17691"/>
                  <a:pt x="12824" y="19510"/>
                  <a:pt x="14217" y="21483"/>
                </a:cubicBezTo>
                <a:cubicBezTo>
                  <a:pt x="13618" y="17778"/>
                  <a:pt x="14484" y="13980"/>
                  <a:pt x="16622" y="10940"/>
                </a:cubicBezTo>
                <a:cubicBezTo>
                  <a:pt x="17898" y="9126"/>
                  <a:pt x="19583" y="7660"/>
                  <a:pt x="21532" y="6670"/>
                </a:cubicBezTo>
                <a:cubicBezTo>
                  <a:pt x="21456" y="5307"/>
                  <a:pt x="21086" y="4016"/>
                  <a:pt x="20479" y="2868"/>
                </a:cubicBezTo>
                <a:cubicBezTo>
                  <a:pt x="19898" y="1770"/>
                  <a:pt x="19072" y="756"/>
                  <a:pt x="17884" y="267"/>
                </a:cubicBezTo>
                <a:cubicBezTo>
                  <a:pt x="17389" y="63"/>
                  <a:pt x="16856" y="-26"/>
                  <a:pt x="16324" y="6"/>
                </a:cubicBezTo>
                <a:cubicBezTo>
                  <a:pt x="15622" y="2528"/>
                  <a:pt x="13359" y="4243"/>
                  <a:pt x="10818" y="4180"/>
                </a:cubicBezTo>
                <a:cubicBezTo>
                  <a:pt x="8459" y="4121"/>
                  <a:pt x="6395" y="2526"/>
                  <a:pt x="5676" y="207"/>
                </a:cubicBezTo>
                <a:close/>
              </a:path>
            </a:pathLst>
          </a:custGeom>
          <a:gradFill>
            <a:gsLst>
              <a:gs pos="0">
                <a:srgbClr val="00D142"/>
              </a:gs>
              <a:gs pos="100000">
                <a:srgbClr val="4BA659"/>
              </a:gs>
            </a:gsLst>
            <a:lin ang="365425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TextBox 34"/>
          <p:cNvSpPr txBox="1"/>
          <p:nvPr/>
        </p:nvSpPr>
        <p:spPr>
          <a:xfrm>
            <a:off x="2650671" y="2382884"/>
            <a:ext cx="49529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3200" b="1"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</a:p>
        </p:txBody>
      </p:sp>
      <p:sp>
        <p:nvSpPr>
          <p:cNvPr id="49" name="Circle"/>
          <p:cNvSpPr/>
          <p:nvPr/>
        </p:nvSpPr>
        <p:spPr>
          <a:xfrm>
            <a:off x="2657021" y="2422256"/>
            <a:ext cx="482597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 sz="3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0" name="TextBox 52"/>
          <p:cNvSpPr txBox="1"/>
          <p:nvPr/>
        </p:nvSpPr>
        <p:spPr>
          <a:xfrm>
            <a:off x="1610591" y="1715625"/>
            <a:ext cx="201016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400">
                <a:solidFill>
                  <a:srgbClr val="75CC4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แบบวัดเจตคติ</a:t>
            </a:r>
            <a:endParaRPr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1" name="Circle"/>
          <p:cNvSpPr/>
          <p:nvPr/>
        </p:nvSpPr>
        <p:spPr>
          <a:xfrm>
            <a:off x="3400407" y="2821723"/>
            <a:ext cx="583333" cy="583333"/>
          </a:xfrm>
          <a:prstGeom prst="ellipse">
            <a:avLst/>
          </a:prstGeom>
          <a:solidFill>
            <a:srgbClr val="000000">
              <a:alpha val="2190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" name="Atom"/>
          <p:cNvSpPr/>
          <p:nvPr/>
        </p:nvSpPr>
        <p:spPr>
          <a:xfrm>
            <a:off x="5896829" y="4101149"/>
            <a:ext cx="351774" cy="39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extrusionOk="0">
                <a:moveTo>
                  <a:pt x="10524" y="0"/>
                </a:moveTo>
                <a:cubicBezTo>
                  <a:pt x="9635" y="0"/>
                  <a:pt x="8359" y="577"/>
                  <a:pt x="7326" y="3327"/>
                </a:cubicBezTo>
                <a:cubicBezTo>
                  <a:pt x="7137" y="3832"/>
                  <a:pt x="6970" y="4380"/>
                  <a:pt x="6824" y="4961"/>
                </a:cubicBezTo>
                <a:cubicBezTo>
                  <a:pt x="6200" y="4785"/>
                  <a:pt x="5595" y="4643"/>
                  <a:pt x="5020" y="4540"/>
                </a:cubicBezTo>
                <a:cubicBezTo>
                  <a:pt x="1890" y="3980"/>
                  <a:pt x="703" y="4698"/>
                  <a:pt x="258" y="5400"/>
                </a:cubicBezTo>
                <a:cubicBezTo>
                  <a:pt x="-186" y="6101"/>
                  <a:pt x="-276" y="7396"/>
                  <a:pt x="1822" y="9586"/>
                </a:cubicBezTo>
                <a:cubicBezTo>
                  <a:pt x="2207" y="9988"/>
                  <a:pt x="2643" y="10394"/>
                  <a:pt x="3123" y="10799"/>
                </a:cubicBezTo>
                <a:cubicBezTo>
                  <a:pt x="2644" y="11204"/>
                  <a:pt x="2207" y="11610"/>
                  <a:pt x="1822" y="12013"/>
                </a:cubicBezTo>
                <a:cubicBezTo>
                  <a:pt x="-276" y="14202"/>
                  <a:pt x="-186" y="15499"/>
                  <a:pt x="258" y="16200"/>
                </a:cubicBezTo>
                <a:cubicBezTo>
                  <a:pt x="591" y="16726"/>
                  <a:pt x="1341" y="17260"/>
                  <a:pt x="3011" y="17260"/>
                </a:cubicBezTo>
                <a:cubicBezTo>
                  <a:pt x="3571" y="17260"/>
                  <a:pt x="4234" y="17200"/>
                  <a:pt x="5020" y="17060"/>
                </a:cubicBezTo>
                <a:cubicBezTo>
                  <a:pt x="5595" y="16957"/>
                  <a:pt x="6200" y="16815"/>
                  <a:pt x="6824" y="16639"/>
                </a:cubicBezTo>
                <a:cubicBezTo>
                  <a:pt x="6970" y="17220"/>
                  <a:pt x="7137" y="17766"/>
                  <a:pt x="7326" y="18271"/>
                </a:cubicBezTo>
                <a:cubicBezTo>
                  <a:pt x="8359" y="21022"/>
                  <a:pt x="9635" y="21600"/>
                  <a:pt x="10524" y="21600"/>
                </a:cubicBezTo>
                <a:cubicBezTo>
                  <a:pt x="11413" y="21600"/>
                  <a:pt x="12689" y="21022"/>
                  <a:pt x="13722" y="18271"/>
                </a:cubicBezTo>
                <a:cubicBezTo>
                  <a:pt x="13911" y="17766"/>
                  <a:pt x="14080" y="17220"/>
                  <a:pt x="14226" y="16639"/>
                </a:cubicBezTo>
                <a:cubicBezTo>
                  <a:pt x="14850" y="16815"/>
                  <a:pt x="15453" y="16957"/>
                  <a:pt x="16028" y="17060"/>
                </a:cubicBezTo>
                <a:cubicBezTo>
                  <a:pt x="16814" y="17200"/>
                  <a:pt x="17479" y="17260"/>
                  <a:pt x="18038" y="17260"/>
                </a:cubicBezTo>
                <a:cubicBezTo>
                  <a:pt x="19709" y="17260"/>
                  <a:pt x="20457" y="16726"/>
                  <a:pt x="20790" y="16200"/>
                </a:cubicBezTo>
                <a:cubicBezTo>
                  <a:pt x="21234" y="15499"/>
                  <a:pt x="21324" y="14202"/>
                  <a:pt x="19226" y="12013"/>
                </a:cubicBezTo>
                <a:cubicBezTo>
                  <a:pt x="18841" y="11610"/>
                  <a:pt x="18405" y="11204"/>
                  <a:pt x="17925" y="10799"/>
                </a:cubicBezTo>
                <a:cubicBezTo>
                  <a:pt x="18404" y="10394"/>
                  <a:pt x="18841" y="9988"/>
                  <a:pt x="19226" y="9586"/>
                </a:cubicBezTo>
                <a:cubicBezTo>
                  <a:pt x="21324" y="7396"/>
                  <a:pt x="21234" y="6101"/>
                  <a:pt x="20790" y="5400"/>
                </a:cubicBezTo>
                <a:cubicBezTo>
                  <a:pt x="20345" y="4698"/>
                  <a:pt x="19158" y="3980"/>
                  <a:pt x="16028" y="4540"/>
                </a:cubicBezTo>
                <a:cubicBezTo>
                  <a:pt x="15453" y="4643"/>
                  <a:pt x="14850" y="4785"/>
                  <a:pt x="14226" y="4961"/>
                </a:cubicBezTo>
                <a:cubicBezTo>
                  <a:pt x="14080" y="4380"/>
                  <a:pt x="13911" y="3832"/>
                  <a:pt x="13722" y="3327"/>
                </a:cubicBezTo>
                <a:cubicBezTo>
                  <a:pt x="12689" y="577"/>
                  <a:pt x="11413" y="0"/>
                  <a:pt x="10524" y="0"/>
                </a:cubicBezTo>
                <a:close/>
                <a:moveTo>
                  <a:pt x="10524" y="856"/>
                </a:moveTo>
                <a:cubicBezTo>
                  <a:pt x="11556" y="856"/>
                  <a:pt x="12661" y="2513"/>
                  <a:pt x="13329" y="5231"/>
                </a:cubicBezTo>
                <a:cubicBezTo>
                  <a:pt x="12420" y="5525"/>
                  <a:pt x="11478" y="5885"/>
                  <a:pt x="10524" y="6304"/>
                </a:cubicBezTo>
                <a:cubicBezTo>
                  <a:pt x="9571" y="5885"/>
                  <a:pt x="8628" y="5525"/>
                  <a:pt x="7719" y="5231"/>
                </a:cubicBezTo>
                <a:cubicBezTo>
                  <a:pt x="8386" y="2513"/>
                  <a:pt x="9492" y="856"/>
                  <a:pt x="10524" y="856"/>
                </a:cubicBezTo>
                <a:close/>
                <a:moveTo>
                  <a:pt x="3015" y="5197"/>
                </a:moveTo>
                <a:cubicBezTo>
                  <a:pt x="3968" y="5197"/>
                  <a:pt x="5206" y="5394"/>
                  <a:pt x="6633" y="5801"/>
                </a:cubicBezTo>
                <a:cubicBezTo>
                  <a:pt x="6458" y="6666"/>
                  <a:pt x="6330" y="7591"/>
                  <a:pt x="6252" y="8553"/>
                </a:cubicBezTo>
                <a:cubicBezTo>
                  <a:pt x="5377" y="9095"/>
                  <a:pt x="4562" y="9658"/>
                  <a:pt x="3828" y="10229"/>
                </a:cubicBezTo>
                <a:cubicBezTo>
                  <a:pt x="3348" y="9826"/>
                  <a:pt x="2912" y="9422"/>
                  <a:pt x="2530" y="9023"/>
                </a:cubicBezTo>
                <a:cubicBezTo>
                  <a:pt x="1217" y="7653"/>
                  <a:pt x="672" y="6459"/>
                  <a:pt x="1072" y="5828"/>
                </a:cubicBezTo>
                <a:cubicBezTo>
                  <a:pt x="1335" y="5413"/>
                  <a:pt x="2020" y="5197"/>
                  <a:pt x="3015" y="5197"/>
                </a:cubicBezTo>
                <a:close/>
                <a:moveTo>
                  <a:pt x="18035" y="5197"/>
                </a:moveTo>
                <a:cubicBezTo>
                  <a:pt x="19030" y="5197"/>
                  <a:pt x="19713" y="5413"/>
                  <a:pt x="19976" y="5828"/>
                </a:cubicBezTo>
                <a:cubicBezTo>
                  <a:pt x="20376" y="6459"/>
                  <a:pt x="19831" y="7653"/>
                  <a:pt x="18518" y="9023"/>
                </a:cubicBezTo>
                <a:cubicBezTo>
                  <a:pt x="18136" y="9422"/>
                  <a:pt x="17702" y="9826"/>
                  <a:pt x="17221" y="10229"/>
                </a:cubicBezTo>
                <a:cubicBezTo>
                  <a:pt x="16488" y="9658"/>
                  <a:pt x="15673" y="9095"/>
                  <a:pt x="14798" y="8553"/>
                </a:cubicBezTo>
                <a:cubicBezTo>
                  <a:pt x="14720" y="7591"/>
                  <a:pt x="14590" y="6665"/>
                  <a:pt x="14415" y="5801"/>
                </a:cubicBezTo>
                <a:cubicBezTo>
                  <a:pt x="15842" y="5394"/>
                  <a:pt x="17082" y="5197"/>
                  <a:pt x="18035" y="5197"/>
                </a:cubicBezTo>
                <a:close/>
                <a:moveTo>
                  <a:pt x="7532" y="6078"/>
                </a:moveTo>
                <a:cubicBezTo>
                  <a:pt x="8148" y="6281"/>
                  <a:pt x="8794" y="6520"/>
                  <a:pt x="9461" y="6795"/>
                </a:cubicBezTo>
                <a:cubicBezTo>
                  <a:pt x="9088" y="6975"/>
                  <a:pt x="8715" y="7162"/>
                  <a:pt x="8343" y="7358"/>
                </a:cubicBezTo>
                <a:cubicBezTo>
                  <a:pt x="7971" y="7553"/>
                  <a:pt x="7605" y="7754"/>
                  <a:pt x="7248" y="7958"/>
                </a:cubicBezTo>
                <a:cubicBezTo>
                  <a:pt x="7320" y="7295"/>
                  <a:pt x="7416" y="6666"/>
                  <a:pt x="7532" y="6078"/>
                </a:cubicBezTo>
                <a:close/>
                <a:moveTo>
                  <a:pt x="13516" y="6078"/>
                </a:moveTo>
                <a:cubicBezTo>
                  <a:pt x="13632" y="6666"/>
                  <a:pt x="13728" y="7295"/>
                  <a:pt x="13800" y="7958"/>
                </a:cubicBezTo>
                <a:cubicBezTo>
                  <a:pt x="13443" y="7754"/>
                  <a:pt x="13078" y="7553"/>
                  <a:pt x="12706" y="7358"/>
                </a:cubicBezTo>
                <a:cubicBezTo>
                  <a:pt x="12335" y="7162"/>
                  <a:pt x="11962" y="6975"/>
                  <a:pt x="11589" y="6795"/>
                </a:cubicBezTo>
                <a:cubicBezTo>
                  <a:pt x="12256" y="6520"/>
                  <a:pt x="12900" y="6281"/>
                  <a:pt x="13516" y="6078"/>
                </a:cubicBezTo>
                <a:close/>
                <a:moveTo>
                  <a:pt x="10524" y="7258"/>
                </a:moveTo>
                <a:cubicBezTo>
                  <a:pt x="11084" y="7514"/>
                  <a:pt x="11656" y="7793"/>
                  <a:pt x="12236" y="8099"/>
                </a:cubicBezTo>
                <a:cubicBezTo>
                  <a:pt x="12807" y="8399"/>
                  <a:pt x="13361" y="8709"/>
                  <a:pt x="13892" y="9029"/>
                </a:cubicBezTo>
                <a:cubicBezTo>
                  <a:pt x="13929" y="9598"/>
                  <a:pt x="13948" y="10189"/>
                  <a:pt x="13948" y="10799"/>
                </a:cubicBezTo>
                <a:cubicBezTo>
                  <a:pt x="13948" y="11410"/>
                  <a:pt x="13927" y="12000"/>
                  <a:pt x="13890" y="12570"/>
                </a:cubicBezTo>
                <a:cubicBezTo>
                  <a:pt x="13359" y="12889"/>
                  <a:pt x="12806" y="13201"/>
                  <a:pt x="12236" y="13501"/>
                </a:cubicBezTo>
                <a:cubicBezTo>
                  <a:pt x="11655" y="13807"/>
                  <a:pt x="11084" y="14087"/>
                  <a:pt x="10524" y="14342"/>
                </a:cubicBezTo>
                <a:cubicBezTo>
                  <a:pt x="9964" y="14087"/>
                  <a:pt x="9393" y="13807"/>
                  <a:pt x="8812" y="13501"/>
                </a:cubicBezTo>
                <a:cubicBezTo>
                  <a:pt x="8241" y="13201"/>
                  <a:pt x="7689" y="12891"/>
                  <a:pt x="7158" y="12571"/>
                </a:cubicBezTo>
                <a:cubicBezTo>
                  <a:pt x="7121" y="12002"/>
                  <a:pt x="7100" y="11410"/>
                  <a:pt x="7100" y="10799"/>
                </a:cubicBezTo>
                <a:cubicBezTo>
                  <a:pt x="7100" y="10189"/>
                  <a:pt x="7121" y="9598"/>
                  <a:pt x="7158" y="9029"/>
                </a:cubicBezTo>
                <a:cubicBezTo>
                  <a:pt x="7689" y="8709"/>
                  <a:pt x="8241" y="8399"/>
                  <a:pt x="8812" y="8099"/>
                </a:cubicBezTo>
                <a:cubicBezTo>
                  <a:pt x="9393" y="7793"/>
                  <a:pt x="9964" y="7514"/>
                  <a:pt x="10524" y="7258"/>
                </a:cubicBezTo>
                <a:close/>
                <a:moveTo>
                  <a:pt x="10524" y="9608"/>
                </a:moveTo>
                <a:cubicBezTo>
                  <a:pt x="10189" y="9608"/>
                  <a:pt x="9855" y="9724"/>
                  <a:pt x="9600" y="9957"/>
                </a:cubicBezTo>
                <a:cubicBezTo>
                  <a:pt x="9089" y="10422"/>
                  <a:pt x="9089" y="11178"/>
                  <a:pt x="9600" y="11643"/>
                </a:cubicBezTo>
                <a:cubicBezTo>
                  <a:pt x="10110" y="12108"/>
                  <a:pt x="10938" y="12108"/>
                  <a:pt x="11448" y="11643"/>
                </a:cubicBezTo>
                <a:cubicBezTo>
                  <a:pt x="11959" y="11178"/>
                  <a:pt x="11959" y="10422"/>
                  <a:pt x="11448" y="9957"/>
                </a:cubicBezTo>
                <a:cubicBezTo>
                  <a:pt x="11193" y="9724"/>
                  <a:pt x="10859" y="9608"/>
                  <a:pt x="10524" y="9608"/>
                </a:cubicBezTo>
                <a:close/>
                <a:moveTo>
                  <a:pt x="6185" y="9638"/>
                </a:moveTo>
                <a:cubicBezTo>
                  <a:pt x="6169" y="10021"/>
                  <a:pt x="6161" y="10408"/>
                  <a:pt x="6161" y="10799"/>
                </a:cubicBezTo>
                <a:cubicBezTo>
                  <a:pt x="6161" y="11190"/>
                  <a:pt x="6169" y="11579"/>
                  <a:pt x="6185" y="11962"/>
                </a:cubicBezTo>
                <a:cubicBezTo>
                  <a:pt x="5601" y="11581"/>
                  <a:pt x="5050" y="11191"/>
                  <a:pt x="4540" y="10799"/>
                </a:cubicBezTo>
                <a:cubicBezTo>
                  <a:pt x="5050" y="10407"/>
                  <a:pt x="5601" y="10019"/>
                  <a:pt x="6185" y="9638"/>
                </a:cubicBezTo>
                <a:close/>
                <a:moveTo>
                  <a:pt x="14863" y="9638"/>
                </a:moveTo>
                <a:cubicBezTo>
                  <a:pt x="15447" y="10019"/>
                  <a:pt x="15998" y="10407"/>
                  <a:pt x="16508" y="10799"/>
                </a:cubicBezTo>
                <a:cubicBezTo>
                  <a:pt x="15998" y="11191"/>
                  <a:pt x="15447" y="11581"/>
                  <a:pt x="14863" y="11962"/>
                </a:cubicBezTo>
                <a:cubicBezTo>
                  <a:pt x="14879" y="11579"/>
                  <a:pt x="14887" y="11190"/>
                  <a:pt x="14887" y="10799"/>
                </a:cubicBezTo>
                <a:cubicBezTo>
                  <a:pt x="14887" y="10408"/>
                  <a:pt x="14879" y="10021"/>
                  <a:pt x="14863" y="9638"/>
                </a:cubicBezTo>
                <a:close/>
                <a:moveTo>
                  <a:pt x="3828" y="11371"/>
                </a:moveTo>
                <a:cubicBezTo>
                  <a:pt x="4562" y="11942"/>
                  <a:pt x="5377" y="12505"/>
                  <a:pt x="6252" y="13047"/>
                </a:cubicBezTo>
                <a:cubicBezTo>
                  <a:pt x="6330" y="14009"/>
                  <a:pt x="6458" y="14933"/>
                  <a:pt x="6633" y="15797"/>
                </a:cubicBezTo>
                <a:cubicBezTo>
                  <a:pt x="5206" y="16204"/>
                  <a:pt x="3968" y="16403"/>
                  <a:pt x="3015" y="16403"/>
                </a:cubicBezTo>
                <a:cubicBezTo>
                  <a:pt x="2020" y="16403"/>
                  <a:pt x="1335" y="16187"/>
                  <a:pt x="1072" y="15772"/>
                </a:cubicBezTo>
                <a:cubicBezTo>
                  <a:pt x="672" y="15141"/>
                  <a:pt x="1217" y="13947"/>
                  <a:pt x="2530" y="12577"/>
                </a:cubicBezTo>
                <a:cubicBezTo>
                  <a:pt x="2912" y="12178"/>
                  <a:pt x="3348" y="11774"/>
                  <a:pt x="3828" y="11371"/>
                </a:cubicBezTo>
                <a:close/>
                <a:moveTo>
                  <a:pt x="17220" y="11371"/>
                </a:moveTo>
                <a:cubicBezTo>
                  <a:pt x="17700" y="11774"/>
                  <a:pt x="18136" y="12178"/>
                  <a:pt x="18518" y="12577"/>
                </a:cubicBezTo>
                <a:cubicBezTo>
                  <a:pt x="19831" y="13947"/>
                  <a:pt x="20376" y="15141"/>
                  <a:pt x="19976" y="15772"/>
                </a:cubicBezTo>
                <a:cubicBezTo>
                  <a:pt x="19713" y="16187"/>
                  <a:pt x="19030" y="16403"/>
                  <a:pt x="18035" y="16403"/>
                </a:cubicBezTo>
                <a:cubicBezTo>
                  <a:pt x="17082" y="16403"/>
                  <a:pt x="15842" y="16204"/>
                  <a:pt x="14415" y="15797"/>
                </a:cubicBezTo>
                <a:cubicBezTo>
                  <a:pt x="14590" y="14933"/>
                  <a:pt x="14718" y="14009"/>
                  <a:pt x="14796" y="13047"/>
                </a:cubicBezTo>
                <a:cubicBezTo>
                  <a:pt x="15671" y="12505"/>
                  <a:pt x="16486" y="11942"/>
                  <a:pt x="17220" y="11371"/>
                </a:cubicBezTo>
                <a:close/>
                <a:moveTo>
                  <a:pt x="7248" y="13642"/>
                </a:moveTo>
                <a:cubicBezTo>
                  <a:pt x="7605" y="13846"/>
                  <a:pt x="7971" y="14047"/>
                  <a:pt x="8343" y="14242"/>
                </a:cubicBezTo>
                <a:cubicBezTo>
                  <a:pt x="8715" y="14438"/>
                  <a:pt x="9088" y="14625"/>
                  <a:pt x="9461" y="14805"/>
                </a:cubicBezTo>
                <a:cubicBezTo>
                  <a:pt x="8794" y="15080"/>
                  <a:pt x="8148" y="15319"/>
                  <a:pt x="7532" y="15522"/>
                </a:cubicBezTo>
                <a:cubicBezTo>
                  <a:pt x="7416" y="14934"/>
                  <a:pt x="7320" y="14305"/>
                  <a:pt x="7248" y="13642"/>
                </a:cubicBezTo>
                <a:close/>
                <a:moveTo>
                  <a:pt x="13800" y="13642"/>
                </a:moveTo>
                <a:cubicBezTo>
                  <a:pt x="13728" y="14305"/>
                  <a:pt x="13632" y="14934"/>
                  <a:pt x="13516" y="15522"/>
                </a:cubicBezTo>
                <a:cubicBezTo>
                  <a:pt x="12900" y="15319"/>
                  <a:pt x="12256" y="15080"/>
                  <a:pt x="11589" y="14805"/>
                </a:cubicBezTo>
                <a:cubicBezTo>
                  <a:pt x="11962" y="14625"/>
                  <a:pt x="12335" y="14438"/>
                  <a:pt x="12706" y="14242"/>
                </a:cubicBezTo>
                <a:cubicBezTo>
                  <a:pt x="13078" y="14047"/>
                  <a:pt x="13443" y="13846"/>
                  <a:pt x="13800" y="13642"/>
                </a:cubicBezTo>
                <a:close/>
                <a:moveTo>
                  <a:pt x="10524" y="15294"/>
                </a:moveTo>
                <a:cubicBezTo>
                  <a:pt x="11478" y="15713"/>
                  <a:pt x="12420" y="16075"/>
                  <a:pt x="13329" y="16369"/>
                </a:cubicBezTo>
                <a:cubicBezTo>
                  <a:pt x="12661" y="19087"/>
                  <a:pt x="11556" y="20744"/>
                  <a:pt x="10524" y="20744"/>
                </a:cubicBezTo>
                <a:cubicBezTo>
                  <a:pt x="9492" y="20744"/>
                  <a:pt x="8386" y="19087"/>
                  <a:pt x="7719" y="16369"/>
                </a:cubicBezTo>
                <a:cubicBezTo>
                  <a:pt x="8628" y="16075"/>
                  <a:pt x="9571" y="15713"/>
                  <a:pt x="10524" y="1529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" name="Court Building"/>
          <p:cNvSpPr/>
          <p:nvPr/>
        </p:nvSpPr>
        <p:spPr>
          <a:xfrm>
            <a:off x="4747679" y="4926518"/>
            <a:ext cx="327865" cy="327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58" y="3613"/>
                </a:lnTo>
                <a:lnTo>
                  <a:pt x="1158" y="4293"/>
                </a:lnTo>
                <a:lnTo>
                  <a:pt x="20444" y="4293"/>
                </a:lnTo>
                <a:lnTo>
                  <a:pt x="20444" y="3613"/>
                </a:lnTo>
                <a:lnTo>
                  <a:pt x="10800" y="0"/>
                </a:lnTo>
                <a:close/>
                <a:moveTo>
                  <a:pt x="2354" y="4683"/>
                </a:moveTo>
                <a:lnTo>
                  <a:pt x="2354" y="6036"/>
                </a:lnTo>
                <a:lnTo>
                  <a:pt x="3269" y="6036"/>
                </a:lnTo>
                <a:lnTo>
                  <a:pt x="3269" y="6676"/>
                </a:lnTo>
                <a:cubicBezTo>
                  <a:pt x="3553" y="6676"/>
                  <a:pt x="3618" y="7023"/>
                  <a:pt x="3618" y="7023"/>
                </a:cubicBezTo>
                <a:lnTo>
                  <a:pt x="3618" y="15657"/>
                </a:lnTo>
                <a:lnTo>
                  <a:pt x="3346" y="15657"/>
                </a:lnTo>
                <a:lnTo>
                  <a:pt x="3346" y="16762"/>
                </a:lnTo>
                <a:lnTo>
                  <a:pt x="2354" y="16762"/>
                </a:lnTo>
                <a:lnTo>
                  <a:pt x="2354" y="18115"/>
                </a:lnTo>
                <a:lnTo>
                  <a:pt x="19246" y="18115"/>
                </a:lnTo>
                <a:lnTo>
                  <a:pt x="19246" y="16762"/>
                </a:lnTo>
                <a:lnTo>
                  <a:pt x="18254" y="16762"/>
                </a:lnTo>
                <a:lnTo>
                  <a:pt x="18254" y="15657"/>
                </a:lnTo>
                <a:lnTo>
                  <a:pt x="17984" y="15657"/>
                </a:lnTo>
                <a:lnTo>
                  <a:pt x="17984" y="7023"/>
                </a:lnTo>
                <a:cubicBezTo>
                  <a:pt x="17984" y="7023"/>
                  <a:pt x="18049" y="6676"/>
                  <a:pt x="18333" y="6676"/>
                </a:cubicBezTo>
                <a:lnTo>
                  <a:pt x="18333" y="6036"/>
                </a:lnTo>
                <a:lnTo>
                  <a:pt x="19246" y="6036"/>
                </a:lnTo>
                <a:lnTo>
                  <a:pt x="19246" y="4683"/>
                </a:lnTo>
                <a:lnTo>
                  <a:pt x="2354" y="4683"/>
                </a:lnTo>
                <a:close/>
                <a:moveTo>
                  <a:pt x="5670" y="6036"/>
                </a:moveTo>
                <a:lnTo>
                  <a:pt x="7489" y="6036"/>
                </a:lnTo>
                <a:lnTo>
                  <a:pt x="7489" y="6676"/>
                </a:lnTo>
                <a:cubicBezTo>
                  <a:pt x="7773" y="6676"/>
                  <a:pt x="7838" y="7023"/>
                  <a:pt x="7838" y="7023"/>
                </a:cubicBezTo>
                <a:lnTo>
                  <a:pt x="7838" y="15657"/>
                </a:lnTo>
                <a:lnTo>
                  <a:pt x="7568" y="15657"/>
                </a:lnTo>
                <a:lnTo>
                  <a:pt x="7568" y="16762"/>
                </a:lnTo>
                <a:lnTo>
                  <a:pt x="5591" y="16762"/>
                </a:lnTo>
                <a:lnTo>
                  <a:pt x="5591" y="15657"/>
                </a:lnTo>
                <a:lnTo>
                  <a:pt x="5321" y="15657"/>
                </a:lnTo>
                <a:lnTo>
                  <a:pt x="5321" y="7023"/>
                </a:lnTo>
                <a:cubicBezTo>
                  <a:pt x="5321" y="7023"/>
                  <a:pt x="5386" y="6676"/>
                  <a:pt x="5670" y="6676"/>
                </a:cubicBezTo>
                <a:lnTo>
                  <a:pt x="5670" y="6036"/>
                </a:lnTo>
                <a:close/>
                <a:moveTo>
                  <a:pt x="9890" y="6036"/>
                </a:moveTo>
                <a:lnTo>
                  <a:pt x="11710" y="6036"/>
                </a:lnTo>
                <a:lnTo>
                  <a:pt x="11710" y="6676"/>
                </a:lnTo>
                <a:cubicBezTo>
                  <a:pt x="11993" y="6676"/>
                  <a:pt x="12059" y="7023"/>
                  <a:pt x="12059" y="7023"/>
                </a:cubicBezTo>
                <a:lnTo>
                  <a:pt x="12059" y="15657"/>
                </a:lnTo>
                <a:lnTo>
                  <a:pt x="11789" y="15657"/>
                </a:lnTo>
                <a:lnTo>
                  <a:pt x="11789" y="16762"/>
                </a:lnTo>
                <a:lnTo>
                  <a:pt x="9813" y="16762"/>
                </a:lnTo>
                <a:lnTo>
                  <a:pt x="9813" y="15657"/>
                </a:lnTo>
                <a:lnTo>
                  <a:pt x="9541" y="15657"/>
                </a:lnTo>
                <a:lnTo>
                  <a:pt x="9541" y="7023"/>
                </a:lnTo>
                <a:cubicBezTo>
                  <a:pt x="9541" y="7023"/>
                  <a:pt x="9607" y="6676"/>
                  <a:pt x="9890" y="6676"/>
                </a:cubicBezTo>
                <a:lnTo>
                  <a:pt x="9890" y="6036"/>
                </a:lnTo>
                <a:close/>
                <a:moveTo>
                  <a:pt x="14113" y="6036"/>
                </a:moveTo>
                <a:lnTo>
                  <a:pt x="15932" y="6036"/>
                </a:lnTo>
                <a:lnTo>
                  <a:pt x="15932" y="6676"/>
                </a:lnTo>
                <a:cubicBezTo>
                  <a:pt x="16216" y="6676"/>
                  <a:pt x="16281" y="7023"/>
                  <a:pt x="16281" y="7023"/>
                </a:cubicBezTo>
                <a:lnTo>
                  <a:pt x="16281" y="15657"/>
                </a:lnTo>
                <a:lnTo>
                  <a:pt x="16009" y="15657"/>
                </a:lnTo>
                <a:lnTo>
                  <a:pt x="16009" y="16762"/>
                </a:lnTo>
                <a:lnTo>
                  <a:pt x="14033" y="16762"/>
                </a:lnTo>
                <a:lnTo>
                  <a:pt x="14033" y="15657"/>
                </a:lnTo>
                <a:lnTo>
                  <a:pt x="13763" y="15657"/>
                </a:lnTo>
                <a:lnTo>
                  <a:pt x="13763" y="7023"/>
                </a:lnTo>
                <a:cubicBezTo>
                  <a:pt x="13763" y="7023"/>
                  <a:pt x="13829" y="6676"/>
                  <a:pt x="14113" y="6676"/>
                </a:cubicBezTo>
                <a:lnTo>
                  <a:pt x="14113" y="6036"/>
                </a:lnTo>
                <a:close/>
                <a:moveTo>
                  <a:pt x="1158" y="18505"/>
                </a:moveTo>
                <a:lnTo>
                  <a:pt x="1158" y="19858"/>
                </a:lnTo>
                <a:lnTo>
                  <a:pt x="20444" y="19858"/>
                </a:lnTo>
                <a:lnTo>
                  <a:pt x="20444" y="18505"/>
                </a:lnTo>
                <a:lnTo>
                  <a:pt x="1158" y="18505"/>
                </a:lnTo>
                <a:close/>
                <a:moveTo>
                  <a:pt x="0" y="2024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247"/>
                </a:lnTo>
                <a:lnTo>
                  <a:pt x="0" y="2024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" name="Gear"/>
          <p:cNvSpPr/>
          <p:nvPr/>
        </p:nvSpPr>
        <p:spPr>
          <a:xfrm>
            <a:off x="3495076" y="4299793"/>
            <a:ext cx="396163" cy="39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" name="Microscope"/>
          <p:cNvSpPr/>
          <p:nvPr/>
        </p:nvSpPr>
        <p:spPr>
          <a:xfrm>
            <a:off x="5860941" y="2768728"/>
            <a:ext cx="301284" cy="431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58" y="0"/>
                </a:moveTo>
                <a:lnTo>
                  <a:pt x="5450" y="778"/>
                </a:lnTo>
                <a:lnTo>
                  <a:pt x="6641" y="3247"/>
                </a:lnTo>
                <a:lnTo>
                  <a:pt x="5792" y="3446"/>
                </a:lnTo>
                <a:lnTo>
                  <a:pt x="6104" y="4092"/>
                </a:lnTo>
                <a:cubicBezTo>
                  <a:pt x="6260" y="4416"/>
                  <a:pt x="6045" y="4765"/>
                  <a:pt x="5610" y="4922"/>
                </a:cubicBezTo>
                <a:cubicBezTo>
                  <a:pt x="2282" y="6123"/>
                  <a:pt x="0" y="8548"/>
                  <a:pt x="0" y="11338"/>
                </a:cubicBezTo>
                <a:cubicBezTo>
                  <a:pt x="0" y="13653"/>
                  <a:pt x="1568" y="15716"/>
                  <a:pt x="4002" y="17038"/>
                </a:cubicBezTo>
                <a:cubicBezTo>
                  <a:pt x="4586" y="17355"/>
                  <a:pt x="4834" y="17888"/>
                  <a:pt x="4600" y="18378"/>
                </a:cubicBezTo>
                <a:lnTo>
                  <a:pt x="4184" y="19249"/>
                </a:lnTo>
                <a:lnTo>
                  <a:pt x="1504" y="19249"/>
                </a:lnTo>
                <a:lnTo>
                  <a:pt x="383" y="21600"/>
                </a:lnTo>
                <a:lnTo>
                  <a:pt x="21600" y="21600"/>
                </a:lnTo>
                <a:lnTo>
                  <a:pt x="20479" y="19249"/>
                </a:lnTo>
                <a:lnTo>
                  <a:pt x="11598" y="19249"/>
                </a:lnTo>
                <a:lnTo>
                  <a:pt x="10562" y="17077"/>
                </a:lnTo>
                <a:lnTo>
                  <a:pt x="11571" y="16839"/>
                </a:lnTo>
                <a:lnTo>
                  <a:pt x="11765" y="17236"/>
                </a:lnTo>
                <a:cubicBezTo>
                  <a:pt x="11884" y="17482"/>
                  <a:pt x="13400" y="17349"/>
                  <a:pt x="15152" y="16937"/>
                </a:cubicBezTo>
                <a:cubicBezTo>
                  <a:pt x="16905" y="16524"/>
                  <a:pt x="18230" y="15990"/>
                  <a:pt x="18111" y="15743"/>
                </a:cubicBezTo>
                <a:lnTo>
                  <a:pt x="17339" y="14141"/>
                </a:lnTo>
                <a:lnTo>
                  <a:pt x="9985" y="15870"/>
                </a:lnTo>
                <a:lnTo>
                  <a:pt x="9392" y="14628"/>
                </a:lnTo>
                <a:lnTo>
                  <a:pt x="18738" y="12430"/>
                </a:lnTo>
                <a:lnTo>
                  <a:pt x="18157" y="11225"/>
                </a:lnTo>
                <a:lnTo>
                  <a:pt x="8816" y="13422"/>
                </a:lnTo>
                <a:cubicBezTo>
                  <a:pt x="8484" y="12824"/>
                  <a:pt x="7243" y="12835"/>
                  <a:pt x="6947" y="13456"/>
                </a:cubicBezTo>
                <a:lnTo>
                  <a:pt x="6503" y="14386"/>
                </a:lnTo>
                <a:cubicBezTo>
                  <a:pt x="6304" y="14804"/>
                  <a:pt x="5529" y="14924"/>
                  <a:pt x="5109" y="14596"/>
                </a:cubicBezTo>
                <a:cubicBezTo>
                  <a:pt x="4000" y="13729"/>
                  <a:pt x="3324" y="12589"/>
                  <a:pt x="3324" y="11338"/>
                </a:cubicBezTo>
                <a:cubicBezTo>
                  <a:pt x="3324" y="9736"/>
                  <a:pt x="4435" y="8310"/>
                  <a:pt x="6145" y="7417"/>
                </a:cubicBezTo>
                <a:cubicBezTo>
                  <a:pt x="6760" y="7095"/>
                  <a:pt x="7648" y="7292"/>
                  <a:pt x="7893" y="7801"/>
                </a:cubicBezTo>
                <a:lnTo>
                  <a:pt x="8198" y="8499"/>
                </a:lnTo>
                <a:cubicBezTo>
                  <a:pt x="7412" y="8705"/>
                  <a:pt x="6996" y="9308"/>
                  <a:pt x="7266" y="9868"/>
                </a:cubicBezTo>
                <a:lnTo>
                  <a:pt x="7411" y="10170"/>
                </a:lnTo>
                <a:lnTo>
                  <a:pt x="10048" y="9550"/>
                </a:lnTo>
                <a:lnTo>
                  <a:pt x="11155" y="11844"/>
                </a:lnTo>
                <a:lnTo>
                  <a:pt x="13852" y="11208"/>
                </a:lnTo>
                <a:lnTo>
                  <a:pt x="12745" y="8916"/>
                </a:lnTo>
                <a:lnTo>
                  <a:pt x="15302" y="8314"/>
                </a:lnTo>
                <a:lnTo>
                  <a:pt x="15157" y="8012"/>
                </a:lnTo>
                <a:cubicBezTo>
                  <a:pt x="14886" y="7450"/>
                  <a:pt x="14024" y="7146"/>
                  <a:pt x="13218" y="7317"/>
                </a:cubicBezTo>
                <a:lnTo>
                  <a:pt x="10821" y="2265"/>
                </a:lnTo>
                <a:lnTo>
                  <a:pt x="9949" y="2469"/>
                </a:lnTo>
                <a:lnTo>
                  <a:pt x="8758" y="0"/>
                </a:lnTo>
                <a:close/>
                <a:moveTo>
                  <a:pt x="7777" y="15736"/>
                </a:moveTo>
                <a:cubicBezTo>
                  <a:pt x="8266" y="15736"/>
                  <a:pt x="8661" y="16014"/>
                  <a:pt x="8661" y="16355"/>
                </a:cubicBezTo>
                <a:cubicBezTo>
                  <a:pt x="8661" y="16696"/>
                  <a:pt x="8266" y="16972"/>
                  <a:pt x="7777" y="16972"/>
                </a:cubicBezTo>
                <a:cubicBezTo>
                  <a:pt x="7288" y="16972"/>
                  <a:pt x="6891" y="16696"/>
                  <a:pt x="6891" y="16355"/>
                </a:cubicBezTo>
                <a:cubicBezTo>
                  <a:pt x="6891" y="16014"/>
                  <a:pt x="7288" y="15736"/>
                  <a:pt x="7777" y="1573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" name="Ribbon"/>
          <p:cNvSpPr/>
          <p:nvPr/>
        </p:nvSpPr>
        <p:spPr>
          <a:xfrm>
            <a:off x="3548315" y="2896219"/>
            <a:ext cx="287516" cy="434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" name="TextBox 52">
            <a:extLst>
              <a:ext uri="{FF2B5EF4-FFF2-40B4-BE49-F238E27FC236}">
                <a16:creationId xmlns:a16="http://schemas.microsoft.com/office/drawing/2014/main" id="{385D8697-2A24-3149-9ED5-0193DC2A68B3}"/>
              </a:ext>
            </a:extLst>
          </p:cNvPr>
          <p:cNvSpPr txBox="1"/>
          <p:nvPr/>
        </p:nvSpPr>
        <p:spPr>
          <a:xfrm>
            <a:off x="4218230" y="3258593"/>
            <a:ext cx="129787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000">
                <a:solidFill>
                  <a:srgbClr val="535353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เครื่องมือในการวิจัย</a:t>
            </a:r>
            <a:endParaRPr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98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0"/>
                            </p:stCondLst>
                            <p:childTnLst>
                              <p:par>
                                <p:cTn id="2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000"/>
                            </p:stCondLst>
                            <p:childTnLst>
                              <p:par>
                                <p:cTn id="2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39" grpId="0" animBg="1" advAuto="0"/>
      <p:bldP spid="40" grpId="0" animBg="1" advAuto="0"/>
      <p:bldP spid="41" grpId="0" animBg="1" advAuto="0"/>
      <p:bldP spid="42" grpId="0" animBg="1" advAuto="0"/>
      <p:bldP spid="43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7" grpId="0" animBg="1" advAuto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645" y="2035300"/>
            <a:ext cx="8821882" cy="4620370"/>
            <a:chOff x="477847" y="1526145"/>
            <a:chExt cx="3106082" cy="4620370"/>
          </a:xfrm>
        </p:grpSpPr>
        <p:sp>
          <p:nvSpPr>
            <p:cNvPr id="50" name="TextBox 52"/>
            <p:cNvSpPr txBox="1"/>
            <p:nvPr/>
          </p:nvSpPr>
          <p:spPr>
            <a:xfrm>
              <a:off x="477848" y="1526145"/>
              <a:ext cx="3106081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FFBB23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thaiDist"/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1.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แบบบันทึกเอกสาร 		ความตรง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ความเที่ยง</a:t>
              </a:r>
              <a:endParaRPr sz="32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51" name="TextBox 52"/>
            <p:cNvSpPr txBox="1"/>
            <p:nvPr/>
          </p:nvSpPr>
          <p:spPr>
            <a:xfrm>
              <a:off x="477848" y="2274306"/>
              <a:ext cx="2428807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FF3953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thaiDist"/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แบบสังเกต			ความตรง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ความเที่ยง</a:t>
              </a:r>
              <a:r>
                <a:rPr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 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488580" y="2985196"/>
              <a:ext cx="2938177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D82DA9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thaiDist"/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3.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แบบสัมภาษณ์		ความตรง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ความเที่ยง</a:t>
              </a:r>
              <a:r>
                <a:rPr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  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7848" y="3733357"/>
              <a:ext cx="2847869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891962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thaiDist"/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4.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แบบสอบถาม		ความตรง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ความเที่ยง</a:t>
              </a:r>
              <a:endParaRPr sz="32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54" name="TextBox 52"/>
            <p:cNvSpPr txBox="1"/>
            <p:nvPr/>
          </p:nvSpPr>
          <p:spPr>
            <a:xfrm>
              <a:off x="477848" y="4481518"/>
              <a:ext cx="3106081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00AAB8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thaiDist"/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5.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แบบทดสอบ		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ความตรง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ความเที่ยง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ความยาก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อำนาจจำแนก</a:t>
              </a:r>
              <a:endParaRPr sz="24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55" name="TextBox 52"/>
            <p:cNvSpPr txBox="1"/>
            <p:nvPr/>
          </p:nvSpPr>
          <p:spPr>
            <a:xfrm>
              <a:off x="477847" y="5192408"/>
              <a:ext cx="3106082" cy="9541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75CC46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thaiDist"/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6.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แบบวัดเจตคติ		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ความตรง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ความเที่ยง </a:t>
              </a:r>
              <a:endPara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  <a:p>
              <a:pPr algn="thaiDist"/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				</a:t>
              </a:r>
              <a:r>
                <a:rPr lang="th-TH" sz="2400" b="1" u="sng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บางกรณี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 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(ความยาก </a:t>
              </a:r>
              <a:r>
                <a:rPr lang="en-US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+</a:t>
              </a:r>
              <a:r>
                <a:rPr lang="th-TH" sz="24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อำนาจจำแนก)</a:t>
              </a:r>
              <a:endParaRPr sz="24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3" name="Right Arrow 2"/>
          <p:cNvSpPr/>
          <p:nvPr/>
        </p:nvSpPr>
        <p:spPr>
          <a:xfrm>
            <a:off x="3195227" y="2154130"/>
            <a:ext cx="394855" cy="35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Right Arrow 57"/>
          <p:cNvSpPr/>
          <p:nvPr/>
        </p:nvSpPr>
        <p:spPr>
          <a:xfrm>
            <a:off x="3210789" y="2901359"/>
            <a:ext cx="394855" cy="35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Right Arrow 58"/>
          <p:cNvSpPr/>
          <p:nvPr/>
        </p:nvSpPr>
        <p:spPr>
          <a:xfrm>
            <a:off x="3210789" y="3607242"/>
            <a:ext cx="394855" cy="35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Right Arrow 59"/>
          <p:cNvSpPr/>
          <p:nvPr/>
        </p:nvSpPr>
        <p:spPr>
          <a:xfrm>
            <a:off x="3210789" y="4358254"/>
            <a:ext cx="394855" cy="35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Right Arrow 60"/>
          <p:cNvSpPr/>
          <p:nvPr/>
        </p:nvSpPr>
        <p:spPr>
          <a:xfrm>
            <a:off x="3195227" y="5106415"/>
            <a:ext cx="394855" cy="35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2" name="Right Arrow 61"/>
          <p:cNvSpPr/>
          <p:nvPr/>
        </p:nvSpPr>
        <p:spPr>
          <a:xfrm>
            <a:off x="3210789" y="5814454"/>
            <a:ext cx="394855" cy="353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403739" y="1085214"/>
            <a:ext cx="2627921" cy="837811"/>
          </a:xfrm>
          <a:prstGeom prst="rect">
            <a:avLst/>
          </a:prstGeom>
          <a:solidFill>
            <a:srgbClr val="FF47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เครื่องมือวิจัย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995530" y="1082039"/>
            <a:ext cx="4566580" cy="83781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การตรวจสอบคุณภาพ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127699"/>
            <a:ext cx="7387937" cy="8640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การสร้างและพัฒนาเครื่องมือวิจัยแบบต่าง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177550406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65" y="4514562"/>
            <a:ext cx="1661484" cy="189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88" y="4221908"/>
            <a:ext cx="6828477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5.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ทดลองใช้ข้อสอบและวิเคราะห์ข้อสอบ 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ทั้งฉบับความ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เที่ยง 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KR20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, 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KR21)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,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 รายข้อ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</a:t>
            </a:r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ความยากและอำนาจจำแนก) </a:t>
            </a:r>
            <a:endParaRPr lang="en-US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  <a:p>
            <a:pPr marL="0" indent="0"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6.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ปรับปรุงแบบทดสอบ</a:t>
            </a:r>
          </a:p>
          <a:p>
            <a:pPr marL="0" indent="0">
              <a:buNone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7.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นำแบบทดสอบไปใช้จริง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  <a:sym typeface="Wingding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3" y="1529966"/>
            <a:ext cx="2590831" cy="1940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351393" y="1454918"/>
            <a:ext cx="5709480" cy="265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กำหนดจุดมุ่งหมายของการสอบ</a:t>
            </a:r>
          </a:p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ออกแบบการสร้างแบบทดสอบ  	</a:t>
            </a:r>
            <a:b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การสร้างผังข้อสอบ (</a:t>
            </a: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test blueprint)</a:t>
            </a:r>
          </a:p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3.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เขียนข้อสอบ</a:t>
            </a:r>
          </a:p>
          <a:p>
            <a:pPr marL="0" indent="0">
              <a:buNone/>
            </a:pPr>
            <a:r>
              <a:rPr lang="en-US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4. </a:t>
            </a:r>
            <a:r>
              <a:rPr lang="th-TH" sz="2600" b="1" dirty="0"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ตรวจสอบก่อนนำไปทดลองใช้ </a:t>
            </a:r>
            <a:r>
              <a:rPr lang="th-TH" sz="26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/>
              </a:rPr>
              <a:t>(ความตรงตามเนื้อหา, ความเป็นปรนัย)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en-US" sz="2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40064"/>
            <a:ext cx="8686800" cy="8640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ขั้นตอนการสร้างและพัฒนาแบบทดสอบและแบบวัดเจตคติ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21135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04664"/>
            <a:ext cx="8352928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36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36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36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36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122465"/>
            <a:ext cx="8064896" cy="310854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 </a:t>
            </a:r>
          </a:p>
          <a:p>
            <a:pPr algn="thaiDist"/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จากแฟ้มข้อมูล </a:t>
            </a:r>
            <a:r>
              <a:rPr lang="en-US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dance sport satisfaction survey.sav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 เป็นข้อมูลการตอบแบบประเมินความพึงพอใจในการจัดการแข่งขันกีฬาลีลาศกีฬาบุคลากร สกอ. ครั้งที่ 36 ที่มีลักษณะเป็นมาตรประมาณค่า </a:t>
            </a:r>
            <a:r>
              <a:rPr lang="en-US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 ระดับ จำนวน </a:t>
            </a:r>
            <a:r>
              <a:rPr lang="en-US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 ด้าน รวมทั้งหมด </a:t>
            </a:r>
            <a:r>
              <a:rPr lang="en-US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17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 ข้อ จากผู้ตอบจำนวนทั้งสิ้น </a:t>
            </a:r>
            <a:r>
              <a:rPr lang="en-US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34 </a:t>
            </a:r>
            <a:r>
              <a:rPr lang="th-TH" sz="3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 ดังภาพ จงหาค่าสัมประสิทธิ์ความเที่ยงของแบบสอบถามชุดนี้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45209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524" y="69274"/>
            <a:ext cx="856895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679"/>
          <a:stretch/>
        </p:blipFill>
        <p:spPr bwMode="auto">
          <a:xfrm>
            <a:off x="179512" y="958021"/>
            <a:ext cx="8784976" cy="5639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691680" y="1628800"/>
            <a:ext cx="6264696" cy="288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893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35316"/>
            <a:ext cx="84827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54828" y="1409172"/>
            <a:ext cx="5351318" cy="6480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673" y="995506"/>
            <a:ext cx="8612654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</a:pPr>
            <a:r>
              <a:rPr lang="th-TH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การใช้คำสั่งใน </a:t>
            </a:r>
            <a:r>
              <a:rPr lang="en-US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</a:p>
          <a:p>
            <a:pPr indent="457200" algn="thaiDist">
              <a:lnSpc>
                <a:spcPct val="107000"/>
              </a:lnSpc>
            </a:pP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1.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คำสั่งที่ใช้  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Analyze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Scale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Reliability Analysis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จะปรากฏหน้าจอดังรูป</a:t>
            </a:r>
            <a:endParaRPr lang="en-US" sz="2800" b="1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2528141"/>
            <a:ext cx="7848872" cy="4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9775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67" y="184039"/>
            <a:ext cx="874846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783392"/>
            <a:ext cx="8064896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</a:pPr>
            <a:r>
              <a:rPr lang="th-TH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การใช้คำสั่งใน </a:t>
            </a:r>
            <a:r>
              <a:rPr lang="en-US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</a:p>
          <a:p>
            <a:pPr indent="457200" algn="thaiDist">
              <a:lnSpc>
                <a:spcPct val="107000"/>
              </a:lnSpc>
            </a:pP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2. เลือกตัวแปรที่ต้องการทดสอบหาค่า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ในที่นี้คือ เลือกตัวแปรทั้งหมดตามจำนวนข้อคำถามที่ผู้วิจัยสร้างขึ้น แล้วย้ายมาอยู่ช่อง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Items</a:t>
            </a:r>
            <a:endParaRPr lang="en-US" sz="2800" b="1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9380" y="2637024"/>
            <a:ext cx="6545237" cy="4027838"/>
            <a:chOff x="1155365" y="2415722"/>
            <a:chExt cx="6545237" cy="40278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365" y="2415722"/>
              <a:ext cx="6545237" cy="4027838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4211960" y="2996952"/>
              <a:ext cx="1944216" cy="237626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387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236" y="176899"/>
            <a:ext cx="867572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731" y="859386"/>
            <a:ext cx="8436737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</a:pPr>
            <a:r>
              <a:rPr lang="th-TH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การใช้คำสั่งใน </a:t>
            </a:r>
            <a:r>
              <a:rPr lang="en-US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</a:p>
          <a:p>
            <a:pPr indent="457200" algn="thaiDist">
              <a:lnSpc>
                <a:spcPct val="107000"/>
              </a:lnSpc>
            </a:pP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3. ในช่องคำสั่ง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model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ให้เลือกวิธีการหา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 coefficient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ซึ่งมีให้เลือกหลายวิธี ในที่นี้เลือก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Alpha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ซึ่งเป็นค่าที่ใช้วัดความสอดคล้องภายในของแบบสอบถาม โดยคำตอบแต่ละข้อคำถามมีการให้คะแนนมากกว่า 1</a:t>
            </a:r>
            <a:endParaRPr lang="en-US" sz="2800" b="1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63688" y="2924944"/>
            <a:ext cx="6336703" cy="3642102"/>
            <a:chOff x="1824764" y="2302572"/>
            <a:chExt cx="6545237" cy="40278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764" y="2302572"/>
              <a:ext cx="6545237" cy="4027838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47897" y="5010141"/>
              <a:ext cx="2231331" cy="76124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10225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45261"/>
            <a:ext cx="856142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209" y="900004"/>
            <a:ext cx="854132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</a:pPr>
            <a:r>
              <a:rPr lang="th-TH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การใช้คำสั่งใน </a:t>
            </a:r>
            <a:r>
              <a:rPr lang="en-US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</a:p>
          <a:p>
            <a:pPr indent="457200" algn="thaiDist">
              <a:lnSpc>
                <a:spcPct val="107000"/>
              </a:lnSpc>
            </a:pP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4. คลิกที่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Statistics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จะปรากฏกรอบคำสั่ง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Analysis: Statistics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ให้ระบุรายละเอียด ดังรูป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60580" y="2287262"/>
            <a:ext cx="5256584" cy="4392488"/>
            <a:chOff x="1763688" y="2348880"/>
            <a:chExt cx="5256584" cy="4392488"/>
          </a:xfrm>
        </p:grpSpPr>
        <p:pic>
          <p:nvPicPr>
            <p:cNvPr id="8" name="Picture 7"/>
            <p:cNvPicPr/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63688" y="2348880"/>
              <a:ext cx="5256584" cy="43924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1979712" y="2684984"/>
              <a:ext cx="1152128" cy="107130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959932" y="2684984"/>
              <a:ext cx="864096" cy="6883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79712" y="3857675"/>
              <a:ext cx="927720" cy="6883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52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ประเภทของการวิจัย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00171"/>
              </p:ext>
            </p:extLst>
          </p:nvPr>
        </p:nvGraphicFramePr>
        <p:xfrm>
          <a:off x="457199" y="2213265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80679" y="1556183"/>
            <a:ext cx="6582641" cy="937636"/>
          </a:xfrm>
        </p:spPr>
        <p:txBody>
          <a:bodyPr>
            <a:normAutofit/>
          </a:bodyPr>
          <a:lstStyle/>
          <a:p>
            <a:pPr algn="ctr"/>
            <a:r>
              <a:rPr lang="th-TH" sz="3600" b="1" u="sng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เกณฑ์ในการแบ่งประเภทของการวิจัย</a:t>
            </a:r>
            <a:endParaRPr lang="en-US" sz="3600" b="1" u="sng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141472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418" y="130535"/>
            <a:ext cx="874914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4" y="751846"/>
            <a:ext cx="82089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</a:pPr>
            <a:r>
              <a:rPr lang="th-TH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การใช้คำสั่งใน </a:t>
            </a:r>
            <a:r>
              <a:rPr lang="en-US" sz="2800" b="1" dirty="0">
                <a:solidFill>
                  <a:srgbClr val="00B05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</a:p>
          <a:p>
            <a:pPr indent="457200" algn="thaiDist">
              <a:lnSpc>
                <a:spcPct val="107000"/>
              </a:lnSpc>
            </a:pP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5. คลิก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continue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แล้วคลิก </a:t>
            </a:r>
            <a:r>
              <a:rPr lang="en-US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OK </a:t>
            </a:r>
            <a:r>
              <a:rPr lang="th-TH" sz="28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จะปรากฏผลลัพธ์ดังนี้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561" y="1834180"/>
            <a:ext cx="7914887" cy="4497794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79484" y="6237312"/>
            <a:ext cx="4641015" cy="421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0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ตารางที่ </a:t>
            </a:r>
            <a:r>
              <a:rPr lang="en-US" sz="20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</a:t>
            </a:r>
            <a:r>
              <a:rPr lang="th-TH" sz="20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ค่าสถิติพรรณนาข้อความแต่ละข้อที่ใช้ในการวัด</a:t>
            </a:r>
            <a:endParaRPr lang="en-US" sz="2000" b="1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560198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294" y="184039"/>
            <a:ext cx="856142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5"/>
          <a:stretch/>
        </p:blipFill>
        <p:spPr bwMode="auto">
          <a:xfrm>
            <a:off x="539552" y="1052736"/>
            <a:ext cx="8208912" cy="540060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45822" y="6237312"/>
            <a:ext cx="4708340" cy="421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000" b="1" dirty="0">
                <a:latin typeface="Calibri" panose="020F0502020204030204" pitchFamily="34" charset="0"/>
                <a:ea typeface="Calibri" panose="020F0502020204030204" pitchFamily="34" charset="0"/>
                <a:cs typeface="TH Niramit AS" panose="02000506000000020004" pitchFamily="2" charset="-34"/>
              </a:rPr>
              <a:t>ตารางที่ 2 ค่าสัมประสิทธิ์สหสัมพันธ์ระหว่างข้อความต่าง ๆ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76412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089" y="184144"/>
            <a:ext cx="85718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010598"/>
            <a:ext cx="8496944" cy="5256584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9251" y="6056355"/>
            <a:ext cx="5325497" cy="421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0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ตารางที่ 3 ค่าสถิติพรรณนาของเครื่องมือวัด ถ้าตัดข้อความนั้นออก</a:t>
            </a:r>
            <a:endParaRPr lang="en-US" sz="20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68344" y="1556792"/>
            <a:ext cx="936104" cy="468052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192147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068" y="367195"/>
            <a:ext cx="851986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การตรวจสอบความเที่ยง (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Reliability) </a:t>
            </a: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ของเครื่องมือวิจัยด้วยโปรแกรม </a:t>
            </a:r>
            <a:r>
              <a:rPr lang="en-US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SPSS</a:t>
            </a:r>
            <a:endParaRPr lang="en-US" sz="2800" dirty="0">
              <a:solidFill>
                <a:srgbClr val="0000CC"/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1548" y="1173512"/>
            <a:ext cx="3300904" cy="487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0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ตารางที่ 4 ค่า </a:t>
            </a:r>
            <a:r>
              <a:rPr lang="en-US" sz="2400" b="1" dirty="0"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reliability coefficient</a:t>
            </a:r>
            <a:endParaRPr lang="en-US" sz="2400" dirty="0"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5616" y="1898922"/>
            <a:ext cx="6912768" cy="1153992"/>
            <a:chOff x="755576" y="1566827"/>
            <a:chExt cx="6912768" cy="1153992"/>
          </a:xfrm>
        </p:grpSpPr>
        <p:pic>
          <p:nvPicPr>
            <p:cNvPr id="6" name="Picture 5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9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8152" b="13884"/>
            <a:stretch/>
          </p:blipFill>
          <p:spPr bwMode="auto">
            <a:xfrm>
              <a:off x="755576" y="1566827"/>
              <a:ext cx="6912768" cy="1058153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1837244" y="2072747"/>
              <a:ext cx="936104" cy="648072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95536" y="3432884"/>
            <a:ext cx="8352928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การแปลผล</a:t>
            </a:r>
            <a:endParaRPr lang="en-US" sz="2800" b="1" dirty="0">
              <a:solidFill>
                <a:srgbClr val="0000CC"/>
              </a:solidFill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  <a:p>
            <a:pPr algn="thaiDist">
              <a:lnSpc>
                <a:spcPct val="107000"/>
              </a:lnSpc>
            </a:pP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    จากตารางที่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4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ให้ค่าความเที่ยงในรูปสัมประสิทธิ์แอลฟาของครอนบาค เท่ากับ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9486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ซึ่งถือว่ามีค่ามาก เพราะเข้าใกล้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1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จึงถือว่าแบบสอบถามฉบับนี้มีความเที่ยง (ความเชื่อมั่น) สูงมาก โดยในการตรวจสอบความเที่ยงของเครื่องมือการวิจัยเป็นที่ยอมรับกันโดยทั่วไปว่า ค่าความเที่ยงที่ได้นั้นควรจะมีค่าไม่น้อยกว่า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.70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H Niramit AS" panose="02000506000000020004" pitchFamily="2" charset="-34"/>
              <a:ea typeface="Calibri" panose="020F050202020403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90454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939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rgbClr val="292929"/>
                </a:solidFill>
                <a:effectLst/>
              </a:rPr>
              <a:t>สถิติที่ใช้ในการวิเคราะห์ข้อมูล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610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609600" indent="-609600" algn="l" eaLnBrk="1" hangingPunct="1">
              <a:buFontTx/>
              <a:buAutoNum type="arabicPeriod"/>
              <a:defRPr/>
            </a:pPr>
            <a:r>
              <a:rPr lang="th-TH" sz="2800" b="1" dirty="0">
                <a:effectLst/>
              </a:rPr>
              <a:t>สถิติเป็นวิชาที่ว่าด้วยการจัดกระทำกับข้อมูล แบ่งเป็น 2 ประเภท คือ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400" b="1" dirty="0">
                <a:effectLst/>
              </a:rPr>
              <a:t>	</a:t>
            </a:r>
            <a:r>
              <a:rPr lang="th-TH" sz="2800" b="1" dirty="0">
                <a:effectLst/>
              </a:rPr>
              <a:t>1.1 </a:t>
            </a:r>
            <a:r>
              <a:rPr lang="th-TH" b="1" dirty="0">
                <a:effectLst/>
              </a:rPr>
              <a:t>สถิติพรรณนา</a:t>
            </a:r>
            <a:r>
              <a:rPr lang="th-TH" sz="2800" b="1" dirty="0">
                <a:effectLst/>
              </a:rPr>
              <a:t> เป็นวิชาสถิติที่ว่าด้วยการเก็บรวบรวมข้อมูลของกลุ่มใดกลุ่มหนึ่งเท่านั้นและผลที่ได้จะยังไม่นำไปสรุปความหรือกล่าวอ้างอิงถึงกลุ่มอื่น เช่น 	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800" b="1" dirty="0"/>
              <a:t>		</a:t>
            </a:r>
            <a:r>
              <a:rPr lang="th-TH" sz="2800" dirty="0">
                <a:effectLst/>
              </a:rPr>
              <a:t>1.1.1 การแจกแจงความถี่ของข้อมูล 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800" dirty="0">
                <a:effectLst/>
              </a:rPr>
              <a:t>		1.1.2 การวัดการกระจาย 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800" dirty="0">
                <a:effectLst/>
              </a:rPr>
              <a:t>		1.1.3 การวัดแนวโน้มเข้าสู่ส่วนกลาง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800" b="1" dirty="0">
                <a:effectLst/>
              </a:rPr>
              <a:t>	1.2 </a:t>
            </a:r>
            <a:r>
              <a:rPr lang="th-TH" b="1" dirty="0">
                <a:effectLst/>
              </a:rPr>
              <a:t>สถิติอนุมาน</a:t>
            </a:r>
            <a:r>
              <a:rPr lang="th-TH" sz="2800" b="1" dirty="0">
                <a:effectLst/>
              </a:rPr>
              <a:t> เป็นสถิติที่ว่าด้วยการรวบรวมข้อมูลจากกลุ่มตัวอย่าง โดยมี      จุดประสงค์เพื่อสรุปอ้างอิงผลไปสู่ข้อมูลประชากร 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800" b="1" dirty="0">
                <a:effectLst/>
              </a:rPr>
              <a:t>	</a:t>
            </a:r>
            <a:r>
              <a:rPr lang="th-TH" sz="2800" dirty="0">
                <a:effectLst/>
              </a:rPr>
              <a:t>	1.2.1 การประมาณค่า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2800" dirty="0">
                <a:effectLst/>
              </a:rPr>
              <a:t>		1.2.2 การทดสอบสมมติฐาน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th-TH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030713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942" y="425245"/>
            <a:ext cx="6993193" cy="666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800" b="1" dirty="0">
                <a:solidFill>
                  <a:srgbClr val="292929"/>
                </a:solidFill>
                <a:effectLst/>
              </a:rPr>
              <a:t>ความหมายของสถิติ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676400"/>
            <a:ext cx="8610600" cy="495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สถิติ หมายถึง ข้อมูลหรือข้อเท็จจริงที่เป็นตัวเลข เช่นสถิติการสมัครเข้าเรียนในสถาบันการพลศึกษา วิทยาเขตอุดรธานี ปีการศึกษา 2549</a:t>
            </a:r>
          </a:p>
          <a:p>
            <a:pPr marL="609600" indent="-609600" algn="l" eaLnBrk="1" hangingPunct="1">
              <a:buFontTx/>
              <a:buNone/>
            </a:pPr>
            <a:endParaRPr lang="th-TH" sz="3600" b="1" dirty="0">
              <a:effectLst/>
              <a:latin typeface="DilleniaUPC" pitchFamily="18" charset="-34"/>
              <a:cs typeface="DilleniaUPC" pitchFamily="18" charset="-34"/>
            </a:endParaRPr>
          </a:p>
          <a:p>
            <a:pPr marL="609600" indent="-609600" algn="l" eaLnBrk="1" hangingPunct="1">
              <a:buFontTx/>
              <a:buNone/>
            </a:pP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2.	สถิติในความหมายของศาสตร์ หรือ เรียกว่า </a:t>
            </a:r>
            <a:r>
              <a:rPr lang="en-US" sz="3600" b="1" dirty="0">
                <a:effectLst/>
                <a:latin typeface="DilleniaUPC" pitchFamily="18" charset="-34"/>
                <a:cs typeface="DilleniaUPC" pitchFamily="18" charset="-34"/>
              </a:rPr>
              <a:t>“</a:t>
            </a: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สถิติศาสตร์</a:t>
            </a:r>
            <a:r>
              <a:rPr lang="en-US" sz="3600" b="1" dirty="0">
                <a:effectLst/>
                <a:latin typeface="DilleniaUPC" pitchFamily="18" charset="-34"/>
                <a:cs typeface="DilleniaUPC" pitchFamily="18" charset="-34"/>
              </a:rPr>
              <a:t>”</a:t>
            </a: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 หรือวิชาสถิติเป็นวิชาแขนงหนึ่งของวิชาคณิตศาสตร์ ซึ่งเป็นวิชาที่ว่าด้วยการเก็บรวบรวมข้อมูล การวิเคราะห์ข้อมูล การนำเสนอข้อมูล การตีความหรือการแปลความหมายของข้อมูล</a:t>
            </a:r>
            <a:r>
              <a:rPr lang="th-TH" sz="3600" b="1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0824681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1774" y="248265"/>
            <a:ext cx="77724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rgbClr val="292929"/>
                </a:solidFill>
                <a:effectLst/>
                <a:latin typeface="Angsana New" pitchFamily="18" charset="-34"/>
                <a:cs typeface="Angsana New" pitchFamily="18" charset="-34"/>
              </a:rPr>
              <a:t>สถิติพรรณนา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567" y="1248697"/>
            <a:ext cx="8610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  <a:latin typeface="AngsanaUPC" pitchFamily="18" charset="-34"/>
                <a:cs typeface="AngsanaUPC" pitchFamily="18" charset="-34"/>
              </a:rPr>
              <a:t>การแจกแจงความถี่</a:t>
            </a: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1.1 ความถี่ </a:t>
            </a:r>
            <a:r>
              <a:rPr lang="en-US" dirty="0">
                <a:effectLst/>
                <a:latin typeface="AngsanaUPC" pitchFamily="18" charset="-34"/>
                <a:cs typeface="AngsanaUPC" pitchFamily="18" charset="-34"/>
              </a:rPr>
              <a:t>(f)</a:t>
            </a:r>
          </a:p>
          <a:p>
            <a:pPr marL="609600" indent="-609600" algn="l" eaLnBrk="1" hangingPunct="1">
              <a:buFontTx/>
              <a:buNone/>
            </a:pPr>
            <a:r>
              <a:rPr lang="en-US" dirty="0">
                <a:effectLst/>
                <a:latin typeface="AngsanaUPC" pitchFamily="18" charset="-34"/>
                <a:cs typeface="AngsanaUPC" pitchFamily="18" charset="-34"/>
              </a:rPr>
              <a:t>	1.2</a:t>
            </a: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 สัดส่วน </a:t>
            </a:r>
            <a:r>
              <a:rPr lang="en-US" dirty="0">
                <a:effectLst/>
                <a:latin typeface="AngsanaUPC" pitchFamily="18" charset="-34"/>
                <a:cs typeface="AngsanaUPC" pitchFamily="18" charset="-34"/>
              </a:rPr>
              <a:t>(P)</a:t>
            </a:r>
            <a:endParaRPr lang="th-TH" dirty="0">
              <a:effectLst/>
              <a:latin typeface="AngsanaUPC" pitchFamily="18" charset="-34"/>
              <a:cs typeface="AngsanaUPC" pitchFamily="18" charset="-34"/>
            </a:endParaRP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	1.3 ร้อยละ </a:t>
            </a:r>
            <a:r>
              <a:rPr lang="en-US" dirty="0">
                <a:effectLst/>
                <a:latin typeface="AngsanaUPC" pitchFamily="18" charset="-34"/>
                <a:cs typeface="AngsanaUPC" pitchFamily="18" charset="-34"/>
              </a:rPr>
              <a:t>(%)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	1.4 แผนภูมิ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b="1" dirty="0">
                <a:effectLst/>
                <a:latin typeface="AngsanaUPC" pitchFamily="18" charset="-34"/>
                <a:cs typeface="AngsanaUPC" pitchFamily="18" charset="-34"/>
              </a:rPr>
              <a:t>การวัดค่ากลาง</a:t>
            </a: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2.1 ค่าเฉลี่ย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	2.2 ค่ามัธยฐาน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UPC" pitchFamily="18" charset="-34"/>
                <a:cs typeface="AngsanaUPC" pitchFamily="18" charset="-34"/>
              </a:rPr>
              <a:t>	2.3 ฐานนิยม</a:t>
            </a:r>
          </a:p>
        </p:txBody>
      </p:sp>
      <p:pic>
        <p:nvPicPr>
          <p:cNvPr id="82948" name="Picture 5" descr="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916488"/>
            <a:ext cx="2987675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03353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5400" b="1" dirty="0">
                <a:solidFill>
                  <a:schemeClr val="accent2">
                    <a:lumMod val="75000"/>
                  </a:schemeClr>
                </a:solidFill>
                <a:effectLst/>
              </a:rPr>
              <a:t>สถิติพรรณนา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610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3.</a:t>
            </a:r>
            <a:r>
              <a:rPr lang="th-TH" dirty="0"/>
              <a:t>	</a:t>
            </a:r>
            <a:r>
              <a:rPr lang="th-TH" b="1" dirty="0">
                <a:effectLst/>
              </a:rPr>
              <a:t>การวัดการกระจาย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</a:t>
            </a:r>
            <a:r>
              <a:rPr lang="th-TH" dirty="0">
                <a:effectLst/>
              </a:rPr>
              <a:t>3.1 พิสัย</a:t>
            </a:r>
            <a:endParaRPr lang="en-US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en-US" dirty="0">
                <a:effectLst/>
              </a:rPr>
              <a:t>	</a:t>
            </a:r>
            <a:r>
              <a:rPr lang="th-TH" dirty="0">
                <a:effectLst/>
              </a:rPr>
              <a:t>3</a:t>
            </a:r>
            <a:r>
              <a:rPr lang="en-US" sz="1800" dirty="0">
                <a:effectLst/>
              </a:rPr>
              <a:t>.2</a:t>
            </a:r>
            <a:r>
              <a:rPr lang="th-TH" sz="1800" dirty="0">
                <a:effectLst/>
              </a:rPr>
              <a:t> </a:t>
            </a:r>
            <a:r>
              <a:rPr lang="th-TH" dirty="0">
                <a:effectLst/>
              </a:rPr>
              <a:t>ควอไทล์</a:t>
            </a:r>
          </a:p>
          <a:p>
            <a:pPr marL="609600" indent="-609600" algn="l" eaLnBrk="1" hangingPunct="1">
              <a:defRPr/>
            </a:pPr>
            <a:r>
              <a:rPr lang="th-TH" dirty="0">
                <a:effectLst/>
              </a:rPr>
              <a:t>	3.3 ความแปรปรวน</a:t>
            </a:r>
            <a:endParaRPr lang="en-US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dirty="0">
                <a:effectLst/>
              </a:rPr>
              <a:t>	3.4 ค่าเบี่ยงเบนมาตรฐาน</a:t>
            </a:r>
          </a:p>
          <a:p>
            <a:pPr marL="609600" indent="-609600" algn="l" eaLnBrk="1" hangingPunct="1">
              <a:defRPr/>
            </a:pPr>
            <a:endParaRPr lang="th-TH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4.	การวัดความสัมพันธ์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	</a:t>
            </a:r>
            <a:r>
              <a:rPr lang="th-TH" dirty="0">
                <a:effectLst/>
              </a:rPr>
              <a:t>4.1 สหสัมพันธ์</a:t>
            </a:r>
          </a:p>
          <a:p>
            <a:pPr marL="609600" indent="-609600" algn="l" eaLnBrk="1" hangingPunct="1">
              <a:defRPr/>
            </a:pPr>
            <a:r>
              <a:rPr lang="th-TH" dirty="0">
                <a:effectLst/>
              </a:rPr>
              <a:t>	4.2 การทำนาย</a:t>
            </a:r>
          </a:p>
        </p:txBody>
      </p:sp>
      <p:pic>
        <p:nvPicPr>
          <p:cNvPr id="83972" name="Picture 5" descr="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41663"/>
            <a:ext cx="29876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43228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/>
                <a:latin typeface="DilleniaUPC" pitchFamily="18" charset="-34"/>
                <a:cs typeface="DilleniaUPC" pitchFamily="18" charset="-34"/>
              </a:rPr>
              <a:t>1. ความถี่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DilleniaUPC" pitchFamily="18" charset="-34"/>
                <a:cs typeface="DilleniaUPC" pitchFamily="18" charset="-34"/>
              </a:rPr>
              <a:t> (f)</a:t>
            </a:r>
            <a:endParaRPr lang="th-TH" sz="4400" b="1" dirty="0">
              <a:solidFill>
                <a:schemeClr val="accent2">
                  <a:lumMod val="75000"/>
                </a:schemeClr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610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dirty="0"/>
              <a:t>	</a:t>
            </a:r>
            <a:r>
              <a:rPr lang="th-TH" b="1" dirty="0">
                <a:effectLst/>
              </a:rPr>
              <a:t>หมายถึง จำนวนคนหรือสิ่งของหรือจำนวนค่าวัดนั้น ๆ ข้อมูลที่อยู่ในรูปของความถี่ วิเคราะห์ออกมาในรูปของสัดส่วน หรือร้อยละ และนำเสนอในรูปของตาราง หรือแผนภูมิ เพื่อให้มองเห็นชัดเจนขึ้น เช่น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</a:rPr>
              <a:t>ข้อมูล 	เพศ		ชาย 			200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</a:rPr>
              <a:t>				หญิง 			300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</a:rPr>
              <a:t>		สาขาวิชา		พลศึกษา			300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</a:rPr>
              <a:t>				สุขศึกษา   		  40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</a:rPr>
              <a:t>				นิเทศศาสตร์การกีฬา	100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</a:rPr>
              <a:t>				วิทยาศาสตร์การกีฬา	  60</a:t>
            </a:r>
            <a:r>
              <a:rPr lang="th-TH" b="1" dirty="0">
                <a:effectLst/>
              </a:rPr>
              <a:t>	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</a:rPr>
              <a:t>( จากข้อมูลให้วิเคราะห์ข้อมูลโดยใช้สถิติ สัดส่วนและร้อยละ)</a:t>
            </a:r>
          </a:p>
        </p:txBody>
      </p:sp>
      <p:pic>
        <p:nvPicPr>
          <p:cNvPr id="84996" name="Picture 5" descr="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05263"/>
            <a:ext cx="21240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98505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91440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/>
              </a:rPr>
              <a:t>2.การวัดค่ากลาง(การวัดแนวโน้มเข้าสู่ส่วนกลาง)</a:t>
            </a: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610600" cy="5410200"/>
          </a:xfrm>
        </p:spPr>
        <p:txBody>
          <a:bodyPr>
            <a:normAutofit lnSpcReduction="10000"/>
          </a:bodyPr>
          <a:lstStyle/>
          <a:p>
            <a:pPr marL="609600" indent="-609600" algn="l" eaLnBrk="1" hangingPunct="1"/>
            <a:r>
              <a:rPr lang="th-TH" sz="2800" b="1" dirty="0">
                <a:effectLst/>
              </a:rPr>
              <a:t>2.1	ฐานนิยม </a:t>
            </a:r>
            <a:r>
              <a:rPr lang="en-US" sz="2800" b="1" dirty="0">
                <a:effectLst/>
              </a:rPr>
              <a:t>(Mode)</a:t>
            </a:r>
            <a:r>
              <a:rPr lang="th-TH" sz="2800" b="1" dirty="0">
                <a:effectLst/>
              </a:rPr>
              <a:t>หมายถึง ค่าที่มีความถี่มากที่สุด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2.2	ค่าเฉลี่ย </a:t>
            </a:r>
            <a:r>
              <a:rPr lang="en-US" sz="2800" b="1" dirty="0">
                <a:effectLst/>
              </a:rPr>
              <a:t>(Mean : X)</a:t>
            </a:r>
            <a:endParaRPr lang="th-TH" sz="2800" b="1" dirty="0">
              <a:effectLst/>
            </a:endParaRPr>
          </a:p>
          <a:p>
            <a:pPr marL="609600" indent="-609600" algn="l" eaLnBrk="1" hangingPunct="1"/>
            <a:r>
              <a:rPr lang="th-TH" sz="2800" b="1" dirty="0">
                <a:effectLst/>
              </a:rPr>
              <a:t>			</a:t>
            </a:r>
            <a:r>
              <a:rPr lang="en-US" sz="2800" b="1" dirty="0">
                <a:effectLst/>
              </a:rPr>
              <a:t>X = </a:t>
            </a:r>
            <a:r>
              <a:rPr lang="en-US" sz="2800" b="1" dirty="0">
                <a:effectLst/>
                <a:cs typeface="Times New Roman" pitchFamily="18" charset="0"/>
              </a:rPr>
              <a:t>ΣX/n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2.3	ค่ามัธยฐาน</a:t>
            </a:r>
            <a:r>
              <a:rPr lang="en-US" sz="2800" b="1" dirty="0">
                <a:effectLst/>
              </a:rPr>
              <a:t> (Median)</a:t>
            </a:r>
            <a:r>
              <a:rPr lang="th-TH" sz="2800" b="1" dirty="0">
                <a:effectLst/>
              </a:rPr>
              <a:t> ค่าวัดของคนที่อยู่ตรงกลางเมื่อวัดจากค่าสูงไปต่ำหรือต่ำไปสูง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	10 	15 	14 	15 	14 	22 	21 	28 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	29 	25 	24 	15 	14 	16 	16 	18 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	17	30	28	27	28	24	26	24	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	20	20	21	20	23	20	22	24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	</a:t>
            </a:r>
            <a:r>
              <a:rPr lang="en-US" sz="2800" b="1" dirty="0">
                <a:effectLst/>
              </a:rPr>
              <a:t>23	20	25	24	27	28	19	23</a:t>
            </a:r>
          </a:p>
          <a:p>
            <a:pPr marL="609600" indent="-609600" algn="l" eaLnBrk="1" hangingPunct="1"/>
            <a:r>
              <a:rPr lang="th-TH" sz="2800" b="1" dirty="0">
                <a:effectLst/>
              </a:rPr>
              <a:t>(จงหาค่า ฐานนิยม ค่าเฉลี่ย และค่ามัธยฐาน จากจำนวนข้อมูล 40 ข้อมูลข้างบน)</a:t>
            </a: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>
            <a:off x="2066003" y="20991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>
            <a:off x="3016045" y="1664109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86022" name="Picture 8" descr="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64" y="763996"/>
            <a:ext cx="1500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45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163656"/>
            <a:ext cx="8219209" cy="1031298"/>
            <a:chOff x="0" y="614362"/>
            <a:chExt cx="2571749" cy="1543050"/>
          </a:xfrm>
        </p:grpSpPr>
        <p:sp>
          <p:nvSpPr>
            <p:cNvPr id="6" name="Rectangle 5"/>
            <p:cNvSpPr/>
            <p:nvPr/>
          </p:nvSpPr>
          <p:spPr>
            <a:xfrm>
              <a:off x="0" y="614362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614362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1.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การใช้เกณฑ์ประโยชน์ของการนำผลไปใช้ แบ่งเป็น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3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ประเภท</a:t>
              </a:r>
              <a:endParaRPr lang="en-US" sz="3200" b="1" kern="12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10320" y="1362278"/>
            <a:ext cx="8712968" cy="5215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การวิจัยพื้นฐานหรือการวิจัยบริสุทธิ์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Basic or Pure research) 	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ได้ผลเป็นข้อความรู้ ทฤษฎี เป็นการวิจัยเพื่อสนองความอยากรู้ของมนุษย์หรือเพิ่มพูนความรู้ของมนุษย์ ยังไม่สามารถนำมาใช้ประโยชน์ได้ในทันทีที่ได้ข้อค้นพบ มักทำในห้องปฏิบัติการหรือห้องทดลอง 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การวิจัยประยุกต์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Applied research) 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นำผลจากข้อความรู้ ทฤษฎีที่มีผู้ศึกษาไว้แล้วมาประยุกต์ใช้ให้เกิดประโยชน์แก่มนุษย์ เพื่อทำให้ชีวิตมีความสุข และความสะดวกสบายยิ่งขึ้น 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การวิจัยปฏิบัติการ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Action research)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นำผลที่ได้ใช้แก้ปัญหาเฉพาะหน้าหรืองานในหน้าที่ของตนเองหรือของทั้งหน่วยงาน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42429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438" y="159774"/>
            <a:ext cx="8458200" cy="59731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/>
              </a:rPr>
              <a:t>3. การวัดการกระจายของข้อมูล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610600" cy="5410200"/>
          </a:xfrm>
        </p:spPr>
        <p:txBody>
          <a:bodyPr>
            <a:normAutofit lnSpcReduction="10000"/>
          </a:bodyPr>
          <a:lstStyle/>
          <a:p>
            <a:pPr marL="609600" indent="-609600" algn="l" eaLnBrk="1" hangingPunct="1">
              <a:defRPr/>
            </a:pPr>
            <a:r>
              <a:rPr lang="th-TH" sz="2800" dirty="0"/>
              <a:t>	</a:t>
            </a:r>
            <a:r>
              <a:rPr lang="th-TH" sz="2800" b="1" dirty="0">
                <a:effectLst/>
                <a:latin typeface="+mj-lt"/>
              </a:rPr>
              <a:t>ในการรายงานของข้อมูลถ้าใช้ค่ากลางจะต้องรายงานค่ากระจายของข้อมูลประกอบด้วยเพื่อให้สามารถมองภาพรวมของข้อมูลกระจ่างขึ้น</a:t>
            </a:r>
          </a:p>
          <a:p>
            <a:pPr marL="609600" indent="-609600" algn="l" eaLnBrk="1" hangingPunct="1">
              <a:defRPr/>
            </a:pPr>
            <a:r>
              <a:rPr lang="th-TH" sz="2800" b="1" dirty="0">
                <a:effectLst/>
                <a:latin typeface="+mj-lt"/>
              </a:rPr>
              <a:t>3.1    พิสัย </a:t>
            </a:r>
            <a:r>
              <a:rPr lang="en-US" sz="2800" b="1" dirty="0">
                <a:effectLst/>
                <a:latin typeface="+mj-lt"/>
              </a:rPr>
              <a:t>(Range)</a:t>
            </a:r>
            <a:r>
              <a:rPr lang="th-TH" sz="2800" b="1" dirty="0">
                <a:effectLst/>
                <a:latin typeface="+mj-lt"/>
              </a:rPr>
              <a:t> ค่าช่วงห่างระหว่างค่าสูงสุดกับค่าต่ำสุด เป็นการมองภาพการกระจายของข้อมูลอย่างเคร่า ๆ </a:t>
            </a:r>
          </a:p>
          <a:p>
            <a:pPr marL="609600" indent="-609600" algn="l" eaLnBrk="1" hangingPunct="1">
              <a:defRPr/>
            </a:pPr>
            <a:r>
              <a:rPr lang="th-TH" sz="2800" b="1" dirty="0">
                <a:effectLst/>
                <a:latin typeface="+mj-lt"/>
              </a:rPr>
              <a:t>3.2	ควอไทล์</a:t>
            </a:r>
            <a:r>
              <a:rPr lang="en-US" sz="2800" b="1" dirty="0">
                <a:effectLst/>
                <a:latin typeface="+mj-lt"/>
              </a:rPr>
              <a:t> (Quartile) </a:t>
            </a:r>
            <a:r>
              <a:rPr lang="th-TH" sz="2800" b="1" dirty="0">
                <a:effectLst/>
                <a:latin typeface="+mj-lt"/>
              </a:rPr>
              <a:t>ค่าวัดของคนที่อยู่ในตำแหน่งที่ 25</a:t>
            </a:r>
            <a:r>
              <a:rPr lang="en-US" sz="2800" b="1" dirty="0">
                <a:effectLst/>
                <a:latin typeface="+mj-lt"/>
              </a:rPr>
              <a:t>%,50%,75%</a:t>
            </a:r>
            <a:r>
              <a:rPr lang="th-TH" sz="2800" b="1" dirty="0">
                <a:effectLst/>
                <a:latin typeface="+mj-lt"/>
              </a:rPr>
              <a:t>ของคนทั้งหมด เมื่อเรียงวัดตามลำดับจากต่ำไปสูง</a:t>
            </a:r>
          </a:p>
          <a:p>
            <a:pPr marL="609600" indent="-609600" algn="l" eaLnBrk="1" hangingPunct="1">
              <a:defRPr/>
            </a:pPr>
            <a:r>
              <a:rPr lang="th-TH" sz="2800" b="1" dirty="0">
                <a:effectLst/>
                <a:latin typeface="+mj-lt"/>
              </a:rPr>
              <a:t>3.3 	ความแปรปรวน </a:t>
            </a:r>
            <a:r>
              <a:rPr lang="en-US" sz="2800" b="1" dirty="0">
                <a:effectLst/>
                <a:latin typeface="+mj-lt"/>
              </a:rPr>
              <a:t>(Variance)</a:t>
            </a:r>
            <a:r>
              <a:rPr lang="th-TH" sz="2800" b="1" dirty="0">
                <a:effectLst/>
                <a:latin typeface="+mj-lt"/>
              </a:rPr>
              <a:t> ค่ากำลังสองของค่าวัดที่เบี่ยงเบนไปจากค่าเฉลี่ย</a:t>
            </a:r>
          </a:p>
          <a:p>
            <a:pPr marL="609600" indent="-609600" algn="l" eaLnBrk="1" hangingPunct="1">
              <a:defRPr/>
            </a:pPr>
            <a:r>
              <a:rPr lang="th-TH" sz="2800" b="1" dirty="0">
                <a:effectLst/>
                <a:latin typeface="+mj-lt"/>
              </a:rPr>
              <a:t>3.4	ค่าเบี่ยงเบนมาตรฐาน </a:t>
            </a:r>
            <a:r>
              <a:rPr lang="en-US" sz="2800" b="1" dirty="0">
                <a:effectLst/>
                <a:latin typeface="+mj-lt"/>
              </a:rPr>
              <a:t>(Standard Deviation)</a:t>
            </a:r>
            <a:r>
              <a:rPr lang="th-TH" sz="2800" b="1" dirty="0">
                <a:effectLst/>
                <a:latin typeface="+mj-lt"/>
              </a:rPr>
              <a:t> คือค่า </a:t>
            </a:r>
            <a:r>
              <a:rPr lang="en-US" sz="2800" b="1" dirty="0">
                <a:effectLst/>
                <a:latin typeface="+mj-lt"/>
                <a:cs typeface="Times New Roman" pitchFamily="18" charset="0"/>
              </a:rPr>
              <a:t>√</a:t>
            </a:r>
            <a:r>
              <a:rPr lang="th-TH" sz="2800" b="1" dirty="0">
                <a:effectLst/>
                <a:latin typeface="+mj-lt"/>
              </a:rPr>
              <a:t> ของ</a:t>
            </a:r>
            <a:r>
              <a:rPr lang="en-US" sz="2800" b="1" dirty="0">
                <a:effectLst/>
                <a:latin typeface="+mj-lt"/>
              </a:rPr>
              <a:t> Variance </a:t>
            </a:r>
          </a:p>
          <a:p>
            <a:pPr marL="609600" indent="-609600" algn="l" eaLnBrk="1" hangingPunct="1">
              <a:defRPr/>
            </a:pPr>
            <a:r>
              <a:rPr lang="en-US" sz="2800" b="1" dirty="0">
                <a:effectLst/>
              </a:rPr>
              <a:t>					         </a:t>
            </a:r>
            <a:r>
              <a:rPr lang="en-US" sz="1600" b="1" dirty="0">
                <a:effectLst/>
              </a:rPr>
              <a:t>2</a:t>
            </a:r>
            <a:r>
              <a:rPr lang="en-US" sz="2800" b="1" dirty="0">
                <a:effectLst/>
              </a:rPr>
              <a:t>	</a:t>
            </a:r>
          </a:p>
          <a:p>
            <a:pPr marL="609600" indent="-609600" algn="l" eaLnBrk="1" hangingPunct="1">
              <a:defRPr/>
            </a:pPr>
            <a:r>
              <a:rPr lang="en-US" sz="2800" b="1" dirty="0">
                <a:effectLst/>
              </a:rPr>
              <a:t>			S.D. </a:t>
            </a:r>
            <a:r>
              <a:rPr lang="th-TH" sz="2800" b="1" dirty="0">
                <a:effectLst/>
              </a:rPr>
              <a:t>หรือ </a:t>
            </a:r>
            <a:r>
              <a:rPr lang="en-US" sz="2800" b="1" dirty="0">
                <a:effectLst/>
              </a:rPr>
              <a:t>S   = </a:t>
            </a:r>
            <a:r>
              <a:rPr lang="en-US" sz="2800" b="1" dirty="0">
                <a:effectLst/>
                <a:cs typeface="Times New Roman" pitchFamily="18" charset="0"/>
              </a:rPr>
              <a:t>√  S</a:t>
            </a:r>
            <a:endParaRPr lang="th-TH" sz="2800" b="1" dirty="0">
              <a:effectLst/>
            </a:endParaRPr>
          </a:p>
          <a:p>
            <a:pPr marL="609600" indent="-609600" eaLnBrk="1" hangingPunct="1">
              <a:defRPr/>
            </a:pPr>
            <a:endParaRPr lang="th-TH" sz="2800" b="1" dirty="0">
              <a:effectLst/>
            </a:endParaRP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4103073" y="5311059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4179273" y="531105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87046" name="Picture 7" descr="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373688"/>
            <a:ext cx="248443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1544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482" y="103034"/>
            <a:ext cx="8748712" cy="838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6000" dirty="0">
                <a:solidFill>
                  <a:srgbClr val="006600"/>
                </a:solidFill>
                <a:effectLst/>
              </a:rPr>
              <a:t>หาค่าเฉลี่ย/ค่ามัธยฐาน/ค่าพิสัย จากข้อมูล</a:t>
            </a:r>
            <a:r>
              <a:rPr lang="th-TH" dirty="0">
                <a:effectLst/>
              </a:rPr>
              <a:t>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610600" cy="54102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th-TH" sz="2800" dirty="0"/>
              <a:t>		</a:t>
            </a:r>
            <a:r>
              <a:rPr lang="th-TH" sz="3600" b="1" dirty="0">
                <a:effectLst/>
              </a:rPr>
              <a:t>71	57	52	46	46	52	56	66	64	56	51	43	43	51	55	63	62	53	50	42	42	49	53	62	62	53	48	40	38	48	53	60	58	52	47	35	33	46	52	58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</a:rPr>
              <a:t>ค่าเฉลี่ย	</a:t>
            </a:r>
            <a:r>
              <a:rPr lang="en-US" sz="3600" b="1" dirty="0">
                <a:effectLst/>
              </a:rPr>
              <a:t>=</a:t>
            </a:r>
            <a:r>
              <a:rPr lang="th-TH" sz="3600" b="1" dirty="0">
                <a:effectLst/>
              </a:rPr>
              <a:t> 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</a:rPr>
              <a:t>ค่ามัธยฐาน</a:t>
            </a:r>
            <a:r>
              <a:rPr lang="en-US" sz="3600" b="1" dirty="0">
                <a:effectLst/>
              </a:rPr>
              <a:t>	=</a:t>
            </a:r>
            <a:endParaRPr lang="th-TH" sz="3600" b="1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</a:rPr>
              <a:t>ค่าพิสัย	</a:t>
            </a:r>
            <a:r>
              <a:rPr lang="en-US" sz="3600" b="1" dirty="0">
                <a:effectLst/>
              </a:rPr>
              <a:t>=</a:t>
            </a:r>
            <a:endParaRPr lang="th-TH" sz="3600" b="1" dirty="0">
              <a:effectLst/>
            </a:endParaRPr>
          </a:p>
        </p:txBody>
      </p:sp>
      <p:pic>
        <p:nvPicPr>
          <p:cNvPr id="88068" name="Picture 5" descr="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32766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74089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>
                <a:solidFill>
                  <a:srgbClr val="003300"/>
                </a:solidFill>
              </a:rPr>
              <a:t>การวิเคราะห์ข้อมูลและการแปลความหมาย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638" y="2307405"/>
            <a:ext cx="7895918" cy="2766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/>
              <a:t>การวิเคราะห์ข้อมูล เริ่มจากการนำข้อมูลมาจัดระเบียบด้วยการแยกประเภทให้เป็นหมวดหมู่ให้อยู่ในที่อ่านเข้าใจง่ายและสะดวกต่อการวิเคราะห์ ในขั้นตอนนี้ผู้วิจัยต้องอาศัยความรู้ทางสถิติเข้ามาเกี่ยวข้อง โดยต้องเลือกใช้สถิติให้สอดคล้องกับระดับข้อมูลและสมมติฐาน</a:t>
            </a:r>
          </a:p>
        </p:txBody>
      </p:sp>
    </p:spTree>
    <p:extLst>
      <p:ext uri="{BB962C8B-B14F-4D97-AF65-F5344CB8AC3E}">
        <p14:creationId xmlns:p14="http://schemas.microsoft.com/office/powerpoint/2010/main" val="212173291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6000" dirty="0">
                <a:solidFill>
                  <a:srgbClr val="003300"/>
                </a:solidFill>
                <a:effectLst/>
              </a:rPr>
              <a:t>การวิเคราะห์ข้อมูลและการแปลความหมาย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143000"/>
            <a:ext cx="8839200" cy="54102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การเตรียมเพื่อการวิเคราะห์</a:t>
            </a: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</a:rPr>
              <a:t>	</a:t>
            </a:r>
            <a:r>
              <a:rPr lang="th-TH" dirty="0">
                <a:effectLst/>
              </a:rPr>
              <a:t>1.1 ขั้นบรรณจักร </a:t>
            </a:r>
            <a:r>
              <a:rPr lang="en-US" dirty="0">
                <a:effectLst/>
              </a:rPr>
              <a:t>(Editing)</a:t>
            </a:r>
            <a:r>
              <a:rPr lang="th-TH" dirty="0">
                <a:effectLst/>
              </a:rPr>
              <a:t> การตรวจแบบสอบถาม แบบสัมภาษณ์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</a:rPr>
              <a:t>	1.2 ขั้นลงรหัส </a:t>
            </a:r>
            <a:r>
              <a:rPr lang="en-US" dirty="0">
                <a:effectLst/>
              </a:rPr>
              <a:t>(Coding)</a:t>
            </a:r>
            <a:r>
              <a:rPr lang="th-TH" dirty="0">
                <a:effectLst/>
              </a:rPr>
              <a:t> การกำหนดตัวเลขให้แก่คำตอบและการให้ค่าคะแนนตามความคิดเห็น</a:t>
            </a:r>
          </a:p>
          <a:p>
            <a:pPr marL="609600" indent="-609600" algn="l" eaLnBrk="1" hangingPunct="1"/>
            <a:r>
              <a:rPr lang="th-TH" b="1" dirty="0">
                <a:effectLst/>
              </a:rPr>
              <a:t>2.	การวิเคราะห์ข้อมูล</a:t>
            </a:r>
            <a:endParaRPr lang="en-US" b="1" dirty="0">
              <a:effectLst/>
            </a:endParaRPr>
          </a:p>
          <a:p>
            <a:pPr marL="609600" indent="-609600" algn="l" eaLnBrk="1" hangingPunct="1"/>
            <a:r>
              <a:rPr lang="th-TH" b="1" dirty="0">
                <a:effectLst/>
              </a:rPr>
              <a:t>	</a:t>
            </a:r>
            <a:r>
              <a:rPr lang="th-TH" dirty="0">
                <a:effectLst/>
              </a:rPr>
              <a:t>2.1 ตารางข้อมูล</a:t>
            </a:r>
          </a:p>
          <a:p>
            <a:pPr marL="609600" indent="-609600" algn="l" eaLnBrk="1" hangingPunct="1"/>
            <a:r>
              <a:rPr lang="th-TH" dirty="0">
                <a:effectLst/>
              </a:rPr>
              <a:t>	2.2 ทำสรุปข้อมูล</a:t>
            </a:r>
          </a:p>
          <a:p>
            <a:pPr marL="609600" indent="-609600" algn="l" eaLnBrk="1" hangingPunct="1"/>
            <a:r>
              <a:rPr lang="th-TH" dirty="0">
                <a:effectLst/>
              </a:rPr>
              <a:t>	2.3 วิเคราะห์ออกมาในรูปการทดสอบสมมติฐาน</a:t>
            </a:r>
          </a:p>
          <a:p>
            <a:pPr marL="609600" indent="-609600" algn="l" eaLnBrk="1" hangingPunct="1"/>
            <a:r>
              <a:rPr lang="th-TH" dirty="0">
                <a:effectLst/>
              </a:rPr>
              <a:t>	2.4 วิเคราะห์เพื่ออ้างอิงถึงกลุ่มประชากร</a:t>
            </a:r>
          </a:p>
        </p:txBody>
      </p:sp>
      <p:pic>
        <p:nvPicPr>
          <p:cNvPr id="99332" name="Picture 6" descr="2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084763"/>
            <a:ext cx="305911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6801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04813"/>
            <a:ext cx="91440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dirty="0">
                <a:solidFill>
                  <a:srgbClr val="003300"/>
                </a:solidFill>
                <a:effectLst/>
              </a:rPr>
              <a:t>การวิเคราะห์ข้อมูลและการแปลความหมาย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8839200" cy="52578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 startAt="3"/>
            </a:pPr>
            <a:r>
              <a:rPr lang="th-TH" sz="2800" b="1" dirty="0">
                <a:effectLst/>
                <a:latin typeface="Angsana New" pitchFamily="18" charset="-34"/>
                <a:cs typeface="Angsana New" pitchFamily="18" charset="-34"/>
              </a:rPr>
              <a:t>การแปลความหมาย ยึดหลักการดังนี้.</a:t>
            </a:r>
          </a:p>
          <a:p>
            <a:pPr algn="l" eaLnBrk="1" hangingPunct="1"/>
            <a:endParaRPr lang="th-TH" b="1" dirty="0">
              <a:effectLst/>
              <a:latin typeface="Angsana New" pitchFamily="18" charset="-34"/>
              <a:cs typeface="Angsana New" pitchFamily="18" charset="-34"/>
            </a:endParaRPr>
          </a:p>
          <a:p>
            <a:pPr marL="609600" indent="-609600" algn="l" eaLnBrk="1" hangingPunct="1">
              <a:buFontTx/>
              <a:buNone/>
            </a:pPr>
            <a:r>
              <a:rPr lang="th-TH" b="1" dirty="0">
                <a:effectLst/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dirty="0">
                <a:effectLst/>
                <a:latin typeface="Angsana New" pitchFamily="18" charset="-34"/>
              </a:rPr>
              <a:t>3.1 ต้องคำนึงถึงผลกระทบจากองค์ประกอบอื่น </a:t>
            </a:r>
            <a:r>
              <a:rPr lang="en-US" dirty="0">
                <a:effectLst/>
                <a:latin typeface="Angsana New" pitchFamily="18" charset="-34"/>
              </a:rPr>
              <a:t>(</a:t>
            </a:r>
            <a:r>
              <a:rPr lang="en-US" dirty="0" err="1">
                <a:effectLst/>
                <a:latin typeface="Angsana New" pitchFamily="18" charset="-34"/>
              </a:rPr>
              <a:t>Uncontrol</a:t>
            </a:r>
            <a:r>
              <a:rPr lang="en-US" dirty="0">
                <a:effectLst/>
                <a:latin typeface="Angsana New" pitchFamily="18" charset="-34"/>
              </a:rPr>
              <a:t> Factor)</a:t>
            </a:r>
          </a:p>
          <a:p>
            <a:pPr marL="609600" indent="-609600" algn="l" eaLnBrk="1" hangingPunct="1">
              <a:buFontTx/>
              <a:buNone/>
            </a:pPr>
            <a:r>
              <a:rPr lang="en-US" dirty="0">
                <a:effectLst/>
                <a:latin typeface="Angsana New" pitchFamily="18" charset="-34"/>
              </a:rPr>
              <a:t>	3.2</a:t>
            </a:r>
            <a:r>
              <a:rPr lang="th-TH" dirty="0">
                <a:effectLst/>
                <a:latin typeface="Angsana New" pitchFamily="18" charset="-34"/>
              </a:rPr>
              <a:t> การลงสรุปผลการวิจัยให้เป็นกรณีทั่วไปต้องแน่ใจว่ากลุ่มตัวอย่างเป็นตัวแทนของประชากร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 New" pitchFamily="18" charset="-34"/>
              </a:rPr>
              <a:t>	3.3 การแปลความหมายไม่ควรแปลให้เกินขอบเขตของข้อมูลที่มีอยู่และต้องคำนึงถึงข้อจำกัดของการศึกษาด้วย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 New" pitchFamily="18" charset="-34"/>
              </a:rPr>
              <a:t>	3.4 การอแปลความหมายต้องทำตามข้อเท็จจริง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  <a:latin typeface="Angsana New" pitchFamily="18" charset="-34"/>
              </a:rPr>
              <a:t>	3.5 การแปลความหมายเมื่อสมมติฐานกลาง</a:t>
            </a:r>
            <a:r>
              <a:rPr lang="en-US" dirty="0">
                <a:effectLst/>
                <a:latin typeface="Angsana New" pitchFamily="18" charset="-34"/>
              </a:rPr>
              <a:t>(Null Hypothesis) </a:t>
            </a:r>
            <a:r>
              <a:rPr lang="th-TH" dirty="0">
                <a:effectLst/>
                <a:latin typeface="Angsana New" pitchFamily="18" charset="-34"/>
              </a:rPr>
              <a:t>ยังอยู่</a:t>
            </a:r>
          </a:p>
        </p:txBody>
      </p:sp>
      <p:pic>
        <p:nvPicPr>
          <p:cNvPr id="100356" name="Picture 5" descr="2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5292469"/>
            <a:ext cx="298767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29255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652" y="179439"/>
            <a:ext cx="84582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dirty="0">
                <a:solidFill>
                  <a:srgbClr val="003300"/>
                </a:solidFill>
                <a:effectLst/>
              </a:rPr>
              <a:t>การวิเคราะห์ข้อมูลและการแปลความหมาย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600200"/>
            <a:ext cx="8839200" cy="5257800"/>
          </a:xfrm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th-TH" dirty="0"/>
              <a:t>	</a:t>
            </a:r>
            <a:r>
              <a:rPr lang="th-TH" sz="3600" dirty="0"/>
              <a:t>3.6 การแปลความหมายเมื่อปฏิเสธข้อสมมติฐานกลาง</a:t>
            </a:r>
          </a:p>
          <a:p>
            <a:pPr marL="609600" indent="-609600" algn="l" eaLnBrk="1" hangingPunct="1">
              <a:defRPr/>
            </a:pPr>
            <a:r>
              <a:rPr lang="th-TH" sz="3600" dirty="0"/>
              <a:t>	3.7 การพบความสัมพันธ์อื่นที่ไม่ใช่สมมติฐานก็ควรจะ กล่าวถึงในการแปลผลด้วย</a:t>
            </a:r>
          </a:p>
          <a:p>
            <a:pPr marL="609600" indent="-609600" algn="l" eaLnBrk="1" hangingPunct="1">
              <a:defRPr/>
            </a:pPr>
            <a:r>
              <a:rPr lang="th-TH" sz="3600" dirty="0"/>
              <a:t>	3.8 การสรุปและการทำให้เป็นกรณีทั่วไป</a:t>
            </a:r>
          </a:p>
        </p:txBody>
      </p:sp>
    </p:spTree>
    <p:extLst>
      <p:ext uri="{BB962C8B-B14F-4D97-AF65-F5344CB8AC3E}">
        <p14:creationId xmlns:p14="http://schemas.microsoft.com/office/powerpoint/2010/main" val="248758510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9900"/>
                </a:solidFill>
                <a:effectLst/>
              </a:rPr>
              <a:t>การวิจัยเชิงทดลอง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219200"/>
            <a:ext cx="8458200" cy="5638800"/>
          </a:xfrm>
        </p:spPr>
        <p:txBody>
          <a:bodyPr/>
          <a:lstStyle/>
          <a:p>
            <a:pPr marL="609600" indent="-609600" algn="l" eaLnBrk="1" hangingPunct="1"/>
            <a:r>
              <a:rPr lang="th-TH" b="1" dirty="0">
                <a:effectLst/>
              </a:rPr>
              <a:t>การวิจัยเชิงทดลอง ต้องประกอบด้วยสิ่งต่อไปนี้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b="1" dirty="0">
                <a:effectLst/>
              </a:rPr>
              <a:t>ข้อสมมติฐาน</a:t>
            </a:r>
            <a:r>
              <a:rPr lang="en-US" b="1" dirty="0">
                <a:effectLst/>
              </a:rPr>
              <a:t>(Hypothesis)</a:t>
            </a:r>
          </a:p>
          <a:p>
            <a:pPr marL="609600" indent="-609600" algn="l" eaLnBrk="1" hangingPunct="1">
              <a:buFontTx/>
              <a:buNone/>
            </a:pPr>
            <a:r>
              <a:rPr lang="en-US" dirty="0">
                <a:effectLst/>
              </a:rPr>
              <a:t>	</a:t>
            </a:r>
            <a:r>
              <a:rPr lang="th-TH" dirty="0">
                <a:effectLst/>
              </a:rPr>
              <a:t>ต้องมีการคาดคะเนว่าผลการวิจัยน่าจะออกมาในรูปแบบใด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b="1" dirty="0">
                <a:effectLst/>
              </a:rPr>
              <a:t>ตัวแปร</a:t>
            </a:r>
            <a:r>
              <a:rPr lang="en-US" b="1" dirty="0">
                <a:effectLst/>
              </a:rPr>
              <a:t> (Variable)</a:t>
            </a:r>
            <a:endParaRPr lang="th-TH" b="1" dirty="0">
              <a:effectLst/>
            </a:endParaRP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</a:rPr>
              <a:t>	2.1 ตัวแปรตาม </a:t>
            </a:r>
            <a:r>
              <a:rPr lang="en-US" dirty="0">
                <a:effectLst/>
              </a:rPr>
              <a:t>(Dependent Variable)</a:t>
            </a:r>
          </a:p>
          <a:p>
            <a:pPr marL="609600" indent="-609600" algn="l" eaLnBrk="1" hangingPunct="1">
              <a:buFontTx/>
              <a:buNone/>
            </a:pPr>
            <a:r>
              <a:rPr lang="en-US" dirty="0">
                <a:effectLst/>
              </a:rPr>
              <a:t>	2.2 </a:t>
            </a:r>
            <a:r>
              <a:rPr lang="th-TH" dirty="0">
                <a:effectLst/>
              </a:rPr>
              <a:t>ตัวแปรอิสระหรือตัวแปรต้น</a:t>
            </a:r>
            <a:r>
              <a:rPr lang="en-US" dirty="0">
                <a:effectLst/>
              </a:rPr>
              <a:t> (Independent Variable)</a:t>
            </a:r>
            <a:endParaRPr lang="th-TH" dirty="0">
              <a:effectLst/>
            </a:endParaRP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th-TH" b="1" dirty="0">
                <a:effectLst/>
              </a:rPr>
              <a:t>การควบคุม</a:t>
            </a:r>
            <a:r>
              <a:rPr lang="en-US" b="1" dirty="0">
                <a:effectLst/>
              </a:rPr>
              <a:t> (Control)</a:t>
            </a:r>
            <a:endParaRPr lang="th-TH" b="1" dirty="0">
              <a:effectLst/>
            </a:endParaRP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</a:rPr>
              <a:t>	3.1 ควบคุมก่อนการทดลอง</a:t>
            </a:r>
          </a:p>
          <a:p>
            <a:pPr marL="609600" indent="-609600" algn="l" eaLnBrk="1" hangingPunct="1">
              <a:buFontTx/>
              <a:buNone/>
            </a:pPr>
            <a:r>
              <a:rPr lang="th-TH" dirty="0">
                <a:effectLst/>
              </a:rPr>
              <a:t>	3.2 ควบคุมระหว่างการทดลอง</a:t>
            </a:r>
          </a:p>
          <a:p>
            <a:pPr marL="609600" indent="-609600" eaLnBrk="1" hangingPunct="1">
              <a:buFontTx/>
              <a:buAutoNum type="arabicPeriod" startAt="2"/>
            </a:pPr>
            <a:endParaRPr lang="th-TH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557383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000" b="1" dirty="0">
                <a:solidFill>
                  <a:srgbClr val="009900"/>
                </a:solidFill>
                <a:effectLst/>
              </a:rPr>
              <a:t>วิธีควบคุมตัวแปรเกิน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219200"/>
            <a:ext cx="8458200" cy="51717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2800" dirty="0">
                <a:effectLst/>
              </a:rPr>
              <a:t>การถอด</a:t>
            </a:r>
            <a:r>
              <a:rPr lang="en-US" sz="2800" dirty="0">
                <a:effectLst/>
              </a:rPr>
              <a:t> (Removing)</a:t>
            </a:r>
            <a:endParaRPr lang="th-TH" sz="2800" dirty="0">
              <a:effectLst/>
            </a:endParaRP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2800" dirty="0">
                <a:effectLst/>
              </a:rPr>
              <a:t>การจับคู่</a:t>
            </a:r>
            <a:r>
              <a:rPr lang="en-US" sz="2800" dirty="0">
                <a:effectLst/>
              </a:rPr>
              <a:t> (Matching)</a:t>
            </a:r>
            <a:endParaRPr lang="th-TH" sz="2800" dirty="0">
              <a:effectLst/>
            </a:endParaRP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th-TH" sz="2800" dirty="0">
                <a:effectLst/>
              </a:rPr>
              <a:t>การสมดุลย์</a:t>
            </a:r>
            <a:r>
              <a:rPr lang="en-US" sz="2800" dirty="0">
                <a:effectLst/>
              </a:rPr>
              <a:t> (Balancing)</a:t>
            </a:r>
            <a:endParaRPr lang="th-TH" sz="2800" dirty="0">
              <a:effectLst/>
            </a:endParaRPr>
          </a:p>
          <a:p>
            <a:pPr marL="609600" indent="-609600" algn="l" eaLnBrk="1" hangingPunct="1">
              <a:buFontTx/>
              <a:buAutoNum type="arabicPeriod" startAt="4"/>
            </a:pPr>
            <a:r>
              <a:rPr lang="th-TH" sz="2800" dirty="0">
                <a:effectLst/>
              </a:rPr>
              <a:t>การวิเคราะห์ความแปรปรวนร่วม</a:t>
            </a:r>
            <a:r>
              <a:rPr lang="en-US" sz="2800" dirty="0">
                <a:effectLst/>
              </a:rPr>
              <a:t> (ANCOVA)</a:t>
            </a:r>
            <a:endParaRPr lang="th-TH" sz="2800" dirty="0">
              <a:effectLst/>
            </a:endParaRPr>
          </a:p>
          <a:p>
            <a:pPr marL="609600" indent="-609600" algn="l" eaLnBrk="1" hangingPunct="1">
              <a:buFontTx/>
              <a:buAutoNum type="arabicPeriod" startAt="5"/>
            </a:pPr>
            <a:r>
              <a:rPr lang="th-TH" sz="2800" dirty="0">
                <a:effectLst/>
              </a:rPr>
              <a:t>การสุ่ม</a:t>
            </a:r>
            <a:r>
              <a:rPr lang="en-US" sz="2800" dirty="0">
                <a:effectLst/>
              </a:rPr>
              <a:t> (Randomization)</a:t>
            </a:r>
          </a:p>
          <a:p>
            <a:pPr marL="609600" indent="-609600" eaLnBrk="1" hangingPunct="1">
              <a:buFontTx/>
              <a:buNone/>
            </a:pPr>
            <a:r>
              <a:rPr lang="th-TH" sz="2800" dirty="0">
                <a:effectLst/>
              </a:rPr>
              <a:t>(การเลือกแบบทดลองที่ดีก็เป็นการควบคุมตัวแปรเกินอีกทางหนึ่ง)</a:t>
            </a:r>
          </a:p>
          <a:p>
            <a:pPr marL="742950" indent="-742950" algn="l">
              <a:buAutoNum type="arabicPeriod" startAt="6"/>
              <a:defRPr/>
            </a:pPr>
            <a:r>
              <a:rPr lang="th-TH" sz="2800" dirty="0"/>
              <a:t>การทดลองหรือปฏิบัติ</a:t>
            </a:r>
            <a:r>
              <a:rPr lang="en-US" sz="2800" dirty="0"/>
              <a:t> (Manipulate)</a:t>
            </a:r>
            <a:endParaRPr lang="th-TH" sz="2800" dirty="0"/>
          </a:p>
          <a:p>
            <a:pPr marL="742950" indent="-742950" algn="l">
              <a:buAutoNum type="arabicPeriod" startAt="6"/>
              <a:defRPr/>
            </a:pPr>
            <a:r>
              <a:rPr lang="th-TH" sz="2800" dirty="0"/>
              <a:t>การสังเกต </a:t>
            </a:r>
            <a:r>
              <a:rPr lang="en-US" sz="2800" dirty="0"/>
              <a:t>(Observation)</a:t>
            </a:r>
            <a:endParaRPr lang="th-TH" sz="2800" dirty="0"/>
          </a:p>
          <a:p>
            <a:pPr marL="742950" indent="-742950" algn="l">
              <a:buAutoNum type="arabicPeriod" startAt="6"/>
              <a:defRPr/>
            </a:pPr>
            <a:r>
              <a:rPr lang="th-TH" sz="2800" dirty="0"/>
              <a:t>การทดลองซ้ำ</a:t>
            </a:r>
            <a:r>
              <a:rPr lang="en-US" sz="2800" dirty="0"/>
              <a:t> (Replication)</a:t>
            </a:r>
            <a:endParaRPr lang="th-TH" sz="2800" dirty="0"/>
          </a:p>
          <a:p>
            <a:pPr marL="609600" indent="-609600" algn="l" eaLnBrk="1" hangingPunct="1">
              <a:buFontTx/>
              <a:buNone/>
            </a:pPr>
            <a:endParaRPr lang="th-TH" sz="3600" dirty="0">
              <a:effectLst/>
            </a:endParaRPr>
          </a:p>
          <a:p>
            <a:pPr marL="609600" indent="-609600" eaLnBrk="1" hangingPunct="1"/>
            <a:endParaRPr lang="th-TH" sz="3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35613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rgbClr val="009900"/>
                </a:solidFill>
                <a:effectLst/>
              </a:rPr>
              <a:t>ขั้นตอนการวิจัยเชิงทดลอง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458200" cy="57912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3200" dirty="0">
                <a:effectLst/>
              </a:rPr>
              <a:t>เลือกและตั้งปัญหาการวิจัย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3200" dirty="0">
                <a:effectLst/>
              </a:rPr>
              <a:t>ตั้งสมมติฐาน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3200" dirty="0">
                <a:effectLst/>
              </a:rPr>
              <a:t>ออกแบบการวิจัย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200" dirty="0">
                <a:effectLst/>
              </a:rPr>
              <a:t>	3.1 บอกตัวแปรตาม/ตัวแปรทดลอง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200" dirty="0">
                <a:effectLst/>
              </a:rPr>
              <a:t>	3.2 เลือกแบบทดลอง </a:t>
            </a:r>
            <a:r>
              <a:rPr lang="en-US" sz="3200" dirty="0">
                <a:effectLst/>
              </a:rPr>
              <a:t>(Experimental Design)</a:t>
            </a:r>
            <a:endParaRPr lang="th-TH" sz="3200" dirty="0">
              <a:effectLst/>
            </a:endParaRPr>
          </a:p>
          <a:p>
            <a:pPr marL="609600" indent="-609600" algn="l" eaLnBrk="1" hangingPunct="1"/>
            <a:r>
              <a:rPr lang="en-US" sz="3200" dirty="0">
                <a:effectLst/>
              </a:rPr>
              <a:t>4.	</a:t>
            </a:r>
            <a:r>
              <a:rPr lang="th-TH" sz="3200" dirty="0">
                <a:effectLst/>
              </a:rPr>
              <a:t>ทดลอง</a:t>
            </a:r>
          </a:p>
          <a:p>
            <a:pPr marL="609600" indent="-609600" algn="l" eaLnBrk="1" hangingPunct="1">
              <a:buFontTx/>
              <a:buAutoNum type="arabicPeriod" startAt="5"/>
            </a:pPr>
            <a:r>
              <a:rPr lang="th-TH" sz="3200" dirty="0">
                <a:effectLst/>
              </a:rPr>
              <a:t>เก็บข้อมูล</a:t>
            </a:r>
          </a:p>
          <a:p>
            <a:pPr marL="609600" indent="-609600" algn="l" eaLnBrk="1" hangingPunct="1">
              <a:buFontTx/>
              <a:buAutoNum type="arabicPeriod" startAt="6"/>
            </a:pPr>
            <a:r>
              <a:rPr lang="th-TH" sz="3200" dirty="0">
                <a:effectLst/>
              </a:rPr>
              <a:t>วิเคราะห์และสรุปผล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200" dirty="0">
                <a:effectLst/>
              </a:rPr>
              <a:t>7.	เขียนรายงานการวิจัย</a:t>
            </a:r>
          </a:p>
        </p:txBody>
      </p:sp>
      <p:pic>
        <p:nvPicPr>
          <p:cNvPr id="107524" name="Picture 5" descr="43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92600"/>
            <a:ext cx="32035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7681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9900"/>
                </a:solidFill>
                <a:effectLst/>
              </a:rPr>
              <a:t>คุณภาพของงานวิจัยเชิงทดลอง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371600"/>
            <a:ext cx="8458200" cy="5486400"/>
          </a:xfrm>
        </p:spPr>
        <p:txBody>
          <a:bodyPr/>
          <a:lstStyle/>
          <a:p>
            <a:pPr algn="l" eaLnBrk="1" hangingPunct="1">
              <a:buFontTx/>
              <a:buAutoNum type="arabicPeriod"/>
              <a:defRPr/>
            </a:pPr>
            <a:r>
              <a:rPr lang="th-TH" sz="3600" dirty="0"/>
              <a:t>  </a:t>
            </a:r>
            <a:r>
              <a:rPr lang="th-TH" sz="3600" b="1" dirty="0">
                <a:effectLst/>
              </a:rPr>
              <a:t>ความเที่ยงตรงภายใน </a:t>
            </a:r>
            <a:r>
              <a:rPr lang="en-US" b="1" dirty="0">
                <a:effectLst/>
              </a:rPr>
              <a:t>(Internal Validity)</a:t>
            </a:r>
            <a:endParaRPr lang="th-TH" b="1" dirty="0">
              <a:effectLst/>
            </a:endParaRPr>
          </a:p>
          <a:p>
            <a:pPr algn="l" eaLnBrk="1" hangingPunct="1">
              <a:buFontTx/>
              <a:buNone/>
              <a:defRPr/>
            </a:pPr>
            <a:r>
              <a:rPr lang="en-US" sz="3600" b="1" dirty="0">
                <a:effectLst/>
              </a:rPr>
              <a:t>     </a:t>
            </a:r>
            <a:r>
              <a:rPr lang="th-TH" sz="3600" b="1" dirty="0">
                <a:effectLst/>
              </a:rPr>
              <a:t>เป็นผลมาจากตัวแปรทดลอง ไม่ได้มาจากตัวแปรเกิน </a:t>
            </a:r>
            <a:r>
              <a:rPr lang="en-US" sz="3600" b="1" dirty="0">
                <a:effectLst/>
              </a:rPr>
              <a:t>       </a:t>
            </a:r>
            <a:r>
              <a:rPr lang="th-TH" sz="3600" b="1" dirty="0">
                <a:effectLst/>
              </a:rPr>
              <a:t>(องค์ประกอบอื่น ๆ)	</a:t>
            </a:r>
          </a:p>
          <a:p>
            <a:pPr algn="l" eaLnBrk="1" hangingPunct="1">
              <a:buFontTx/>
              <a:buAutoNum type="arabicPeriod" startAt="2"/>
              <a:defRPr/>
            </a:pPr>
            <a:r>
              <a:rPr lang="th-TH" sz="3600" b="1" dirty="0">
                <a:effectLst/>
              </a:rPr>
              <a:t>  ความเที่ยงตรงภายนอก </a:t>
            </a:r>
            <a:r>
              <a:rPr lang="en-US" b="1" dirty="0">
                <a:effectLst/>
              </a:rPr>
              <a:t>(External Validity)</a:t>
            </a:r>
          </a:p>
          <a:p>
            <a:pPr algn="l" eaLnBrk="1" hangingPunct="1">
              <a:buFontTx/>
              <a:buNone/>
              <a:defRPr/>
            </a:pPr>
            <a:r>
              <a:rPr lang="en-US" sz="3600" b="1" dirty="0">
                <a:effectLst/>
              </a:rPr>
              <a:t>     </a:t>
            </a:r>
            <a:r>
              <a:rPr lang="th-TH" sz="3600" b="1" dirty="0">
                <a:effectLst/>
              </a:rPr>
              <a:t>ความสามารถที่จะอ้างอิงผลการวิจัยไปสู่กลุ่มประชากร หรือกลุ่มอื่น ๆ นอกเหนือจากกลุ่มตัวอย่าง</a:t>
            </a:r>
          </a:p>
        </p:txBody>
      </p:sp>
      <p:pic>
        <p:nvPicPr>
          <p:cNvPr id="108548" name="Picture 5" descr="43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08500"/>
            <a:ext cx="35639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29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9" y="422564"/>
            <a:ext cx="8260672" cy="1877627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บทที่ 1 </a:t>
            </a:r>
            <a:br>
              <a:rPr lang="th-TH" sz="6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6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ความรู้เบื้องต้นเกี่ยวกับการวิจัย</a:t>
            </a:r>
            <a:endParaRPr lang="en-US" sz="6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098" name="Picture 2" descr="Image result for à¸«à¸à¸±à¸à¸ªà¸·à¸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93" y="2575201"/>
            <a:ext cx="4241223" cy="41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05246" y="1557482"/>
            <a:ext cx="8340870" cy="484591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 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การใช้หลักโยนิโสมนสิการในการแก้ปัญหาการเรียนของนักศึกษาระดับอุดมศึกษา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การวิจัยพื้นฐาน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	 __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การวิจัยประยุกต์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	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การวิจัยปฏิบัติการ</a:t>
            </a:r>
            <a:endParaRPr lang="en-US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 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การแก้ปัญหาการอ่านคำที่มีตัวสะกดของนักเรียนชั้นประถมศึกษาปีที่ </a:t>
            </a: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</a:p>
          <a:p>
            <a:pPr>
              <a:buNone/>
              <a:defRPr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การวิจัยพื้นฐาน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	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การวิจัยประยุกต์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	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การวิจัยปฏิบัติการ</a:t>
            </a:r>
            <a:endParaRPr lang="en-US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 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การทดสอบทฤษฏีเศรษฐมิติ</a:t>
            </a: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กรณีศึกษาในประเทศไทย</a:t>
            </a:r>
          </a:p>
          <a:p>
            <a:pPr>
              <a:buNone/>
              <a:defRPr/>
            </a:pP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การวิจัยพื้นฐาน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	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การวิจัยประยุกต์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	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การวิจัยปฏิบัติการ</a:t>
            </a:r>
            <a:endParaRPr lang="en-US" sz="28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th-TH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5246" y="144466"/>
            <a:ext cx="8340870" cy="1291071"/>
            <a:chOff x="0" y="614362"/>
            <a:chExt cx="2571749" cy="1543050"/>
          </a:xfrm>
        </p:grpSpPr>
        <p:sp>
          <p:nvSpPr>
            <p:cNvPr id="4" name="Rectangle 3"/>
            <p:cNvSpPr/>
            <p:nvPr/>
          </p:nvSpPr>
          <p:spPr>
            <a:xfrm>
              <a:off x="0" y="614362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h-TH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614362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การวิจัยต่อไปนี้เป็นการวิจัยพื้นฐาน การวิจัยประยุกต์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หรือการวิจัยปฏิบัติการ</a:t>
              </a:r>
            </a:p>
          </p:txBody>
        </p:sp>
      </p:grpSp>
      <p:sp>
        <p:nvSpPr>
          <p:cNvPr id="6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181" y="2403973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8963" y="3980439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059" y="5488292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84582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dirty="0">
                <a:solidFill>
                  <a:srgbClr val="6600CC"/>
                </a:solidFill>
                <a:effectLst/>
              </a:rPr>
              <a:t>องค์ประกอบที่มีผลต่อความเที่ยงตรงภายใน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143000"/>
            <a:ext cx="8458200" cy="5715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3400" dirty="0">
                <a:effectLst/>
              </a:rPr>
              <a:t>ประวัติ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sz="3400" dirty="0">
                <a:effectLst/>
              </a:rPr>
              <a:t>วุฒิภาวะ</a:t>
            </a: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th-TH" sz="3400" dirty="0">
                <a:effectLst/>
              </a:rPr>
              <a:t>การสอบ</a:t>
            </a:r>
          </a:p>
          <a:p>
            <a:pPr marL="609600" indent="-609600" algn="l" eaLnBrk="1" hangingPunct="1">
              <a:buFontTx/>
              <a:buAutoNum type="arabicPeriod" startAt="4"/>
            </a:pPr>
            <a:r>
              <a:rPr lang="th-TH" sz="3400" dirty="0">
                <a:effectLst/>
              </a:rPr>
              <a:t>เครื่องมือ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400" dirty="0">
                <a:effectLst/>
              </a:rPr>
              <a:t>	เครื่องมือวัด / ผู้ทดลอง / ผู้บันทึกผล</a:t>
            </a:r>
          </a:p>
          <a:p>
            <a:pPr marL="609600" indent="-609600" algn="l" eaLnBrk="1" hangingPunct="1">
              <a:buFontTx/>
              <a:buAutoNum type="arabicPeriod" startAt="5"/>
            </a:pPr>
            <a:r>
              <a:rPr lang="th-TH" sz="3400" dirty="0">
                <a:effectLst/>
              </a:rPr>
              <a:t>การถดถอย</a:t>
            </a:r>
          </a:p>
          <a:p>
            <a:pPr marL="609600" indent="-609600" algn="l" eaLnBrk="1" hangingPunct="1">
              <a:buFontTx/>
              <a:buAutoNum type="arabicPeriod" startAt="6"/>
            </a:pPr>
            <a:r>
              <a:rPr lang="th-TH" sz="3400" dirty="0">
                <a:effectLst/>
              </a:rPr>
              <a:t>การจัดกลุ่ม</a:t>
            </a:r>
          </a:p>
          <a:p>
            <a:pPr marL="609600" indent="-609600" algn="l" eaLnBrk="1" hangingPunct="1">
              <a:buFontTx/>
              <a:buAutoNum type="arabicPeriod" startAt="7"/>
            </a:pPr>
            <a:r>
              <a:rPr lang="th-TH" sz="3400" dirty="0">
                <a:effectLst/>
              </a:rPr>
              <a:t>การขาดหาย</a:t>
            </a:r>
          </a:p>
          <a:p>
            <a:pPr marL="609600" indent="-609600" algn="l" eaLnBrk="1" hangingPunct="1">
              <a:buFontTx/>
              <a:buAutoNum type="arabicPeriod" startAt="8"/>
            </a:pPr>
            <a:r>
              <a:rPr lang="th-TH" sz="3400" dirty="0">
                <a:effectLst/>
              </a:rPr>
              <a:t>ปฏิสัมพันธ์ การจัดกลุ่ม-วุฒิภาวะ การจัดกลุ่มประวัติ</a:t>
            </a:r>
          </a:p>
        </p:txBody>
      </p:sp>
      <p:pic>
        <p:nvPicPr>
          <p:cNvPr id="109572" name="Picture 5" descr="4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141663"/>
            <a:ext cx="2857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90881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dirty="0">
                <a:solidFill>
                  <a:srgbClr val="6600CC"/>
                </a:solidFill>
                <a:effectLst/>
              </a:rPr>
              <a:t>องค์ประกอบที่มีผลต่อความเที่ยงตรงภายนอก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458200" cy="51816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3600" dirty="0">
                <a:effectLst/>
              </a:rPr>
              <a:t>ปฏิสัมพันธ์ระหว่างการทดสอบ / ทดลอง</a:t>
            </a:r>
            <a:r>
              <a:rPr lang="en-US" sz="3400" dirty="0">
                <a:effectLst/>
              </a:rPr>
              <a:t> </a:t>
            </a:r>
            <a:r>
              <a:rPr lang="en-US" sz="2800" dirty="0">
                <a:effectLst/>
              </a:rPr>
              <a:t>( Interaction of Testing-Treatment )</a:t>
            </a:r>
            <a:r>
              <a:rPr lang="en-US" sz="3600" dirty="0">
                <a:effectLst/>
                <a:latin typeface="Angsana New" pitchFamily="18" charset="-34"/>
              </a:rPr>
              <a:t>	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3600" dirty="0">
                <a:effectLst/>
              </a:rPr>
              <a:t>ปฏิสัมพันธ์ระหว่างการจัดกลุ่ม-การทดลอง</a:t>
            </a:r>
            <a:r>
              <a:rPr lang="en-US" sz="3600" dirty="0">
                <a:effectLst/>
              </a:rPr>
              <a:t> </a:t>
            </a:r>
            <a:r>
              <a:rPr lang="en-US" sz="2800" dirty="0">
                <a:effectLst/>
              </a:rPr>
              <a:t>(Interaction of </a:t>
            </a:r>
            <a:r>
              <a:rPr lang="en-US" sz="2800" dirty="0" err="1">
                <a:effectLst/>
              </a:rPr>
              <a:t>Salection</a:t>
            </a:r>
            <a:r>
              <a:rPr lang="en-US" sz="2800" dirty="0">
                <a:effectLst/>
              </a:rPr>
              <a:t>-Treatment)</a:t>
            </a: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th-TH" sz="3600" dirty="0">
                <a:effectLst/>
              </a:rPr>
              <a:t>ปฏิกิริยาด้านการจัดการ </a:t>
            </a:r>
            <a:r>
              <a:rPr lang="en-US" sz="2800" dirty="0">
                <a:effectLst/>
              </a:rPr>
              <a:t>(Reactive Arrangement)</a:t>
            </a:r>
            <a:endParaRPr lang="th-TH" sz="2800" dirty="0">
              <a:effectLst/>
            </a:endParaRPr>
          </a:p>
          <a:p>
            <a:pPr marL="609600" indent="-609600" algn="l" eaLnBrk="1" hangingPunct="1">
              <a:buFontTx/>
              <a:buNone/>
            </a:pPr>
            <a:r>
              <a:rPr lang="th-TH" sz="3600" dirty="0">
                <a:effectLst/>
              </a:rPr>
              <a:t>4.	การแทรกแซงจากการทดลองหลายอย่าง</a:t>
            </a:r>
            <a:r>
              <a:rPr lang="en-US" sz="2800" dirty="0">
                <a:effectLst/>
              </a:rPr>
              <a:t> (Multiple Treatment Interference)</a:t>
            </a:r>
            <a:endParaRPr lang="th-TH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316378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5462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dirty="0">
                <a:solidFill>
                  <a:srgbClr val="6600CC"/>
                </a:solidFill>
                <a:effectLst/>
              </a:rPr>
              <a:t>ชนิดของกลุ่มตัวอย่างในแบบทดลอง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5019" y="1130709"/>
            <a:ext cx="8077200" cy="5029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4000" dirty="0">
                <a:effectLst/>
              </a:rPr>
              <a:t>กลุ่มตัวอย่างแบบสะดวก</a:t>
            </a:r>
            <a:r>
              <a:rPr lang="en-US" sz="4000" dirty="0">
                <a:effectLst/>
                <a:latin typeface="Angsana New" pitchFamily="18" charset="-34"/>
              </a:rPr>
              <a:t>	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4000" dirty="0">
                <a:effectLst/>
              </a:rPr>
              <a:t>กลุ่มตัวอย่างโดยการสุ่มแบบง่าย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4000" dirty="0">
                <a:effectLst/>
              </a:rPr>
              <a:t>กลุ่มตัวอย่างแบบบล็อก</a:t>
            </a:r>
          </a:p>
          <a:p>
            <a:pPr marL="609600" indent="-609600" algn="l" eaLnBrk="1" hangingPunct="1">
              <a:buFontTx/>
              <a:buNone/>
            </a:pPr>
            <a:r>
              <a:rPr lang="th-TH" sz="5400" dirty="0">
                <a:effectLst/>
              </a:rPr>
              <a:t>4</a:t>
            </a:r>
            <a:r>
              <a:rPr lang="th-TH" sz="4000" dirty="0">
                <a:effectLst/>
              </a:rPr>
              <a:t>.	กลุ่มตัวอย่างแบบแฟคทอเรียล</a:t>
            </a:r>
          </a:p>
        </p:txBody>
      </p:sp>
    </p:spTree>
    <p:extLst>
      <p:ext uri="{BB962C8B-B14F-4D97-AF65-F5344CB8AC3E}">
        <p14:creationId xmlns:p14="http://schemas.microsoft.com/office/powerpoint/2010/main" val="123750637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6748" y="294966"/>
            <a:ext cx="7196855" cy="4916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br>
              <a:rPr lang="th-TH" dirty="0">
                <a:solidFill>
                  <a:srgbClr val="6600CC"/>
                </a:solidFill>
                <a:effectLst/>
              </a:rPr>
            </a:br>
            <a:br>
              <a:rPr lang="th-TH" sz="3600" dirty="0">
                <a:solidFill>
                  <a:srgbClr val="6600CC"/>
                </a:solidFill>
              </a:rPr>
            </a:br>
            <a:r>
              <a:rPr lang="th-TH" sz="3600" dirty="0">
                <a:solidFill>
                  <a:srgbClr val="6600CC"/>
                </a:solidFill>
                <a:effectLst/>
              </a:rPr>
              <a:t>การออกแบบทดลอง </a:t>
            </a:r>
            <a:r>
              <a:rPr lang="en-US" sz="3600" dirty="0">
                <a:solidFill>
                  <a:srgbClr val="6600CC"/>
                </a:solidFill>
                <a:effectLst/>
              </a:rPr>
              <a:t>(Experimental Design)</a:t>
            </a:r>
            <a:endParaRPr lang="th-TH" sz="3600" dirty="0">
              <a:solidFill>
                <a:srgbClr val="6600CC"/>
              </a:solidFill>
              <a:effectLst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637" y="982458"/>
            <a:ext cx="8458200" cy="5486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sz="3600" dirty="0"/>
              <a:t>การทดลองแบบ </a:t>
            </a:r>
            <a:r>
              <a:rPr lang="en-US" sz="3600" dirty="0"/>
              <a:t>Pre-Experiment </a:t>
            </a:r>
            <a:r>
              <a:rPr lang="th-TH" sz="3600" dirty="0"/>
              <a:t>มี 3 แบบ คือ</a:t>
            </a:r>
            <a:endParaRPr lang="en-US" sz="3600" dirty="0"/>
          </a:p>
          <a:p>
            <a:pPr marL="609600" indent="-609600" algn="l" eaLnBrk="1" hangingPunct="1">
              <a:defRPr/>
            </a:pPr>
            <a:r>
              <a:rPr lang="th-TH" sz="3600" dirty="0"/>
              <a:t>1.	</a:t>
            </a:r>
            <a:r>
              <a:rPr lang="en-US" sz="3600" dirty="0"/>
              <a:t>One-Short Case Study</a:t>
            </a:r>
          </a:p>
          <a:p>
            <a:pPr marL="609600" indent="-609600" algn="l" eaLnBrk="1" hangingPunct="1">
              <a:defRPr/>
            </a:pPr>
            <a:r>
              <a:rPr lang="en-US" sz="3600" dirty="0">
                <a:latin typeface="Angsana New" pitchFamily="18" charset="-34"/>
              </a:rPr>
              <a:t>			</a:t>
            </a:r>
            <a:r>
              <a:rPr lang="en-US" sz="4400" b="1" dirty="0">
                <a:latin typeface="Angsana New" pitchFamily="18" charset="-34"/>
              </a:rPr>
              <a:t>X		O</a:t>
            </a:r>
            <a:r>
              <a:rPr lang="en-US" sz="3600" dirty="0">
                <a:latin typeface="Angsana New" pitchFamily="18" charset="-34"/>
              </a:rPr>
              <a:t>	</a:t>
            </a:r>
          </a:p>
          <a:p>
            <a:pPr marL="609600" indent="-609600" algn="l" eaLnBrk="1" hangingPunct="1">
              <a:buFontTx/>
              <a:buAutoNum type="arabicPeriod" startAt="2"/>
              <a:defRPr/>
            </a:pPr>
            <a:endParaRPr lang="en-US" sz="3600" dirty="0"/>
          </a:p>
          <a:p>
            <a:pPr marL="609600" indent="-609600" algn="l" eaLnBrk="1" hangingPunct="1">
              <a:buFontTx/>
              <a:buAutoNum type="arabicPeriod" startAt="2"/>
              <a:defRPr/>
            </a:pPr>
            <a:r>
              <a:rPr lang="en-US" sz="3600" dirty="0"/>
              <a:t>One Group Pre-test  Post-test Design	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en-US" sz="3600" dirty="0"/>
              <a:t>			O	X	O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en-US" sz="1200" dirty="0"/>
              <a:t>			        </a:t>
            </a:r>
            <a:r>
              <a:rPr lang="en-US" sz="1600" dirty="0"/>
              <a:t>1                                 2</a:t>
            </a:r>
          </a:p>
          <a:p>
            <a:pPr marL="609600" indent="-609600" algn="l" eaLnBrk="1" hangingPunct="1">
              <a:buFontTx/>
              <a:buNone/>
              <a:defRPr/>
            </a:pPr>
            <a:endParaRPr lang="en-US" sz="1600" dirty="0"/>
          </a:p>
        </p:txBody>
      </p:sp>
      <p:sp>
        <p:nvSpPr>
          <p:cNvPr id="112644" name="Line 4"/>
          <p:cNvSpPr>
            <a:spLocks noChangeShapeType="1"/>
          </p:cNvSpPr>
          <p:nvPr/>
        </p:nvSpPr>
        <p:spPr bwMode="auto">
          <a:xfrm flipV="1">
            <a:off x="1835150" y="2240117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>
            <a:off x="1835150" y="2240117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4885353" y="2240117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>
            <a:off x="1828800" y="3230717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>
            <a:off x="1986116" y="4252451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>
            <a:off x="1986116" y="5471651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>
            <a:off x="1986116" y="4252451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 flipV="1">
            <a:off x="5034116" y="4252451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384173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3600" dirty="0">
                <a:solidFill>
                  <a:srgbClr val="6600CC"/>
                </a:solidFill>
                <a:effectLst/>
              </a:rPr>
              <a:t>การออกแบบทดลอง </a:t>
            </a:r>
            <a:r>
              <a:rPr lang="en-US" sz="3600" dirty="0">
                <a:solidFill>
                  <a:srgbClr val="6600CC"/>
                </a:solidFill>
                <a:effectLst/>
              </a:rPr>
              <a:t>(Experimental Design)</a:t>
            </a:r>
            <a:endParaRPr lang="th-TH" sz="3600" dirty="0">
              <a:solidFill>
                <a:srgbClr val="6600CC"/>
              </a:solidFill>
              <a:effectLst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349500"/>
            <a:ext cx="8458200" cy="5486400"/>
          </a:xfrm>
        </p:spPr>
        <p:txBody>
          <a:bodyPr/>
          <a:lstStyle/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en-US" sz="3600" dirty="0"/>
              <a:t>3.	Statistic-Group Comparison</a:t>
            </a:r>
          </a:p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en-US" sz="3600" dirty="0">
                <a:latin typeface="Angsana New" pitchFamily="18" charset="-34"/>
              </a:rPr>
              <a:t>	</a:t>
            </a:r>
          </a:p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en-US" sz="3600" dirty="0">
                <a:latin typeface="Angsana New" pitchFamily="18" charset="-34"/>
              </a:rPr>
              <a:t>			</a:t>
            </a:r>
            <a:r>
              <a:rPr lang="en-US" sz="4400" b="1" dirty="0">
                <a:latin typeface="Angsana New" pitchFamily="18" charset="-34"/>
              </a:rPr>
              <a:t>	  						</a:t>
            </a:r>
            <a:r>
              <a:rPr lang="en-US" sz="3600" dirty="0">
                <a:latin typeface="Angsana New" pitchFamily="18" charset="-34"/>
              </a:rPr>
              <a:t>	                       </a:t>
            </a:r>
            <a:r>
              <a:rPr lang="en-US" sz="4400" b="1" dirty="0">
                <a:latin typeface="Angsana New" pitchFamily="18" charset="-34"/>
              </a:rPr>
              <a:t>O</a:t>
            </a:r>
            <a:r>
              <a:rPr lang="en-US" sz="2000" b="1" dirty="0">
                <a:latin typeface="Angsana New" pitchFamily="18" charset="-34"/>
              </a:rPr>
              <a:t>2</a:t>
            </a:r>
            <a:endParaRPr lang="en-US" sz="3600" dirty="0">
              <a:latin typeface="Angsana New" pitchFamily="18" charset="-34"/>
            </a:endParaRPr>
          </a:p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en-US" sz="4400" b="1" dirty="0">
                <a:latin typeface="Angsana New" pitchFamily="18" charset="-34"/>
              </a:rPr>
              <a:t>                            X</a:t>
            </a:r>
            <a:r>
              <a:rPr lang="en-US" sz="3600" dirty="0">
                <a:latin typeface="Angsana New" pitchFamily="18" charset="-34"/>
              </a:rPr>
              <a:t> </a:t>
            </a:r>
            <a:r>
              <a:rPr lang="en-US" sz="4400" b="1" dirty="0">
                <a:latin typeface="Angsana New" pitchFamily="18" charset="-34"/>
              </a:rPr>
              <a:t>O</a:t>
            </a:r>
            <a:r>
              <a:rPr lang="en-US" sz="2400" b="1" dirty="0">
                <a:latin typeface="Angsana New" pitchFamily="18" charset="-34"/>
              </a:rPr>
              <a:t>1</a:t>
            </a:r>
            <a:endParaRPr lang="en-US" sz="4400" b="1" dirty="0">
              <a:latin typeface="Angsana New" pitchFamily="18" charset="-34"/>
            </a:endParaRPr>
          </a:p>
          <a:p>
            <a:pPr marL="609600" indent="-609600" eaLnBrk="1" hangingPunct="1">
              <a:lnSpc>
                <a:spcPct val="90000"/>
              </a:lnSpc>
              <a:defRPr/>
            </a:pPr>
            <a:endParaRPr lang="en-US" sz="3600" dirty="0">
              <a:latin typeface="Angsana New" pitchFamily="18" charset="-34"/>
            </a:endParaRPr>
          </a:p>
          <a:p>
            <a:pPr marL="609600" indent="-609600" eaLnBrk="1" hangingPunct="1">
              <a:lnSpc>
                <a:spcPct val="90000"/>
              </a:lnSpc>
              <a:defRPr/>
            </a:pPr>
            <a:endParaRPr lang="en-US" sz="3600" dirty="0"/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3600" dirty="0"/>
              <a:t>			</a:t>
            </a:r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>
            <a:off x="1835150" y="5734050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3669" name="Line 5"/>
          <p:cNvSpPr>
            <a:spLocks noChangeShapeType="1"/>
          </p:cNvSpPr>
          <p:nvPr/>
        </p:nvSpPr>
        <p:spPr bwMode="auto">
          <a:xfrm>
            <a:off x="1835150" y="4149725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>
            <a:off x="1908175" y="4797425"/>
            <a:ext cx="279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1835150" y="4149725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>
            <a:off x="4787900" y="4149725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399019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871" y="147484"/>
            <a:ext cx="7772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5400" dirty="0">
                <a:solidFill>
                  <a:srgbClr val="FF0000"/>
                </a:solidFill>
                <a:effectLst/>
              </a:rPr>
              <a:t>บทนำ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6135" y="1465007"/>
            <a:ext cx="7878097" cy="41983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 eaLnBrk="1" hangingPunct="1"/>
            <a:endParaRPr lang="th-TH" b="1" dirty="0">
              <a:effectLst/>
            </a:endParaRPr>
          </a:p>
          <a:p>
            <a:pPr algn="l" eaLnBrk="1" hangingPunct="1"/>
            <a:r>
              <a:rPr lang="th-TH" sz="2000" b="1" dirty="0">
                <a:effectLst/>
              </a:rPr>
              <a:t>จะประกอบด้วยหัวข้อ ดังนี้</a:t>
            </a:r>
          </a:p>
          <a:p>
            <a:pPr algn="l" eaLnBrk="1" hangingPunct="1"/>
            <a:r>
              <a:rPr lang="th-TH" sz="2000" b="1" dirty="0">
                <a:effectLst/>
              </a:rPr>
              <a:t>1. คำนำ</a:t>
            </a:r>
          </a:p>
          <a:p>
            <a:pPr algn="l" eaLnBrk="1" hangingPunct="1"/>
            <a:r>
              <a:rPr lang="th-TH" sz="2000" b="1" dirty="0">
                <a:effectLst/>
              </a:rPr>
              <a:t>2. เอกสารที่เกี่ยวข้อง </a:t>
            </a:r>
            <a:r>
              <a:rPr lang="en-US" sz="2000" b="1" dirty="0">
                <a:effectLst/>
              </a:rPr>
              <a:t>(Review Literature)</a:t>
            </a:r>
            <a:endParaRPr lang="th-TH" sz="2000" b="1" dirty="0">
              <a:effectLst/>
            </a:endParaRPr>
          </a:p>
          <a:p>
            <a:pPr algn="l" eaLnBrk="1" hangingPunct="1"/>
            <a:r>
              <a:rPr lang="th-TH" sz="2000" b="1" dirty="0">
                <a:effectLst/>
              </a:rPr>
              <a:t>3. จุดประสงค์การวิจัย</a:t>
            </a:r>
          </a:p>
          <a:p>
            <a:pPr algn="l" eaLnBrk="1" hangingPunct="1"/>
            <a:r>
              <a:rPr lang="th-TH" sz="2000" b="1" dirty="0">
                <a:effectLst/>
              </a:rPr>
              <a:t>4. สมมติฐานการวิจัย (ถ้ามี)</a:t>
            </a:r>
          </a:p>
          <a:p>
            <a:pPr algn="l" eaLnBrk="1" hangingPunct="1"/>
            <a:r>
              <a:rPr lang="th-TH" sz="2000" b="1" dirty="0">
                <a:effectLst/>
              </a:rPr>
              <a:t>5. ประโยชน์ของการวิจัย</a:t>
            </a:r>
          </a:p>
          <a:p>
            <a:pPr algn="l" eaLnBrk="1" hangingPunct="1"/>
            <a:r>
              <a:rPr lang="th-TH" sz="2000" b="1" dirty="0">
                <a:effectLst/>
              </a:rPr>
              <a:t>6. ขอบเขตของการวิจัย</a:t>
            </a:r>
          </a:p>
          <a:p>
            <a:pPr algn="l" eaLnBrk="1" hangingPunct="1"/>
            <a:r>
              <a:rPr lang="th-TH" sz="2000" b="1" dirty="0">
                <a:effectLst/>
              </a:rPr>
              <a:t>7. ข้อตกลงเบื้องต้น(ถ้ามี)</a:t>
            </a:r>
          </a:p>
          <a:p>
            <a:pPr algn="l" eaLnBrk="1" hangingPunct="1"/>
            <a:r>
              <a:rPr lang="th-TH" sz="2000" b="1" dirty="0">
                <a:effectLst/>
              </a:rPr>
              <a:t>8. ข้อจำกัดของการวิจัย</a:t>
            </a:r>
          </a:p>
          <a:p>
            <a:pPr algn="l" eaLnBrk="1" hangingPunct="1"/>
            <a:r>
              <a:rPr lang="th-TH" sz="2000" b="1" dirty="0">
                <a:effectLst/>
              </a:rPr>
              <a:t>9. นิยามศัพท์เฉพาะ (ถ้ามี)</a:t>
            </a:r>
          </a:p>
        </p:txBody>
      </p:sp>
    </p:spTree>
    <p:extLst>
      <p:ext uri="{BB962C8B-B14F-4D97-AF65-F5344CB8AC3E}">
        <p14:creationId xmlns:p14="http://schemas.microsoft.com/office/powerpoint/2010/main" val="192334075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dirty="0">
                <a:solidFill>
                  <a:srgbClr val="FF0000"/>
                </a:solidFill>
                <a:effectLst/>
              </a:rPr>
              <a:t>วิธีดำเนินการวิจัย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47800"/>
            <a:ext cx="8343900" cy="541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defRPr/>
            </a:pPr>
            <a:r>
              <a:rPr lang="th-TH" dirty="0"/>
              <a:t>        </a:t>
            </a:r>
            <a:r>
              <a:rPr lang="th-TH" sz="3600" b="1" dirty="0">
                <a:effectLst/>
              </a:rPr>
              <a:t>จะประกอบด้วยหัวข้อ </a:t>
            </a:r>
            <a:r>
              <a:rPr lang="th-TH" sz="3600" dirty="0">
                <a:effectLst/>
              </a:rPr>
              <a:t>ดังนี้</a:t>
            </a:r>
          </a:p>
          <a:p>
            <a:pPr algn="l" eaLnBrk="1" hangingPunct="1">
              <a:defRPr/>
            </a:pPr>
            <a:r>
              <a:rPr lang="th-TH" sz="4000" dirty="0">
                <a:effectLst/>
              </a:rPr>
              <a:t>1. ประเภทของการวิจัย</a:t>
            </a:r>
          </a:p>
          <a:p>
            <a:pPr algn="l" eaLnBrk="1" hangingPunct="1">
              <a:defRPr/>
            </a:pPr>
            <a:r>
              <a:rPr lang="th-TH" sz="4000" dirty="0">
                <a:effectLst/>
              </a:rPr>
              <a:t>2. ประเภทของข้อมูล</a:t>
            </a:r>
          </a:p>
          <a:p>
            <a:pPr algn="l" eaLnBrk="1" hangingPunct="1">
              <a:defRPr/>
            </a:pPr>
            <a:r>
              <a:rPr lang="th-TH" sz="4000" dirty="0">
                <a:effectLst/>
              </a:rPr>
              <a:t>3. ประชากร/กลุ่มตัวอย่าง</a:t>
            </a:r>
          </a:p>
          <a:p>
            <a:pPr algn="l" eaLnBrk="1" hangingPunct="1">
              <a:defRPr/>
            </a:pPr>
            <a:r>
              <a:rPr lang="th-TH" sz="4000" dirty="0">
                <a:effectLst/>
              </a:rPr>
              <a:t>4. เครื่องมือวิจัย</a:t>
            </a:r>
          </a:p>
          <a:p>
            <a:pPr algn="l" eaLnBrk="1" hangingPunct="1">
              <a:defRPr/>
            </a:pPr>
            <a:r>
              <a:rPr lang="th-TH" sz="4000" dirty="0">
                <a:effectLst/>
              </a:rPr>
              <a:t>5. วิธีรวบรวมข้อมูล</a:t>
            </a:r>
          </a:p>
          <a:p>
            <a:pPr algn="l" eaLnBrk="1" hangingPunct="1">
              <a:defRPr/>
            </a:pPr>
            <a:r>
              <a:rPr lang="th-TH" sz="4000" dirty="0">
                <a:effectLst/>
              </a:rPr>
              <a:t>6. วิธีวิเคราะห์ข้อมูล</a:t>
            </a:r>
          </a:p>
        </p:txBody>
      </p:sp>
    </p:spTree>
    <p:extLst>
      <p:ext uri="{BB962C8B-B14F-4D97-AF65-F5344CB8AC3E}">
        <p14:creationId xmlns:p14="http://schemas.microsoft.com/office/powerpoint/2010/main" val="188134899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5400" dirty="0">
                <a:solidFill>
                  <a:srgbClr val="FF0000"/>
                </a:solidFill>
                <a:effectLst/>
              </a:rPr>
              <a:t>แผนการวิจัย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47800"/>
            <a:ext cx="8343900" cy="495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defRPr/>
            </a:pPr>
            <a:r>
              <a:rPr lang="th-TH" dirty="0"/>
              <a:t>        </a:t>
            </a:r>
            <a:r>
              <a:rPr lang="th-TH" sz="3600" b="1" dirty="0"/>
              <a:t>จะกำหนดตารางเวลาในการทำการวิจัย เช่น</a:t>
            </a:r>
          </a:p>
          <a:p>
            <a:pPr algn="l" eaLnBrk="1" hangingPunct="1">
              <a:defRPr/>
            </a:pPr>
            <a:endParaRPr lang="th-TH" sz="3600" b="1" dirty="0"/>
          </a:p>
          <a:p>
            <a:pPr algn="l" eaLnBrk="1" hangingPunct="1">
              <a:defRPr/>
            </a:pPr>
            <a:r>
              <a:rPr lang="th-TH" dirty="0">
                <a:effectLst/>
              </a:rPr>
              <a:t>1. การสร้างเครื่องมือ		</a:t>
            </a:r>
            <a:r>
              <a:rPr lang="th-TH" dirty="0">
                <a:effectLst/>
                <a:latin typeface="Angsana New" pitchFamily="18" charset="-34"/>
              </a:rPr>
              <a:t>1</a:t>
            </a:r>
            <a:r>
              <a:rPr lang="th-TH" dirty="0">
                <a:effectLst/>
              </a:rPr>
              <a:t> ธันวาคม </a:t>
            </a:r>
            <a:r>
              <a:rPr lang="th-TH" dirty="0">
                <a:effectLst/>
                <a:latin typeface="Angsana New" pitchFamily="18" charset="-34"/>
              </a:rPr>
              <a:t>48    - 15</a:t>
            </a:r>
            <a:r>
              <a:rPr lang="th-TH" dirty="0">
                <a:effectLst/>
              </a:rPr>
              <a:t> มกราคม </a:t>
            </a:r>
            <a:r>
              <a:rPr lang="th-TH" dirty="0">
                <a:effectLst/>
                <a:latin typeface="Angsana New" pitchFamily="18" charset="-34"/>
              </a:rPr>
              <a:t>49</a:t>
            </a:r>
          </a:p>
          <a:p>
            <a:pPr algn="l" eaLnBrk="1" hangingPunct="1">
              <a:defRPr/>
            </a:pPr>
            <a:r>
              <a:rPr lang="th-TH" dirty="0">
                <a:effectLst/>
              </a:rPr>
              <a:t>2. เก็บรวบรวมข้อมูล	       </a:t>
            </a:r>
            <a:r>
              <a:rPr lang="th-TH" dirty="0">
                <a:effectLst/>
                <a:latin typeface="Angsana New" pitchFamily="18" charset="-34"/>
              </a:rPr>
              <a:t>16  มกราคม 49    - 31 มีนาคม 49</a:t>
            </a:r>
          </a:p>
          <a:p>
            <a:pPr algn="l" eaLnBrk="1" hangingPunct="1">
              <a:defRPr/>
            </a:pPr>
            <a:r>
              <a:rPr lang="th-TH" dirty="0">
                <a:effectLst/>
              </a:rPr>
              <a:t>3. การแจกแจงข้อมูล                  </a:t>
            </a:r>
            <a:r>
              <a:rPr lang="th-TH" dirty="0">
                <a:effectLst/>
                <a:latin typeface="Angsana New" pitchFamily="18" charset="-34"/>
              </a:rPr>
              <a:t>1  เมษายน 49     - 30 เมษายน 49</a:t>
            </a:r>
          </a:p>
          <a:p>
            <a:pPr algn="l" eaLnBrk="1" hangingPunct="1">
              <a:defRPr/>
            </a:pPr>
            <a:r>
              <a:rPr lang="th-TH" dirty="0">
                <a:effectLst/>
              </a:rPr>
              <a:t>4. การวิเคราะห์ข้อมูล	        </a:t>
            </a:r>
            <a:r>
              <a:rPr lang="th-TH" dirty="0">
                <a:effectLst/>
                <a:latin typeface="Angsana New" pitchFamily="18" charset="-34"/>
              </a:rPr>
              <a:t>1  พฤษภาคม 49 - 31 พฤษภาคม 49</a:t>
            </a:r>
          </a:p>
          <a:p>
            <a:pPr algn="l" eaLnBrk="1" hangingPunct="1">
              <a:defRPr/>
            </a:pPr>
            <a:r>
              <a:rPr lang="th-TH" dirty="0">
                <a:effectLst/>
              </a:rPr>
              <a:t>5. สรุป/แปลความหมายข้อมูล   </a:t>
            </a:r>
            <a:r>
              <a:rPr lang="th-TH" dirty="0">
                <a:effectLst/>
                <a:latin typeface="Angsana New" pitchFamily="18" charset="-34"/>
              </a:rPr>
              <a:t>1  มิถุนายน 49    -15 สิงหาคม 49</a:t>
            </a:r>
          </a:p>
          <a:p>
            <a:pPr algn="l" eaLnBrk="1" hangingPunct="1">
              <a:defRPr/>
            </a:pPr>
            <a:r>
              <a:rPr lang="th-TH" dirty="0">
                <a:effectLst/>
              </a:rPr>
              <a:t>6. สรุปผล/เขียนรายงานวิจัย    </a:t>
            </a:r>
            <a:r>
              <a:rPr lang="th-TH" dirty="0">
                <a:effectLst/>
                <a:latin typeface="Angsana New" pitchFamily="18" charset="-34"/>
              </a:rPr>
              <a:t>16  สิงหาคม 49    - 31 ตุลาคม 49  </a:t>
            </a:r>
          </a:p>
          <a:p>
            <a:pPr eaLnBrk="1" hangingPunct="1">
              <a:defRPr/>
            </a:pPr>
            <a:endParaRPr lang="th-TH" dirty="0">
              <a:effectLst/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62194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1883" y="157316"/>
            <a:ext cx="6853085" cy="4916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3600" dirty="0">
                <a:solidFill>
                  <a:srgbClr val="FF0000"/>
                </a:solidFill>
                <a:effectLst/>
              </a:rPr>
              <a:t>งบประมาณในการดำเนินการการวิจัย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3961" y="762000"/>
            <a:ext cx="8382000" cy="6096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endParaRPr lang="th-TH" dirty="0"/>
          </a:p>
          <a:p>
            <a:pPr marL="609600" indent="-609600" algn="l" eaLnBrk="1" hangingPunct="1">
              <a:defRPr/>
            </a:pPr>
            <a:r>
              <a:rPr lang="th-TH" dirty="0"/>
              <a:t> </a:t>
            </a:r>
            <a:r>
              <a:rPr lang="th-TH" sz="2800" b="1" dirty="0">
                <a:effectLst/>
              </a:rPr>
              <a:t>จะมีรายการใช้จ่าย 4 หมวด คือ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1.</a:t>
            </a:r>
            <a:r>
              <a:rPr lang="th-TH" b="1" dirty="0">
                <a:effectLst/>
              </a:rPr>
              <a:t>	หมวดค่าตอบแทน               </a:t>
            </a:r>
            <a:r>
              <a:rPr lang="th-TH" b="1" dirty="0">
                <a:effectLst/>
                <a:latin typeface="Angsana New" pitchFamily="18" charset="-34"/>
              </a:rPr>
              <a:t>....................บาท</a:t>
            </a:r>
            <a:endParaRPr lang="th-TH" b="1" dirty="0">
              <a:effectLst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	ค่าตอบแทนที่ปรึกษา/ค่าตอบแทนหัวหน้าโครงการ/                         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	ค่าตอบแทนผู้ร่วมโครงการ/ฯลฯ		</a:t>
            </a:r>
          </a:p>
          <a:p>
            <a:pPr marL="609600" indent="-609600" algn="l" eaLnBrk="1" hangingPunct="1">
              <a:buFontTx/>
              <a:buAutoNum type="arabicPeriod" startAt="2"/>
              <a:defRPr/>
            </a:pPr>
            <a:r>
              <a:rPr lang="th-TH" b="1" dirty="0">
                <a:effectLst/>
                <a:latin typeface="Angsana New" pitchFamily="18" charset="-34"/>
              </a:rPr>
              <a:t>หมวดค่าใช้จ่าย                              ...................</a:t>
            </a:r>
            <a:r>
              <a:rPr lang="en-US" b="1" dirty="0">
                <a:effectLst/>
                <a:latin typeface="Angsana New" pitchFamily="18" charset="-34"/>
              </a:rPr>
              <a:t>…</a:t>
            </a:r>
            <a:r>
              <a:rPr lang="th-TH" b="1" dirty="0">
                <a:effectLst/>
                <a:latin typeface="Angsana New" pitchFamily="18" charset="-34"/>
              </a:rPr>
              <a:t>บาท</a:t>
            </a:r>
            <a:endParaRPr lang="en-US" b="1" dirty="0">
              <a:effectLst/>
              <a:latin typeface="Angsana New" pitchFamily="18" charset="-34"/>
            </a:endParaRPr>
          </a:p>
          <a:p>
            <a:pPr marL="609600" indent="-609600" algn="l" eaLnBrk="1" hangingPunct="1">
              <a:buFontTx/>
              <a:buNone/>
              <a:defRPr/>
            </a:pPr>
            <a:r>
              <a:rPr lang="en-US" b="1" dirty="0">
                <a:effectLst/>
                <a:latin typeface="Angsana New" pitchFamily="18" charset="-34"/>
              </a:rPr>
              <a:t>	</a:t>
            </a:r>
            <a:r>
              <a:rPr lang="th-TH" b="1" dirty="0">
                <a:effectLst/>
                <a:latin typeface="Angsana New" pitchFamily="18" charset="-34"/>
              </a:rPr>
              <a:t>ค่าเบี้ยเลี้ยง/ค่าที่พัก/ค่าพาหนะ/ค่าแบบสอบถาม/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b="1" dirty="0">
                <a:effectLst/>
                <a:latin typeface="Angsana New" pitchFamily="18" charset="-34"/>
              </a:rPr>
              <a:t>	 ค่าวิเคราะห์ข้อมูล/ค่าพิมพ์รายงาน/ค่าเข้าเล่ม</a:t>
            </a:r>
          </a:p>
          <a:p>
            <a:pPr marL="609600" indent="-609600" algn="l" eaLnBrk="1" hangingPunct="1">
              <a:buFontTx/>
              <a:buAutoNum type="arabicPeriod" startAt="3"/>
              <a:defRPr/>
            </a:pPr>
            <a:r>
              <a:rPr lang="th-TH" b="1" dirty="0">
                <a:effectLst/>
                <a:latin typeface="Angsana New" pitchFamily="18" charset="-34"/>
              </a:rPr>
              <a:t>หมวดค่าวัสดุ                                 .......................บาท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b="1" dirty="0">
                <a:effectLst/>
                <a:latin typeface="Angsana New" pitchFamily="18" charset="-34"/>
              </a:rPr>
              <a:t>	ค่ากระดาษ/ค่าหมึก ฯลฯ </a:t>
            </a:r>
          </a:p>
          <a:p>
            <a:pPr marL="609600" indent="-609600" algn="l" eaLnBrk="1" hangingPunct="1">
              <a:buFontTx/>
              <a:buAutoNum type="arabicPeriod" startAt="4"/>
              <a:defRPr/>
            </a:pPr>
            <a:r>
              <a:rPr lang="th-TH" b="1" dirty="0">
                <a:effectLst/>
                <a:latin typeface="Angsana New" pitchFamily="18" charset="-34"/>
              </a:rPr>
              <a:t>อื่น ๆ	                                     ...................</a:t>
            </a:r>
            <a:r>
              <a:rPr lang="en-US" b="1" dirty="0">
                <a:effectLst/>
                <a:latin typeface="Angsana New" pitchFamily="18" charset="-34"/>
              </a:rPr>
              <a:t>…</a:t>
            </a:r>
            <a:r>
              <a:rPr lang="th-TH" b="1" dirty="0">
                <a:effectLst/>
                <a:latin typeface="Angsana New" pitchFamily="18" charset="-34"/>
              </a:rPr>
              <a:t>บาท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b="1" dirty="0">
                <a:latin typeface="Angsana New" pitchFamily="18" charset="-34"/>
              </a:rPr>
              <a:t>									</a:t>
            </a:r>
            <a:endParaRPr lang="en-US" b="1" dirty="0"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en-US" dirty="0">
                <a:latin typeface="Angsana New" pitchFamily="18" charset="-34"/>
              </a:rPr>
              <a:t>	</a:t>
            </a:r>
            <a:endParaRPr lang="th-TH" dirty="0">
              <a:latin typeface="Angsana New" pitchFamily="18" charset="-34"/>
            </a:endParaRPr>
          </a:p>
          <a:p>
            <a:pPr marL="609600" indent="-609600" eaLnBrk="1" hangingPunct="1">
              <a:defRPr/>
            </a:pPr>
            <a:endParaRPr lang="th-TH" dirty="0"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48189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effectLst/>
              </a:rPr>
              <a:t>บรรณานุกรม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47800"/>
            <a:ext cx="8343900" cy="5410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sz="3600" b="1" dirty="0"/>
              <a:t>จะประกอบด้วย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th-TH" sz="4000" dirty="0"/>
              <a:t>ชื่อผู้แต่ง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th-TH" sz="4000" dirty="0"/>
              <a:t>ชื่อหนังสือ</a:t>
            </a:r>
          </a:p>
          <a:p>
            <a:pPr marL="609600" indent="-609600" algn="l" eaLnBrk="1" hangingPunct="1">
              <a:defRPr/>
            </a:pPr>
            <a:r>
              <a:rPr lang="th-TH" sz="4000" dirty="0"/>
              <a:t>3.    พ.ศ.ที่แต่ง</a:t>
            </a:r>
          </a:p>
          <a:p>
            <a:pPr marL="609600" indent="-609600" algn="l" eaLnBrk="1" hangingPunct="1">
              <a:defRPr/>
            </a:pPr>
            <a:r>
              <a:rPr lang="th-TH" sz="4000" dirty="0"/>
              <a:t>4.    สำนักพิมพ์</a:t>
            </a:r>
          </a:p>
          <a:p>
            <a:pPr marL="609600" indent="-609600" algn="l" eaLnBrk="1" hangingPunct="1">
              <a:defRPr/>
            </a:pPr>
            <a:r>
              <a:rPr lang="th-TH" sz="4000" dirty="0"/>
              <a:t>5.   จังหวัดที่พิมพ์</a:t>
            </a:r>
          </a:p>
          <a:p>
            <a:pPr marL="609600" indent="-609600" algn="l" eaLnBrk="1" hangingPunct="1">
              <a:defRPr/>
            </a:pPr>
            <a:r>
              <a:rPr lang="th-TH" sz="4000" dirty="0"/>
              <a:t>6.   ภาค, คณะ,มหาวิทยาลัย ( ถ้าเป็นวิทยานิพนธ์ )</a:t>
            </a:r>
          </a:p>
        </p:txBody>
      </p:sp>
    </p:spTree>
    <p:extLst>
      <p:ext uri="{BB962C8B-B14F-4D97-AF65-F5344CB8AC3E}">
        <p14:creationId xmlns:p14="http://schemas.microsoft.com/office/powerpoint/2010/main" val="3088622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8372" y="213230"/>
            <a:ext cx="8167255" cy="1137588"/>
            <a:chOff x="2819409" y="609594"/>
            <a:chExt cx="2571749" cy="1543050"/>
          </a:xfrm>
        </p:grpSpPr>
        <p:sp>
          <p:nvSpPr>
            <p:cNvPr id="6" name="Rectangle 5"/>
            <p:cNvSpPr/>
            <p:nvPr/>
          </p:nvSpPr>
          <p:spPr>
            <a:xfrm>
              <a:off x="2819409" y="609594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819409" y="609594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2.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การใช้เกณฑ์จุดมุ่งหมายของการวิจัย แบ่งเป็น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3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ประเภท</a:t>
              </a:r>
              <a:endParaRPr lang="en-US" sz="3200" b="1" kern="12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15515" y="1543599"/>
            <a:ext cx="8712968" cy="5148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การวิจัยเพื่อการสำรวจขั้นต้น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Exploratory research) 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สำรวจตัวแปรและศึกษาธรรมชาติของตัวแปร เพื่อหาคำตอบว่าในสิ่งที่ผู้วิจัยศึกษานั้นประกอบด้วยอะไรบ้าง การวิจัยประเภทนี้มักไม่มีการตั้งสมมติฐาน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การวิจัยเพื่อการอธิบาย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Explanatory research) 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อธิบายถึงสาเหตุ หรือเหตุผลในการเกิดปรากฏการณ์นั้น ๆ เพื่อบอกถึงความสัมพันธ์ที่เกิดขึ้นว่าเป็นไปในลักษณะใด มีส่วนเกี่ยวข้องมากน้อยเพียงใด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การวิจัยเพื่อการทำนาย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Prediction research) 	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ศึกษาความสัมพันธ์ระหว่างปรากฏการณ์ เหตุการณ์ หรือตัวแปร เพื่อใช้ในการพยากรณ์หรือคาดคะเนเหตุการณ์ในอนาคต</a:t>
            </a:r>
          </a:p>
        </p:txBody>
      </p:sp>
    </p:spTree>
    <p:extLst>
      <p:ext uri="{BB962C8B-B14F-4D97-AF65-F5344CB8AC3E}">
        <p14:creationId xmlns:p14="http://schemas.microsoft.com/office/powerpoint/2010/main" val="301114895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1426" y="260350"/>
            <a:ext cx="8459787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dirty="0">
                <a:solidFill>
                  <a:srgbClr val="000099"/>
                </a:solidFill>
                <a:effectLst/>
              </a:rPr>
              <a:t>บทที่ 2 เอกสารและงานวิจัยที่เกี่ยวข้อง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226" y="1526458"/>
            <a:ext cx="8214852" cy="48940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09600" indent="-609600" algn="l" eaLnBrk="1" hangingPunct="1"/>
            <a:r>
              <a:rPr lang="th-TH" sz="3200" b="1" dirty="0">
                <a:effectLst/>
              </a:rPr>
              <a:t>ประกอบด้วยเนื้อหา ดังนี้</a:t>
            </a:r>
          </a:p>
          <a:p>
            <a:pPr marL="609600" indent="-609600" algn="l" eaLnBrk="1" hangingPunct="1"/>
            <a:r>
              <a:rPr lang="th-TH" sz="3200" b="1" dirty="0">
                <a:effectLst/>
              </a:rPr>
              <a:t>	- </a:t>
            </a:r>
            <a:r>
              <a:rPr lang="th-TH" sz="3200" dirty="0">
                <a:effectLst/>
              </a:rPr>
              <a:t>ทฤษฎีที่ศึกษา</a:t>
            </a:r>
          </a:p>
          <a:p>
            <a:pPr marL="609600" indent="-609600" algn="l" eaLnBrk="1" hangingPunct="1"/>
            <a:r>
              <a:rPr lang="th-TH" sz="3200" dirty="0">
                <a:effectLst/>
              </a:rPr>
              <a:t>	- ประวัติความเป็นมา </a:t>
            </a:r>
          </a:p>
          <a:p>
            <a:pPr marL="609600" indent="-609600" algn="l" eaLnBrk="1" hangingPunct="1"/>
            <a:r>
              <a:rPr lang="th-TH" sz="3200" dirty="0">
                <a:effectLst/>
              </a:rPr>
              <a:t>	- ปัญหาต่าง ๆ</a:t>
            </a:r>
          </a:p>
          <a:p>
            <a:pPr marL="609600" indent="-609600" algn="l" eaLnBrk="1" hangingPunct="1"/>
            <a:r>
              <a:rPr lang="th-TH" sz="3200" dirty="0">
                <a:effectLst/>
              </a:rPr>
              <a:t>	- งานวิจัยในประเทศ</a:t>
            </a:r>
          </a:p>
          <a:p>
            <a:pPr marL="609600" indent="-609600" algn="l" eaLnBrk="1" hangingPunct="1"/>
            <a:r>
              <a:rPr lang="th-TH" sz="3200" dirty="0">
                <a:effectLst/>
              </a:rPr>
              <a:t>	- งานวิจัยต่างประเทศ</a:t>
            </a:r>
          </a:p>
          <a:p>
            <a:pPr marL="609600" indent="-609600" algn="l" eaLnBrk="1" hangingPunct="1"/>
            <a:r>
              <a:rPr lang="th-TH" sz="3200" dirty="0">
                <a:effectLst/>
              </a:rPr>
              <a:t>	- กรอบแนวคิดในการวิจัย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334436927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054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0099"/>
                </a:solidFill>
                <a:effectLst/>
              </a:rPr>
              <a:t>บทที่ 3 วิธีดำเนินการวิจัย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4" y="1052513"/>
            <a:ext cx="8657201" cy="5410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/>
            <a:r>
              <a:rPr lang="th-TH" sz="3600" b="1" dirty="0">
                <a:effectLst/>
              </a:rPr>
              <a:t>ประกอบด้วยเนื้อหา ดังนี้</a:t>
            </a:r>
          </a:p>
          <a:p>
            <a:pPr algn="l" eaLnBrk="1" hangingPunct="1"/>
            <a:r>
              <a:rPr lang="th-TH" sz="3600" b="1" dirty="0">
                <a:effectLst/>
              </a:rPr>
              <a:t>	</a:t>
            </a:r>
            <a:r>
              <a:rPr lang="th-TH" sz="3600" dirty="0">
                <a:effectLst/>
              </a:rPr>
              <a:t>- ประชากรและกลุ่มตัวอย่าง   </a:t>
            </a:r>
          </a:p>
          <a:p>
            <a:pPr algn="l" eaLnBrk="1" hangingPunct="1"/>
            <a:r>
              <a:rPr lang="th-TH" sz="3600" dirty="0">
                <a:effectLst/>
              </a:rPr>
              <a:t>	- วิธีการได้มาของกลุ่มตัวอย่าง</a:t>
            </a:r>
          </a:p>
          <a:p>
            <a:pPr algn="l" eaLnBrk="1" hangingPunct="1"/>
            <a:r>
              <a:rPr lang="th-TH" sz="3600" dirty="0">
                <a:effectLst/>
              </a:rPr>
              <a:t>	- การสร้างเครื่องมือ</a:t>
            </a:r>
          </a:p>
          <a:p>
            <a:pPr algn="l" eaLnBrk="1" hangingPunct="1"/>
            <a:r>
              <a:rPr lang="th-TH" sz="3600" b="1" dirty="0">
                <a:effectLst/>
              </a:rPr>
              <a:t>การสร้างการหาคุณภาพของเครื่องมือ </a:t>
            </a:r>
            <a:r>
              <a:rPr lang="th-TH" sz="3600" dirty="0">
                <a:effectLst/>
              </a:rPr>
              <a:t>(การหาความเชื่อมั่น/การหาความเที่ยงตรง)</a:t>
            </a:r>
          </a:p>
          <a:p>
            <a:pPr algn="l" eaLnBrk="1" hangingPunct="1"/>
            <a:r>
              <a:rPr lang="th-TH" sz="3600" b="1" dirty="0">
                <a:effectLst/>
              </a:rPr>
              <a:t>	</a:t>
            </a:r>
            <a:r>
              <a:rPr lang="th-TH" sz="3600" dirty="0">
                <a:effectLst/>
              </a:rPr>
              <a:t>- วิธีการเก็บข้อมูล (บอกรายละเอียด)</a:t>
            </a:r>
          </a:p>
          <a:p>
            <a:pPr algn="l" eaLnBrk="1" hangingPunct="1"/>
            <a:r>
              <a:rPr lang="th-TH" sz="3600" dirty="0">
                <a:effectLst/>
              </a:rPr>
              <a:t>	- การดำเนินการเกี่ยวกับสถิติที่นำมาวิเคราะห์	</a:t>
            </a:r>
            <a:r>
              <a:rPr lang="th-TH" sz="3600" b="1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177894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0099"/>
                </a:solidFill>
                <a:effectLst/>
              </a:rPr>
              <a:t>บทที่ 4 ผลการวิเคราะห์ข้อมูล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196975"/>
            <a:ext cx="8343900" cy="5410200"/>
          </a:xfrm>
        </p:spPr>
        <p:txBody>
          <a:bodyPr/>
          <a:lstStyle/>
          <a:p>
            <a:pPr algn="l" eaLnBrk="1" hangingPunct="1"/>
            <a:r>
              <a:rPr lang="th-TH" sz="4000" b="1" dirty="0">
                <a:effectLst/>
              </a:rPr>
              <a:t>ประกอบด้วยข้อค้นพบทั้งหมด  ซึ่งอาจจะนำเสนอ ดังนี้</a:t>
            </a:r>
          </a:p>
          <a:p>
            <a:pPr algn="l" eaLnBrk="1" hangingPunct="1"/>
            <a:r>
              <a:rPr lang="th-TH" sz="4000" dirty="0">
                <a:effectLst/>
              </a:rPr>
              <a:t>	- นำเสนอเชิงพรรณนา</a:t>
            </a:r>
          </a:p>
          <a:p>
            <a:pPr algn="l" eaLnBrk="1" hangingPunct="1"/>
            <a:r>
              <a:rPr lang="th-TH" sz="4000" dirty="0">
                <a:effectLst/>
              </a:rPr>
              <a:t>	- ตาราง คำอธิบายใต้ตาราง</a:t>
            </a:r>
          </a:p>
          <a:p>
            <a:pPr algn="l" eaLnBrk="1" hangingPunct="1"/>
            <a:r>
              <a:rPr lang="th-TH" sz="4000" dirty="0">
                <a:effectLst/>
              </a:rPr>
              <a:t>	(เรียงลำดับตามความสำคัญตามประเด็นต่าง ๆ)</a:t>
            </a:r>
          </a:p>
          <a:p>
            <a:pPr algn="l" eaLnBrk="1" hangingPunct="1"/>
            <a:r>
              <a:rPr lang="th-TH" sz="4000" dirty="0">
                <a:effectLst/>
              </a:rPr>
              <a:t>	- แผนภูมิ คำอธิบายใต้แผนภูมิ</a:t>
            </a:r>
          </a:p>
          <a:p>
            <a:pPr algn="l" eaLnBrk="1" hangingPunct="1"/>
            <a:r>
              <a:rPr lang="th-TH" sz="4000" dirty="0">
                <a:effectLst/>
              </a:rPr>
              <a:t>	- ข้อค้นพบอื่น ๆ</a:t>
            </a:r>
          </a:p>
          <a:p>
            <a:pPr algn="l" eaLnBrk="1" hangingPunct="1"/>
            <a:r>
              <a:rPr lang="th-TH" sz="4000" dirty="0">
                <a:effectLst/>
              </a:rPr>
              <a:t>	- การทดสอบสมมติฐาน</a:t>
            </a:r>
          </a:p>
          <a:p>
            <a:pPr eaLnBrk="1" hangingPunct="1"/>
            <a:endParaRPr lang="th-TH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924193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079" y="167148"/>
            <a:ext cx="7772400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000099"/>
                </a:solidFill>
                <a:effectLst/>
              </a:rPr>
              <a:t>บทที่ 5 สรุปผลการวิจัย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196975"/>
            <a:ext cx="8343900" cy="5410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l" eaLnBrk="1" hangingPunct="1"/>
            <a:endParaRPr lang="th-TH" sz="4000" b="1" dirty="0">
              <a:effectLst/>
            </a:endParaRPr>
          </a:p>
          <a:p>
            <a:pPr algn="l" eaLnBrk="1" hangingPunct="1"/>
            <a:r>
              <a:rPr lang="th-TH" sz="4000" b="1" dirty="0">
                <a:effectLst/>
              </a:rPr>
              <a:t>ประกอบด้วยเนื้อหาการนำเสนอ ดังนี้</a:t>
            </a:r>
          </a:p>
          <a:p>
            <a:pPr algn="l" eaLnBrk="1" hangingPunct="1"/>
            <a:endParaRPr lang="th-TH" sz="4000" b="1" dirty="0">
              <a:effectLst/>
            </a:endParaRPr>
          </a:p>
          <a:p>
            <a:pPr algn="l" eaLnBrk="1" hangingPunct="1"/>
            <a:r>
              <a:rPr lang="th-TH" sz="4000" b="1" dirty="0">
                <a:effectLst/>
              </a:rPr>
              <a:t>	</a:t>
            </a:r>
            <a:r>
              <a:rPr lang="th-TH" sz="4000" dirty="0">
                <a:effectLst/>
              </a:rPr>
              <a:t>- กล่าวสรุป บทที่ 1-3 โดยเน้นจุดประสงค์ สมมติฐาน</a:t>
            </a:r>
          </a:p>
          <a:p>
            <a:pPr algn="l" eaLnBrk="1" hangingPunct="1"/>
            <a:r>
              <a:rPr lang="th-TH" sz="4000" dirty="0">
                <a:effectLst/>
              </a:rPr>
              <a:t>	- สรุปผลการวิจัย (ใน บทที่ 4)</a:t>
            </a:r>
          </a:p>
          <a:p>
            <a:pPr algn="l" eaLnBrk="1" hangingPunct="1"/>
            <a:r>
              <a:rPr lang="th-TH" sz="4000" dirty="0">
                <a:effectLst/>
              </a:rPr>
              <a:t>	- อภิปรายผล</a:t>
            </a:r>
          </a:p>
          <a:p>
            <a:pPr algn="l" eaLnBrk="1" hangingPunct="1"/>
            <a:r>
              <a:rPr lang="th-TH" sz="4000" dirty="0">
                <a:effectLst/>
              </a:rPr>
              <a:t>	- ข้อเสนอแนะ</a:t>
            </a:r>
          </a:p>
          <a:p>
            <a:pPr algn="l" eaLnBrk="1" hangingPunct="1"/>
            <a:r>
              <a:rPr lang="th-TH" sz="4000" dirty="0">
                <a:effectLst/>
              </a:rPr>
              <a:t>		ข้อเสนอแนะทั่วไป</a:t>
            </a:r>
          </a:p>
          <a:p>
            <a:pPr algn="l" eaLnBrk="1" hangingPunct="1"/>
            <a:r>
              <a:rPr lang="th-TH" sz="4000" dirty="0">
                <a:effectLst/>
              </a:rPr>
              <a:t>		ข้อเสนอแนะเกี่ยวกับการทำวิจัยในครั้งต่อไป</a:t>
            </a:r>
          </a:p>
          <a:p>
            <a:pPr algn="l" eaLnBrk="1" hangingPunct="1"/>
            <a:r>
              <a:rPr lang="th-TH" sz="4000" dirty="0">
                <a:effectLst/>
              </a:rPr>
              <a:t>	</a:t>
            </a:r>
          </a:p>
          <a:p>
            <a:pPr eaLnBrk="1" hangingPunct="1"/>
            <a:r>
              <a:rPr lang="th-TH" sz="4000" b="1" dirty="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066343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sz="4800" b="1" dirty="0">
                <a:solidFill>
                  <a:srgbClr val="000099"/>
                </a:solidFill>
                <a:effectLst/>
              </a:rPr>
              <a:t>ส่วนประกอบตอนท้าย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47800"/>
            <a:ext cx="8343900" cy="5410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l" eaLnBrk="1" hangingPunct="1">
              <a:defRPr/>
            </a:pPr>
            <a:endParaRPr lang="th-TH" sz="3600" b="1" dirty="0">
              <a:effectLst/>
            </a:endParaRPr>
          </a:p>
          <a:p>
            <a:pPr algn="l" eaLnBrk="1" hangingPunct="1">
              <a:defRPr/>
            </a:pPr>
            <a:r>
              <a:rPr lang="th-TH" sz="3600" b="1" dirty="0">
                <a:effectLst/>
              </a:rPr>
              <a:t>ประกอบด้วยเนื้อหา ดังนี้</a:t>
            </a:r>
          </a:p>
          <a:p>
            <a:pPr algn="l" eaLnBrk="1" hangingPunct="1">
              <a:defRPr/>
            </a:pPr>
            <a:endParaRPr lang="th-TH" sz="3600" b="1" dirty="0">
              <a:effectLst/>
            </a:endParaRPr>
          </a:p>
          <a:p>
            <a:pPr algn="l" eaLnBrk="1" hangingPunct="1">
              <a:defRPr/>
            </a:pPr>
            <a:r>
              <a:rPr lang="th-TH" sz="3600" b="1" dirty="0">
                <a:effectLst/>
              </a:rPr>
              <a:t>	</a:t>
            </a:r>
            <a:r>
              <a:rPr lang="th-TH" sz="3600" dirty="0">
                <a:effectLst/>
              </a:rPr>
              <a:t>- บรรณานุกรม</a:t>
            </a:r>
          </a:p>
          <a:p>
            <a:pPr algn="l" eaLnBrk="1" hangingPunct="1">
              <a:defRPr/>
            </a:pPr>
            <a:r>
              <a:rPr lang="th-TH" sz="3600" dirty="0">
                <a:effectLst/>
              </a:rPr>
              <a:t>	- ภาคผนวก</a:t>
            </a:r>
          </a:p>
          <a:p>
            <a:pPr algn="l" eaLnBrk="1" hangingPunct="1">
              <a:defRPr/>
            </a:pPr>
            <a:r>
              <a:rPr lang="th-TH" sz="3600" dirty="0">
                <a:effectLst/>
              </a:rPr>
              <a:t>		ตัวอย่างเครื่องมือ</a:t>
            </a:r>
          </a:p>
          <a:p>
            <a:pPr algn="l" eaLnBrk="1" hangingPunct="1">
              <a:defRPr/>
            </a:pPr>
            <a:r>
              <a:rPr lang="th-TH" sz="3600" dirty="0">
                <a:effectLst/>
              </a:rPr>
              <a:t>		สูตรทางสถิติ</a:t>
            </a:r>
          </a:p>
          <a:p>
            <a:pPr algn="l" eaLnBrk="1" hangingPunct="1">
              <a:defRPr/>
            </a:pPr>
            <a:r>
              <a:rPr lang="th-TH" sz="3600" dirty="0">
                <a:effectLst/>
              </a:rPr>
              <a:t>		รายชื่อผู้เชี่ยวชาญ</a:t>
            </a:r>
          </a:p>
          <a:p>
            <a:pPr algn="l" eaLnBrk="1" hangingPunct="1">
              <a:defRPr/>
            </a:pPr>
            <a:r>
              <a:rPr lang="th-TH" sz="3600" dirty="0">
                <a:effectLst/>
              </a:rPr>
              <a:t>		หนังสือ ขออนุญาตเก็บข้อมูล</a:t>
            </a:r>
          </a:p>
          <a:p>
            <a:pPr algn="l" eaLnBrk="1" hangingPunct="1">
              <a:defRPr/>
            </a:pPr>
            <a:r>
              <a:rPr lang="th-TH" sz="3600" dirty="0"/>
              <a:t>		</a:t>
            </a:r>
            <a:r>
              <a:rPr lang="th-TH" sz="3600" dirty="0">
                <a:effectLst/>
              </a:rPr>
              <a:t>ประวัติผู้วิจัย</a:t>
            </a:r>
          </a:p>
          <a:p>
            <a:pPr eaLnBrk="1" hangingPunct="1">
              <a:defRPr/>
            </a:pPr>
            <a:r>
              <a:rPr lang="th-TH" sz="3600" b="1" dirty="0">
                <a:effectLst/>
              </a:rPr>
              <a:t>			</a:t>
            </a:r>
          </a:p>
          <a:p>
            <a:pPr eaLnBrk="1" hangingPunct="1">
              <a:defRPr/>
            </a:pPr>
            <a:r>
              <a:rPr lang="th-TH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0012678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587"/>
            <a:ext cx="9140990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1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8372" y="213230"/>
            <a:ext cx="8167255" cy="1272670"/>
            <a:chOff x="2819409" y="609594"/>
            <a:chExt cx="2571749" cy="1726278"/>
          </a:xfrm>
        </p:grpSpPr>
        <p:sp>
          <p:nvSpPr>
            <p:cNvPr id="6" name="Rectangle 5"/>
            <p:cNvSpPr/>
            <p:nvPr/>
          </p:nvSpPr>
          <p:spPr>
            <a:xfrm>
              <a:off x="2819409" y="609594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819409" y="609594"/>
              <a:ext cx="2571749" cy="1726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การวิจัยต่อไปนี้เป็นการวิจัยเพื่อการสำรวจขั้นต้น 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การวิจัยเพื่อการอธิบาย หรือการวิจัยเพื่อการทำนาย</a:t>
              </a: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01564" y="1582663"/>
            <a:ext cx="8340870" cy="484591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การสำรวจปัญหาการปรับตัวของนักเรียน ม.1 โรงเรียนประจำ</a:t>
            </a:r>
          </a:p>
          <a:p>
            <a:pPr>
              <a:buNone/>
              <a:defRPr/>
            </a:pP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เพื่อการสำรวจขั้นต้น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เพื่อการอธิบาย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เพื่อการทำนาย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การศึกษา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แนวโน้มการพัฒนาคุณภาพการศึกษาของสถาบันอาชีวศึกษา</a:t>
            </a:r>
            <a:endParaRPr lang="en-US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เพื่อการสำรวจขั้นต้น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เพื่อการอธิบาย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เพื่อการทำนาย</a:t>
            </a:r>
            <a:endParaRPr lang="en-US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 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การศึกษาสิ่งแวดล้อมทางบ้านที่มีผลกระทบต่อผลสัมฤทธิ์ทางวิชาการของนักเรียนประถมศึกษา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เพื่อการสำรวจขั้นต้น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เพื่อการอธิบาย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เพื่อการทำนาย</a:t>
            </a: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th-TH" sz="2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663" y="2071464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6727" y="3619710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0336" y="5531637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2508" y="361084"/>
            <a:ext cx="8354291" cy="1124816"/>
            <a:chOff x="5599827" y="609594"/>
            <a:chExt cx="2610715" cy="1543050"/>
          </a:xfrm>
        </p:grpSpPr>
        <p:sp>
          <p:nvSpPr>
            <p:cNvPr id="6" name="Rectangle 5"/>
            <p:cNvSpPr/>
            <p:nvPr/>
          </p:nvSpPr>
          <p:spPr>
            <a:xfrm>
              <a:off x="5638793" y="609594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599827" y="609594"/>
              <a:ext cx="2610715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3.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การใช้เกณฑ์ลักษณะของข้อมูล แบ่งเป็น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ประเภท</a:t>
              </a:r>
              <a:endParaRPr lang="en-US" sz="3200" b="1" kern="12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512" y="1764610"/>
            <a:ext cx="8784976" cy="4331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</a:t>
            </a:r>
          </a:p>
          <a:p>
            <a:pPr>
              <a:buFont typeface="Wingdings" pitchFamily="2" charset="2"/>
              <a:buChar char="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การวิจัยเชิงปริมาณ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Quantitative research) 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มุ่งเน้นข้อมูลที่อยู่ในลักษณะตัวเลขหรือกำหนดเป็นปริมาณได้ การวิจัยประเภทนี้ใช้เครื่องมือที่มีความเป็นปรนัยในการเก็บรวบรวมข้อมูล และใช้สถิติเพื่อการวิเคราะห์และแปลความหมายของข้อมูล</a:t>
            </a:r>
          </a:p>
          <a:p>
            <a:pPr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การวิจัยเชิงคุณภาพ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Qualitative research) 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มุ่งเน้นข้อมูลเชิงคุณลักษณะเกี่ยวกับวัฒนธรรม ความเชื่อหรือพฤติกรรมมนุษย์ที่ได้จากการรับรู้ การสังเกตของนักวิจัยที่เข้าไปสัมผัสในเหตุการณ์หรือชุมชน เครื่องมือสำคัญในการเก็บรวบรวมข้อมูลของการวิจัยประเภทนี้คือ 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นักวิจัย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5383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8990" y="80530"/>
            <a:ext cx="8503444" cy="1124816"/>
            <a:chOff x="5599827" y="609594"/>
            <a:chExt cx="2610715" cy="1543050"/>
          </a:xfrm>
        </p:grpSpPr>
        <p:sp>
          <p:nvSpPr>
            <p:cNvPr id="6" name="Rectangle 5"/>
            <p:cNvSpPr/>
            <p:nvPr/>
          </p:nvSpPr>
          <p:spPr>
            <a:xfrm>
              <a:off x="5638793" y="609594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599827" y="609594"/>
              <a:ext cx="2610715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การวิจัยต่อไปนี้เป็นการวิจัยเชิงปริมาณ หรือการวิจัยเชิงคุณภาพ</a:t>
              </a:r>
            </a:p>
          </p:txBody>
        </p:sp>
      </p:grpSp>
      <p:sp>
        <p:nvSpPr>
          <p:cNvPr id="9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83735" y="1466413"/>
            <a:ext cx="8340870" cy="4845917"/>
          </a:xfr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การประเมินความรู้ของครูผู้สอนที่มีต่อการจัดการเรียนการสอนที่เน้นผู้เรียนเป็นศูนย์กลาง</a:t>
            </a:r>
          </a:p>
          <a:p>
            <a:pPr>
              <a:buNone/>
              <a:defRPr/>
            </a:pP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การวิจัยเชิงปริมาณ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การวิจัยเชิงคุณภาพ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การศึกษาบริบททางวัฒนธรรมและการยอมรับการวางแผนครอบครัวของชาวเขาในเขตโครงการหลวง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การวิจัยเชิงปริมาณ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การวิจัยเชิงคุณภาพ</a:t>
            </a:r>
          </a:p>
          <a:p>
            <a:pPr>
              <a:buNone/>
              <a:defRPr/>
            </a:pPr>
            <a:endParaRPr lang="en-US" sz="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ผลสัมฤทธิ์ทางการเรียนวิชาวิทยาศาสตร์ของนักเรียนชั้นมัธยมศึกษาปีที่ 1 ที่ได้รับการสอนแบบสืบเสาะหาความรู้ตามแนววงจรการเรียนรู้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การวิจัยเชิงปริมาณ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การวิจัยเชิงคุณภาพ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099" y="2362409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2845" y="4004173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098" y="5627289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8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8650" y="0"/>
            <a:ext cx="7886699" cy="1122219"/>
            <a:chOff x="0" y="2414587"/>
            <a:chExt cx="2571749" cy="1543050"/>
          </a:xfrm>
        </p:grpSpPr>
        <p:sp>
          <p:nvSpPr>
            <p:cNvPr id="6" name="Rectangle 5"/>
            <p:cNvSpPr/>
            <p:nvPr/>
          </p:nvSpPr>
          <p:spPr>
            <a:xfrm>
              <a:off x="0" y="2414587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2414587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4.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การใช้เกณฑ์ระเบียบวิธีวิจัย แบ่งเป็น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3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ประเภท</a:t>
              </a:r>
              <a:endPara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9511" y="1166962"/>
            <a:ext cx="8784976" cy="5691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การวิจัยเชิงประวัติศาสตร์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Historical research)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ศึกษาข้อเท็จจริงหรือความสัมพันธ์ของข้อเท็จจริงที่เป็นเรื่องราวเกี่ยวกับอดีต มักจะศึกษาจากร่องรอยหลักฐาน เอกสารต่าง ๆ ทางประวัติศาสตร์ 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การวิจัยเชิงบรรยาย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Descriptive research) 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ศึกษาเพื่อที่จะบรรยายหรืออธิบายปรากฏการณ์ในสภาพปัจจุบัน หรือสภาพที่เป็นจริงของสังคมใดสังคมหนึ่ง การวิจัยประเภทนี้ยังครอบคลุมการวิจัยย่อยอื่นอีกหลายประเภท เช่น 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การวิจัยเชิงสำรวจ การวิจัยเชิงสืบย้อน การวิจัยเชิงเปรียบเทียบสาเหตุ การวิจัยเชิงสหสัมพันธ์ การศึกษาเฉพาะกรณี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 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การวิจัยเชิงทดลอง (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Experimental research) 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spc="-1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ศึกษาความสัมพันธ์ในลักษณะของการเป็นเหตุเป็นผล ภายใต้สถานการณ์ที่พยายามจัดให้มีการควบคุมแบบต่าง ๆ เท่าที่สามารถจะจัดกระทำได้</a:t>
            </a:r>
          </a:p>
        </p:txBody>
      </p:sp>
    </p:spTree>
    <p:extLst>
      <p:ext uri="{BB962C8B-B14F-4D97-AF65-F5344CB8AC3E}">
        <p14:creationId xmlns:p14="http://schemas.microsoft.com/office/powerpoint/2010/main" val="28131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8650" y="228600"/>
            <a:ext cx="7886699" cy="1122219"/>
            <a:chOff x="0" y="2414587"/>
            <a:chExt cx="2571749" cy="1543050"/>
          </a:xfrm>
        </p:grpSpPr>
        <p:sp>
          <p:nvSpPr>
            <p:cNvPr id="6" name="Rectangle 5"/>
            <p:cNvSpPr/>
            <p:nvPr/>
          </p:nvSpPr>
          <p:spPr>
            <a:xfrm>
              <a:off x="0" y="2414587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2414587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การวิจัยต่อไปนี้เป็นการวิจัยเชิงประวัติศาสตร์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การวิจัยเชิงบรรยาย หรือการวิจัยเชิงทดลอง</a:t>
              </a: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55864" y="1466413"/>
            <a:ext cx="8873836" cy="4845917"/>
          </a:xfr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</a:t>
            </a: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การศึกษา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ทัศนคติของนิสิตนักศึกษาที่มีต่อหลักสูตรปริญญาครุศาสตร์และ   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 ศึกษาศาสตร์บัณฑิต 5 ปี</a:t>
            </a:r>
          </a:p>
          <a:p>
            <a:pPr>
              <a:buNone/>
              <a:defRPr/>
            </a:pPr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การวิจัยเชิงประวัติศาสตร์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การวิจัยเชิงบรรยาย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การวิจัยเชิงทดลอง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วิวัฒนาการการเมืองการปกครองของประเทศไทย พ.ศ.2400-2500 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การวิจัยเชิงประวัติศาสตร์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การวิจัยเชิงบรรยาย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การวิจัยเชิงทดลอง</a:t>
            </a:r>
          </a:p>
          <a:p>
            <a:pPr>
              <a:buNone/>
              <a:defRPr/>
            </a:pPr>
            <a:endParaRPr lang="en-US" sz="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ผลของการนั่งสมาธิที่มีต่อความคงทนในการเรียนรู้ของนักเรียนระดับ 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ประถมศึกษาตอนปลาย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การวิจัยเชิงประวัติศาสตร์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การวิจัยเชิงบรรยาย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การวิจัยเชิงทดลอง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472" y="2476709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772" y="3713228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0244" y="5479682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2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9512" y="91502"/>
            <a:ext cx="8784976" cy="1062470"/>
            <a:chOff x="2819409" y="2409819"/>
            <a:chExt cx="2571749" cy="1543050"/>
          </a:xfrm>
        </p:grpSpPr>
        <p:sp>
          <p:nvSpPr>
            <p:cNvPr id="6" name="Rectangle 5"/>
            <p:cNvSpPr/>
            <p:nvPr/>
          </p:nvSpPr>
          <p:spPr>
            <a:xfrm>
              <a:off x="2819409" y="2409819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819409" y="2409819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5. 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การใช้เกณฑ์ลักษณะวิชาหรือศาสตร์ที่ใช้ศึกษา แบ่งเป็น </a:t>
              </a:r>
              <a:r>
                <a:rPr lang="en-US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</a:t>
              </a: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 ประเภท</a:t>
              </a:r>
              <a:endParaRPr lang="en-US" sz="3200" b="1" kern="12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79512" y="1394262"/>
            <a:ext cx="8784976" cy="4890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การวิจัยทางวิทยาศาสตร์ (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Scientific  Research )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มุ่งศึกษาปรากฏการณ์ธรรมชาติของสิ่งมีชีวิตและไม่มีชีวิต มักเป็นการวิจัยเชิงทดลอง อาจจำแนกตามสาขาต่าง ๆ เช่น</a:t>
            </a:r>
          </a:p>
          <a:p>
            <a:pPr marL="0" indent="0" algn="thaiDist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- สาขาวิทยาศาสตร์กายภาพและคณิตศาสตร์ เช่น ฟิสิกส์ คณิตศาสตร์</a:t>
            </a:r>
          </a:p>
          <a:p>
            <a:pPr marL="0" indent="0" algn="thaiDist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- สาขาวิทยาศาสตร์การแพทย์ เช่น ศัลยศาสตร์ รังสีวิทยา</a:t>
            </a:r>
          </a:p>
          <a:p>
            <a:pPr algn="thaiDist">
              <a:buFont typeface="Wingdings" pitchFamily="2" charset="2"/>
              <a:buChar char="Ä"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การวิจัยทางสังคมศาสตร์ (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Social  Research )</a:t>
            </a:r>
          </a:p>
          <a:p>
            <a:pPr marL="0" indent="0" algn="thaiDist">
              <a:buNone/>
            </a:pP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มุ่งศึกษาเกี่ยวกับวัฒนธรรม สังคม สภาพแวดล้อม และพฤติกรรมของมนุษย์ เช่น งานวิจัยทางด้านการวิจัยการศึกษา จิตวิทยา รัฐศาสตร์ นิติศาสตร์ เศรษฐศาสตร์ เป็นต้น</a:t>
            </a:r>
          </a:p>
          <a:p>
            <a:pPr marL="0" indent="0" algn="thaiDist">
              <a:buNone/>
            </a:pPr>
            <a:endParaRPr lang="th-TH" b="1" spc="-1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0109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4236" y="91502"/>
            <a:ext cx="7741228" cy="1373616"/>
            <a:chOff x="2819409" y="2409819"/>
            <a:chExt cx="2571749" cy="1543050"/>
          </a:xfrm>
        </p:grpSpPr>
        <p:sp>
          <p:nvSpPr>
            <p:cNvPr id="6" name="Rectangle 5"/>
            <p:cNvSpPr/>
            <p:nvPr/>
          </p:nvSpPr>
          <p:spPr>
            <a:xfrm>
              <a:off x="2819409" y="2409819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819409" y="2409819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การวิจัยต่อไปนี้เป็นการวิจัยทางวิทยาศาสตร์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หรือการวิจัยทางสังคมศาสตร์</a:t>
              </a: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35082" y="1606690"/>
            <a:ext cx="8873836" cy="4845917"/>
          </a:xfr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การเพิ่มคุณภาพของมะเขือเทศจากการใช้สารควบคุมการเจริญเติบโตของพืช</a:t>
            </a:r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การวิจัยทางวิทยาศาสตร์		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การวิจัยทางสังคมศาสตร์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ปัจจัยที่มีความสัมพันธ์กับพฤติกรรมการสูบบุหรี่ของนักเรียนชายในระดับชั้นมัธยมศึกษา สังกัดกรมสามัญศึกษา เขตการศึกษา 1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การวิจัยทางวิทยาศาสตร์		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การวิจัยทางสังคมศาสตร์</a:t>
            </a:r>
          </a:p>
          <a:p>
            <a:pPr>
              <a:buNone/>
              <a:defRPr/>
            </a:pPr>
            <a:endParaRPr lang="en-US" sz="8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&gt;&gt;</a:t>
            </a: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ทัศนคติของนิสิตนักศึกษาที่มีต่อหลักสูตรปริญญาครุศาสตร์และ   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ศึกษาศาสตร์บัณฑิต 5 ปี</a:t>
            </a:r>
          </a:p>
          <a:p>
            <a:pPr>
              <a:buNone/>
              <a:defRPr/>
            </a:pPr>
            <a:r>
              <a: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การวิจัยทางวิทยาศาสตร์		</a:t>
            </a:r>
            <a:r>
              <a:rPr lang="en-US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__</a:t>
            </a:r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การวิจัยทางสังคมศาสตร์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236" y="2092246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7472" y="3768038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7472" y="5531637"/>
            <a:ext cx="5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BC75F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5. ประเภทของการวิจัย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3501" y="1920585"/>
            <a:ext cx="8376998" cy="4411419"/>
          </a:xfrm>
          <a:solidFill>
            <a:srgbClr val="DFC9EF"/>
          </a:solidFill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36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ข้อสังเกต</a:t>
            </a:r>
          </a:p>
          <a:p>
            <a:pPr marL="0" indent="0" algn="thaiDist">
              <a:buNone/>
            </a:pPr>
            <a:endParaRPr lang="th-TH" sz="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32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ประเภทต่าง ๆ ของการวิจัยไม่ได้แยกกันโดยเด็ดขาด          งานวิจัยหนึ่งอาจเป็นได้หลายประเภทขึ้นกับว่าจะใช้เกณฑ์ใดในการจำแนกประเภท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**  ปัญหาวิจัย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ซึ่งนำไปสู่วัตถุประสงค์การวิจัยและวิธีการในการศึกษาวิจัย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จะช่วยในการพิจารณาและจำแนกประเภทของการวิจัยได้อย่างเหมาะสมยิ่งขึ้น</a:t>
            </a: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lvl="1" indent="0" algn="thaiDist">
              <a:buNone/>
            </a:pP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97994" y="0"/>
            <a:ext cx="1746006" cy="19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3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419" y="209839"/>
            <a:ext cx="5616624" cy="746125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chemeClr val="accent5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เนื้อหาในบทเรียน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63323" y="955964"/>
            <a:ext cx="5585048" cy="4703408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ความหมายของการวิจัย</a:t>
            </a: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ลักษณะสำคัญของการวิจัย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จุดมุ่งหมายของการวิจัย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4.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กระบวนการวิจัย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5.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ประเภทของการวิจัย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6.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ประโยชน์ของการวิจัย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7.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คุณลักษณะของนักวิจัย</a:t>
            </a:r>
            <a:endParaRPr lang="en-US" sz="3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8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 จรรยาบรรณนักวิจัย</a:t>
            </a:r>
          </a:p>
          <a:p>
            <a:pPr>
              <a:buClr>
                <a:srgbClr val="0070C0"/>
              </a:buClr>
              <a:buFont typeface="Wingdings" pitchFamily="2" charset="2"/>
              <a:buChar char="Ä"/>
            </a:pP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9. </a:t>
            </a:r>
            <a:r>
              <a:rPr lang="th-TH" sz="3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การวิจัยเพื่อพัฒนาการเรียนรู้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19" y="5659372"/>
            <a:ext cx="2757655" cy="11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3" y="2603090"/>
            <a:ext cx="2133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470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ผลการค้นหารูปภาพสำหรับ การนำเสนอหน้าชั้นเรีย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24224"/>
            <a:ext cx="43697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2971800" cy="838200"/>
          </a:xfrm>
        </p:spPr>
        <p:txBody>
          <a:bodyPr>
            <a:prstTxWarp prst="textWave1">
              <a:avLst/>
            </a:prstTxWarp>
          </a:bodyPr>
          <a:lstStyle/>
          <a:p>
            <a:pPr marL="0" indent="0">
              <a:buNone/>
            </a:pPr>
            <a:r>
              <a:rPr lang="th-TH" b="1" cap="all" dirty="0">
                <a:ln w="9000" cmpd="sng">
                  <a:solidFill>
                    <a:srgbClr val="FF00FF"/>
                  </a:solidFill>
                  <a:prstDash val="solid"/>
                </a:ln>
                <a:solidFill>
                  <a:srgbClr val="E33D9C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กิจกรรมในชั้นเรียน</a:t>
            </a:r>
            <a:endParaRPr lang="en-US" dirty="0">
              <a:ln w="9000" cmpd="sng">
                <a:solidFill>
                  <a:srgbClr val="FF00FF"/>
                </a:solidFill>
                <a:prstDash val="solid"/>
              </a:ln>
              <a:solidFill>
                <a:srgbClr val="E33D9C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6" y="19050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ให้นักศึกษาแบ่งกลุ่ม กลุ่มละ 3-5 คน เพื่อทำการศึกษาค้นคว้าเกี่ยวกับการวิจัยแต่ละประเภทตามที่ได้รับมอบหมาย พร้อมทั้งยกตัวอย่างบทคัดย่อของงานวิจัยประกอบ แล้วนำเสนอสาระสำคัญหน้าชั้นเรียน</a:t>
            </a:r>
            <a:endParaRPr lang="en-US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100" name="Picture 4" descr="ผลการค้นหารูปภาพสำหรับ ค้นคว้าและนำเสน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00" y="4343400"/>
            <a:ext cx="3427026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25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94522"/>
            <a:ext cx="4447309" cy="864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6. ประโยชน์ของการวิจัย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7227829"/>
              </p:ext>
            </p:extLst>
          </p:nvPr>
        </p:nvGraphicFramePr>
        <p:xfrm>
          <a:off x="135082" y="958618"/>
          <a:ext cx="8873835" cy="5727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6433" t="35884" r="63593" b="47560"/>
          <a:stretch/>
        </p:blipFill>
        <p:spPr>
          <a:xfrm>
            <a:off x="436418" y="2109355"/>
            <a:ext cx="1787236" cy="987138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7" t="35028" r="6767" b="46500"/>
          <a:stretch/>
        </p:blipFill>
        <p:spPr bwMode="auto">
          <a:xfrm>
            <a:off x="7065817" y="2234046"/>
            <a:ext cx="1236519" cy="10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7" t="7435" r="25994" b="74093"/>
          <a:stretch/>
        </p:blipFill>
        <p:spPr bwMode="auto">
          <a:xfrm>
            <a:off x="7148944" y="4340972"/>
            <a:ext cx="1724891" cy="110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2" t="70346" r="38193" b="7871"/>
          <a:stretch/>
        </p:blipFill>
        <p:spPr bwMode="auto">
          <a:xfrm>
            <a:off x="618258" y="4075254"/>
            <a:ext cx="1423555" cy="12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13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29" b="6847"/>
          <a:stretch/>
        </p:blipFill>
        <p:spPr bwMode="auto">
          <a:xfrm>
            <a:off x="1627561" y="3748088"/>
            <a:ext cx="5888878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5625"/>
            <a:ext cx="8172450" cy="4351338"/>
          </a:xfrm>
        </p:spPr>
        <p:txBody>
          <a:bodyPr/>
          <a:lstStyle/>
          <a:p>
            <a:pPr marL="114300" indent="0">
              <a:buNone/>
            </a:pP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114300" indent="0">
              <a:buNone/>
            </a:pPr>
            <a:r>
              <a:rPr lang="th-TH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อภิปราย แลกเปลี่ยนเรียนรู้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marL="11430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114300" indent="0">
              <a:buNone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ในมุมมองของนักศึกษา </a:t>
            </a:r>
            <a:r>
              <a:rPr lang="th-TH" sz="2800" b="1" dirty="0">
                <a:solidFill>
                  <a:srgbClr val="009A4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คิดว่า....นักวิจัยที่ดี....ควรมีลักษณะอย่างไรบ้าง</a:t>
            </a:r>
            <a:r>
              <a:rPr lang="en-US" sz="2800" b="1" dirty="0">
                <a:solidFill>
                  <a:srgbClr val="009A4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64753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7. คุณลักษณะของนักวิจัย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9515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4943" y="2053689"/>
            <a:ext cx="2961410" cy="2224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9463" y="2054110"/>
            <a:ext cx="2961409" cy="2223087"/>
          </a:xfrm>
          <a:prstGeom prst="rect">
            <a:avLst/>
          </a:prstGeom>
          <a:solidFill>
            <a:srgbClr val="99E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1295" y="2053689"/>
            <a:ext cx="2961410" cy="2224793"/>
          </a:xfrm>
          <a:prstGeom prst="rect">
            <a:avLst/>
          </a:prstGeom>
          <a:solidFill>
            <a:srgbClr val="F6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7. คุณลักษณะของนักวิจัย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42" y="2436201"/>
            <a:ext cx="2943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ด้านความรู้และความคิด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7378" y="2436201"/>
            <a:ext cx="246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ด้านเจตคติ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1436" y="2251534"/>
            <a:ext cx="2867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ด้านทักษะและความสามารถ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0507" y="1421265"/>
            <a:ext cx="6733155" cy="86409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นักวิจัยที่ดีควรมีคุณลักษณะ </a:t>
            </a:r>
            <a:r>
              <a:rPr lang="en-US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ด้าน ดังนี้</a:t>
            </a:r>
            <a:endParaRPr lang="en-US" sz="20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7" y="3279955"/>
            <a:ext cx="2630282" cy="2572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435" y="3279955"/>
            <a:ext cx="2590271" cy="25723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083" y="4019400"/>
            <a:ext cx="2813664" cy="18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7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30507" y="2053689"/>
            <a:ext cx="2795846" cy="1090187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7. คุณลักษณะของนักวิจัย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43" y="2189769"/>
            <a:ext cx="2943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ด้านความรู้และความคิด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7" y="3279955"/>
            <a:ext cx="2630282" cy="2572346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55016313"/>
              </p:ext>
            </p:extLst>
          </p:nvPr>
        </p:nvGraphicFramePr>
        <p:xfrm>
          <a:off x="3048000" y="1589809"/>
          <a:ext cx="60960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9298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714" y="2334243"/>
            <a:ext cx="2961410" cy="1125929"/>
          </a:xfrm>
          <a:prstGeom prst="rect">
            <a:avLst/>
          </a:prstGeom>
          <a:solidFill>
            <a:srgbClr val="F6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7. คุณลักษณะของนักวิจัย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451" y="2682375"/>
            <a:ext cx="246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ด้านเจตคติ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4" y="3639286"/>
            <a:ext cx="2961410" cy="1929147"/>
          </a:xfrm>
          <a:prstGeom prst="rect">
            <a:avLst/>
          </a:prstGeom>
        </p:spPr>
      </p:pic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997632786"/>
              </p:ext>
            </p:extLst>
          </p:nvPr>
        </p:nvGraphicFramePr>
        <p:xfrm>
          <a:off x="3048000" y="188768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0904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7037" y="1914710"/>
            <a:ext cx="2535384" cy="1099373"/>
          </a:xfrm>
          <a:prstGeom prst="rect">
            <a:avLst/>
          </a:prstGeom>
          <a:solidFill>
            <a:srgbClr val="99E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7. คุณลักษณะของนักวิจัย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384" y="2059976"/>
            <a:ext cx="2473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ด้านทักษะและความสามารถ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" y="3140553"/>
            <a:ext cx="2535384" cy="2517838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39036777"/>
              </p:ext>
            </p:extLst>
          </p:nvPr>
        </p:nvGraphicFramePr>
        <p:xfrm>
          <a:off x="2798618" y="1517073"/>
          <a:ext cx="6096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5709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8. จรรยาบรรณนักวิจัย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3501" y="1397099"/>
            <a:ext cx="8376998" cy="4876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	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จรรยาบรรณในการวิจัยเป็นองค์ประกอบที่สำคัญของระเบียบวิธีวิจัย เนื่องด้วยในกระบวนการค้นคว้าวิจัย นักวิจัยจะต้องเข้าไปเกี่ยวข้องใกล้ชิดกับสิ่งที่ศึกษา ไม่ว่าจะเป็นสิ่งมีชีวิตหรือไม่มีชีวิต การวิจัยจึงอาจส่งผลกระทบ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ทางลบ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ต่อสิ่งที่ศึกษาได้หากผู้วิจัยขาดความรอบคอบระมัดระวัง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	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ด้วยเหตุนี้สภาวิจัยแห่งชาติจึงกำหนด </a:t>
            </a:r>
            <a:r>
              <a:rPr lang="th-TH" sz="32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“จรรยาบรรณนักวิจัย”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เป็นแนวทางสำหรับให้นักวิจัยยึดถือปฏิบัติ 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เพื่อให้การดำเนินงานวิจัยตั้งอยู่บนพื้นฐานของจริยธรรม และหลักวิชาการที่เหมาะสม</a:t>
            </a:r>
            <a:endParaRPr lang="en-US" sz="3200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lvl="1" indent="0" algn="thaiDist">
              <a:buNone/>
            </a:pP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61" y="5243566"/>
            <a:ext cx="2419283" cy="16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761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8. จรรยาบรรณนักวิจัย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3501" y="1397099"/>
            <a:ext cx="8376998" cy="4876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	</a:t>
            </a:r>
            <a:r>
              <a:rPr lang="th-TH" sz="36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32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นักวิจัย” 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ผู้ที่ดำเนินการค้นคว้าหาความรู้อย่างเป็นระบบ เพื่อตอบประเด็นที่สงสัย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โดยมีระเบียบวิธีอันเป็นที่ยอมรับในแต่ละศาสตร์ที่เกี่ยวข้อง ระเบียบวิธีดังกล่าวครอบคลุมทั้งแนวคิด มโนทัศน์ และวิธีการที่ใช้ในการรวบรวมและวิเคราะห์ข้อมูล</a:t>
            </a:r>
            <a:endParaRPr lang="th-TH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	</a:t>
            </a:r>
            <a:r>
              <a:rPr lang="th-TH" sz="36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32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จรรยาบรรณ” 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sz="32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หลักความประพฤติอันเหมาะสม แสดงถึงคุณธรรมและจริยธรรมในการประกอบอาชีพ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ที่กลุ่มบุคคลแต่ละสาขาอาชีพประมวลขึ้นไว้เป็นหลัก เพื่อให้สมาชิกในสาขาวิชาชีพนั้น ๆ ยึดถือปฏิบัติ เพื่อรักษาชื่อเสียงและส่งเสริมเกียรติคุณของสาขาวิชาชีพของตน</a:t>
            </a:r>
          </a:p>
          <a:p>
            <a:pPr marL="0" indent="0" algn="r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(ที่มา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สำนักงานคณะกรรมการวิจัยแห่งชาติ,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2541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th-TH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	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lvl="1" indent="0" algn="thaiDist">
              <a:buNone/>
            </a:pP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7078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8. จรรยาบรรณนักวิจัย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341105"/>
              </p:ext>
            </p:extLst>
          </p:nvPr>
        </p:nvGraphicFramePr>
        <p:xfrm>
          <a:off x="152400" y="1219200"/>
          <a:ext cx="8839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882" y="0"/>
            <a:ext cx="2608117" cy="12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249151"/>
            <a:ext cx="7990656" cy="4331617"/>
          </a:xfrm>
        </p:spPr>
        <p:txBody>
          <a:bodyPr/>
          <a:lstStyle/>
          <a:p>
            <a:pPr marL="0" indent="0">
              <a:buNone/>
            </a:pP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 (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Research) 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sz="7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  <a:endParaRPr lang="th-TH" sz="7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26" name="Picture 2" descr="Image result for research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02" y="2967458"/>
            <a:ext cx="5078395" cy="30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3265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380489" y="1689775"/>
            <a:ext cx="8352811" cy="452431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1)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คุณวิฑูรย์ไม่อ้างอิงถึงบุคคลหรือแหล่งที่มาของข้อมูลและ 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ข้อคิดเห็นที่</a:t>
            </a:r>
            <a:r>
              <a:rPr lang="th-TH" altLang="zh-CN" sz="3200" b="1" u="sng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ไม่สำคัญ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ที่ตนเองนำมาใช้ในงานวิจัย</a:t>
            </a:r>
            <a:endParaRPr lang="en-US" altLang="zh-CN" sz="3200" b="1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spc="-1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วิษณุเสนอข้อมูลและแนวคิดอย่างเปิดเผยและตรงไปตรงมา</a:t>
            </a:r>
            <a:endParaRPr lang="en-US" altLang="zh-CN" sz="3200" b="1" spc="-100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กนกจัดสรรสัดส่วนของผลงานวิจัยให้เพื่อนมากกว่าตนเอง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เพราะไม่อยากทำงานวิจัย</a:t>
            </a:r>
            <a:endParaRPr lang="en-US" altLang="zh-CN" sz="3200" b="1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อนงค์นำผลงานของผู้อื่นมาอ้างว่าเป็นของตนเอง โดยคิดว่า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คนอื่นไม่ทราบ และเป็นเรื่องธรรมดาที่ใคร ๆ ก็ทำอย่างนั้น</a:t>
            </a: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บุญมาต้องทำงานให้กับผู้จัดการเป็นพิเศษ เลยไม่สามารถ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ทำงานวิจัยให้เสร็จตามกำหนด </a:t>
            </a:r>
            <a:endParaRPr lang="en-US" altLang="zh-CN" sz="3200" b="1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</p:txBody>
      </p:sp>
      <p:pic>
        <p:nvPicPr>
          <p:cNvPr id="4" name="Picture 2" descr="http://www.rlpd.go.th/rlpdnew/images/rlpd_1/HRC/2557/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" y="57301"/>
            <a:ext cx="1962438" cy="1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339751" y="230982"/>
            <a:ext cx="5921021" cy="992037"/>
          </a:xfrm>
          <a:prstGeom prst="wedgeRectCallout">
            <a:avLst>
              <a:gd name="adj1" fmla="val -68901"/>
              <a:gd name="adj2" fmla="val -28185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บุคคลต่อไปนี้</a:t>
            </a:r>
            <a:r>
              <a:rPr lang="th-TH" sz="32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จรรยาบรรณนักวิจัยหรือ</a:t>
            </a:r>
            <a:r>
              <a:rPr lang="th-TH" sz="32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ไม่มี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053" y="1689775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838" y="2670443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053" y="3137199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446" y="4117867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446" y="5112580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42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61105" y="1454726"/>
            <a:ext cx="8591949" cy="45243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ทนงศักดิ์มีปัญหาขัดแย้งกับผู้ให้ทุนวิจัยเพราะไม่สามารถ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ปฏิบัติตามเงื่อนไขได้</a:t>
            </a:r>
            <a:endParaRPr lang="en-US" altLang="zh-CN" sz="3200" b="1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ปรีชาทดลองผสมเครื่องดื่มชนิดใหม่ให้กับกลุ่มนักท่องเที่ยว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ราตรี โดยไม่ได้รับอนุญาตจากองค์การอาหารและยา</a:t>
            </a:r>
            <a:endParaRPr lang="en-US" altLang="zh-CN" sz="3200" b="1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สมพงษ์เสนองานวิจัย โดยไม่หวังประโยชน์ส่วนตน </a:t>
            </a:r>
            <a:endParaRPr lang="en-US" altLang="zh-CN" sz="3200" b="1" dirty="0">
              <a:latin typeface="TH Niramit AS" panose="02000506000000020004" pitchFamily="2" charset="-34"/>
              <a:ea typeface="SimSun" pitchFamily="2" charset="-122"/>
              <a:cs typeface="TH Niramit AS" panose="02000506000000020004" pitchFamily="2" charset="-34"/>
            </a:endParaRP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สุรศักดิ์เสนอผลงานวิจัยโดยไม่รับฟังและไม่แก้ไขงานวิจัย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 ตามข้อแนะนำที่ดีของผู้จัดการ</a:t>
            </a:r>
          </a:p>
          <a:p>
            <a:pPr algn="thaiDist"/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....... </a:t>
            </a:r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10</a:t>
            </a: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 อาทิตย์</a:t>
            </a:r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เปิดเผยข้อมูลส่วนตัวหรือความลับของผู้รับการวิจัย </a:t>
            </a:r>
          </a:p>
          <a:p>
            <a:pPr algn="thaiDist"/>
            <a:r>
              <a:rPr lang="th-TH" altLang="zh-CN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โดยไม่ได้รับคำยินยอมเป็นลายลักษณ์อักษร</a:t>
            </a:r>
          </a:p>
        </p:txBody>
      </p:sp>
      <p:pic>
        <p:nvPicPr>
          <p:cNvPr id="6" name="Picture 4" descr="http://www.qsbg.org/Training/img/office-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69" y="5377780"/>
            <a:ext cx="1656183" cy="14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lpd.go.th/rlpdnew/images/rlpd_1/HRC/2557/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" y="57301"/>
            <a:ext cx="1962438" cy="13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2339751" y="230982"/>
            <a:ext cx="5921021" cy="992037"/>
          </a:xfrm>
          <a:prstGeom prst="wedgeRectCallout">
            <a:avLst>
              <a:gd name="adj1" fmla="val -68901"/>
              <a:gd name="adj2" fmla="val -28185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บุคคลต่อไปนี้</a:t>
            </a:r>
            <a:r>
              <a:rPr lang="th-TH" sz="32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จรรยาบรรณนักวิจัยหรือ</a:t>
            </a:r>
            <a:r>
              <a:rPr lang="th-TH" sz="32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ไม่มี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105" y="1454726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105" y="2391277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105" y="3375371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105" y="3898591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105" y="4854560"/>
            <a:ext cx="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ไม่มี</a:t>
            </a:r>
            <a:endParaRPr lang="th-TH" b="1" dirty="0">
              <a:solidFill>
                <a:srgbClr val="FF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44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6515098" cy="864096"/>
          </a:xfrm>
          <a:prstGeom prst="rect">
            <a:avLst/>
          </a:prstGeom>
          <a:solidFill>
            <a:srgbClr val="DFC9EF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9. การวิจัยเพื่อพัฒนานวัตกรรมการเรียนรู้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90333"/>
            <a:ext cx="3886199" cy="276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 marL="114300" indent="0">
              <a:buNone/>
            </a:pPr>
            <a:endParaRPr lang="th-TH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114300" indent="0">
              <a:buNone/>
            </a:pPr>
            <a:r>
              <a:rPr lang="th-TH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อภิปราย แลกเปลี่ยนเรียนรู้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114300" indent="0">
              <a:buNone/>
            </a:pPr>
            <a:endParaRPr lang="th-TH" sz="1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114300" indent="0">
              <a:buNone/>
            </a:pPr>
            <a:r>
              <a:rPr lang="th-TH" sz="28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ให้นักศึกษาอภิปรายว่า </a:t>
            </a:r>
            <a:r>
              <a:rPr lang="th-TH" sz="3200" b="1" dirty="0">
                <a:solidFill>
                  <a:srgbClr val="009A4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การวิจัยทางการศึกษามีบทบาทหน้าที่สำคัญต่อระบบการศึกษาไทยอย่างไร</a:t>
            </a:r>
            <a:r>
              <a:rPr lang="en-US" sz="3200" b="1" dirty="0">
                <a:solidFill>
                  <a:srgbClr val="009A4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  <a:endParaRPr lang="th-TH" sz="3200" b="1" dirty="0">
              <a:solidFill>
                <a:srgbClr val="009A46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114300" indent="0">
              <a:buNone/>
            </a:pPr>
            <a:r>
              <a:rPr lang="th-TH" sz="3200" b="1" dirty="0">
                <a:solidFill>
                  <a:srgbClr val="009A46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จงยกตัวอย่างและให้เหตุผลประกอบ</a:t>
            </a:r>
            <a:endParaRPr lang="en-US" sz="3200" b="1" dirty="0">
              <a:solidFill>
                <a:srgbClr val="009A46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514475"/>
            <a:ext cx="1964753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412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128913"/>
            <a:ext cx="5299364" cy="864096"/>
          </a:xfrm>
          <a:prstGeom prst="rect">
            <a:avLst/>
          </a:prstGeom>
          <a:solidFill>
            <a:srgbClr val="DFC9E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9. การวิจัยเพื่อพัฒนาการเรียนรู้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84136" y="1524279"/>
            <a:ext cx="439848" cy="35448"/>
            <a:chOff x="5400585" y="1541070"/>
            <a:chExt cx="439848" cy="35448"/>
          </a:xfrm>
          <a:scene3d>
            <a:camera prst="orthographicFront"/>
            <a:lightRig rig="flat" dir="t"/>
          </a:scene3d>
        </p:grpSpPr>
        <p:sp>
          <p:nvSpPr>
            <p:cNvPr id="30" name="Straight Connector 5"/>
            <p:cNvSpPr/>
            <p:nvPr/>
          </p:nvSpPr>
          <p:spPr>
            <a:xfrm rot="12055">
              <a:off x="5400585" y="1541070"/>
              <a:ext cx="439848" cy="354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724"/>
                  </a:moveTo>
                  <a:lnTo>
                    <a:pt x="439848" y="17724"/>
                  </a:ln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Straight Connector 6"/>
            <p:cNvSpPr/>
            <p:nvPr/>
          </p:nvSpPr>
          <p:spPr>
            <a:xfrm rot="12055">
              <a:off x="5609513" y="1547798"/>
              <a:ext cx="21992" cy="219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500" kern="120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91679" y="1026921"/>
            <a:ext cx="2846327" cy="986561"/>
            <a:chOff x="5840419" y="620928"/>
            <a:chExt cx="2440499" cy="1885833"/>
          </a:xfrm>
          <a:scene3d>
            <a:camera prst="orthographicFront"/>
            <a:lightRig rig="flat" dir="t"/>
          </a:scene3d>
        </p:grpSpPr>
        <p:sp>
          <p:nvSpPr>
            <p:cNvPr id="28" name="Rounded Rectangle 27"/>
            <p:cNvSpPr/>
            <p:nvPr/>
          </p:nvSpPr>
          <p:spPr>
            <a:xfrm>
              <a:off x="5840419" y="620928"/>
              <a:ext cx="2440499" cy="188583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8"/>
            <p:cNvSpPr/>
            <p:nvPr/>
          </p:nvSpPr>
          <p:spPr>
            <a:xfrm>
              <a:off x="5932478" y="712987"/>
              <a:ext cx="2256381" cy="17017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3. </a:t>
              </a:r>
              <a:r>
                <a:rPr lang="th-TH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ผู้บริหาร </a:t>
              </a:r>
              <a:r>
                <a:rPr lang="th-TH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(ม.</a:t>
              </a:r>
              <a:r>
                <a:rPr lang="en-US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48)</a:t>
              </a:r>
              <a:r>
                <a:rPr lang="th-TH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55902" y="3626931"/>
            <a:ext cx="35448" cy="419682"/>
            <a:chOff x="4188433" y="2603522"/>
            <a:chExt cx="35448" cy="419682"/>
          </a:xfrm>
          <a:scene3d>
            <a:camera prst="orthographicFront"/>
            <a:lightRig rig="flat" dir="t"/>
          </a:scene3d>
        </p:grpSpPr>
        <p:sp>
          <p:nvSpPr>
            <p:cNvPr id="26" name="Straight Connector 9"/>
            <p:cNvSpPr/>
            <p:nvPr/>
          </p:nvSpPr>
          <p:spPr>
            <a:xfrm rot="5375844">
              <a:off x="3996316" y="2795639"/>
              <a:ext cx="419682" cy="354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724"/>
                  </a:moveTo>
                  <a:lnTo>
                    <a:pt x="419682" y="17724"/>
                  </a:lnTo>
                </a:path>
              </a:pathLst>
            </a:custGeom>
            <a:noFill/>
            <a:ln w="76200"/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Straight Connector 10"/>
            <p:cNvSpPr/>
            <p:nvPr/>
          </p:nvSpPr>
          <p:spPr>
            <a:xfrm rot="5375844">
              <a:off x="4195665" y="2802871"/>
              <a:ext cx="20984" cy="209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500" kern="120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73571" y="4046586"/>
            <a:ext cx="2750715" cy="872915"/>
            <a:chOff x="3061365" y="3023177"/>
            <a:chExt cx="2307266" cy="2096943"/>
          </a:xfrm>
          <a:scene3d>
            <a:camera prst="orthographicFront"/>
            <a:lightRig rig="flat" dir="t"/>
          </a:scene3d>
        </p:grpSpPr>
        <p:sp>
          <p:nvSpPr>
            <p:cNvPr id="24" name="Rounded Rectangle 23"/>
            <p:cNvSpPr/>
            <p:nvPr/>
          </p:nvSpPr>
          <p:spPr>
            <a:xfrm>
              <a:off x="3061365" y="3023177"/>
              <a:ext cx="2307266" cy="209694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12"/>
            <p:cNvSpPr/>
            <p:nvPr/>
          </p:nvSpPr>
          <p:spPr>
            <a:xfrm>
              <a:off x="3163729" y="3125541"/>
              <a:ext cx="2102538" cy="1892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2. </a:t>
              </a:r>
              <a:r>
                <a:rPr lang="th-TH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ผู้สอน (ม.</a:t>
              </a:r>
              <a:r>
                <a:rPr lang="en-US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30)</a:t>
              </a:r>
              <a:endParaRPr lang="th-TH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73571" y="1549906"/>
            <a:ext cx="509894" cy="35448"/>
            <a:chOff x="2484525" y="1566662"/>
            <a:chExt cx="509894" cy="35448"/>
          </a:xfrm>
          <a:scene3d>
            <a:camera prst="orthographicFront"/>
            <a:lightRig rig="flat" dir="t"/>
          </a:scene3d>
        </p:grpSpPr>
        <p:sp>
          <p:nvSpPr>
            <p:cNvPr id="22" name="Straight Connector 13"/>
            <p:cNvSpPr/>
            <p:nvPr/>
          </p:nvSpPr>
          <p:spPr>
            <a:xfrm rot="10727892">
              <a:off x="2484525" y="1566662"/>
              <a:ext cx="509894" cy="354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724"/>
                  </a:moveTo>
                  <a:lnTo>
                    <a:pt x="509894" y="17724"/>
                  </a:lnTo>
                </a:path>
              </a:pathLst>
            </a:custGeom>
            <a:noFill/>
            <a:ln w="76200"/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Straight Connector 14"/>
            <p:cNvSpPr/>
            <p:nvPr/>
          </p:nvSpPr>
          <p:spPr>
            <a:xfrm rot="21527892">
              <a:off x="2726725" y="1571639"/>
              <a:ext cx="25494" cy="254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500" kern="120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508" y="1026922"/>
            <a:ext cx="2776503" cy="986561"/>
            <a:chOff x="232051" y="620893"/>
            <a:chExt cx="2252849" cy="1984929"/>
          </a:xfrm>
          <a:scene3d>
            <a:camera prst="orthographicFront"/>
            <a:lightRig rig="flat" dir="t"/>
          </a:scene3d>
        </p:grpSpPr>
        <p:sp>
          <p:nvSpPr>
            <p:cNvPr id="20" name="Rounded Rectangle 19"/>
            <p:cNvSpPr/>
            <p:nvPr/>
          </p:nvSpPr>
          <p:spPr>
            <a:xfrm>
              <a:off x="232051" y="620893"/>
              <a:ext cx="2252849" cy="198492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16"/>
            <p:cNvSpPr/>
            <p:nvPr/>
          </p:nvSpPr>
          <p:spPr>
            <a:xfrm>
              <a:off x="328947" y="717789"/>
              <a:ext cx="2059057" cy="17911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1. </a:t>
              </a:r>
              <a:r>
                <a:rPr lang="th-TH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ผู้เรียน (ม.</a:t>
              </a:r>
              <a:r>
                <a:rPr lang="en-US" sz="2800" b="1" kern="1200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24)</a:t>
              </a:r>
              <a:endParaRPr lang="th-TH" sz="2800" b="1" kern="12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pic>
        <p:nvPicPr>
          <p:cNvPr id="12" name="Picture 2" descr="Image result for à¸à¸£à¸°à¸£à¸²à¸à¸à¸±à¸à¸à¸±à¸à¸´à¸à¸²à¸£à¸¨à¸¶à¸à¸©à¸²à¹à¸«à¹à¸à¸à¸²à¸à¸´ à¸.à¸¨. à¹à¹à¹à¹ à¹à¸à¹à¹à¸à¹à¸à¸´à¹à¸¡à¹à¸à¸´à¸¡ (à¸à¸à¸±à¸à¸à¸µà¹ à¹) à¸.à¸¨. à¹à¹à¹à¹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82" y="1145654"/>
            <a:ext cx="1803970" cy="259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lowchart: Card 35"/>
          <p:cNvSpPr/>
          <p:nvPr/>
        </p:nvSpPr>
        <p:spPr>
          <a:xfrm>
            <a:off x="282855" y="2059467"/>
            <a:ext cx="2772186" cy="2817422"/>
          </a:xfrm>
          <a:prstGeom prst="flowChartPunchedCar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“ใช้การวิจัยเป็นส่วนหนึ่งของกระบวนการเรียนรู้”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ศึกษาเรื่องที่สนใจและต้องการหาความรู้ใหม่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แก้ไขปัญหาที่เกิดขึ้น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ฝึกกระบวนการคิด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37" name="Flowchart: Card 36"/>
          <p:cNvSpPr/>
          <p:nvPr/>
        </p:nvSpPr>
        <p:spPr>
          <a:xfrm>
            <a:off x="1233714" y="5023576"/>
            <a:ext cx="6400800" cy="1834424"/>
          </a:xfrm>
          <a:prstGeom prst="flowChartPunchedCar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“ทำวิจัยเพื่อพัฒนาการเรียนรู้ให้เหมาะกับผู้เรียน”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ศึกษาปัญหาหรือสิ่งที่ต้องการรู้คำตอบ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พัฒนาสิ่งที่ต้องการพัฒนาหรือแก้ปัญหา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บูรณาการการสอนและการวิจัยให้เป็นกระบวนการเดียวกัน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38" name="Flowchart: Card 37"/>
          <p:cNvSpPr/>
          <p:nvPr/>
        </p:nvSpPr>
        <p:spPr>
          <a:xfrm>
            <a:off x="6041200" y="2069398"/>
            <a:ext cx="2796806" cy="2807492"/>
          </a:xfrm>
          <a:prstGeom prst="flowChartPunchedCar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“ทำวิจัยเชิงประเมินเกี่ยวกับองค์กร/สถานศึกษา”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ใช้ผลวิจัยประกอบการตัดสินใจ จัดทำนโยบายและแผนตามพันธกิจ</a:t>
            </a:r>
          </a:p>
          <a:p>
            <a:pPr marL="342900" indent="-342900" algn="thaiDist">
              <a:buFontTx/>
              <a:buChar char="-"/>
            </a:pPr>
            <a:r>
              <a:rPr lang="th-TH" sz="2400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สร้างองค์ความรู้ และพัฒนาตนเอง</a:t>
            </a:r>
          </a:p>
          <a:p>
            <a:pPr marL="342900" indent="-342900" algn="thaiDist">
              <a:buFontTx/>
              <a:buChar char="-"/>
            </a:pP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02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940574" y="1216689"/>
            <a:ext cx="5922752" cy="752475"/>
          </a:xfrm>
          <a:solidFill>
            <a:srgbClr val="66FF99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มโนทัศน์ของการจัดการเรียนรู้</a:t>
            </a:r>
          </a:p>
        </p:txBody>
      </p:sp>
      <p:grpSp>
        <p:nvGrpSpPr>
          <p:cNvPr id="22531" name="Group 21"/>
          <p:cNvGrpSpPr>
            <a:grpSpLocks/>
          </p:cNvGrpSpPr>
          <p:nvPr/>
        </p:nvGrpSpPr>
        <p:grpSpPr bwMode="auto">
          <a:xfrm>
            <a:off x="509444" y="1966342"/>
            <a:ext cx="8135938" cy="4489450"/>
            <a:chOff x="323528" y="1531773"/>
            <a:chExt cx="8136904" cy="4489515"/>
          </a:xfrm>
        </p:grpSpPr>
        <p:sp>
          <p:nvSpPr>
            <p:cNvPr id="4" name="Oval 3"/>
            <p:cNvSpPr/>
            <p:nvPr/>
          </p:nvSpPr>
          <p:spPr>
            <a:xfrm>
              <a:off x="394974" y="2420786"/>
              <a:ext cx="2953101" cy="201615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การจัดการเรียนรู้/กระบวนการเรียนรู้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5323160" y="2392210"/>
              <a:ext cx="2953101" cy="22066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80414" y="2501750"/>
              <a:ext cx="2303735" cy="9541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th-TH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การจัดการเรียนรู้/กระบวนการเรียนรู้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39674" y="5029087"/>
              <a:ext cx="863703" cy="7207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ครู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564001" y="5084649"/>
              <a:ext cx="1295554" cy="72073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นักวิจัย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92554" y="3117709"/>
              <a:ext cx="1440034" cy="110332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078899" y="3455851"/>
              <a:ext cx="1440033" cy="11033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การวิจัย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917479" y="5123580"/>
              <a:ext cx="1764196" cy="72008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ครูนักวิจัย</a:t>
              </a:r>
            </a:p>
          </p:txBody>
        </p:sp>
        <p:cxnSp>
          <p:nvCxnSpPr>
            <p:cNvPr id="13" name="Straight Arrow Connector 12"/>
            <p:cNvCxnSpPr>
              <a:stCxn id="7" idx="0"/>
              <a:endCxn id="4" idx="4"/>
            </p:cNvCxnSpPr>
            <p:nvPr/>
          </p:nvCxnSpPr>
          <p:spPr>
            <a:xfrm flipV="1">
              <a:off x="1871525" y="4436940"/>
              <a:ext cx="0" cy="592147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799710" y="4532191"/>
              <a:ext cx="0" cy="592147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9" idx="4"/>
            </p:cNvCxnSpPr>
            <p:nvPr/>
          </p:nvCxnSpPr>
          <p:spPr>
            <a:xfrm flipV="1">
              <a:off x="4211778" y="4221037"/>
              <a:ext cx="0" cy="863613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23528" y="2352523"/>
              <a:ext cx="4751952" cy="3668765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94556" y="2352523"/>
              <a:ext cx="3265876" cy="3668765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972679" y="1531774"/>
              <a:ext cx="3168352" cy="820904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มโนทัศน์เดิม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5292080" y="1531773"/>
              <a:ext cx="3168352" cy="795887"/>
            </a:xfrm>
            <a:prstGeom prst="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มโนทัศน์ใหม่</a:t>
              </a:r>
            </a:p>
          </p:txBody>
        </p:sp>
      </p:grpSp>
      <p:sp>
        <p:nvSpPr>
          <p:cNvPr id="22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532" name="TextBox 22"/>
          <p:cNvSpPr txBox="1">
            <a:spLocks noChangeArrowheads="1"/>
          </p:cNvSpPr>
          <p:nvPr/>
        </p:nvSpPr>
        <p:spPr bwMode="auto">
          <a:xfrm>
            <a:off x="5787736" y="6465887"/>
            <a:ext cx="3356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พิชิต  ฤทธิ์จรูญ (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2556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128913"/>
            <a:ext cx="5787736" cy="864096"/>
          </a:xfrm>
          <a:prstGeom prst="rect">
            <a:avLst/>
          </a:prstGeom>
          <a:solidFill>
            <a:srgbClr val="DFC9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9. การวิจัยเพื่อพัฒนานวัตกรรมการเรียนรู้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36280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95179" y="599768"/>
            <a:ext cx="2971800" cy="838200"/>
          </a:xfrm>
          <a:prstGeom prst="rect">
            <a:avLst/>
          </a:prstGeom>
        </p:spPr>
        <p:txBody>
          <a:bodyPr numCol="1">
            <a:prstTxWarp prst="textWave1">
              <a:avLst/>
            </a:prstTxWarp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th-TH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กิจกรรมในชั้นเรียน  </a:t>
            </a:r>
            <a:endParaRPr lang="en-US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6" y="1905000"/>
            <a:ext cx="838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ให้นักศึกษาแต่ละกลุ่มสืบค้นงานวิจัยที่สอดคล้องกับแต่ละประเภทของการวิจัยที่กำหนดให้ จำนวน 1 ประเภท (1 งานวิจัย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: 1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ประเภท)  โดยชื่อเรื่องงานวิจัยต้องไม่ซ้ำกัน จากนั้นนำเสนอรายละเอียดเกี่ยวกับ ชื่อเรื่อง ผู้วิจัย และบทคัดย่อ หน้าชั้นเรียน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39" y="3900965"/>
            <a:ext cx="28575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7" y="3900964"/>
            <a:ext cx="3492058" cy="2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49080"/>
            <a:ext cx="1914111" cy="1454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รูปภาพที่เกี่ยวข้อ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43" y="5113975"/>
            <a:ext cx="1224136" cy="146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87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9" y="422565"/>
            <a:ext cx="8260672" cy="904790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th-TH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บทที่ 2</a:t>
            </a:r>
            <a:br>
              <a:rPr lang="th-TH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ปัญหา/คำถามการวิจัย จุดประสงค์การวิจัย สมมุติฐานการวิจัย </a:t>
            </a:r>
            <a:br>
              <a:rPr lang="th-TH" sz="32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en-US" sz="32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098" name="Picture 2" descr="Image result for à¸«à¸à¸±à¸à¸ªà¸·à¸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93" y="2034427"/>
            <a:ext cx="4241223" cy="41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76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2051" y="403123"/>
            <a:ext cx="6883451" cy="81607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h-TH" b="1" dirty="0">
                <a:solidFill>
                  <a:srgbClr val="006600"/>
                </a:solidFill>
                <a:effectLst/>
              </a:rPr>
            </a:br>
            <a:r>
              <a:rPr lang="th-TH" b="1" dirty="0">
                <a:solidFill>
                  <a:srgbClr val="006600"/>
                </a:solidFill>
                <a:effectLst/>
              </a:rPr>
              <a:t>1.ปัญหาการวิจัย</a:t>
            </a:r>
            <a:r>
              <a:rPr lang="th-TH" b="1" dirty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343" y="2045111"/>
            <a:ext cx="7696200" cy="2983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09600" indent="-609600" algn="l" eaLnBrk="1" hangingPunct="1">
              <a:defRPr/>
            </a:pPr>
            <a:r>
              <a:rPr lang="th-TH" dirty="0">
                <a:latin typeface="Angsana New" pitchFamily="18" charset="-34"/>
              </a:rPr>
              <a:t> 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	การตั้งปัญหาการวิจัยเป็นสิ่งที่สำคัญยิ่งในการวิจัย ตัวปัญหาจะต้องกำหนดให้ชัดก่อน และถือว่า </a:t>
            </a:r>
            <a:r>
              <a:rPr lang="en-US" b="1" dirty="0">
                <a:effectLst/>
                <a:latin typeface="Angsana New" pitchFamily="18" charset="-34"/>
              </a:rPr>
              <a:t>“</a:t>
            </a:r>
            <a:r>
              <a:rPr lang="th-TH" b="1" dirty="0">
                <a:effectLst/>
                <a:latin typeface="Angsana New" pitchFamily="18" charset="-34"/>
              </a:rPr>
              <a:t>การกำหนดตัวปัญหา</a:t>
            </a:r>
            <a:r>
              <a:rPr lang="th-TH" b="1" dirty="0">
                <a:latin typeface="Angsana New" pitchFamily="18" charset="-34"/>
              </a:rPr>
              <a:t>ให้ชัดเจนเป็นส่วนที่สำคัญที่สุดของการวิจัย</a:t>
            </a:r>
            <a:r>
              <a:rPr lang="en-US" b="1" dirty="0">
                <a:effectLst/>
                <a:latin typeface="Angsana New" pitchFamily="18" charset="-34"/>
              </a:rPr>
              <a:t>”</a:t>
            </a:r>
            <a:r>
              <a:rPr lang="th-TH" b="1" dirty="0">
                <a:latin typeface="Angsana New" pitchFamily="18" charset="-34"/>
              </a:rPr>
              <a:t> เพราะถ้าทำวิจัยเรื่องอะไร เราจำเป็นต้องทราบ และเข้าใจปัญหาที่เราต้องการจะศึกษาอย่างชัดเจนเสียก่อนเพื่อให้วิจัยอยู่ขอบเขตที่ต้องการ</a:t>
            </a:r>
            <a:r>
              <a:rPr lang="th-TH" b="1" dirty="0">
                <a:effectLst/>
                <a:latin typeface="Angsana New" pitchFamily="18" charset="-34"/>
              </a:rPr>
              <a:t>	</a:t>
            </a:r>
            <a:r>
              <a:rPr lang="th-TH" sz="2600" b="1" dirty="0">
                <a:effectLst/>
                <a:latin typeface="Angsana New" pitchFamily="18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7279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8600" y="287491"/>
            <a:ext cx="8458200" cy="9022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endParaRPr lang="en-US" altLang="th-TH"/>
          </a:p>
        </p:txBody>
      </p:sp>
      <p:sp>
        <p:nvSpPr>
          <p:cNvPr id="443395" name="Text Box 3"/>
          <p:cNvSpPr txBox="1">
            <a:spLocks noChangeArrowheads="1"/>
          </p:cNvSpPr>
          <p:nvPr/>
        </p:nvSpPr>
        <p:spPr bwMode="auto">
          <a:xfrm>
            <a:off x="933450" y="685800"/>
            <a:ext cx="821055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th-TH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lyUPC" pitchFamily="34" charset="-34"/>
              </a:rPr>
              <a:t>ลักษณะของปัญหาการวิจัยที่ดี</a:t>
            </a:r>
            <a:endParaRPr lang="th-TH" sz="4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lyUPC" pitchFamily="34" charset="-34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2000" y="2191434"/>
            <a:ext cx="838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3600" b="1" dirty="0">
                <a:latin typeface="Angsana New" pitchFamily="18" charset="-34"/>
              </a:rPr>
              <a:t>1. มีความหมายและเอื้อประโยชน์ต่อการเรียนรู้โดยตรงของนักเรียน</a:t>
            </a:r>
            <a:endParaRPr lang="th-TH" altLang="th-TH" sz="3600" dirty="0">
              <a:latin typeface="Angsana New" pitchFamily="18" charset="-34"/>
            </a:endParaRP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0" y="2324100"/>
            <a:ext cx="762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0" y="4286865"/>
            <a:ext cx="762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81000" y="2895600"/>
            <a:ext cx="96012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>
              <a:lnSpc>
                <a:spcPct val="240000"/>
              </a:lnSpc>
              <a:spcBef>
                <a:spcPct val="50000"/>
              </a:spcBef>
            </a:pPr>
            <a:r>
              <a:rPr lang="th-TH" altLang="th-TH" sz="6600" b="1">
                <a:solidFill>
                  <a:srgbClr val="FFFF00"/>
                </a:solidFill>
                <a:latin typeface="Angsana New" pitchFamily="18" charset="-34"/>
              </a:rPr>
              <a:t>    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762000" y="4149725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th-TH" sz="3600" b="1" dirty="0">
                <a:latin typeface="AngsanaUPC" pitchFamily="18" charset="-34"/>
              </a:rPr>
              <a:t>2. </a:t>
            </a:r>
            <a:r>
              <a:rPr lang="th-TH" altLang="th-TH" sz="3600" b="1" dirty="0">
                <a:latin typeface="AngsanaUPC" pitchFamily="18" charset="-34"/>
              </a:rPr>
              <a:t>ครูสามารถแก้ปัญหา หรือพัฒนาได้ตามศักยภาพของตนเอง</a:t>
            </a:r>
            <a:endParaRPr lang="th-TH" altLang="th-TH" sz="3600" b="1" dirty="0">
              <a:latin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614930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2051" y="403123"/>
            <a:ext cx="6883451" cy="81607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h-TH" b="1" dirty="0">
                <a:solidFill>
                  <a:srgbClr val="006600"/>
                </a:solidFill>
                <a:effectLst/>
              </a:rPr>
            </a:br>
            <a:r>
              <a:rPr lang="th-TH" b="1" dirty="0">
                <a:solidFill>
                  <a:srgbClr val="006600"/>
                </a:solidFill>
                <a:effectLst/>
              </a:rPr>
              <a:t>1.ปัญหาการวิจัย</a:t>
            </a:r>
            <a:r>
              <a:rPr lang="th-TH" b="1" dirty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343" y="2045111"/>
            <a:ext cx="7696200" cy="2983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609600" indent="-609600" algn="l" eaLnBrk="1" hangingPunct="1">
              <a:defRPr/>
            </a:pPr>
            <a:r>
              <a:rPr lang="th-TH" dirty="0">
                <a:latin typeface="Angsana New" pitchFamily="18" charset="-34"/>
              </a:rPr>
              <a:t> 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UPC" pitchFamily="18" charset="-34"/>
                <a:cs typeface="AngsanaUPC" pitchFamily="18" charset="-34"/>
              </a:rPr>
              <a:t>เกณฑ์ในการเลือกหัวข้อการวิจัย </a:t>
            </a:r>
            <a:r>
              <a:rPr lang="en-US" sz="3600" b="1" dirty="0">
                <a:effectLst/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3600" b="1" dirty="0" err="1">
                <a:effectLst/>
                <a:latin typeface="AngsanaUPC" pitchFamily="18" charset="-34"/>
                <a:cs typeface="AngsanaUPC" pitchFamily="18" charset="-34"/>
              </a:rPr>
              <a:t>Koul</a:t>
            </a:r>
            <a:r>
              <a:rPr lang="en-US" sz="3600" b="1" dirty="0">
                <a:effectLst/>
                <a:latin typeface="AngsanaUPC" pitchFamily="18" charset="-34"/>
                <a:cs typeface="AngsanaUPC" pitchFamily="18" charset="-34"/>
              </a:rPr>
              <a:t> :1984)</a:t>
            </a:r>
            <a:endParaRPr lang="th-TH" sz="3600" b="1" dirty="0">
              <a:effectLst/>
              <a:latin typeface="AngsanaUPC" pitchFamily="18" charset="-34"/>
              <a:cs typeface="AngsanaUPC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UPC" pitchFamily="18" charset="-34"/>
                <a:cs typeface="AngsanaUPC" pitchFamily="18" charset="-34"/>
              </a:rPr>
              <a:t>	1.  หัวข้อการวิจัยต้องเป็นหัวข้อที่สามารถทำการวิจัยได้</a:t>
            </a:r>
            <a:endParaRPr lang="en-US" sz="3600" b="1" dirty="0">
              <a:effectLst/>
              <a:latin typeface="AngsanaUPC" pitchFamily="18" charset="-34"/>
              <a:cs typeface="AngsanaUPC" pitchFamily="18" charset="-34"/>
            </a:endParaRPr>
          </a:p>
          <a:p>
            <a:pPr marL="609600" indent="-609600" algn="l" eaLnBrk="1" hangingPunct="1">
              <a:defRPr/>
            </a:pPr>
            <a:r>
              <a:rPr lang="en-US" sz="3600" b="1" dirty="0">
                <a:effectLst/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3600" b="1" dirty="0">
                <a:effectLst/>
                <a:latin typeface="AngsanaUPC" pitchFamily="18" charset="-34"/>
                <a:cs typeface="AngsanaUPC" pitchFamily="18" charset="-34"/>
              </a:rPr>
              <a:t>2.  เป็นปัญหาใหม่ 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UPC" pitchFamily="18" charset="-34"/>
                <a:cs typeface="AngsanaUPC" pitchFamily="18" charset="-34"/>
              </a:rPr>
              <a:t>	3. เป็นปัญหาที่สำคัญ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UPC" pitchFamily="18" charset="-34"/>
                <a:cs typeface="AngsanaUPC" pitchFamily="18" charset="-34"/>
              </a:rPr>
              <a:t>	4. มีความเหมาะสมกับนักวิจัย</a:t>
            </a:r>
            <a:r>
              <a:rPr lang="th-TH" b="1" dirty="0">
                <a:effectLst/>
                <a:latin typeface="AngsanaUPC" pitchFamily="18" charset="-34"/>
                <a:cs typeface="AngsanaUPC" pitchFamily="18" charset="-34"/>
              </a:rPr>
              <a:t> 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		</a:t>
            </a:r>
            <a:r>
              <a:rPr lang="th-TH" sz="2600" b="1" dirty="0">
                <a:effectLst/>
                <a:latin typeface="Angsana New" pitchFamily="18" charset="-34"/>
              </a:rPr>
              <a:t>	</a:t>
            </a:r>
          </a:p>
        </p:txBody>
      </p:sp>
      <p:pic>
        <p:nvPicPr>
          <p:cNvPr id="19460" name="Picture 6" descr="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365625"/>
            <a:ext cx="20764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88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3909" y="1249151"/>
            <a:ext cx="8973083" cy="4964613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เมื่อพิจารณาจากคำศัพท์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“Research”</a:t>
            </a:r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1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36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“การแสวงหาอย่างมีระบบแบบแผนที่สามารถกระทำซ้ำแล้วซ้ำอีกยังได้คำตอบเหมือนเดิม”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ทิพย์สิริ กาญจนวาสี และศิริชัย กาญจนวาสี (256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1: 2)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sz="3600" b="1" dirty="0">
              <a:solidFill>
                <a:srgbClr val="2C30E2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7" y="3251020"/>
            <a:ext cx="732559" cy="714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556" y="3190946"/>
            <a:ext cx="1126436" cy="723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9808" y="2337955"/>
            <a:ext cx="126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“Re”</a:t>
            </a:r>
            <a:endParaRPr lang="th-TH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9314" y="2337955"/>
            <a:ext cx="2280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“search”</a:t>
            </a:r>
            <a:endParaRPr lang="th-TH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3400749" y="2337955"/>
            <a:ext cx="126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+</a:t>
            </a:r>
            <a:endParaRPr lang="th-TH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969987" y="3324742"/>
            <a:ext cx="296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การทำซ้ำไปซ้ำมา</a:t>
            </a:r>
            <a:endParaRPr lang="th-TH" sz="4000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8040" y="3346736"/>
            <a:ext cx="4022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การค้นหาหรือแสวงหา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77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 txBox="1">
            <a:spLocks noChangeArrowheads="1"/>
          </p:cNvSpPr>
          <p:nvPr/>
        </p:nvSpPr>
        <p:spPr bwMode="gray">
          <a:xfrm>
            <a:off x="185584" y="2652823"/>
            <a:ext cx="8458200" cy="28194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itchFamily="18" charset="-34"/>
              </a:rPr>
              <a:t>การกำหนดวัตถุประสงค์ของการวิจัย เป็นสิ่งที่สำคัญมากสำหรับการทำวิจัย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itchFamily="18" charset="-34"/>
              </a:rPr>
              <a:t>เพราะจะช่วยขยายความหมายของชื่อเรื่องให้ชัดเจนขึ้น ว่าต้องการศึกษาอะไร กับใคร ในแง่มุมใดบ้าง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itchFamily="18" charset="-34"/>
              </a:rPr>
              <a:t>นอกจากนั้นยังช่วยการดำเนินการวิจัยในขั้นตอนอื่นๆ เป็นไปอย่างถูกต้องและตรงกับความต้องการของผู้วิจัย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785938" y="652463"/>
            <a:ext cx="5572125" cy="1419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/>
          </a:bodyPr>
          <a:lstStyle/>
          <a:p>
            <a:pPr marL="514350" indent="-514350" algn="ctr" eaLnBrk="1" hangingPunct="1">
              <a:lnSpc>
                <a:spcPct val="80000"/>
              </a:lnSpc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2. วัตถุประสงค์การวิจัย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3788059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 txBox="1">
            <a:spLocks noChangeArrowheads="1"/>
          </p:cNvSpPr>
          <p:nvPr/>
        </p:nvSpPr>
        <p:spPr bwMode="gray">
          <a:xfrm>
            <a:off x="342900" y="2996952"/>
            <a:ext cx="8458200" cy="2819400"/>
          </a:xfrm>
          <a:prstGeom prst="roundRect">
            <a:avLst>
              <a:gd name="adj" fmla="val 50000"/>
            </a:avLst>
          </a:prstGeom>
          <a:ln>
            <a:noFill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latin typeface="Angsana New" pitchFamily="18" charset="-34"/>
              </a:rPr>
              <a:t>*  ต้องการให้เกิดอะไรเมื่องานวิจัยเสร็จสิ้นแล้ว</a:t>
            </a:r>
          </a:p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latin typeface="Angsana New" pitchFamily="18" charset="-34"/>
              </a:rPr>
              <a:t>*  ต้องการแก้ปัญหาอะไร</a:t>
            </a:r>
          </a:p>
          <a:p>
            <a:pPr algn="ctr"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785938" y="652463"/>
            <a:ext cx="5572125" cy="1419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/>
          </a:bodyPr>
          <a:lstStyle/>
          <a:p>
            <a:pPr marL="514350" indent="-514350" algn="ctr" eaLnBrk="1" hangingPunct="1">
              <a:lnSpc>
                <a:spcPct val="80000"/>
              </a:lnSpc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2. วัตถุประสงค์การวิจัย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2821259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49238" y="1216025"/>
            <a:ext cx="8643937" cy="55260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  <a:defRPr/>
            </a:pPr>
            <a:r>
              <a:rPr lang="th-TH" b="1" dirty="0">
                <a:latin typeface="DilleniaUPC" pitchFamily="18" charset="-34"/>
                <a:cs typeface="DilleniaUPC" pitchFamily="18" charset="-34"/>
              </a:rPr>
              <a:t>ขึ้นต้นด้วย..............คำว่า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เพื่อ</a:t>
            </a: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th-TH" b="1" dirty="0">
                <a:latin typeface="DilleniaUPC" pitchFamily="18" charset="-34"/>
                <a:cs typeface="DilleniaUPC" pitchFamily="18" charset="-34"/>
              </a:rPr>
              <a:t>เพื่อศึกษา....(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ตัวแปรตาม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) ของ (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ประชากร/กลุ่มตัวอย่าง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) โดยใช้(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ตัวแปรต้น/เครื่องมือ</a:t>
            </a:r>
            <a:r>
              <a:rPr lang="th-TH" sz="4000" b="1" dirty="0">
                <a:latin typeface="DilleniaUPC" pitchFamily="18" charset="-34"/>
                <a:cs typeface="DilleniaUPC" pitchFamily="18" charset="-34"/>
              </a:rPr>
              <a:t>)</a:t>
            </a: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เพื่อเปรียบเทียบ</a:t>
            </a:r>
            <a:r>
              <a:rPr lang="th-TH" sz="44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4400" b="1" dirty="0">
                <a:latin typeface="DilleniaUPC" pitchFamily="18" charset="-34"/>
                <a:cs typeface="DilleniaUPC" pitchFamily="18" charset="-34"/>
              </a:rPr>
              <a:t>....(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ตัวแปรตาม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) ของ (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ประชากร/กลุ่มตัวอย่าง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) 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ก่อนและหลังการใช้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(</a:t>
            </a:r>
            <a:r>
              <a:rPr lang="th-TH" b="1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ตัวแปรต้น/เครื่องมือ</a:t>
            </a:r>
            <a:r>
              <a:rPr lang="th-TH" sz="4000" b="1" dirty="0">
                <a:latin typeface="DilleniaUPC" pitchFamily="18" charset="-34"/>
                <a:cs typeface="DilleniaUPC" pitchFamily="18" charset="-34"/>
              </a:rPr>
              <a:t>)</a:t>
            </a:r>
            <a:endParaRPr lang="th-TH" sz="4400" b="1" i="1" u="sng" dirty="0">
              <a:solidFill>
                <a:srgbClr val="C00000"/>
              </a:solidFill>
              <a:latin typeface="DilleniaUPC" pitchFamily="18" charset="-34"/>
              <a:cs typeface="DilleniaUPC" pitchFamily="18" charset="-34"/>
            </a:endParaRPr>
          </a:p>
          <a:p>
            <a:pPr marL="95400" indent="0">
              <a:spcBef>
                <a:spcPts val="0"/>
              </a:spcBef>
              <a:buNone/>
              <a:defRPr/>
            </a:pPr>
            <a:endParaRPr lang="th-TH" sz="4400" b="1" i="1" u="sng" dirty="0">
              <a:solidFill>
                <a:srgbClr val="C00000"/>
              </a:solidFill>
              <a:latin typeface="DilleniaUPC" pitchFamily="18" charset="-34"/>
              <a:cs typeface="DilleniaUPC" pitchFamily="18" charset="-34"/>
            </a:endParaRPr>
          </a:p>
          <a:p>
            <a:pPr marL="95400" indent="0">
              <a:spcBef>
                <a:spcPts val="0"/>
              </a:spcBef>
              <a:buNone/>
              <a:defRPr/>
            </a:pPr>
            <a:r>
              <a:rPr lang="th-TH" sz="4400" b="1" i="1" u="sng" dirty="0">
                <a:latin typeface="DilleniaUPC" pitchFamily="18" charset="-34"/>
                <a:cs typeface="DilleniaUPC" pitchFamily="18" charset="-34"/>
              </a:rPr>
              <a:t>1.</a:t>
            </a:r>
            <a:r>
              <a:rPr lang="en-US" sz="4400" b="1" dirty="0"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b="1" u="sng" dirty="0">
                <a:latin typeface="DilleniaUPC" pitchFamily="18" charset="-34"/>
                <a:cs typeface="DilleniaUPC" pitchFamily="18" charset="-34"/>
              </a:rPr>
              <a:t>เพื่อศึกษา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ความสามารถการอ่าน</a:t>
            </a:r>
            <a:r>
              <a:rPr lang="th-TH" b="1" u="sng" dirty="0">
                <a:latin typeface="DilleniaUPC" pitchFamily="18" charset="-34"/>
                <a:cs typeface="DilleniaUPC" pitchFamily="18" charset="-34"/>
              </a:rPr>
              <a:t>ของ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นักเรียน</a:t>
            </a:r>
            <a:r>
              <a:rPr lang="th-TH" b="1" dirty="0" err="1">
                <a:latin typeface="DilleniaUPC" pitchFamily="18" charset="-34"/>
                <a:cs typeface="DilleniaUPC" pitchFamily="18" charset="-34"/>
              </a:rPr>
              <a:t>ออทิสติก</a:t>
            </a:r>
            <a:r>
              <a:rPr lang="th-TH" b="1" u="sng" dirty="0">
                <a:latin typeface="DilleniaUPC" pitchFamily="18" charset="-34"/>
                <a:cs typeface="DilleniaUPC" pitchFamily="18" charset="-34"/>
              </a:rPr>
              <a:t>โดยใช้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 เส้นนำสายตา</a:t>
            </a:r>
            <a:endParaRPr lang="en-US" sz="4400" b="1" dirty="0">
              <a:latin typeface="DilleniaUPC" pitchFamily="18" charset="-34"/>
              <a:cs typeface="DilleniaUPC" pitchFamily="18" charset="-34"/>
            </a:endParaRPr>
          </a:p>
          <a:p>
            <a:pPr marL="95400" indent="0">
              <a:spcBef>
                <a:spcPts val="0"/>
              </a:spcBef>
              <a:buNone/>
              <a:defRPr/>
            </a:pPr>
            <a:r>
              <a:rPr lang="th-TH" sz="4400" b="1" i="1" u="sng" dirty="0">
                <a:latin typeface="DilleniaUPC" pitchFamily="18" charset="-34"/>
                <a:cs typeface="DilleniaUPC" pitchFamily="18" charset="-34"/>
              </a:rPr>
              <a:t>2</a:t>
            </a:r>
            <a:r>
              <a:rPr lang="th-TH" sz="3600" b="1" i="1" dirty="0">
                <a:latin typeface="DilleniaUPC" pitchFamily="18" charset="-34"/>
                <a:cs typeface="DilleniaUPC" pitchFamily="18" charset="-34"/>
              </a:rPr>
              <a:t>.  </a:t>
            </a:r>
            <a:r>
              <a:rPr lang="th-TH" b="1" i="1" dirty="0">
                <a:latin typeface="DilleniaUPC" pitchFamily="18" charset="-34"/>
                <a:cs typeface="DilleniaUPC" pitchFamily="18" charset="-34"/>
              </a:rPr>
              <a:t>เพื่อเปรียบเทียบ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ความสามารถการอ่าน</a:t>
            </a:r>
            <a:r>
              <a:rPr lang="th-TH" b="1" u="sng" dirty="0">
                <a:latin typeface="DilleniaUPC" pitchFamily="18" charset="-34"/>
                <a:cs typeface="DilleniaUPC" pitchFamily="18" charset="-34"/>
              </a:rPr>
              <a:t>ของ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นักเรียน</a:t>
            </a:r>
            <a:r>
              <a:rPr lang="th-TH" b="1" dirty="0" err="1">
                <a:latin typeface="DilleniaUPC" pitchFamily="18" charset="-34"/>
                <a:cs typeface="DilleniaUPC" pitchFamily="18" charset="-34"/>
              </a:rPr>
              <a:t>ออทิสติก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ก่อนและหลังการใช้ เส้นนำสายตา</a:t>
            </a:r>
            <a:endParaRPr lang="en-US" sz="44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116013" y="266700"/>
            <a:ext cx="6840537" cy="785813"/>
          </a:xfrm>
          <a:prstGeom prst="rect">
            <a:avLst/>
          </a:prstGeom>
          <a:solidFill>
            <a:srgbClr val="00B05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 fontScale="85000" lnSpcReduction="10000"/>
          </a:bodyPr>
          <a:lstStyle/>
          <a:p>
            <a:pPr marL="514350" indent="-514350" algn="ctr" eaLnBrk="1" hangingPunct="1">
              <a:lnSpc>
                <a:spcPct val="80000"/>
              </a:lnSpc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หลักการเขียนวัตถุประสงค์การวิจัย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13006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9195" y="117987"/>
            <a:ext cx="7162800" cy="75708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rgbClr val="00B050"/>
                </a:solidFill>
                <a:effectLst/>
              </a:rPr>
              <a:t>การเขียนวัตถุประสงค์การวิจัย</a:t>
            </a:r>
            <a:r>
              <a:rPr lang="th-TH" sz="4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762" y="1651819"/>
            <a:ext cx="7696200" cy="39697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571500" indent="-571500" algn="l" eaLnBrk="1" hangingPunct="1">
              <a:defRPr/>
            </a:pPr>
            <a:r>
              <a:rPr lang="th-TH" sz="3000" b="1" dirty="0">
                <a:effectLst/>
                <a:latin typeface="DilleniaUPC" pitchFamily="18" charset="-34"/>
                <a:cs typeface="DilleniaUPC" pitchFamily="18" charset="-34"/>
              </a:rPr>
              <a:t>การเขียนวัตถุประสงค์การวิจัย ต้องเขียนให้ สอดคล้อง ครอบคลุม ในทุกประเด็น ตัวอย่าง</a:t>
            </a:r>
          </a:p>
          <a:p>
            <a:pPr marL="571500" indent="-571500" algn="l" eaLnBrk="1" hangingPunct="1">
              <a:defRPr/>
            </a:pPr>
            <a:endParaRPr lang="th-TH" sz="3000" b="1" dirty="0">
              <a:effectLst/>
              <a:latin typeface="DilleniaUPC" pitchFamily="18" charset="-34"/>
              <a:cs typeface="DilleniaUPC" pitchFamily="18" charset="-34"/>
            </a:endParaRPr>
          </a:p>
          <a:p>
            <a:pPr marL="571500" indent="-571500" algn="l" eaLnBrk="1" hangingPunct="1">
              <a:defRPr/>
            </a:pPr>
            <a:r>
              <a:rPr lang="th-TH" sz="2800" b="1" dirty="0">
                <a:effectLst/>
                <a:latin typeface="DilleniaUPC" pitchFamily="18" charset="-34"/>
                <a:cs typeface="DilleniaUPC" pitchFamily="18" charset="-34"/>
              </a:rPr>
              <a:t>ตัวอย่างที่</a:t>
            </a:r>
            <a:r>
              <a:rPr lang="th-TH" sz="2800" dirty="0">
                <a:effectLst/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2800" b="1" dirty="0">
                <a:effectLst/>
                <a:latin typeface="DilleniaUPC" pitchFamily="18" charset="-34"/>
                <a:cs typeface="DilleniaUPC" pitchFamily="18" charset="-34"/>
              </a:rPr>
              <a:t>1</a:t>
            </a:r>
            <a:r>
              <a:rPr lang="th-TH" sz="2800" dirty="0">
                <a:effectLst/>
                <a:latin typeface="DilleniaUPC" pitchFamily="18" charset="-34"/>
                <a:cs typeface="DilleniaUPC" pitchFamily="18" charset="-34"/>
              </a:rPr>
              <a:t>. เพื่อเปรียบเทียบผลสัมฤทธิ์ทางการเรียนวิชาคณิตศาสตร์ในระดับมัธยมศึกษาปีที่ 3 ระหว่างการเรียนแบบรอบรู้กับการเรียนแบบปกติ</a:t>
            </a:r>
          </a:p>
          <a:p>
            <a:pPr marL="571500" indent="-571500" algn="l" eaLnBrk="1" hangingPunct="1">
              <a:defRPr/>
            </a:pPr>
            <a:r>
              <a:rPr lang="th-TH" sz="2800" b="1" dirty="0">
                <a:effectLst/>
                <a:latin typeface="DilleniaUPC" pitchFamily="18" charset="-34"/>
                <a:cs typeface="DilleniaUPC" pitchFamily="18" charset="-34"/>
              </a:rPr>
              <a:t>ตัวอย่างที่ 2. </a:t>
            </a:r>
          </a:p>
          <a:p>
            <a:pPr marL="571500" indent="-571500" algn="l" eaLnBrk="1" hangingPunct="1">
              <a:defRPr/>
            </a:pPr>
            <a:r>
              <a:rPr lang="th-TH" sz="2800" b="1" dirty="0">
                <a:effectLst/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sz="2800" dirty="0">
                <a:effectLst/>
                <a:latin typeface="DilleniaUPC" pitchFamily="18" charset="-34"/>
                <a:cs typeface="DilleniaUPC" pitchFamily="18" charset="-34"/>
              </a:rPr>
              <a:t>1) เพื่อศึกษาการดำเนินงานการใช้หลักสูตรภาษาอังกฤษระดับมัธยมศึกษา ตอนต้น ในโรงเรียนขยายโอกาสทางการศึกษา สังกัดสำนักงานคณะกรรมการการศึกษาพื้นฐาน พื้นที่การศึกษาอุดรธานี เขต 1	</a:t>
            </a:r>
          </a:p>
          <a:p>
            <a:pPr marL="571500" indent="-571500" algn="l" eaLnBrk="1" hangingPunct="1">
              <a:defRPr/>
            </a:pPr>
            <a:r>
              <a:rPr lang="th-TH" sz="2800" dirty="0">
                <a:effectLst/>
                <a:latin typeface="DilleniaUPC" pitchFamily="18" charset="-34"/>
                <a:cs typeface="DilleniaUPC" pitchFamily="18" charset="-34"/>
              </a:rPr>
              <a:t>	2) เพื่อศึกษาปัญหาการดำเนินงานการใช้หลักสูตรภาษาอังกฤษระดับมัธยมศึกษาตอนต้น ในโรงเรียนขยายโอกาสทางการศึกษา สังกัดสำนักงานคณะกรรมการการศึกษาพื้นฐาน พื้นที่การศึกษาอุดรธานี เขต</a:t>
            </a:r>
            <a:r>
              <a:rPr lang="th-TH" sz="2800" dirty="0">
                <a:latin typeface="DilleniaUPC" pitchFamily="18" charset="-34"/>
                <a:cs typeface="DilleniaUPC" pitchFamily="18" charset="-34"/>
              </a:rPr>
              <a:t> 1</a:t>
            </a:r>
          </a:p>
          <a:p>
            <a:pPr marL="571500" indent="-571500" eaLnBrk="1" hangingPunct="1">
              <a:defRPr/>
            </a:pPr>
            <a:endParaRPr lang="th-TH" sz="2800" dirty="0"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2064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1530" y="373625"/>
            <a:ext cx="7162800" cy="7374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h-TH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th-TH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th-TH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th-TH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</a:t>
            </a:r>
            <a:r>
              <a:rPr lang="th-TH" sz="49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การตั้งชื่อหัวข้อการวิจัย</a:t>
            </a:r>
            <a:r>
              <a:rPr lang="th-TH" sz="4900" dirty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455174"/>
            <a:ext cx="7696200" cy="420820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609600" indent="-609600" eaLnBrk="1" hangingPunct="1"/>
            <a:endParaRPr lang="th-TH" sz="3600" b="1" dirty="0">
              <a:latin typeface="Angsana New" pitchFamily="18" charset="-34"/>
            </a:endParaRPr>
          </a:p>
          <a:p>
            <a:pPr marL="609600" indent="-609600" algn="l" eaLnBrk="1" hangingPunct="1"/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หัวข้อการวิจัยควรมีลักษณะดังนี้</a:t>
            </a:r>
          </a:p>
          <a:p>
            <a:pPr marL="609600" indent="-609600" algn="l" eaLnBrk="1" hangingPunct="1"/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1.  เขียนให้น่าสนใจ</a:t>
            </a:r>
            <a:endParaRPr lang="en-US" b="1" dirty="0">
              <a:effectLst/>
              <a:latin typeface="DilleniaUPC" pitchFamily="18" charset="-34"/>
              <a:cs typeface="DilleniaUPC" pitchFamily="18" charset="-34"/>
            </a:endParaRPr>
          </a:p>
          <a:p>
            <a:pPr marL="609600" indent="-609600" algn="l" eaLnBrk="1" hangingPunct="1"/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2.  ใช้ภาษาที่กระชับ รัดกุมและชัดเจน </a:t>
            </a:r>
          </a:p>
          <a:p>
            <a:pPr marL="609600" indent="-609600" algn="l" eaLnBrk="1" hangingPunct="1"/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3. อ่านเข้าใจง่าย</a:t>
            </a:r>
          </a:p>
          <a:p>
            <a:pPr marL="609600" indent="-609600" algn="l" eaLnBrk="1" hangingPunct="1"/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4. ไม่ยาวจนเกินไป</a:t>
            </a:r>
          </a:p>
          <a:p>
            <a:pPr marL="609600" indent="-609600" algn="l" eaLnBrk="1" hangingPunct="1"/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5. การเขียนหัวข้อเรื่องควรเริ่มต้นด้วยคำนาม </a:t>
            </a:r>
          </a:p>
          <a:p>
            <a:pPr marL="609600" indent="-609600" algn="l" eaLnBrk="1" hangingPunct="1"/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6.  คำศัพท์เทคนิคบางคำที่จำเป็นต้องนำมาใช้ในการตั้งชื่อ หัวเรื่องควรเขียนอธิบายในหัวข้อ </a:t>
            </a:r>
            <a:r>
              <a:rPr lang="en-US" b="1" dirty="0">
                <a:effectLst/>
                <a:latin typeface="DilleniaUPC" pitchFamily="18" charset="-34"/>
                <a:cs typeface="DilleniaUPC" pitchFamily="18" charset="-34"/>
              </a:rPr>
              <a:t>“</a:t>
            </a:r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นิยามศัพท์เฉพาะ</a:t>
            </a:r>
            <a:r>
              <a:rPr lang="en-US" b="1" dirty="0">
                <a:effectLst/>
                <a:latin typeface="DilleniaUPC" pitchFamily="18" charset="-34"/>
                <a:cs typeface="DilleniaUPC" pitchFamily="18" charset="-34"/>
              </a:rPr>
              <a:t>”</a:t>
            </a:r>
            <a:r>
              <a:rPr lang="th-TH" b="1" dirty="0">
                <a:effectLst/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sz="2600" b="1" dirty="0">
                <a:effectLst/>
                <a:latin typeface="Angsana New" pitchFamily="18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1218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fld id="{7F0CC49B-5D35-447E-87F2-DDA37DA62F33}" type="slidenum">
              <a:rPr lang="en-US" altLang="th-TH" sz="1400"/>
              <a:pPr/>
              <a:t>55</a:t>
            </a:fld>
            <a:endParaRPr lang="en-US" altLang="th-TH" sz="140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547664" y="184124"/>
            <a:ext cx="6096000" cy="122557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6000" b="1" dirty="0">
                <a:solidFill>
                  <a:schemeClr val="tx1"/>
                </a:solidFill>
                <a:latin typeface="Angsana New" pitchFamily="18" charset="-34"/>
              </a:rPr>
              <a:t>หลักการตั้งชื่อเรื่องวิจัย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762000" y="5410200"/>
            <a:ext cx="7467600" cy="99697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th-TH" sz="4800" b="1" dirty="0">
                <a:solidFill>
                  <a:srgbClr val="7030A0"/>
                </a:solidFill>
              </a:rPr>
              <a:t>ตัวแปรตาม + ตัวแปรต้น +  ประชากร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762000" y="3581400"/>
            <a:ext cx="7467600" cy="99697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4800" b="1" dirty="0">
                <a:solidFill>
                  <a:schemeClr val="tx1"/>
                </a:solidFill>
              </a:rPr>
              <a:t>ตัวแปรตาม + ประชากร + ตัวแปรต้น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33800" y="46482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600" b="1">
                <a:solidFill>
                  <a:schemeClr val="bg1"/>
                </a:solidFill>
              </a:rPr>
              <a:t>หรือ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990600" y="1828800"/>
            <a:ext cx="7467600" cy="99697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5400" b="1" i="1" dirty="0">
                <a:solidFill>
                  <a:srgbClr val="7030A0"/>
                </a:solidFill>
              </a:rPr>
              <a:t>ทำอะไร + ทำกับใคร +  ทำอย่างไร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13726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206500" y="223838"/>
            <a:ext cx="7200900" cy="9144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altLang="th-TH" sz="5400" b="1">
                <a:solidFill>
                  <a:srgbClr val="FFFF00"/>
                </a:solidFill>
                <a:latin typeface="Angsana New" pitchFamily="18" charset="-34"/>
              </a:rPr>
              <a:t>การตั้งชื่อเรื่องงานวิจัย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9375" y="1614488"/>
            <a:ext cx="9036050" cy="4543425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th-TH" altLang="th-TH" sz="4400" b="1" dirty="0">
                <a:latin typeface="AngsanaUPC" pitchFamily="18" charset="-34"/>
                <a:cs typeface="AngsanaUPC" pitchFamily="18" charset="-34"/>
              </a:rPr>
              <a:t>      ชื่อเรื่องของงานวิจัยที่ดีควรประกอบด้วย</a:t>
            </a:r>
          </a:p>
          <a:p>
            <a:pPr marL="609600" indent="-609600">
              <a:buFontTx/>
              <a:buChar char="-"/>
            </a:pPr>
            <a:r>
              <a:rPr lang="th-TH" altLang="th-TH" sz="4400" b="1" dirty="0">
                <a:latin typeface="AngsanaUPC" pitchFamily="18" charset="-34"/>
                <a:cs typeface="AngsanaUPC" pitchFamily="18" charset="-34"/>
              </a:rPr>
              <a:t>การแก้ปัญหา/พัฒนาอะไร อย่างไร</a:t>
            </a:r>
          </a:p>
          <a:p>
            <a:pPr marL="0" indent="0">
              <a:buNone/>
            </a:pPr>
            <a:r>
              <a:rPr lang="th-TH" altLang="th-TH" sz="3200" i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(โดยใช้นวัตกรรมอะไร) กับใคร </a:t>
            </a:r>
          </a:p>
          <a:p>
            <a:pPr marL="0" indent="0">
              <a:buNone/>
            </a:pPr>
            <a:br>
              <a:rPr lang="th-TH" altLang="th-TH" sz="4400" i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altLang="th-TH" sz="44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เช่น  การพัฒนาทักษะการอ่านจับใจความโดยใช้แบบฝึกทักษะ สำหรับนักเรียนชั้นประถมศึกษาปีที่ </a:t>
            </a:r>
            <a:r>
              <a:rPr lang="en-US" altLang="th-TH" sz="44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3</a:t>
            </a:r>
            <a:r>
              <a:rPr lang="th-TH" altLang="th-TH" sz="44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   </a:t>
            </a:r>
          </a:p>
          <a:p>
            <a:pPr marL="609600" indent="-609600">
              <a:buFontTx/>
              <a:buChar char="-"/>
            </a:pPr>
            <a:endParaRPr lang="th-TH" altLang="th-TH" sz="4400" b="1" dirty="0">
              <a:solidFill>
                <a:srgbClr val="CC00CC"/>
              </a:solidFill>
              <a:latin typeface="AngsanaUPC" pitchFamily="18" charset="-34"/>
              <a:cs typeface="AngsanaUPC" pitchFamily="18" charset="-34"/>
              <a:hlinkClick r:id="rId2" action="ppaction://hlinksldjump"/>
            </a:endParaRP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58" y="5331952"/>
            <a:ext cx="15240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 descr="kapook_402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8" y="5586413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70063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96646"/>
            <a:ext cx="7162800" cy="796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rgbClr val="006600"/>
                </a:solidFill>
                <a:effectLst/>
              </a:rPr>
              <a:t>ตัวอย่างหัวข้อการวิจัย</a:t>
            </a:r>
            <a:r>
              <a:rPr lang="th-TH" sz="4400" b="1" dirty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3960" y="2340077"/>
            <a:ext cx="8164513" cy="331347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609600" indent="-609600" algn="l" eaLnBrk="1" hangingPunct="1">
              <a:buFontTx/>
              <a:buAutoNum type="arabicPeriod"/>
            </a:pP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ปัญหานักเรียนขายบริการทางเพศ </a:t>
            </a:r>
            <a:r>
              <a:rPr lang="en-US" sz="3600" b="1" dirty="0">
                <a:effectLst/>
                <a:latin typeface="DilleniaUPC" pitchFamily="18" charset="-34"/>
                <a:cs typeface="DilleniaUPC" pitchFamily="18" charset="-34"/>
              </a:rPr>
              <a:t>: </a:t>
            </a: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กรณีศึกษาในเขต  เทศบาลอุดรธานี</a:t>
            </a:r>
          </a:p>
          <a:p>
            <a:pPr marL="609600" indent="-609600" algn="l" eaLnBrk="1" hangingPunct="1">
              <a:buFontTx/>
              <a:buAutoNum type="arabicPeriod" startAt="2"/>
            </a:pP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ปัญหาและแนวทางในการพัฒนากีฬาของวิทยาลัยพลศึกษาจังหวัดอุดรธานีสู่ความเป็นเลิศ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600" b="1" dirty="0">
                <a:effectLst/>
                <a:latin typeface="DilleniaUPC" pitchFamily="18" charset="-34"/>
                <a:cs typeface="DilleniaUPC" pitchFamily="18" charset="-34"/>
              </a:rPr>
              <a:t>3.	เปรียบเทียบแรงจูงใจของนักกีฬาวิทยาลัยพลศึกษาจังหวัดอุดรธานีในชนิดกีฬาที่มีโอกาสชนะเลิศในการแข่งขันกีฬาวิทยาลัยพลศึกษา ครั้งที่ 30 พ.ศ.2547 ณ วิทยาลัยพลศึกษาจังหวัดกระบี่</a:t>
            </a:r>
          </a:p>
          <a:p>
            <a:pPr marL="609600" indent="-609600" algn="l" eaLnBrk="1" hangingPunct="1">
              <a:spcBef>
                <a:spcPct val="0"/>
              </a:spcBef>
              <a:buClrTx/>
              <a:buFontTx/>
              <a:buNone/>
            </a:pPr>
            <a:endParaRPr lang="th-TH" b="1" dirty="0">
              <a:effectLst/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11376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260350"/>
            <a:ext cx="7162800" cy="7032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th-TH" sz="4000" dirty="0">
                <a:solidFill>
                  <a:srgbClr val="00B050"/>
                </a:solidFill>
                <a:effectLst/>
                <a:latin typeface="Angsana New" pitchFamily="18" charset="-34"/>
                <a:cs typeface="Angsana New" pitchFamily="18" charset="-34"/>
              </a:rPr>
              <a:t>ตัวแปร </a:t>
            </a:r>
            <a:r>
              <a:rPr lang="en-US" sz="4000" dirty="0">
                <a:solidFill>
                  <a:srgbClr val="00B050"/>
                </a:solidFill>
                <a:effectLst/>
                <a:latin typeface="Angsana New" pitchFamily="18" charset="-34"/>
                <a:cs typeface="Angsana New" pitchFamily="18" charset="-34"/>
              </a:rPr>
              <a:t>(Variable</a:t>
            </a:r>
            <a:r>
              <a:rPr lang="th-TH" sz="4000" dirty="0">
                <a:solidFill>
                  <a:srgbClr val="00B050"/>
                </a:solidFill>
                <a:effectLst/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000" dirty="0">
                <a:solidFill>
                  <a:srgbClr val="00B050"/>
                </a:solidFill>
                <a:effectLst/>
                <a:latin typeface="Angsana New" pitchFamily="18" charset="-34"/>
                <a:cs typeface="Angsana New" pitchFamily="18" charset="-34"/>
              </a:rPr>
              <a:t>)</a:t>
            </a:r>
            <a:endParaRPr lang="th-TH" sz="4000" dirty="0">
              <a:solidFill>
                <a:srgbClr val="00B050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479" y="2143433"/>
            <a:ext cx="8056255" cy="283404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609600" indent="-609600" algn="l" eaLnBrk="1" hangingPunct="1">
              <a:defRPr/>
            </a:pPr>
            <a:endParaRPr lang="th-TH" sz="3600" b="1" dirty="0">
              <a:effectLst/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 New" pitchFamily="18" charset="-34"/>
              </a:rPr>
              <a:t>ค่าคงที่ </a:t>
            </a:r>
            <a:r>
              <a:rPr lang="en-US" sz="3600" b="1" dirty="0">
                <a:effectLst/>
                <a:latin typeface="Angsana New" pitchFamily="18" charset="-34"/>
              </a:rPr>
              <a:t>(Constant) </a:t>
            </a:r>
            <a:r>
              <a:rPr lang="th-TH" sz="3600" b="1" dirty="0">
                <a:effectLst/>
                <a:latin typeface="Angsana New" pitchFamily="18" charset="-34"/>
              </a:rPr>
              <a:t>คุณลักษณะ/คุณภาพ/ปรากฏการณ์ ที่มีค่าเดียว ไม่มีการเปลี่ยนแปลง เช่น เพศชาย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 New" pitchFamily="18" charset="-34"/>
              </a:rPr>
              <a:t>ตัวแปรการวิจัย คือ คุณลักษณะ/ปรากฏการณ์ ที่เปลี่ยนจากคนหนึ่ง (สิ่งหนึ่ง) ไปยังอีกคนหนึ่ง(สิ่งหนึ่ง) สามารถสังเกตได้ บันทึกได้ โดยใช้ข้อความ หรือ ตัวเลข เช่น</a:t>
            </a:r>
          </a:p>
          <a:p>
            <a:pPr marL="609600" indent="-609600" algn="l" eaLnBrk="1" hangingPunct="1">
              <a:defRPr/>
            </a:pPr>
            <a:endParaRPr lang="th-TH" sz="3600" b="1" dirty="0">
              <a:effectLst/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 New" pitchFamily="18" charset="-34"/>
              </a:rPr>
              <a:t>1. เพศ (มี 2 ค่า คือ ชาย,หญิง)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 New" pitchFamily="18" charset="-34"/>
              </a:rPr>
              <a:t>2. คะแนน (1,2,3,................)</a:t>
            </a:r>
          </a:p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 New" pitchFamily="18" charset="-34"/>
              </a:rPr>
              <a:t>3. ศาสนา( พุทธ/ คริตสเตียน /อิสลาม.....)</a:t>
            </a:r>
            <a:endParaRPr lang="en-US" sz="3600" b="1" dirty="0">
              <a:effectLst/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2022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1" y="363794"/>
            <a:ext cx="6924368" cy="6489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4800" b="1" dirty="0">
                <a:solidFill>
                  <a:srgbClr val="00B050"/>
                </a:solidFill>
                <a:effectLst/>
              </a:rPr>
              <a:t>ประเภทของตัวแปร</a:t>
            </a:r>
            <a:r>
              <a:rPr lang="th-TH" sz="48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8648" y="2271253"/>
            <a:ext cx="7696200" cy="34216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ตัวแปรแบ่งตามประเภทของข้อมูล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1.	</a:t>
            </a:r>
            <a:r>
              <a:rPr lang="th-TH" b="1" u="sng" dirty="0">
                <a:effectLst/>
                <a:latin typeface="Angsana New" pitchFamily="18" charset="-34"/>
              </a:rPr>
              <a:t>ตัวแปรเชิงคุณภาพ</a:t>
            </a:r>
            <a:r>
              <a:rPr lang="th-TH" b="1" dirty="0">
                <a:effectLst/>
                <a:latin typeface="Angsana New" pitchFamily="18" charset="-34"/>
              </a:rPr>
              <a:t> คือ คุณลักษณะหรือปรากฏการณ์ที่เปลี่ยนจากบุคคลหนึ่งไปยังบุคคลหนึ่ง โดยไม่มีปริมาณ(ตัวเลข)เข้ามาเกี่ยวข้อง เช่นเพศ คณะวิชา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(สามารถกำหนดตัวเลขแทนได้ แต่นำมาบวก ลบ คูณ หารกันไม่ได้)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2.	ตัวแปรเชิงปริมาณ คือ คุณลักษณะหรือปรากฏการณ์ที่เปลี่ยนจากบุคคลหนึ่งไปยังบุคคลหนึ่ง โดยมีปริมาณ(ตัวเลข)เข้ามาเกี่ยวข้อง และมีความหมายเชิงปริมาณด้วย เช่น คะแนน รายได้ สติปัญญา ความสนใจ</a:t>
            </a:r>
          </a:p>
        </p:txBody>
      </p:sp>
    </p:spTree>
    <p:extLst>
      <p:ext uri="{BB962C8B-B14F-4D97-AF65-F5344CB8AC3E}">
        <p14:creationId xmlns:p14="http://schemas.microsoft.com/office/powerpoint/2010/main" val="3016631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3501" y="1397099"/>
            <a:ext cx="8376998" cy="4876800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“ศัพท์ภาษาอังกฤษของคำว่า </a:t>
            </a:r>
            <a:r>
              <a:rPr lang="th-TH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คือคำว่า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H Niramit AS" panose="02000506000000020004" pitchFamily="2" charset="-34"/>
                <a:cs typeface="TH Niramit AS" panose="02000506000000020004" pitchFamily="2" charset="-34"/>
              </a:rPr>
              <a:t>research</a:t>
            </a:r>
            <a:r>
              <a:rPr lang="th-TH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นั้น มีรากศัพท์มาจากคำในภาษาฝรั่งเศสว่า “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H Niramit AS" panose="02000506000000020004" pitchFamily="2" charset="-34"/>
                <a:cs typeface="TH Niramit AS" panose="02000506000000020004" pitchFamily="2" charset="-34"/>
              </a:rPr>
              <a:t>recerch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” ซึ่งหมายถึง </a:t>
            </a:r>
            <a:r>
              <a:rPr lang="th-TH" sz="36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กระบวนการสืบสวนสอบสวนอย่างมีระบบ เพื่อแสวงหาความรู้และนำความรู้มาพัฒนาสิ่งที่เป็นประโยชน์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”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นงลักษณ์ วิรัชชัย (2542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1)</a:t>
            </a: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“</a:t>
            </a:r>
            <a:r>
              <a:rPr lang="th-TH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</a:t>
            </a:r>
            <a:r>
              <a:rPr lang="th-TH" sz="36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กระบวนการแสวงหาความรู้ความเข้าใจที่ถูกต้องในสิ่งที่ต้องการศึกษา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”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สุชาติ ประสิทธิ์รัฐสินธุ์ (2550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1)</a:t>
            </a:r>
          </a:p>
          <a:p>
            <a:pPr marL="0" indent="0" algn="thaiDist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1797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1"/>
            <a:ext cx="7162800" cy="695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400" dirty="0">
                <a:solidFill>
                  <a:srgbClr val="00B050"/>
                </a:solidFill>
                <a:effectLst/>
              </a:rPr>
              <a:t>ประเภทของตัวแปร</a:t>
            </a:r>
            <a:r>
              <a:rPr lang="th-TH" sz="4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71600"/>
            <a:ext cx="8686800" cy="4191000"/>
          </a:xfrm>
        </p:spPr>
        <p:txBody>
          <a:bodyPr>
            <a:normAutofit fontScale="92500" lnSpcReduction="20000"/>
          </a:bodyPr>
          <a:lstStyle/>
          <a:p>
            <a:pPr marL="609600" indent="-609600" algn="l" eaLnBrk="1" hangingPunct="1">
              <a:defRPr/>
            </a:pPr>
            <a:r>
              <a:rPr lang="th-TH" sz="3600" b="1" dirty="0">
                <a:effectLst/>
                <a:latin typeface="AngsanaUPC" pitchFamily="18" charset="-34"/>
                <a:cs typeface="AngsanaUPC" pitchFamily="18" charset="-34"/>
              </a:rPr>
              <a:t>ตัวแปรแบ่งตามลักษณะการเกิด</a:t>
            </a:r>
          </a:p>
          <a:p>
            <a:pPr marL="609600" indent="-609600" algn="l" eaLnBrk="1" hangingPunct="1">
              <a:defRPr/>
            </a:pPr>
            <a:r>
              <a:rPr lang="th-TH" sz="3600" dirty="0">
                <a:effectLst/>
                <a:latin typeface="AngsanaUPC" pitchFamily="18" charset="-34"/>
                <a:cs typeface="AngsanaUPC" pitchFamily="18" charset="-34"/>
              </a:rPr>
              <a:t>1.ตัวแปรตาม</a:t>
            </a: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(Dependent Variable)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  <a:latin typeface="AngsanaUPC" pitchFamily="18" charset="-34"/>
                <a:cs typeface="AngsanaUPC" pitchFamily="18" charset="-34"/>
              </a:rPr>
              <a:t>ตัวแปรที่มีผลจากตัวแปรต้น ค่าของตัวแปรตามจะเปลี่ยนไปตามปัจจัยในตัวแปรต้น</a:t>
            </a:r>
          </a:p>
          <a:p>
            <a:pPr marL="609600" indent="-609600" algn="l" eaLnBrk="1" hangingPunct="1">
              <a:defRPr/>
            </a:pP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2. </a:t>
            </a:r>
            <a:r>
              <a:rPr lang="th-TH" sz="3600" dirty="0">
                <a:effectLst/>
                <a:latin typeface="AngsanaUPC" pitchFamily="18" charset="-34"/>
                <a:cs typeface="AngsanaUPC" pitchFamily="18" charset="-34"/>
              </a:rPr>
              <a:t>ตัวแปรอิสระ หรือ ตัวแปรต้น</a:t>
            </a: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 (Independent Variable)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  <a:latin typeface="AngsanaUPC" pitchFamily="18" charset="-34"/>
                <a:cs typeface="AngsanaUPC" pitchFamily="18" charset="-34"/>
              </a:rPr>
              <a:t>ตัวแปรที่เป็นเหตุให้ตัวแปรตามเปลี่ยนแปลงไป</a:t>
            </a:r>
          </a:p>
          <a:p>
            <a:pPr marL="609600" indent="-609600" algn="l" eaLnBrk="1" hangingPunct="1">
              <a:defRPr/>
            </a:pP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3. </a:t>
            </a:r>
            <a:r>
              <a:rPr lang="th-TH" sz="3600" dirty="0">
                <a:effectLst/>
                <a:latin typeface="AngsanaUPC" pitchFamily="18" charset="-34"/>
                <a:cs typeface="AngsanaUPC" pitchFamily="18" charset="-34"/>
              </a:rPr>
              <a:t>ตัวแปรเกิน</a:t>
            </a: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 (Extraneous Variable)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  <a:latin typeface="AngsanaUPC" pitchFamily="18" charset="-34"/>
                <a:cs typeface="AngsanaUPC" pitchFamily="18" charset="-34"/>
              </a:rPr>
              <a:t>ตัวแปรที่อาจจะเป็นเหตุให้ตัวแปรตามเปลี่ยนแปลงไป</a:t>
            </a:r>
          </a:p>
          <a:p>
            <a:pPr marL="609600" indent="-609600" algn="l" eaLnBrk="1" hangingPunct="1">
              <a:defRPr/>
            </a:pP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4. </a:t>
            </a:r>
            <a:r>
              <a:rPr lang="th-TH" sz="3600" dirty="0">
                <a:effectLst/>
                <a:latin typeface="AngsanaUPC" pitchFamily="18" charset="-34"/>
                <a:cs typeface="AngsanaUPC" pitchFamily="18" charset="-34"/>
              </a:rPr>
              <a:t>ตัวแปรแทรกซ้อน</a:t>
            </a:r>
            <a:r>
              <a:rPr lang="en-US" sz="3600" dirty="0">
                <a:effectLst/>
                <a:latin typeface="AngsanaUPC" pitchFamily="18" charset="-34"/>
                <a:cs typeface="AngsanaUPC" pitchFamily="18" charset="-34"/>
              </a:rPr>
              <a:t> (Intervening Variable)</a:t>
            </a:r>
          </a:p>
          <a:p>
            <a:pPr marL="609600" indent="-609600" algn="l" eaLnBrk="1" hangingPunct="1">
              <a:defRPr/>
            </a:pPr>
            <a:r>
              <a:rPr lang="th-TH" sz="2800" dirty="0">
                <a:effectLst/>
                <a:latin typeface="AngsanaUPC" pitchFamily="18" charset="-34"/>
                <a:cs typeface="AngsanaUPC" pitchFamily="18" charset="-34"/>
              </a:rPr>
              <a:t>ตัวแปรที่แสดงบทบาทให้ตัวแปรตามเปลี่ยนไป นอกเหนืออำนาจของนักวิจัยจะควบคุมได้</a:t>
            </a:r>
          </a:p>
          <a:p>
            <a:pPr marL="609600" indent="-609600" eaLnBrk="1" hangingPunct="1">
              <a:defRPr/>
            </a:pPr>
            <a:endParaRPr lang="th-TH" sz="3600" dirty="0">
              <a:effectLst/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120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0"/>
            <a:ext cx="7162800" cy="7841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วิธีวิเคราะห์ตัวแปร</a:t>
            </a:r>
            <a:r>
              <a:rPr lang="th-TH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915400" cy="55626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>
                <a:latin typeface="Angsana New" pitchFamily="18" charset="-34"/>
              </a:rPr>
              <a:t>“</a:t>
            </a:r>
            <a:r>
              <a:rPr lang="th-TH" b="1">
                <a:effectLst/>
                <a:latin typeface="Angsana New" pitchFamily="18" charset="-34"/>
              </a:rPr>
              <a:t>การศึกษาเปรียบเทียบประสิทธิภาพทางการเรียนของแบบเรียน 2 เล่ม</a:t>
            </a:r>
            <a:r>
              <a:rPr lang="en-US" b="1">
                <a:effectLst/>
                <a:latin typeface="Angsana New" pitchFamily="18" charset="-34"/>
              </a:rPr>
              <a:t>”</a:t>
            </a:r>
            <a:endParaRPr lang="th-TH" b="1">
              <a:effectLst/>
              <a:latin typeface="Angsana New" pitchFamily="18" charset="-34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990600" y="2209800"/>
            <a:ext cx="914400" cy="685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800">
                <a:latin typeface="Times New Roman" pitchFamily="18" charset="0"/>
              </a:rPr>
              <a:t>คะแนน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895600" y="1905000"/>
            <a:ext cx="6019800" cy="1524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200">
                <a:latin typeface="Times New Roman" pitchFamily="18" charset="0"/>
              </a:rPr>
              <a:t>แบบเรียน วิธีสอน ความสนใจ สติปัญญาของนักเรียน </a:t>
            </a:r>
          </a:p>
          <a:p>
            <a:r>
              <a:rPr lang="th-TH" sz="3200">
                <a:latin typeface="Times New Roman" pitchFamily="18" charset="0"/>
              </a:rPr>
              <a:t>ความสามารถของครู ความเอาใจใส่ บรรยากาศ</a:t>
            </a:r>
          </a:p>
          <a:p>
            <a:r>
              <a:rPr lang="th-TH" sz="3200">
                <a:latin typeface="Times New Roman" pitchFamily="18" charset="0"/>
              </a:rPr>
              <a:t>ในห้องเรียนฯลฯ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1371600" y="2895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 flipH="1">
            <a:off x="1905000" y="2667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 flipV="1">
            <a:off x="5867400" y="3429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633" name="Oval 11"/>
          <p:cNvSpPr>
            <a:spLocks noChangeArrowheads="1"/>
          </p:cNvSpPr>
          <p:nvPr/>
        </p:nvSpPr>
        <p:spPr bwMode="auto">
          <a:xfrm>
            <a:off x="4643438" y="4437063"/>
            <a:ext cx="2590800" cy="609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800">
                <a:latin typeface="Times New Roman" pitchFamily="18" charset="0"/>
              </a:rPr>
              <a:t>เหตุ</a:t>
            </a:r>
          </a:p>
        </p:txBody>
      </p:sp>
      <p:sp>
        <p:nvSpPr>
          <p:cNvPr id="26634" name="Oval 13"/>
          <p:cNvSpPr>
            <a:spLocks noChangeArrowheads="1"/>
          </p:cNvSpPr>
          <p:nvPr/>
        </p:nvSpPr>
        <p:spPr bwMode="auto">
          <a:xfrm>
            <a:off x="533400" y="4343400"/>
            <a:ext cx="1600200" cy="609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800">
                <a:latin typeface="Times New Roman" pitchFamily="18" charset="0"/>
              </a:rPr>
              <a:t>ผล</a:t>
            </a:r>
          </a:p>
        </p:txBody>
      </p:sp>
    </p:spTree>
    <p:extLst>
      <p:ext uri="{BB962C8B-B14F-4D97-AF65-F5344CB8AC3E}">
        <p14:creationId xmlns:p14="http://schemas.microsoft.com/office/powerpoint/2010/main" val="1494009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60351"/>
            <a:ext cx="7162800" cy="8015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rgbClr val="660066"/>
                </a:solidFill>
                <a:effectLst/>
              </a:rPr>
              <a:t>วิเคราะห์ดังนี้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341438"/>
            <a:ext cx="7559675" cy="406630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sz="3200" b="1" dirty="0">
                <a:solidFill>
                  <a:schemeClr val="tx2"/>
                </a:solidFill>
                <a:effectLst/>
                <a:latin typeface="Angsana New" pitchFamily="18" charset="-34"/>
              </a:rPr>
              <a:t>ตัวแปรตาม  </a:t>
            </a:r>
            <a:r>
              <a:rPr lang="th-TH" sz="3200" dirty="0">
                <a:solidFill>
                  <a:schemeClr val="tx2"/>
                </a:solidFill>
                <a:effectLst/>
                <a:latin typeface="Angsana New" pitchFamily="18" charset="-34"/>
              </a:rPr>
              <a:t>คือ คะแนน (ประสิทธิภาพทางการเรียน)</a:t>
            </a:r>
          </a:p>
          <a:p>
            <a:pPr marL="609600" indent="-609600" algn="l" eaLnBrk="1" hangingPunct="1"/>
            <a:r>
              <a:rPr lang="th-TH" sz="3200" b="1" dirty="0">
                <a:solidFill>
                  <a:schemeClr val="tx2"/>
                </a:solidFill>
                <a:effectLst/>
                <a:latin typeface="Angsana New" pitchFamily="18" charset="-34"/>
              </a:rPr>
              <a:t>ตัวแปรต้น    </a:t>
            </a:r>
            <a:r>
              <a:rPr lang="th-TH" sz="3200" dirty="0">
                <a:solidFill>
                  <a:schemeClr val="tx2"/>
                </a:solidFill>
                <a:effectLst/>
                <a:latin typeface="Angsana New" pitchFamily="18" charset="-34"/>
              </a:rPr>
              <a:t>คือ แบบเรียน (เป็นต้นเหตุที่นักวิจัยสนใจ นำมาศึกษา</a:t>
            </a:r>
            <a:r>
              <a:rPr lang="th-TH" sz="3200" b="1" dirty="0">
                <a:solidFill>
                  <a:schemeClr val="tx2"/>
                </a:solidFill>
                <a:effectLst/>
                <a:latin typeface="Angsana New" pitchFamily="18" charset="-34"/>
              </a:rPr>
              <a:t> </a:t>
            </a:r>
            <a:r>
              <a:rPr lang="th-TH" sz="3200" dirty="0">
                <a:solidFill>
                  <a:schemeClr val="tx2"/>
                </a:solidFill>
                <a:effectLst/>
                <a:latin typeface="Angsana New" pitchFamily="18" charset="-34"/>
              </a:rPr>
              <a:t>เพียงอย่างเดียว)</a:t>
            </a:r>
          </a:p>
          <a:p>
            <a:pPr marL="609600" indent="-609600" algn="l" eaLnBrk="1" hangingPunct="1"/>
            <a:r>
              <a:rPr lang="th-TH" sz="3200" b="1" dirty="0">
                <a:solidFill>
                  <a:schemeClr val="tx2"/>
                </a:solidFill>
                <a:effectLst/>
                <a:latin typeface="Angsana New" pitchFamily="18" charset="-34"/>
              </a:rPr>
              <a:t>ตัวแปรเกิน   </a:t>
            </a:r>
            <a:r>
              <a:rPr lang="th-TH" sz="3200" dirty="0">
                <a:solidFill>
                  <a:schemeClr val="tx2"/>
                </a:solidFill>
                <a:effectLst/>
                <a:latin typeface="Angsana New" pitchFamily="18" charset="-34"/>
              </a:rPr>
              <a:t>คือ วิธีสอน ความสนใจ สติปัญญาของนักเรียน บรรยากาศในห้องเรียน ฯลฯ)</a:t>
            </a:r>
          </a:p>
          <a:p>
            <a:pPr marL="609600" indent="-609600" algn="l" eaLnBrk="1" hangingPunct="1"/>
            <a:r>
              <a:rPr lang="th-TH" sz="3200" b="1" dirty="0">
                <a:solidFill>
                  <a:schemeClr val="tx2"/>
                </a:solidFill>
                <a:effectLst/>
                <a:latin typeface="Angsana New" pitchFamily="18" charset="-34"/>
              </a:rPr>
              <a:t>ตัวแปรแทรกซ้อน </a:t>
            </a:r>
            <a:r>
              <a:rPr lang="th-TH" sz="3200" dirty="0">
                <a:solidFill>
                  <a:schemeClr val="tx2"/>
                </a:solidFill>
                <a:effectLst/>
                <a:latin typeface="Angsana New" pitchFamily="18" charset="-34"/>
              </a:rPr>
              <a:t>คือ ยังตอบไม่ได้ ต้องคอยสังเกตในช่วงดำเนินการวิจัย</a:t>
            </a:r>
          </a:p>
          <a:p>
            <a:pPr marL="609600" indent="-609600" eaLnBrk="1" hangingPunct="1"/>
            <a:endParaRPr lang="th-TH" sz="2600" b="1" dirty="0">
              <a:solidFill>
                <a:schemeClr val="tx2"/>
              </a:solidFill>
              <a:effectLst/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39882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3660" y="245806"/>
            <a:ext cx="7162800" cy="8408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6000" dirty="0">
                <a:solidFill>
                  <a:srgbClr val="660066"/>
                </a:solidFill>
                <a:effectLst/>
              </a:rPr>
              <a:t>หน่วยการวัดตัวแปร</a:t>
            </a:r>
            <a:r>
              <a:rPr lang="th-TH" dirty="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900" y="1295400"/>
            <a:ext cx="7696200" cy="5257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 algn="l" eaLnBrk="1" hangingPunct="1">
              <a:buFontTx/>
              <a:buAutoNum type="arabicPeriod"/>
            </a:pPr>
            <a:r>
              <a:rPr lang="th-TH" sz="3600" b="1" dirty="0">
                <a:effectLst/>
                <a:latin typeface="Angsana New" pitchFamily="18" charset="-34"/>
              </a:rPr>
              <a:t>ตัวแปรมาตรานามบัญญัติ</a:t>
            </a:r>
            <a:r>
              <a:rPr lang="en-US" sz="3600" b="1" dirty="0">
                <a:effectLst/>
                <a:latin typeface="Angsana New" pitchFamily="18" charset="-34"/>
              </a:rPr>
              <a:t>(Nominal Scale)</a:t>
            </a:r>
            <a:endParaRPr lang="th-TH" sz="3600" b="1" dirty="0">
              <a:effectLst/>
              <a:latin typeface="Angsana New" pitchFamily="18" charset="-34"/>
            </a:endParaRPr>
          </a:p>
          <a:p>
            <a:pPr marL="285750" indent="-285750" algn="l" eaLnBrk="1" hangingPunct="1">
              <a:buFontTx/>
              <a:buNone/>
            </a:pPr>
            <a:r>
              <a:rPr lang="th-TH" sz="2800" dirty="0">
                <a:effectLst/>
                <a:latin typeface="Angsana New" pitchFamily="18" charset="-34"/>
              </a:rPr>
              <a:t>(ไม่สามารถนำมาวัดกันได้ เช่น เพศ  ศาสนา)</a:t>
            </a:r>
            <a:endParaRPr lang="en-US" sz="2800" dirty="0">
              <a:effectLst/>
              <a:latin typeface="Angsana New" pitchFamily="18" charset="-34"/>
            </a:endParaRPr>
          </a:p>
          <a:p>
            <a:pPr marL="285750" indent="-285750" algn="l" eaLnBrk="1" hangingPunct="1"/>
            <a:r>
              <a:rPr lang="th-TH" sz="3600" b="1" dirty="0">
                <a:effectLst/>
                <a:latin typeface="Angsana New" pitchFamily="18" charset="-34"/>
              </a:rPr>
              <a:t>2. ตัวแปรมาตรอันดับ</a:t>
            </a:r>
            <a:r>
              <a:rPr lang="en-US" sz="3600" b="1" dirty="0">
                <a:effectLst/>
                <a:latin typeface="Angsana New" pitchFamily="18" charset="-34"/>
              </a:rPr>
              <a:t>(Ordinal Scale)</a:t>
            </a:r>
          </a:p>
          <a:p>
            <a:pPr marL="285750" indent="-285750" algn="l" eaLnBrk="1" hangingPunct="1"/>
            <a:r>
              <a:rPr lang="th-TH" sz="2800" dirty="0">
                <a:effectLst/>
                <a:latin typeface="Angsana New" pitchFamily="18" charset="-34"/>
              </a:rPr>
              <a:t>(สามารถเปรียบเทียบกันในกลุ่มได้ เช่นสูง สวย เป็นลำดับที่เท่าไหร่ของกลุ่ม)</a:t>
            </a:r>
          </a:p>
          <a:p>
            <a:pPr marL="285750" indent="-285750" algn="l" eaLnBrk="1" hangingPunct="1"/>
            <a:r>
              <a:rPr lang="th-TH" sz="3600" b="1" dirty="0">
                <a:effectLst/>
                <a:latin typeface="Angsana New" pitchFamily="18" charset="-34"/>
              </a:rPr>
              <a:t>3. ตัวแปรมาตราอันตรภาค</a:t>
            </a:r>
            <a:r>
              <a:rPr lang="en-US" sz="3600" b="1" dirty="0">
                <a:effectLst/>
                <a:latin typeface="Angsana New" pitchFamily="18" charset="-34"/>
              </a:rPr>
              <a:t>(Interval Scale)</a:t>
            </a:r>
          </a:p>
          <a:p>
            <a:pPr marL="285750" indent="-285750" algn="l" eaLnBrk="1" hangingPunct="1"/>
            <a:r>
              <a:rPr lang="th-TH" sz="2800" dirty="0">
                <a:effectLst/>
                <a:latin typeface="Angsana New" pitchFamily="18" charset="-34"/>
              </a:rPr>
              <a:t>(เป็นตัวแปรที่เปลี่ยนไปเป็นช่วงที่เท่า ๆ กัน เช่นคะแนนการสอบ..ไม่มีศูนย์แท้)</a:t>
            </a:r>
          </a:p>
          <a:p>
            <a:pPr marL="285750" indent="-285750" algn="l" eaLnBrk="1" hangingPunct="1"/>
            <a:r>
              <a:rPr lang="th-TH" sz="3600" b="1" dirty="0">
                <a:effectLst/>
                <a:latin typeface="Angsana New" pitchFamily="18" charset="-34"/>
              </a:rPr>
              <a:t>4. ตัวแปรมาตราอัตราส่วน </a:t>
            </a:r>
            <a:r>
              <a:rPr lang="en-US" sz="3600" b="1" dirty="0">
                <a:effectLst/>
                <a:latin typeface="Angsana New" pitchFamily="18" charset="-34"/>
              </a:rPr>
              <a:t>Ratio Scale)</a:t>
            </a:r>
            <a:endParaRPr lang="th-TH" b="1" dirty="0">
              <a:effectLst/>
              <a:latin typeface="Angsana New" pitchFamily="18" charset="-34"/>
            </a:endParaRPr>
          </a:p>
          <a:p>
            <a:pPr marL="285750" indent="-285750" algn="l" eaLnBrk="1" hangingPunct="1"/>
            <a:r>
              <a:rPr lang="th-TH" sz="2800" dirty="0">
                <a:effectLst/>
                <a:latin typeface="Angsana New" pitchFamily="18" charset="-34"/>
              </a:rPr>
              <a:t>เป็นตัวแปรที่มีคุณลักษณะเปลี่ยนไปโดยมีค่าต่อเนื่อง มีหน่วยย่อยไม่สิ้นสุด เช่นส่วนสูง น้ำหนัก ความยาว รายได้.........มีศูนย์แท้)</a:t>
            </a:r>
            <a:r>
              <a:rPr lang="th-TH" b="1" dirty="0">
                <a:effectLst/>
                <a:latin typeface="Angsana New" pitchFamily="18" charset="-34"/>
              </a:rPr>
              <a:t>		</a:t>
            </a:r>
            <a:r>
              <a:rPr lang="th-TH" sz="2600" b="1" dirty="0">
                <a:effectLst/>
                <a:latin typeface="Angsana New" pitchFamily="18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8214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แผนผังลำดับงาน: ผสาน 3"/>
          <p:cNvSpPr/>
          <p:nvPr/>
        </p:nvSpPr>
        <p:spPr>
          <a:xfrm>
            <a:off x="1462088" y="1143000"/>
            <a:ext cx="5929312" cy="5562600"/>
          </a:xfrm>
          <a:prstGeom prst="flowChartMerg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42988" y="168275"/>
            <a:ext cx="6553200" cy="736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CC0099"/>
                </a:solidFill>
                <a:latin typeface="TH SarabunPSK" pitchFamily="34" charset="-34"/>
              </a:rPr>
              <a:t>4.ตัวแปรตามสำคัญอย่างไร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230438" y="1341438"/>
            <a:ext cx="4573587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dirty="0"/>
              <a:t>ภาษาไทยเป็นภาษาประจำชาติ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076575" y="2506663"/>
            <a:ext cx="2881313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dirty="0"/>
              <a:t>ภาษาไทยประกอบด้วยการฟัง พูด อ่าน เขียน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417888" y="3924300"/>
            <a:ext cx="2017712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dirty="0"/>
              <a:t>การอ่าน ทำให้....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6516688" y="3789363"/>
            <a:ext cx="2087562" cy="2519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400" dirty="0"/>
              <a:t>อ้างอิงจากใคร</a:t>
            </a:r>
          </a:p>
        </p:txBody>
      </p:sp>
      <p:sp>
        <p:nvSpPr>
          <p:cNvPr id="10" name="ลูกศรลง 9"/>
          <p:cNvSpPr/>
          <p:nvPr/>
        </p:nvSpPr>
        <p:spPr>
          <a:xfrm rot="16200000">
            <a:off x="5368926" y="5084762"/>
            <a:ext cx="931862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366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1857375" cy="5826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3200" b="1" dirty="0">
                <a:latin typeface="TH SarabunPSK" pitchFamily="34" charset="-34"/>
                <a:cs typeface="+mn-cs"/>
              </a:rPr>
              <a:t>บทที่ 1 บทนำ</a:t>
            </a:r>
          </a:p>
        </p:txBody>
      </p:sp>
      <p:sp>
        <p:nvSpPr>
          <p:cNvPr id="28" name="ชื่อเรื่อง 1"/>
          <p:cNvSpPr txBox="1">
            <a:spLocks/>
          </p:cNvSpPr>
          <p:nvPr/>
        </p:nvSpPr>
        <p:spPr>
          <a:xfrm>
            <a:off x="2209800" y="152400"/>
            <a:ext cx="458154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ea typeface="+mj-ea"/>
              </a:rPr>
              <a:t>4. </a:t>
            </a:r>
            <a:r>
              <a:rPr lang="th-TH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ea typeface="+mj-ea"/>
                <a:cs typeface="+mn-cs"/>
              </a:rPr>
              <a:t>ความสำคัญปัญหา/ภูมิหลัง</a:t>
            </a:r>
          </a:p>
        </p:txBody>
      </p:sp>
      <p:sp>
        <p:nvSpPr>
          <p:cNvPr id="7" name="แผนผังลำดับงาน: ผสาน 6"/>
          <p:cNvSpPr/>
          <p:nvPr/>
        </p:nvSpPr>
        <p:spPr>
          <a:xfrm>
            <a:off x="1462088" y="1143000"/>
            <a:ext cx="5929312" cy="5562600"/>
          </a:xfrm>
          <a:prstGeom prst="flowChartMerg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chemeClr val="bg1"/>
              </a:solidFill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2057400" y="2209800"/>
            <a:ext cx="471487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 flipV="1">
            <a:off x="2605088" y="3214688"/>
            <a:ext cx="3643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flipV="1">
            <a:off x="3100388" y="4324350"/>
            <a:ext cx="2690812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สี่เหลี่ยมผืนผ้า 17"/>
          <p:cNvSpPr/>
          <p:nvPr/>
        </p:nvSpPr>
        <p:spPr>
          <a:xfrm>
            <a:off x="2495550" y="1447800"/>
            <a:ext cx="4286250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CC0099"/>
                </a:solidFill>
                <a:latin typeface="TH SarabunPSK" pitchFamily="34" charset="-34"/>
              </a:rPr>
              <a:t>1.1 ตัวแปรตามสำคัญอย่างไร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419350" y="2571750"/>
            <a:ext cx="4286250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CC0099"/>
                </a:solidFill>
                <a:latin typeface="TH SarabunPSK" pitchFamily="34" charset="-34"/>
              </a:rPr>
              <a:t>1.2 ประชากรมีปัญหาอะไร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152775" y="3571875"/>
            <a:ext cx="27146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CC0099"/>
                </a:solidFill>
                <a:latin typeface="TH SarabunPSK" pitchFamily="34" charset="-34"/>
              </a:rPr>
              <a:t>1.3 ตัวแปรต้นดีอย่างไร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619500" y="4357688"/>
            <a:ext cx="1714500" cy="1928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</a:rPr>
              <a:t>1.4 สรุปเป็นเรื่องวิจัย</a:t>
            </a:r>
          </a:p>
        </p:txBody>
      </p:sp>
      <p:sp>
        <p:nvSpPr>
          <p:cNvPr id="22" name="ลูกศรลง 21"/>
          <p:cNvSpPr/>
          <p:nvPr/>
        </p:nvSpPr>
        <p:spPr>
          <a:xfrm>
            <a:off x="7924800" y="1752600"/>
            <a:ext cx="457200" cy="3671888"/>
          </a:xfrm>
          <a:prstGeom prst="down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3" name="สี่เหลี่ยมมุมมน 22"/>
          <p:cNvSpPr/>
          <p:nvPr/>
        </p:nvSpPr>
        <p:spPr>
          <a:xfrm>
            <a:off x="7467600" y="990600"/>
            <a:ext cx="129540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+mj-cs"/>
              </a:rPr>
              <a:t>กว้าง</a:t>
            </a:r>
          </a:p>
        </p:txBody>
      </p:sp>
      <p:sp>
        <p:nvSpPr>
          <p:cNvPr id="24" name="สี่เหลี่ยมมุมมน 23"/>
          <p:cNvSpPr/>
          <p:nvPr/>
        </p:nvSpPr>
        <p:spPr>
          <a:xfrm>
            <a:off x="7467600" y="5486400"/>
            <a:ext cx="1447800" cy="7905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</a:rPr>
              <a:t>แคบ (ลึก)</a:t>
            </a:r>
          </a:p>
        </p:txBody>
      </p:sp>
    </p:spTree>
    <p:extLst>
      <p:ext uri="{BB962C8B-B14F-4D97-AF65-F5344CB8AC3E}">
        <p14:creationId xmlns:p14="http://schemas.microsoft.com/office/powerpoint/2010/main" val="102293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4122" y="218155"/>
            <a:ext cx="7772400" cy="666748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6000" b="1" dirty="0">
                <a:solidFill>
                  <a:schemeClr val="bg1"/>
                </a:solidFill>
                <a:latin typeface="Angsana New" pitchFamily="18" charset="-34"/>
              </a:rPr>
            </a:br>
            <a:r>
              <a:rPr lang="th-TH" sz="5300" b="1" dirty="0">
                <a:solidFill>
                  <a:schemeClr val="bg1"/>
                </a:solidFill>
                <a:latin typeface="Angsana New" pitchFamily="18" charset="-34"/>
              </a:rPr>
              <a:t>5. สมมติฐานในการวิจัย</a:t>
            </a:r>
            <a:br>
              <a:rPr lang="th-TH" sz="6000" b="1" dirty="0">
                <a:solidFill>
                  <a:schemeClr val="bg1"/>
                </a:solidFill>
                <a:latin typeface="Angsana New" pitchFamily="18" charset="-34"/>
              </a:rPr>
            </a:br>
            <a:endParaRPr lang="en-US" sz="6000" dirty="0">
              <a:latin typeface="Angsana New" pitchFamily="18" charset="-34"/>
            </a:endParaRPr>
          </a:p>
        </p:txBody>
      </p:sp>
      <p:sp>
        <p:nvSpPr>
          <p:cNvPr id="4" name="AutoShape 5"/>
          <p:cNvSpPr txBox="1">
            <a:spLocks noChangeArrowheads="1"/>
          </p:cNvSpPr>
          <p:nvPr/>
        </p:nvSpPr>
        <p:spPr bwMode="gray">
          <a:xfrm>
            <a:off x="421851" y="2054943"/>
            <a:ext cx="8458200" cy="366743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</a:rPr>
              <a:t>สมมติฐาน หมายถึง การคาดคะเนคำตอบไว้ล่วงหน้าอย่าง</a:t>
            </a:r>
          </a:p>
          <a:p>
            <a:pPr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</a:rPr>
              <a:t>สมเหตุสมผล โดยมีลักษณะ ดังนี้</a:t>
            </a:r>
          </a:p>
          <a:p>
            <a:pPr marL="514350" indent="-514350">
              <a:buAutoNum type="arabicPeriod"/>
              <a:defRPr/>
            </a:pPr>
            <a:r>
              <a:rPr lang="th-TH" sz="3200" dirty="0">
                <a:solidFill>
                  <a:schemeClr val="tx1"/>
                </a:solidFill>
                <a:latin typeface="Angsana New" pitchFamily="18" charset="-34"/>
              </a:rPr>
              <a:t>เป็นการตอบคำถามตามวัตถุประสงค์</a:t>
            </a:r>
          </a:p>
          <a:p>
            <a:pPr marL="514350" indent="-514350">
              <a:buAutoNum type="arabicPeriod"/>
              <a:defRPr/>
            </a:pPr>
            <a:r>
              <a:rPr lang="th-TH" sz="3200" dirty="0">
                <a:solidFill>
                  <a:schemeClr val="tx1"/>
                </a:solidFill>
                <a:latin typeface="Angsana New" pitchFamily="18" charset="-34"/>
              </a:rPr>
              <a:t>แสดงความสัมพันธ์ระหว่างตัวแปร</a:t>
            </a:r>
          </a:p>
          <a:p>
            <a:pPr marL="514350" indent="-514350">
              <a:buAutoNum type="arabicPeriod"/>
              <a:defRPr/>
            </a:pPr>
            <a:r>
              <a:rPr lang="th-TH" sz="3200" dirty="0">
                <a:solidFill>
                  <a:schemeClr val="tx1"/>
                </a:solidFill>
                <a:latin typeface="Angsana New" pitchFamily="18" charset="-34"/>
              </a:rPr>
              <a:t>ทดสอบได้ด้วยวิธีการทางวิทยาศาสตร์</a:t>
            </a:r>
          </a:p>
          <a:p>
            <a:pPr>
              <a:defRPr/>
            </a:pPr>
            <a:endParaRPr lang="th-TH" sz="32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66530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4793" y="255638"/>
            <a:ext cx="7772400" cy="580103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6000" b="1" dirty="0">
                <a:solidFill>
                  <a:schemeClr val="bg1"/>
                </a:solidFill>
                <a:latin typeface="Angsana New" pitchFamily="18" charset="-34"/>
              </a:rPr>
            </a:br>
            <a:r>
              <a:rPr lang="th-TH" sz="5300" b="1" dirty="0">
                <a:solidFill>
                  <a:schemeClr val="bg1"/>
                </a:solidFill>
                <a:latin typeface="Angsana New" pitchFamily="18" charset="-34"/>
              </a:rPr>
              <a:t>5. สมมติฐานในการวิจัย</a:t>
            </a:r>
            <a:br>
              <a:rPr lang="th-TH" sz="6000" b="1" dirty="0">
                <a:solidFill>
                  <a:schemeClr val="bg1"/>
                </a:solidFill>
                <a:latin typeface="Angsana New" pitchFamily="18" charset="-34"/>
              </a:rPr>
            </a:br>
            <a:endParaRPr lang="en-US" sz="6000" dirty="0">
              <a:latin typeface="Angsana New" pitchFamily="18" charset="-34"/>
            </a:endParaRPr>
          </a:p>
        </p:txBody>
      </p:sp>
      <p:sp>
        <p:nvSpPr>
          <p:cNvPr id="4" name="AutoShape 5"/>
          <p:cNvSpPr txBox="1">
            <a:spLocks noChangeArrowheads="1"/>
          </p:cNvSpPr>
          <p:nvPr/>
        </p:nvSpPr>
        <p:spPr bwMode="gray">
          <a:xfrm>
            <a:off x="323528" y="2852936"/>
            <a:ext cx="8458200" cy="2209800"/>
          </a:xfrm>
          <a:prstGeom prst="roundRect">
            <a:avLst>
              <a:gd name="adj" fmla="val 50000"/>
            </a:avLst>
          </a:prstGeom>
          <a:ln>
            <a:noFill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*สิ่งที่ผู้วิจัยคาดหวัง/คิดว่าจะเกิดขึ้น</a:t>
            </a:r>
          </a:p>
        </p:txBody>
      </p:sp>
    </p:spTree>
    <p:extLst>
      <p:ext uri="{BB962C8B-B14F-4D97-AF65-F5344CB8AC3E}">
        <p14:creationId xmlns:p14="http://schemas.microsoft.com/office/powerpoint/2010/main" val="26629976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1394" y="415414"/>
            <a:ext cx="71628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4400" dirty="0">
                <a:solidFill>
                  <a:srgbClr val="660066"/>
                </a:solidFill>
                <a:effectLst/>
              </a:rPr>
              <a:t>สมมติฐาน</a:t>
            </a:r>
            <a:r>
              <a:rPr lang="th-TH" sz="4400" dirty="0"/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7862" y="1482213"/>
            <a:ext cx="7318887" cy="426965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สมมติฐาน</a:t>
            </a:r>
            <a:r>
              <a:rPr lang="th-TH" dirty="0">
                <a:latin typeface="Angsana New" pitchFamily="18" charset="-34"/>
              </a:rPr>
              <a:t> </a:t>
            </a:r>
            <a:r>
              <a:rPr lang="th-TH" b="1" dirty="0">
                <a:effectLst/>
                <a:latin typeface="Angsana New" pitchFamily="18" charset="-34"/>
              </a:rPr>
              <a:t>คือ การคาดคะเนอย่างมีหลักการว่า ผลการวิจัยน่าจะออกมาในรูปใด อันจะนำไปสู่การพิสูจน์ โดยการทดสอบทางสถิติ หรือวิธีอื่น ๆ ต่อไป แบ่งได้ 3 ชนิด คือ</a:t>
            </a:r>
          </a:p>
          <a:p>
            <a:pPr marL="609600" indent="-609600" algn="l" eaLnBrk="1" hangingPunct="1">
              <a:defRPr/>
            </a:pPr>
            <a:endParaRPr lang="th-TH" b="1" dirty="0">
              <a:effectLst/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1. สมมติฐานการวิจัย</a:t>
            </a:r>
            <a:r>
              <a:rPr lang="en-US" b="1" dirty="0">
                <a:effectLst/>
                <a:latin typeface="Angsana New" pitchFamily="18" charset="-34"/>
              </a:rPr>
              <a:t>(Research Hypothesis)</a:t>
            </a:r>
            <a:endParaRPr lang="th-TH" b="1" dirty="0">
              <a:effectLst/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2. สมมติฐานเชิงปฏิบัติการ</a:t>
            </a:r>
            <a:r>
              <a:rPr lang="en-US" b="1" dirty="0">
                <a:effectLst/>
                <a:latin typeface="Angsana New" pitchFamily="18" charset="-34"/>
              </a:rPr>
              <a:t> (Operational Hypothesis)</a:t>
            </a:r>
            <a:endParaRPr lang="th-TH" b="1" dirty="0">
              <a:effectLst/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effectLst/>
                <a:latin typeface="Angsana New" pitchFamily="18" charset="-34"/>
              </a:rPr>
              <a:t>3. สมมติฐานทางสถิติ</a:t>
            </a:r>
            <a:r>
              <a:rPr lang="en-US" b="1" dirty="0">
                <a:effectLst/>
                <a:latin typeface="Angsana New" pitchFamily="18" charset="-34"/>
              </a:rPr>
              <a:t> (Statistical Hypothesis)</a:t>
            </a:r>
            <a:endParaRPr lang="th-TH" b="1" dirty="0">
              <a:effectLst/>
              <a:latin typeface="Angsana New" pitchFamily="18" charset="-34"/>
            </a:endParaRPr>
          </a:p>
        </p:txBody>
      </p:sp>
      <p:pic>
        <p:nvPicPr>
          <p:cNvPr id="29700" name="Picture 4" descr="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941888"/>
            <a:ext cx="197961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8595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256" y="429009"/>
            <a:ext cx="7162800" cy="7327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6000" dirty="0">
                <a:solidFill>
                  <a:srgbClr val="660066"/>
                </a:solidFill>
                <a:effectLst/>
              </a:rPr>
              <a:t>สมมติฐาน</a:t>
            </a:r>
            <a:r>
              <a:rPr lang="th-TH" dirty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900" y="1295400"/>
            <a:ext cx="7696200" cy="5257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b="1" dirty="0">
                <a:effectLst/>
                <a:latin typeface="Angsana New" pitchFamily="18" charset="-34"/>
              </a:rPr>
              <a:t>1. สมมติฐานการวิจัย</a:t>
            </a:r>
            <a:r>
              <a:rPr lang="en-US" b="1" dirty="0">
                <a:effectLst/>
                <a:latin typeface="Angsana New" pitchFamily="18" charset="-34"/>
              </a:rPr>
              <a:t>(Research Hypothesis)</a:t>
            </a:r>
            <a:endParaRPr lang="th-TH" b="1" dirty="0">
              <a:effectLst/>
              <a:latin typeface="Angsana New" pitchFamily="18" charset="-34"/>
            </a:endParaRPr>
          </a:p>
          <a:p>
            <a:pPr marL="609600" indent="-609600" algn="l" eaLnBrk="1" hangingPunct="1"/>
            <a:r>
              <a:rPr lang="th-TH" b="1" dirty="0">
                <a:effectLst/>
                <a:latin typeface="Angsana New" pitchFamily="18" charset="-34"/>
              </a:rPr>
              <a:t>	</a:t>
            </a:r>
            <a:r>
              <a:rPr lang="th-TH" dirty="0">
                <a:effectLst/>
                <a:latin typeface="Angsana New" pitchFamily="18" charset="-34"/>
              </a:rPr>
              <a:t>เป็นการเขียนการคาดคะเนผลการวิจัยอย่างกว้าง ๆ</a:t>
            </a:r>
          </a:p>
          <a:p>
            <a:pPr marL="609600" indent="-609600" algn="l" eaLnBrk="1" hangingPunct="1"/>
            <a:endParaRPr lang="th-TH" dirty="0">
              <a:effectLst/>
              <a:latin typeface="Angsana New" pitchFamily="18" charset="-34"/>
            </a:endParaRPr>
          </a:p>
          <a:p>
            <a:pPr marL="609600" indent="-609600" algn="l" eaLnBrk="1" hangingPunct="1"/>
            <a:r>
              <a:rPr lang="th-TH" b="1" dirty="0">
                <a:effectLst/>
                <a:latin typeface="Angsana New" pitchFamily="18" charset="-34"/>
              </a:rPr>
              <a:t>2. สมมติฐานเชิงปฏิบัติการ</a:t>
            </a:r>
            <a:r>
              <a:rPr lang="en-US" b="1" dirty="0">
                <a:effectLst/>
                <a:latin typeface="Angsana New" pitchFamily="18" charset="-34"/>
              </a:rPr>
              <a:t> (Operational Hypothesis)</a:t>
            </a:r>
            <a:endParaRPr lang="th-TH" b="1" dirty="0">
              <a:effectLst/>
              <a:latin typeface="Angsana New" pitchFamily="18" charset="-34"/>
            </a:endParaRPr>
          </a:p>
          <a:p>
            <a:pPr marL="609600" indent="-609600" algn="l" eaLnBrk="1" hangingPunct="1"/>
            <a:r>
              <a:rPr lang="th-TH" b="1" dirty="0">
                <a:effectLst/>
                <a:latin typeface="Angsana New" pitchFamily="18" charset="-34"/>
              </a:rPr>
              <a:t>	</a:t>
            </a:r>
            <a:r>
              <a:rPr lang="en-US" dirty="0">
                <a:effectLst/>
                <a:latin typeface="Angsana New" pitchFamily="18" charset="-34"/>
              </a:rPr>
              <a:t> </a:t>
            </a:r>
            <a:r>
              <a:rPr lang="th-TH" dirty="0">
                <a:effectLst/>
                <a:latin typeface="Angsana New" pitchFamily="18" charset="-34"/>
              </a:rPr>
              <a:t>เป็นการเขียนการคาดคะเนผลการวิจัยอย่างมีแนวทางชัดเจนและรัดกุมยิ่งขึ้นอ่านแล้วรู้ว่าต้องพิสูจน์อะไร</a:t>
            </a:r>
          </a:p>
          <a:p>
            <a:pPr marL="609600" indent="-609600" algn="l" eaLnBrk="1" hangingPunct="1"/>
            <a:endParaRPr lang="th-TH" dirty="0">
              <a:effectLst/>
              <a:latin typeface="Angsana New" pitchFamily="18" charset="-34"/>
            </a:endParaRPr>
          </a:p>
          <a:p>
            <a:pPr marL="609600" indent="-609600" algn="l" eaLnBrk="1" hangingPunct="1"/>
            <a:r>
              <a:rPr lang="th-TH" b="1" dirty="0">
                <a:effectLst/>
                <a:latin typeface="Angsana New" pitchFamily="18" charset="-34"/>
              </a:rPr>
              <a:t>3. สมมติฐานทางสถิติ</a:t>
            </a:r>
            <a:r>
              <a:rPr lang="en-US" b="1" dirty="0">
                <a:effectLst/>
                <a:latin typeface="Angsana New" pitchFamily="18" charset="-34"/>
              </a:rPr>
              <a:t> (Statistical Hypothesis)</a:t>
            </a:r>
            <a:endParaRPr lang="th-TH" b="1" dirty="0">
              <a:effectLst/>
              <a:latin typeface="Angsana New" pitchFamily="18" charset="-34"/>
            </a:endParaRPr>
          </a:p>
          <a:p>
            <a:pPr marL="609600" indent="-609600" algn="l" eaLnBrk="1" hangingPunct="1"/>
            <a:r>
              <a:rPr lang="th-TH" b="1" dirty="0">
                <a:effectLst/>
                <a:latin typeface="Angsana New" pitchFamily="18" charset="-34"/>
              </a:rPr>
              <a:t>	</a:t>
            </a:r>
            <a:r>
              <a:rPr lang="en-US" b="1" dirty="0">
                <a:effectLst/>
                <a:latin typeface="Angsana New" pitchFamily="18" charset="-34"/>
              </a:rPr>
              <a:t> </a:t>
            </a:r>
            <a:r>
              <a:rPr lang="th-TH" dirty="0">
                <a:effectLst/>
                <a:latin typeface="Angsana New" pitchFamily="18" charset="-34"/>
              </a:rPr>
              <a:t>เป็นการเขียนการคาดคะเนผลการวิจัยอย่างมีแนวทางชัดเจนตามหลักสถิติ เพื่อเป็นเกณฑ์ในการทดสอบทางสถิติ อันจะนำไปสู่การปฏิเสธหรือไม่ปฏิเสธสมมติฐานนั้น ๆ</a:t>
            </a:r>
          </a:p>
        </p:txBody>
      </p:sp>
      <p:pic>
        <p:nvPicPr>
          <p:cNvPr id="30724" name="Picture 4" descr="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33" y="167148"/>
            <a:ext cx="154781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48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Image result for Websterâs English Dictionary (19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91" y="5065801"/>
            <a:ext cx="1361209" cy="17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à¸à¸à¸à¸²à¸à¸¸à¸à¸£à¸¡ à¸£à¸²à¸à¸à¸±à¸à¸à¸´à¸à¸¢à¸ªà¸à¸²à¸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927" y="0"/>
            <a:ext cx="1517073" cy="20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ความหมายของการวิจัย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73495" y="3290953"/>
            <a:ext cx="8229600" cy="2455633"/>
          </a:xfrm>
          <a:solidFill>
            <a:srgbClr val="FFE7FF"/>
          </a:solidFill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en-US" sz="36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“research – careful search or investigation; systematic investigation towards increasing the sum of knowledge”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 </a:t>
            </a:r>
            <a:r>
              <a:rPr lang="th-TH" sz="36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การค้นหาหรือสืบสวนสอบสวนอย่างพิถีพิถันเป็นระบบ เพื่อเพิ่มพูนองค์ความรู้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Webster’s English Dictionary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(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1990: 464)</a:t>
            </a:r>
          </a:p>
          <a:p>
            <a:pPr marL="0" indent="0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304494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6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หมายถึง</a:t>
            </a:r>
            <a:r>
              <a:rPr lang="th-TH" sz="3600" b="1" dirty="0">
                <a:solidFill>
                  <a:srgbClr val="2C30E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การค้นคว้าเพื่อหาข้อมูลอย่างถ้วนถี่ตามหลักวิชา”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ราชบัณฑิตยสถาน (254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2: 1072)</a:t>
            </a:r>
          </a:p>
          <a:p>
            <a:pPr marL="0" indent="0">
              <a:buNone/>
            </a:pP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3474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500188" y="223838"/>
            <a:ext cx="6072187" cy="757237"/>
          </a:xfrm>
          <a:prstGeom prst="rect">
            <a:avLst/>
          </a:prstGeom>
          <a:solidFill>
            <a:srgbClr val="00B05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 fontScale="70000" lnSpcReduction="20000"/>
          </a:bodyPr>
          <a:lstStyle/>
          <a:p>
            <a:pPr marL="514350" indent="-514350" eaLnBrk="1" hangingPunct="1">
              <a:lnSpc>
                <a:spcPct val="80000"/>
              </a:lnSpc>
              <a:defRPr/>
            </a:pPr>
            <a:r>
              <a:rPr lang="th-TH" sz="6000" b="1" dirty="0">
                <a:solidFill>
                  <a:schemeClr val="bg1"/>
                </a:solidFill>
                <a:latin typeface="Angsana New" pitchFamily="18" charset="-34"/>
              </a:rPr>
              <a:t>หลักการเขียนสมมติฐานในการวิจัย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6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572125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th-TH" dirty="0"/>
              <a:t>1. (</a:t>
            </a:r>
            <a:r>
              <a:rPr lang="th-TH" dirty="0">
                <a:solidFill>
                  <a:srgbClr val="FF0000"/>
                </a:solidFill>
              </a:rPr>
              <a:t>ตัวแปรตาม</a:t>
            </a:r>
            <a:r>
              <a:rPr lang="th-TH" dirty="0"/>
              <a:t>) ของ (</a:t>
            </a:r>
            <a:r>
              <a:rPr lang="th-TH" dirty="0">
                <a:solidFill>
                  <a:srgbClr val="FF0000"/>
                </a:solidFill>
              </a:rPr>
              <a:t>ประชากร/กลุ่มตัวอย่าง</a:t>
            </a:r>
            <a:r>
              <a:rPr lang="th-TH" dirty="0"/>
              <a:t>) โดยใช้(</a:t>
            </a:r>
            <a:r>
              <a:rPr lang="th-TH" dirty="0">
                <a:solidFill>
                  <a:srgbClr val="FF0000"/>
                </a:solidFill>
              </a:rPr>
              <a:t>ตัวแปรต้น/เครื่องมือ</a:t>
            </a:r>
            <a:r>
              <a:rPr lang="th-TH" sz="4000" dirty="0"/>
              <a:t>)</a:t>
            </a:r>
            <a:r>
              <a:rPr lang="th-TH" dirty="0">
                <a:solidFill>
                  <a:srgbClr val="FF66FF"/>
                </a:solidFill>
              </a:rPr>
              <a:t>อยู่ในระดับ...............</a:t>
            </a:r>
            <a:endParaRPr lang="th-TH" sz="4000" dirty="0">
              <a:solidFill>
                <a:srgbClr val="FF66FF"/>
              </a:solidFill>
            </a:endParaRPr>
          </a:p>
          <a:p>
            <a:pPr marL="324000">
              <a:spcBef>
                <a:spcPts val="0"/>
              </a:spcBef>
              <a:defRPr/>
            </a:pPr>
            <a:r>
              <a:rPr lang="th-TH" sz="4400" i="1" u="sng" dirty="0">
                <a:solidFill>
                  <a:srgbClr val="C00000"/>
                </a:solidFill>
                <a:latin typeface="Angsana New" pitchFamily="18" charset="-34"/>
              </a:rPr>
              <a:t>2</a:t>
            </a:r>
            <a:r>
              <a:rPr lang="th-TH" sz="4400" i="1" u="sng" dirty="0">
                <a:solidFill>
                  <a:schemeClr val="accent5">
                    <a:lumMod val="50000"/>
                  </a:schemeClr>
                </a:solidFill>
                <a:latin typeface="Angsana New" pitchFamily="18" charset="-34"/>
              </a:rPr>
              <a:t>.</a:t>
            </a:r>
            <a:r>
              <a:rPr lang="th-TH" sz="4400" dirty="0">
                <a:solidFill>
                  <a:schemeClr val="accent5">
                    <a:lumMod val="50000"/>
                  </a:schemeClr>
                </a:solidFill>
                <a:latin typeface="Angsana New" pitchFamily="18" charset="-34"/>
              </a:rPr>
              <a:t> </a:t>
            </a:r>
            <a:r>
              <a:rPr lang="th-TH" sz="4400" dirty="0"/>
              <a:t>(</a:t>
            </a:r>
            <a:r>
              <a:rPr lang="th-TH" dirty="0">
                <a:solidFill>
                  <a:srgbClr val="FF0000"/>
                </a:solidFill>
              </a:rPr>
              <a:t>ตัวแปรตาม</a:t>
            </a:r>
            <a:r>
              <a:rPr lang="th-TH" dirty="0"/>
              <a:t>) ของ (</a:t>
            </a:r>
            <a:r>
              <a:rPr lang="th-TH" dirty="0">
                <a:solidFill>
                  <a:srgbClr val="FF0000"/>
                </a:solidFill>
              </a:rPr>
              <a:t>ประชากร/กลุ่มตัวอย่าง</a:t>
            </a:r>
            <a:r>
              <a:rPr lang="th-TH" dirty="0"/>
              <a:t>) </a:t>
            </a:r>
            <a:r>
              <a:rPr lang="th-TH" dirty="0">
                <a:solidFill>
                  <a:schemeClr val="accent5">
                    <a:lumMod val="50000"/>
                  </a:schemeClr>
                </a:solidFill>
              </a:rPr>
              <a:t>หลังการสอนสูงกว่าก่อนการใช้</a:t>
            </a:r>
            <a:r>
              <a:rPr lang="th-TH" dirty="0"/>
              <a:t>(</a:t>
            </a:r>
            <a:r>
              <a:rPr lang="th-TH" dirty="0">
                <a:solidFill>
                  <a:srgbClr val="FF0000"/>
                </a:solidFill>
              </a:rPr>
              <a:t>ตัวแปรต้น/เครื่องมือ</a:t>
            </a:r>
            <a:r>
              <a:rPr lang="th-TH" sz="4000" dirty="0"/>
              <a:t>)</a:t>
            </a:r>
            <a:endParaRPr lang="th-TH" sz="4400" i="1" u="sng" dirty="0">
              <a:solidFill>
                <a:srgbClr val="C00000"/>
              </a:solidFill>
              <a:latin typeface="Angsana New" pitchFamily="18" charset="-34"/>
            </a:endParaRPr>
          </a:p>
          <a:p>
            <a:pPr marL="324000">
              <a:spcBef>
                <a:spcPts val="0"/>
              </a:spcBef>
              <a:defRPr/>
            </a:pPr>
            <a:r>
              <a:rPr lang="th-TH" sz="4400" i="1" u="sng" dirty="0">
                <a:solidFill>
                  <a:srgbClr val="C00000"/>
                </a:solidFill>
                <a:latin typeface="Angsana New" pitchFamily="18" charset="-34"/>
              </a:rPr>
              <a:t>1.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ความสามารถการอ่านจับใจความ</a:t>
            </a:r>
            <a:r>
              <a:rPr lang="th-TH" u="sng" dirty="0"/>
              <a:t>ของ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นักเรียนที่มีความบกพร่องทางการเรียนรู้ชั้นประถมปีที่2</a:t>
            </a:r>
            <a:r>
              <a:rPr lang="th-TH" u="sng" dirty="0"/>
              <a:t>โดยใช้</a:t>
            </a:r>
            <a:r>
              <a:rPr lang="th-TH" dirty="0"/>
              <a:t> 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ชุดฝึกนิทานมหัศจรรย์ </a:t>
            </a:r>
            <a:r>
              <a:rPr lang="th-TH" dirty="0">
                <a:solidFill>
                  <a:srgbClr val="FF66FF"/>
                </a:solidFill>
              </a:rPr>
              <a:t>อยู่ในระดับดี</a:t>
            </a:r>
            <a:endParaRPr lang="en-US" sz="4400" dirty="0">
              <a:solidFill>
                <a:srgbClr val="FF66FF"/>
              </a:solidFill>
            </a:endParaRPr>
          </a:p>
          <a:p>
            <a:pPr marL="324000">
              <a:spcBef>
                <a:spcPts val="0"/>
              </a:spcBef>
              <a:defRPr/>
            </a:pPr>
            <a:r>
              <a:rPr lang="th-TH" sz="4400" i="1" u="sng" dirty="0"/>
              <a:t>2</a:t>
            </a:r>
            <a:r>
              <a:rPr lang="th-TH" sz="3600" i="1" dirty="0"/>
              <a:t>. 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ความสามารถการอ่านจับใจความของนักเรียนที่มีความบกพร่องทางการเรียนรู้ชั้นประถมปีที่2</a:t>
            </a:r>
            <a:r>
              <a:rPr lang="th-TH" dirty="0">
                <a:solidFill>
                  <a:srgbClr val="009900"/>
                </a:solidFill>
              </a:rPr>
              <a:t>หลังการสอนสูงกว่าก่อนการสอนโดยใช้ 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ชุดฝึกนิทานมหัศจรรย์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4523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388" y="1052513"/>
            <a:ext cx="8785225" cy="54752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5400" i="1" u="sng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sz="4400" i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ความสามารถการอ่านจับใจความของนักเรียนที่มีความบกพร่องทางการเรียนรู้ชั้นประถมปีที่ 2</a:t>
            </a:r>
            <a:r>
              <a:rPr lang="th-TH" sz="4000" u="sng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โดยใช้ ชุดฝึกนิทานมหัศจรรย์</a:t>
            </a:r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หลังการสอนสูงกว่าก่อนการสอน</a:t>
            </a:r>
          </a:p>
          <a:p>
            <a:pPr>
              <a:defRPr/>
            </a:pPr>
            <a:endParaRPr lang="th-TH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>
              <a:buFontTx/>
              <a:buNone/>
              <a:defRPr/>
            </a:pPr>
            <a:r>
              <a:rPr lang="th-TH" sz="5400" i="1" u="sng" dirty="0"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th-TH" sz="4400" i="1" dirty="0"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4000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ความสามารถการอ่านจับใจความของนักเรียนที่มีความบกพร่องทางการเรียนรู้ชั้นประถมปีที่ 2</a:t>
            </a:r>
            <a:r>
              <a:rPr lang="th-TH" sz="4000" dirty="0">
                <a:solidFill>
                  <a:srgbClr val="0099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หลังการสอนสูงกว่าก่อนการสอน</a:t>
            </a:r>
            <a:r>
              <a:rPr lang="th-TH" sz="4000" u="sng" dirty="0">
                <a:solidFill>
                  <a:srgbClr val="0099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โดยใช้ </a:t>
            </a:r>
            <a:r>
              <a:rPr lang="th-TH" sz="4000" u="sng" dirty="0">
                <a:solidFill>
                  <a:schemeClr val="accent6">
                    <a:lumMod val="7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ชุดฝึกนิทานมหัศจรรย์</a:t>
            </a:r>
            <a:endParaRPr lang="en-US" sz="5400" i="1" u="sng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>
              <a:buFontTx/>
              <a:buNone/>
              <a:defRPr/>
            </a:pPr>
            <a:endParaRPr lang="th-TH" sz="40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256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 txBox="1">
            <a:spLocks noChangeArrowheads="1"/>
          </p:cNvSpPr>
          <p:nvPr/>
        </p:nvSpPr>
        <p:spPr bwMode="gray">
          <a:xfrm>
            <a:off x="1071538" y="2132856"/>
            <a:ext cx="7391400" cy="401078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914400" indent="-914400">
              <a:buFontTx/>
              <a:buAutoNum type="arabicPeriod"/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  <a:p>
            <a:pPr marL="914400" indent="-914400">
              <a:buFontTx/>
              <a:buAutoNum type="arabicPeriod"/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  <a:p>
            <a:pPr marL="914400" indent="-914400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6.1 ด้านประชากร/กลุ่มตัวอย่าง</a:t>
            </a:r>
          </a:p>
          <a:p>
            <a:pPr marL="914400" indent="-914400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6.2 ตัวแปรที่ศึกษา</a:t>
            </a:r>
          </a:p>
          <a:p>
            <a:pPr marL="914400" indent="-914400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6.3 เนื้อหาที่ใช้ในการทดลอง</a:t>
            </a:r>
          </a:p>
          <a:p>
            <a:pPr marL="914400" indent="-914400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6.4 เวลาที่ใช้ในการทดลอง</a:t>
            </a:r>
          </a:p>
          <a:p>
            <a:pPr marL="914400" indent="-914400"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  <a:p>
            <a:pPr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85999" y="304032"/>
            <a:ext cx="4581525" cy="762000"/>
          </a:xfrm>
          <a:prstGeom prst="rect">
            <a:avLst/>
          </a:prstGeom>
          <a:solidFill>
            <a:srgbClr val="00B05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/>
          </a:bodyPr>
          <a:lstStyle/>
          <a:p>
            <a:pPr marL="514350" indent="-514350" algn="ctr" eaLnBrk="1" hangingPunct="1">
              <a:lnSpc>
                <a:spcPct val="80000"/>
              </a:lnSpc>
              <a:defRPr/>
            </a:pPr>
            <a:r>
              <a:rPr lang="th-TH" sz="4800" b="1" dirty="0">
                <a:solidFill>
                  <a:schemeClr val="bg1"/>
                </a:solidFill>
                <a:latin typeface="Angsana New" pitchFamily="18" charset="-34"/>
              </a:rPr>
              <a:t>6. ขอบเขตการวิจัย</a:t>
            </a:r>
            <a:endParaRPr lang="en-US" sz="4800" b="1" dirty="0">
              <a:solidFill>
                <a:schemeClr val="bg1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71950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3906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th-TH" sz="5300" dirty="0">
                <a:solidFill>
                  <a:srgbClr val="FFFF00"/>
                </a:solidFill>
                <a:latin typeface="Angsana New" pitchFamily="18" charset="-34"/>
              </a:rPr>
            </a:br>
            <a:r>
              <a:rPr lang="th-TH" sz="4900" b="1" dirty="0">
                <a:solidFill>
                  <a:schemeClr val="bg1"/>
                </a:solidFill>
                <a:latin typeface="Angsana New" pitchFamily="18" charset="-34"/>
              </a:rPr>
              <a:t>6.1 ด้านประชากร/กลุ่มตัวอย่าง</a:t>
            </a:r>
            <a:br>
              <a:rPr lang="th-TH" sz="4900" dirty="0">
                <a:solidFill>
                  <a:srgbClr val="FFFF00"/>
                </a:solidFill>
                <a:latin typeface="Angsana New" pitchFamily="18" charset="-34"/>
              </a:rPr>
            </a:br>
            <a:endParaRPr lang="en-US" sz="4900" dirty="0">
              <a:solidFill>
                <a:srgbClr val="FFFF00"/>
              </a:solidFill>
            </a:endParaRPr>
          </a:p>
        </p:txBody>
      </p:sp>
      <p:sp>
        <p:nvSpPr>
          <p:cNvPr id="33795" name="ตัวยึดเนื้อหา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th-TH" sz="4400" b="1" dirty="0"/>
              <a:t>ประชากร </a:t>
            </a:r>
            <a:r>
              <a:rPr lang="en-US" sz="4400" b="1" dirty="0"/>
              <a:t>:</a:t>
            </a:r>
            <a:r>
              <a:rPr lang="th-TH" sz="4400" i="1" dirty="0">
                <a:solidFill>
                  <a:schemeClr val="accent6">
                    <a:lumMod val="75000"/>
                  </a:schemeClr>
                </a:solidFill>
              </a:rPr>
              <a:t>นักเรียนที่มีความบกพร่องทางการเรียนรู้ชั้นประถมปีที่ 2</a:t>
            </a:r>
            <a:endParaRPr lang="th-TH" sz="4400" b="1" i="1" dirty="0"/>
          </a:p>
          <a:p>
            <a:pPr>
              <a:defRPr/>
            </a:pPr>
            <a:r>
              <a:rPr lang="th-TH" sz="4400" b="1" dirty="0"/>
              <a:t>กลุ่มตัวอย่าง </a:t>
            </a:r>
            <a:r>
              <a:rPr lang="en-US" sz="4400" b="1" dirty="0"/>
              <a:t>:</a:t>
            </a:r>
            <a:r>
              <a:rPr lang="th-TH" sz="4400" i="1" dirty="0">
                <a:solidFill>
                  <a:schemeClr val="accent6">
                    <a:lumMod val="75000"/>
                  </a:schemeClr>
                </a:solidFill>
              </a:rPr>
              <a:t>นักเรียนที่มีความบกพร่องทางการเรียนรู้ชั้นประถมปีที่2</a:t>
            </a:r>
            <a:r>
              <a:rPr lang="th-TH" sz="4400" b="1" i="1" dirty="0"/>
              <a:t>... โรงเรียน... จำนวน 3 คน เลือกโดยวิธีเจาะจง </a:t>
            </a:r>
            <a:endParaRPr lang="en-US" sz="4400" b="1" i="1" dirty="0"/>
          </a:p>
        </p:txBody>
      </p:sp>
      <p:sp>
        <p:nvSpPr>
          <p:cNvPr id="6451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fld id="{FDA64A8F-7CCA-4810-B5E7-1603474054F2}" type="slidenum">
              <a:rPr lang="en-US" altLang="th-TH" sz="1400"/>
              <a:pPr/>
              <a:t>73</a:t>
            </a:fld>
            <a:endParaRPr lang="en-US" altLang="th-TH" sz="1400"/>
          </a:p>
        </p:txBody>
      </p:sp>
    </p:spTree>
    <p:extLst>
      <p:ext uri="{BB962C8B-B14F-4D97-AF65-F5344CB8AC3E}">
        <p14:creationId xmlns:p14="http://schemas.microsoft.com/office/powerpoint/2010/main" val="3890862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85248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th-TH" sz="4800" b="1" dirty="0">
                <a:solidFill>
                  <a:srgbClr val="FFFF00"/>
                </a:solidFill>
                <a:latin typeface="Angsana New" pitchFamily="18" charset="-34"/>
              </a:rPr>
              <a:t>6.2</a:t>
            </a:r>
            <a:r>
              <a:rPr lang="th-TH" altLang="th-TH" sz="4800" b="1" dirty="0">
                <a:solidFill>
                  <a:srgbClr val="FFFF00"/>
                </a:solidFill>
                <a:latin typeface="Angsana New" pitchFamily="18" charset="-34"/>
              </a:rPr>
              <a:t>  ตัวแปรที่ศึกษา</a:t>
            </a:r>
            <a:endParaRPr lang="en-US" altLang="th-TH" sz="4800" b="1" dirty="0">
              <a:solidFill>
                <a:srgbClr val="FFFF00"/>
              </a:solidFill>
            </a:endParaRPr>
          </a:p>
        </p:txBody>
      </p:sp>
      <p:sp>
        <p:nvSpPr>
          <p:cNvPr id="34819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194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th-TH" sz="4400" b="1" dirty="0"/>
              <a:t>ตัวแปรต้น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4400" b="1" dirty="0"/>
              <a:t>    :</a:t>
            </a:r>
            <a:r>
              <a:rPr lang="th-TH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h-TH" sz="4400" i="1" dirty="0">
                <a:solidFill>
                  <a:schemeClr val="accent6">
                    <a:lumMod val="75000"/>
                  </a:schemeClr>
                </a:solidFill>
              </a:rPr>
              <a:t>ชุดฝึกนิทานมหัศจรรย์</a:t>
            </a:r>
            <a:endParaRPr lang="th-TH" sz="4400" b="1" i="1" dirty="0"/>
          </a:p>
          <a:p>
            <a:pPr>
              <a:buFont typeface="Wingdings 2" pitchFamily="18" charset="2"/>
              <a:buNone/>
              <a:defRPr/>
            </a:pPr>
            <a:r>
              <a:rPr lang="th-TH" sz="4400" b="1" dirty="0"/>
              <a:t>ตัวแปรตาม</a:t>
            </a:r>
          </a:p>
          <a:p>
            <a:pPr>
              <a:buFont typeface="Wingdings 2" pitchFamily="18" charset="2"/>
              <a:buNone/>
              <a:defRPr/>
            </a:pPr>
            <a:r>
              <a:rPr lang="th-TH" sz="4400" b="1" dirty="0"/>
              <a:t>    </a:t>
            </a:r>
            <a:r>
              <a:rPr lang="en-US" sz="4400" b="1" dirty="0"/>
              <a:t>:</a:t>
            </a:r>
            <a:r>
              <a:rPr lang="th-TH" sz="4400" i="1" dirty="0">
                <a:solidFill>
                  <a:schemeClr val="accent6">
                    <a:lumMod val="75000"/>
                  </a:schemeClr>
                </a:solidFill>
              </a:rPr>
              <a:t>ความสามารถการอ่านจับใจความ</a:t>
            </a:r>
            <a:endParaRPr lang="th-TH" sz="4400" b="1" i="1" dirty="0"/>
          </a:p>
          <a:p>
            <a:pPr>
              <a:buFont typeface="Wingdings 2" pitchFamily="18" charset="2"/>
              <a:buNone/>
              <a:defRPr/>
            </a:pPr>
            <a:r>
              <a:rPr lang="th-TH" sz="4000" dirty="0"/>
              <a:t>          </a:t>
            </a:r>
            <a:endParaRPr lang="en-US" sz="4000" dirty="0"/>
          </a:p>
        </p:txBody>
      </p:sp>
      <p:sp>
        <p:nvSpPr>
          <p:cNvPr id="6554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fld id="{56198BE8-5085-494A-9FF0-CD3FFD295B31}" type="slidenum">
              <a:rPr lang="en-US" altLang="th-TH" sz="1400"/>
              <a:pPr/>
              <a:t>74</a:t>
            </a:fld>
            <a:endParaRPr lang="en-US" altLang="th-TH" sz="1400"/>
          </a:p>
        </p:txBody>
      </p:sp>
      <p:sp>
        <p:nvSpPr>
          <p:cNvPr id="65541" name="สี่เหลี่ยมผืนผ้า 4"/>
          <p:cNvSpPr>
            <a:spLocks noChangeArrowheads="1"/>
          </p:cNvSpPr>
          <p:nvPr/>
        </p:nvSpPr>
        <p:spPr bwMode="auto">
          <a:xfrm>
            <a:off x="500063" y="4929188"/>
            <a:ext cx="45069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914400" indent="-914400" algn="ctr"/>
            <a:r>
              <a:rPr lang="en-US" altLang="th-TH" sz="4400" b="1">
                <a:solidFill>
                  <a:schemeClr val="bg1"/>
                </a:solidFill>
                <a:latin typeface="Angsana New" pitchFamily="18" charset="-34"/>
              </a:rPr>
              <a:t>4.</a:t>
            </a:r>
            <a:r>
              <a:rPr lang="th-TH" altLang="th-TH" sz="4400" b="1">
                <a:solidFill>
                  <a:schemeClr val="bg1"/>
                </a:solidFill>
                <a:latin typeface="Angsana New" pitchFamily="18" charset="-34"/>
              </a:rPr>
              <a:t>3 เนื้อหาที่ใช้ในการทดลอง</a:t>
            </a:r>
          </a:p>
        </p:txBody>
      </p:sp>
      <p:sp>
        <p:nvSpPr>
          <p:cNvPr id="65542" name="สี่เหลี่ยมผืนผ้า 5"/>
          <p:cNvSpPr>
            <a:spLocks noChangeArrowheads="1"/>
          </p:cNvSpPr>
          <p:nvPr/>
        </p:nvSpPr>
        <p:spPr bwMode="auto">
          <a:xfrm>
            <a:off x="457200" y="5791200"/>
            <a:ext cx="4095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914400" indent="-914400" algn="ctr"/>
            <a:r>
              <a:rPr lang="th-TH" altLang="th-TH" sz="4400" b="1">
                <a:solidFill>
                  <a:schemeClr val="bg1"/>
                </a:solidFill>
                <a:latin typeface="Angsana New" pitchFamily="18" charset="-34"/>
              </a:rPr>
              <a:t>4.</a:t>
            </a:r>
            <a:r>
              <a:rPr lang="en-US" altLang="th-TH" sz="4400" b="1">
                <a:solidFill>
                  <a:schemeClr val="bg1"/>
                </a:solidFill>
                <a:latin typeface="Angsana New" pitchFamily="18" charset="-34"/>
              </a:rPr>
              <a:t>4</a:t>
            </a:r>
            <a:r>
              <a:rPr lang="th-TH" altLang="th-TH" sz="4400" b="1">
                <a:solidFill>
                  <a:schemeClr val="bg1"/>
                </a:solidFill>
                <a:latin typeface="Angsana New" pitchFamily="18" charset="-34"/>
              </a:rPr>
              <a:t> เวลาที่ใช้ในการทดลอง</a:t>
            </a:r>
          </a:p>
        </p:txBody>
      </p:sp>
    </p:spTree>
    <p:extLst>
      <p:ext uri="{BB962C8B-B14F-4D97-AF65-F5344CB8AC3E}">
        <p14:creationId xmlns:p14="http://schemas.microsoft.com/office/powerpoint/2010/main" val="402853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5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th-TH" b="1" dirty="0">
                <a:latin typeface="Angsana New" pitchFamily="18" charset="-34"/>
              </a:rPr>
            </a:br>
            <a:r>
              <a:rPr lang="th-TH" b="1" dirty="0">
                <a:latin typeface="Angsana New" pitchFamily="18" charset="-34"/>
              </a:rPr>
              <a:t>6.3 เขตเขตเชิงเนื้อหาที่ใช้ในการทดลอง</a:t>
            </a:r>
            <a:br>
              <a:rPr lang="th-TH" b="1" dirty="0">
                <a:latin typeface="Angsana New" pitchFamily="18" charset="-34"/>
              </a:rPr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ระบุเนื้อหาที่ใช้ในการวิจัยครั้งนี้ โดยเนื้อหาที่ผู้วิจัยทำการศึกษาควรมีการวิเคราะห์และสังเคราะห์ จากเอกสารและงานวิจัยที่เกี่ยวข้อง เพื่อนำมาสรุปเป็นขอบเขตการวิจัยของตนเอง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กำหนดเวลาในการทำวิจัยให้ชัดเจน เช่น ระยะเวลาในการเก็บรวบรวมข้อมูลในการวิจัยครั้งนี้ ตั้งแต่เดือน มกราคม 2565 – ธันวาคม 2565 เป็นระยะเวลา 1 ปี เป็นต้น</a:t>
            </a:r>
          </a:p>
          <a:p>
            <a:endParaRPr lang="th-TH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3472788"/>
            <a:ext cx="7886700" cy="86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th-TH" b="1" dirty="0">
                <a:latin typeface="Angsana New" pitchFamily="18" charset="-34"/>
              </a:rPr>
            </a:br>
            <a:r>
              <a:rPr lang="th-TH" sz="13300" b="1" dirty="0">
                <a:latin typeface="Angsana New" pitchFamily="18" charset="-34"/>
              </a:rPr>
              <a:t>6.4 เนื้อหาที่ใช้ในการทดลอง</a:t>
            </a:r>
            <a:br>
              <a:rPr lang="th-TH" b="1" dirty="0">
                <a:latin typeface="Angsana New" pitchFamily="18" charset="-34"/>
              </a:rPr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446990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19138" y="3071813"/>
            <a:ext cx="4357687" cy="1643062"/>
          </a:xfrm>
          <a:solidFill>
            <a:schemeClr val="accent3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>
                <a:latin typeface="Angsana New" pitchFamily="18" charset="-34"/>
              </a:rPr>
              <a:t>	ตัวแปรต้น 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>
                <a:latin typeface="Angsana New" pitchFamily="18" charset="-34"/>
              </a:rPr>
              <a:t>(หลักการ หรือ ทฤษฎีที่รองรับ)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>
                <a:latin typeface="Angsana New" pitchFamily="18" charset="-34"/>
              </a:rPr>
              <a:t>		</a:t>
            </a:r>
            <a:endParaRPr lang="en-US" sz="4000" dirty="0">
              <a:latin typeface="Angsana New" pitchFamily="18" charset="-34"/>
            </a:endParaRPr>
          </a:p>
          <a:p>
            <a:pPr>
              <a:defRPr/>
            </a:pPr>
            <a:endParaRPr lang="en-US" sz="4000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286000" y="857250"/>
            <a:ext cx="4581525" cy="762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 fontScale="77500" lnSpcReduction="20000"/>
          </a:bodyPr>
          <a:lstStyle/>
          <a:p>
            <a:pPr marL="514350" indent="-514350" eaLnBrk="1" hangingPunct="1">
              <a:lnSpc>
                <a:spcPct val="80000"/>
              </a:lnSpc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7 </a:t>
            </a:r>
            <a:r>
              <a:rPr lang="en-US" sz="5400" b="1" dirty="0">
                <a:solidFill>
                  <a:schemeClr val="bg1"/>
                </a:solidFill>
                <a:latin typeface="Angsana New" pitchFamily="18" charset="-34"/>
              </a:rPr>
              <a:t>. </a:t>
            </a:r>
            <a:r>
              <a:rPr lang="th-TH" sz="5400" b="1" dirty="0">
                <a:solidFill>
                  <a:schemeClr val="bg1"/>
                </a:solidFill>
                <a:latin typeface="Angsana New" pitchFamily="18" charset="-34"/>
              </a:rPr>
              <a:t>กรอบแนวคิดในการวิจัย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24525" y="3000375"/>
            <a:ext cx="2286000" cy="171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</a:rPr>
              <a:t>ตัวแปรตาม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ลูกศรขวา 5"/>
          <p:cNvSpPr/>
          <p:nvPr/>
        </p:nvSpPr>
        <p:spPr>
          <a:xfrm>
            <a:off x="5068888" y="3786188"/>
            <a:ext cx="571500" cy="3571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55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ชื่อเรื่อง 1"/>
          <p:cNvSpPr>
            <a:spLocks noGrp="1"/>
          </p:cNvSpPr>
          <p:nvPr>
            <p:ph type="title"/>
          </p:nvPr>
        </p:nvSpPr>
        <p:spPr>
          <a:xfrm>
            <a:off x="511277" y="841375"/>
            <a:ext cx="8237435" cy="859606"/>
          </a:xfr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</a:rPr>
              <a:t>ตัวอย่างการเขียนตัวอย่างการเขียนกรอบแนวคิดในการวิจัย</a:t>
            </a:r>
          </a:p>
        </p:txBody>
      </p:sp>
      <p:sp>
        <p:nvSpPr>
          <p:cNvPr id="4" name="ตัวยึดเนื้อหา 2"/>
          <p:cNvSpPr>
            <a:spLocks noGrp="1"/>
          </p:cNvSpPr>
          <p:nvPr>
            <p:ph idx="1"/>
          </p:nvPr>
        </p:nvSpPr>
        <p:spPr>
          <a:xfrm>
            <a:off x="719138" y="3071813"/>
            <a:ext cx="3997325" cy="1643062"/>
          </a:xfrm>
          <a:solidFill>
            <a:schemeClr val="accent3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>
                <a:latin typeface="Angsana New" pitchFamily="18" charset="-34"/>
              </a:rPr>
              <a:t>	    </a:t>
            </a:r>
            <a:r>
              <a:rPr lang="th-TH" sz="4000" dirty="0">
                <a:latin typeface="Angsana New" pitchFamily="18" charset="-34"/>
              </a:rPr>
              <a:t>  </a:t>
            </a:r>
            <a:r>
              <a:rPr lang="th-TH" sz="4000" b="1" dirty="0">
                <a:latin typeface="Angsana New" pitchFamily="18" charset="-34"/>
              </a:rPr>
              <a:t>ตัวแปรต้น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>
                <a:latin typeface="Angsana New" pitchFamily="18" charset="-34"/>
              </a:rPr>
              <a:t>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>
                <a:latin typeface="Angsana New" pitchFamily="18" charset="-34"/>
              </a:rPr>
              <a:t>  ชุดฝึกนิทานมหัศจรรย์	</a:t>
            </a:r>
            <a:endParaRPr lang="en-US" sz="4000" dirty="0">
              <a:latin typeface="Angsana New" pitchFamily="18" charset="-34"/>
            </a:endParaRPr>
          </a:p>
          <a:p>
            <a:pPr>
              <a:defRPr/>
            </a:pPr>
            <a:endParaRPr lang="en-US" sz="4000" dirty="0"/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755650" y="3716338"/>
            <a:ext cx="3887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ลูกศรขวา 9"/>
          <p:cNvSpPr/>
          <p:nvPr/>
        </p:nvSpPr>
        <p:spPr>
          <a:xfrm>
            <a:off x="4730750" y="3894138"/>
            <a:ext cx="571500" cy="3571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02250" y="3000375"/>
            <a:ext cx="3546782" cy="171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</a:rPr>
              <a:t>ตัวแปรตาม</a:t>
            </a:r>
          </a:p>
          <a:p>
            <a:pPr eaLnBrk="1" hangingPunct="1">
              <a:defRPr/>
            </a:pPr>
            <a:endParaRPr lang="th-TH" sz="2400" b="1" dirty="0">
              <a:solidFill>
                <a:schemeClr val="tx1"/>
              </a:solidFill>
              <a:latin typeface="Angsana New" pitchFamily="18" charset="-34"/>
            </a:endParaRPr>
          </a:p>
          <a:p>
            <a:pPr eaLnBrk="1" hangingPunct="1">
              <a:defRPr/>
            </a:pPr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</a:rPr>
              <a:t>ผล/ความสามารถการอ่านจับใจความ</a:t>
            </a:r>
          </a:p>
          <a:p>
            <a:pPr algn="ctr" eaLnBrk="1" hangingPunct="1">
              <a:defRPr/>
            </a:pP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5724525" y="3716338"/>
            <a:ext cx="30241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227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335630"/>
            <a:ext cx="7886700" cy="132556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th-TH" sz="5400" b="1" dirty="0">
                <a:solidFill>
                  <a:schemeClr val="bg1"/>
                </a:solidFill>
                <a:latin typeface="Angsana New" pitchFamily="18" charset="-34"/>
              </a:rPr>
            </a:br>
            <a:r>
              <a:rPr lang="th-TH" sz="5400" b="1" dirty="0">
                <a:solidFill>
                  <a:schemeClr val="bg1"/>
                </a:solidFill>
                <a:latin typeface="Angsana New" pitchFamily="18" charset="-34"/>
              </a:rPr>
              <a:t>8. นิยามศัพท์เฉพาะ</a:t>
            </a:r>
            <a:br>
              <a:rPr lang="th-TH" sz="5400" b="1" dirty="0">
                <a:solidFill>
                  <a:schemeClr val="bg1"/>
                </a:solidFill>
                <a:latin typeface="Angsana New" pitchFamily="18" charset="-34"/>
              </a:rPr>
            </a:br>
            <a:endParaRPr lang="en-US" sz="5400" dirty="0"/>
          </a:p>
        </p:txBody>
      </p:sp>
      <p:sp>
        <p:nvSpPr>
          <p:cNvPr id="4" name="AutoShape 5"/>
          <p:cNvSpPr txBox="1">
            <a:spLocks noChangeArrowheads="1"/>
          </p:cNvSpPr>
          <p:nvPr/>
        </p:nvSpPr>
        <p:spPr bwMode="gray">
          <a:xfrm>
            <a:off x="452028" y="2492896"/>
            <a:ext cx="8458200" cy="247174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</a:rPr>
              <a:t>ให้ความหมายของคำดังนี้ ตัวแปรต้น/ตัวแปรตาม/กลุ่มตัวอย่างฯลฯ</a:t>
            </a:r>
          </a:p>
        </p:txBody>
      </p:sp>
      <p:sp>
        <p:nvSpPr>
          <p:cNvPr id="68612" name="กล่องข้อความ 2"/>
          <p:cNvSpPr txBox="1">
            <a:spLocks noChangeArrowheads="1"/>
          </p:cNvSpPr>
          <p:nvPr/>
        </p:nvSpPr>
        <p:spPr bwMode="auto">
          <a:xfrm>
            <a:off x="685800" y="5373688"/>
            <a:ext cx="7989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3600">
                <a:solidFill>
                  <a:schemeClr val="bg1"/>
                </a:solidFill>
              </a:rPr>
              <a:t>กลุ่มตัวอย่าง    ตัวแปรต้น   การวัดตัวแปรตาม /ทฤษฎีที่เกี่ยวข้อง</a:t>
            </a:r>
          </a:p>
        </p:txBody>
      </p:sp>
    </p:spTree>
    <p:extLst>
      <p:ext uri="{BB962C8B-B14F-4D97-AF65-F5344CB8AC3E}">
        <p14:creationId xmlns:p14="http://schemas.microsoft.com/office/powerpoint/2010/main" val="7134566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14500" y="295275"/>
            <a:ext cx="5643563" cy="11334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5400" b="1" dirty="0">
                <a:solidFill>
                  <a:schemeClr val="bg1"/>
                </a:solidFill>
                <a:latin typeface="Angsana New" pitchFamily="18" charset="-34"/>
              </a:rPr>
              <a:t>8. ประโยชน์ที่คาดว่าจะได้รับ</a:t>
            </a:r>
            <a:endParaRPr lang="th-TH" sz="54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5" name="AutoShape 5"/>
          <p:cNvSpPr txBox="1">
            <a:spLocks noChangeArrowheads="1"/>
          </p:cNvSpPr>
          <p:nvPr/>
        </p:nvSpPr>
        <p:spPr bwMode="gray">
          <a:xfrm>
            <a:off x="357158" y="2071678"/>
            <a:ext cx="8458200" cy="19812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Ins="45720" anchor="ctr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 </a:t>
            </a:r>
            <a:r>
              <a:rPr lang="th-TH" sz="4800" dirty="0">
                <a:solidFill>
                  <a:schemeClr val="tx1"/>
                </a:solidFill>
                <a:latin typeface="Angsana New" pitchFamily="18" charset="-34"/>
              </a:rPr>
              <a:t>ประโยชน์หรือผลที่ได้</a:t>
            </a:r>
            <a:r>
              <a:rPr lang="th-TH" sz="4800" b="1" u="sng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</a:rPr>
              <a:t>ทางตรง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จากงานวิจัย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</a:rPr>
              <a:t>  </a:t>
            </a:r>
            <a:r>
              <a:rPr lang="th-TH" sz="4800" dirty="0">
                <a:solidFill>
                  <a:schemeClr val="tx1"/>
                </a:solidFill>
                <a:latin typeface="Angsana New" pitchFamily="18" charset="-34"/>
              </a:rPr>
              <a:t>ประโยชน์</a:t>
            </a:r>
            <a:r>
              <a:rPr lang="th-TH" sz="4800" u="sng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</a:rPr>
              <a:t>ทางอ้อม</a:t>
            </a:r>
          </a:p>
          <a:p>
            <a:pPr algn="ctr">
              <a:defRPr/>
            </a:pPr>
            <a:endParaRPr lang="th-TH" sz="48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79388" y="4786313"/>
            <a:ext cx="867886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2400" b="1" dirty="0">
                <a:solidFill>
                  <a:srgbClr val="FFFF00"/>
                </a:solidFill>
              </a:rPr>
              <a:t>ตรง </a:t>
            </a:r>
            <a:r>
              <a:rPr lang="th-TH" sz="2400" b="1" dirty="0"/>
              <a:t>     1.นักเรียนออทิสติกได้รับการพัฒนาการเขียนสะกดคำแม่...................</a:t>
            </a:r>
          </a:p>
          <a:p>
            <a:pPr eaLnBrk="1" hangingPunct="1">
              <a:defRPr/>
            </a:pPr>
            <a:r>
              <a:rPr lang="th-TH" sz="2400" b="1" dirty="0">
                <a:solidFill>
                  <a:srgbClr val="FFFF00"/>
                </a:solidFill>
              </a:rPr>
              <a:t>อ้อม</a:t>
            </a:r>
            <a:r>
              <a:rPr lang="th-TH" sz="2400" b="1" dirty="0"/>
              <a:t>      2. คุณครู สามารถนำไป...........ปรับใช้สำหรับสอน...........วิชา...(เด็กกลุ่มอื่น...)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56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81558"/>
            <a:ext cx="4447309" cy="864096"/>
          </a:xfrm>
          <a:prstGeom prst="rect">
            <a:avLst/>
          </a:prstGeom>
          <a:solidFill>
            <a:srgbClr val="F9A1F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ความหมายของการวิจัย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2509" y="1397099"/>
            <a:ext cx="8229600" cy="487680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40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2C30E2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สรุป</a:t>
            </a:r>
            <a:endParaRPr lang="en-US" sz="4000" b="1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2C30E2"/>
              </a:solidFill>
              <a:effectLst>
                <a:reflection blurRad="12700" stA="28000" endPos="45000" dist="1000" dir="5400000" sy="-100000" algn="bl" rotWithShape="0"/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>
              <a:buNone/>
            </a:pPr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	</a:t>
            </a: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 (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Research)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 กระบวนการในการแสวงหาความรู้ความจริงของปรากฏการณ์ต่าง ๆ อย่างเป็นระบบและมีแบบแผนด้วย</a:t>
            </a:r>
            <a:r>
              <a:rPr lang="th-TH" sz="3600" b="1" dirty="0">
                <a:solidFill>
                  <a:srgbClr val="C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วิธีการทางวิทยาศาสตร์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โดยทำการค้นคว้าหลายครั้งจนเกิดความมั่นใจ เพื่อให้ได้ความรู้ความจริงที่ถูกต้องและเชื่อถือได้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85" y="4706376"/>
            <a:ext cx="3353245" cy="181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560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53962"/>
            <a:ext cx="6934200" cy="12191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dirty="0"/>
              <a:t> </a:t>
            </a:r>
            <a:br>
              <a:rPr lang="th-TH" dirty="0"/>
            </a:br>
            <a:r>
              <a:rPr lang="th-TH" sz="3600" b="1" dirty="0"/>
              <a:t>บทที่ 2</a:t>
            </a:r>
            <a:br>
              <a:rPr lang="th-TH" sz="3600" b="1" dirty="0"/>
            </a:br>
            <a:r>
              <a:rPr lang="th-TH" sz="3600" b="1" dirty="0">
                <a:solidFill>
                  <a:srgbClr val="660066"/>
                </a:solidFill>
                <a:effectLst/>
              </a:rPr>
              <a:t>การศึกษาเอกสารที่เกี่ยวข้อง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133600"/>
            <a:ext cx="7624916" cy="32151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/>
            <a:r>
              <a:rPr lang="th-TH" sz="4000" b="1" dirty="0">
                <a:effectLst/>
                <a:latin typeface="Angsana New" pitchFamily="18" charset="-34"/>
              </a:rPr>
              <a:t>	</a:t>
            </a:r>
          </a:p>
          <a:p>
            <a:pPr marL="609600" indent="-609600" algn="l" eaLnBrk="1" hangingPunct="1"/>
            <a:r>
              <a:rPr lang="th-TH" sz="4000" b="1" dirty="0">
                <a:latin typeface="Angsana New" pitchFamily="18" charset="-34"/>
              </a:rPr>
              <a:t>	</a:t>
            </a:r>
            <a:r>
              <a:rPr lang="th-TH" sz="3600" b="1" dirty="0">
                <a:effectLst/>
                <a:latin typeface="Angsana New" pitchFamily="18" charset="-34"/>
              </a:rPr>
              <a:t>1. ประโยชน์ของการศึกษาเอกสาร</a:t>
            </a:r>
          </a:p>
          <a:p>
            <a:pPr marL="609600" indent="-609600" algn="l" eaLnBrk="1" hangingPunct="1"/>
            <a:r>
              <a:rPr lang="th-TH" sz="3600" b="1" dirty="0">
                <a:effectLst/>
                <a:latin typeface="Angsana New" pitchFamily="18" charset="-34"/>
              </a:rPr>
              <a:t>	2. ประเภทของเอกสาร</a:t>
            </a:r>
          </a:p>
          <a:p>
            <a:pPr marL="609600" indent="-609600" algn="l" eaLnBrk="1" hangingPunct="1"/>
            <a:r>
              <a:rPr lang="th-TH" sz="3600" b="1" dirty="0">
                <a:effectLst/>
                <a:latin typeface="Angsana New" pitchFamily="18" charset="-34"/>
              </a:rPr>
              <a:t>	3. วิธีการบันทึกข้อความ</a:t>
            </a:r>
          </a:p>
        </p:txBody>
      </p:sp>
      <p:pic>
        <p:nvPicPr>
          <p:cNvPr id="31748" name="Picture 4" descr="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7" y="5476568"/>
            <a:ext cx="1890713" cy="12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1335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3394" y="255638"/>
            <a:ext cx="6792656" cy="73496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E806D8"/>
                </a:solidFill>
                <a:effectLst/>
              </a:rPr>
              <a:t>ประโยชน์ของการศึกษาเอกสาร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9097" y="1453434"/>
            <a:ext cx="7658100" cy="5105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 algn="l" eaLnBrk="1" hangingPunct="1">
              <a:defRPr/>
            </a:pPr>
            <a:r>
              <a:rPr lang="th-TH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</a:rPr>
              <a:t>    1</a:t>
            </a:r>
            <a:r>
              <a:rPr lang="th-TH" sz="3200" dirty="0">
                <a:solidFill>
                  <a:srgbClr val="000000"/>
                </a:solidFill>
                <a:effectLst/>
                <a:latin typeface="Angsana New" pitchFamily="18" charset="-34"/>
              </a:rPr>
              <a:t>. เพื่อช่วยในการกำหนดหัวข้อการวิจัย กำหนดขอบเขตของปัญหาการวิจัย สมมติฐานการวิจัย</a:t>
            </a:r>
          </a:p>
          <a:p>
            <a:pPr marL="285750" indent="-285750" algn="l" eaLnBrk="1" hangingPunct="1">
              <a:defRPr/>
            </a:pPr>
            <a:r>
              <a:rPr lang="th-TH" sz="3200" dirty="0">
                <a:solidFill>
                  <a:srgbClr val="000000"/>
                </a:solidFill>
                <a:effectLst/>
                <a:latin typeface="Angsana New" pitchFamily="18" charset="-34"/>
              </a:rPr>
              <a:t>    2. เพื่อไม่ให้งานวิจัยซ้ำซ้อนกับงานที่ทำไปแล้ว</a:t>
            </a:r>
          </a:p>
          <a:p>
            <a:pPr marL="285750" indent="-285750" algn="l" eaLnBrk="1" hangingPunct="1">
              <a:defRPr/>
            </a:pPr>
            <a:r>
              <a:rPr lang="th-TH" sz="3200" dirty="0">
                <a:solidFill>
                  <a:srgbClr val="000000"/>
                </a:solidFill>
                <a:effectLst/>
                <a:latin typeface="Angsana New" pitchFamily="18" charset="-34"/>
              </a:rPr>
              <a:t>    3. เพื่อจะได้รับทราบปัญหา อุปสรรคอันเกิดจากการทำวิจัยของคนอื่น</a:t>
            </a:r>
          </a:p>
          <a:p>
            <a:pPr marL="285750" indent="-285750" algn="l" eaLnBrk="1" hangingPunct="1">
              <a:defRPr/>
            </a:pPr>
            <a:r>
              <a:rPr lang="th-TH" sz="3200" dirty="0">
                <a:solidFill>
                  <a:srgbClr val="000000"/>
                </a:solidFill>
                <a:effectLst/>
                <a:latin typeface="Angsana New" pitchFamily="18" charset="-34"/>
              </a:rPr>
              <a:t>    4. เพื่อศึกษาระเบียบวิธีวิจัย เครื่องมือที่ใช้ในการวิจัยของคนอื่น</a:t>
            </a:r>
          </a:p>
          <a:p>
            <a:pPr marL="285750" indent="-285750" algn="l" eaLnBrk="1" hangingPunct="1">
              <a:defRPr/>
            </a:pPr>
            <a:r>
              <a:rPr lang="th-TH" sz="3200" dirty="0">
                <a:solidFill>
                  <a:srgbClr val="000000"/>
                </a:solidFill>
                <a:effectLst/>
                <a:latin typeface="Angsana New" pitchFamily="18" charset="-34"/>
              </a:rPr>
              <a:t>    5. ข้อคิดจากข้อเสนอแนะจากการวิจัยครั้งก่อน</a:t>
            </a:r>
          </a:p>
        </p:txBody>
      </p:sp>
      <p:pic>
        <p:nvPicPr>
          <p:cNvPr id="32772" name="Picture 4" descr="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941888"/>
            <a:ext cx="154781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0417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0"/>
            <a:ext cx="7162800" cy="76596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h-TH" dirty="0">
                <a:solidFill>
                  <a:srgbClr val="E806D8"/>
                </a:solidFill>
                <a:effectLst/>
              </a:rPr>
              <a:t>ประเภทของเอกสาร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38864"/>
            <a:ext cx="8514735" cy="48698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09600" indent="-609600" algn="l" eaLnBrk="1" hangingPunct="1"/>
            <a:r>
              <a:rPr lang="th-TH" sz="3600" b="1" dirty="0">
                <a:effectLst/>
                <a:latin typeface="Angsana New" pitchFamily="18" charset="-34"/>
                <a:cs typeface="Angsana New" pitchFamily="18" charset="-34"/>
              </a:rPr>
              <a:t>ประเภทของเอกสารที่จะค้นคว้ามี 2 ประเภท คือ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th-TH" sz="3600" b="1" dirty="0">
                <a:effectLst/>
                <a:latin typeface="Angsana New" pitchFamily="18" charset="-34"/>
                <a:cs typeface="Angsana New" pitchFamily="18" charset="-34"/>
              </a:rPr>
              <a:t>เอกสารปฐมภูมิ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200" dirty="0">
                <a:effectLst/>
                <a:latin typeface="Angsana New" pitchFamily="18" charset="-34"/>
                <a:cs typeface="Angsana New" pitchFamily="18" charset="-34"/>
              </a:rPr>
              <a:t>         เอกสารที่ผู้แต่งหรือผู้เขียนได้นำเสนอไว้ เช่น หนังสือ บทความ งานวิจัยปริญญานิพนธ์ รายงานการวิจัย (การศึกษาจะเสียเวลามาก)</a:t>
            </a:r>
          </a:p>
          <a:p>
            <a:pPr marL="609600" indent="-609600" algn="l" eaLnBrk="1" hangingPunct="1">
              <a:buFontTx/>
              <a:buNone/>
            </a:pPr>
            <a:r>
              <a:rPr lang="th-TH" sz="3600" b="1" dirty="0">
                <a:effectLst/>
                <a:latin typeface="Angsana New" pitchFamily="18" charset="-34"/>
                <a:cs typeface="Angsana New" pitchFamily="18" charset="-34"/>
              </a:rPr>
              <a:t>2. 	เอกสารทุติยภูมิ</a:t>
            </a:r>
          </a:p>
          <a:p>
            <a:pPr marL="609600" indent="-609600" algn="l" eaLnBrk="1" hangingPunct="1"/>
            <a:r>
              <a:rPr lang="th-TH" sz="3200" dirty="0">
                <a:effectLst/>
                <a:latin typeface="Angsana New" pitchFamily="18" charset="-34"/>
                <a:cs typeface="Angsana New" pitchFamily="18" charset="-34"/>
              </a:rPr>
              <a:t>         เอกสารที่ผู้อื่นนำมาอ้างไว้ หรือ รวบรวมไว้ เช่น รวมบทคัดย่อ </a:t>
            </a:r>
            <a:r>
              <a:rPr lang="en-US" sz="3200" dirty="0">
                <a:effectLst/>
                <a:latin typeface="Angsana New" pitchFamily="18" charset="-34"/>
                <a:cs typeface="Angsana New" pitchFamily="18" charset="-34"/>
              </a:rPr>
              <a:t>CD-ROM </a:t>
            </a:r>
            <a:r>
              <a:rPr lang="th-TH" sz="3200" dirty="0">
                <a:effectLst/>
                <a:latin typeface="Angsana New" pitchFamily="18" charset="-34"/>
                <a:cs typeface="Angsana New" pitchFamily="18" charset="-34"/>
              </a:rPr>
              <a:t>ชื่อ </a:t>
            </a:r>
            <a:r>
              <a:rPr lang="en-US" sz="3200" dirty="0">
                <a:effectLst/>
                <a:latin typeface="Angsana New" pitchFamily="18" charset="-34"/>
                <a:cs typeface="Angsana New" pitchFamily="18" charset="-34"/>
              </a:rPr>
              <a:t>DAO, TIAC,ERIC</a:t>
            </a:r>
            <a:endParaRPr lang="th-TH" sz="3200" dirty="0">
              <a:effectLst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3796" name="Picture 4" descr="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60" y="4709651"/>
            <a:ext cx="14033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754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37652"/>
            <a:ext cx="7162800" cy="74725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br>
              <a:rPr lang="th-TH" sz="6000" dirty="0">
                <a:solidFill>
                  <a:srgbClr val="E806D8"/>
                </a:solidFill>
                <a:effectLst/>
              </a:rPr>
            </a:br>
            <a:r>
              <a:rPr lang="th-TH" sz="5300" b="1" dirty="0">
                <a:solidFill>
                  <a:srgbClr val="E806D8"/>
                </a:solidFill>
                <a:effectLst/>
              </a:rPr>
              <a:t>วิธีการบันทึกข้อความ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447800"/>
            <a:ext cx="7658100" cy="5105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609600" indent="-609600" algn="l" eaLnBrk="1" hangingPunct="1">
              <a:buFontTx/>
              <a:buAutoNum type="arabicPeriod"/>
              <a:defRPr/>
            </a:pPr>
            <a:r>
              <a:rPr lang="th-TH" sz="3600" b="1" dirty="0">
                <a:latin typeface="Angsana New" pitchFamily="18" charset="-34"/>
              </a:rPr>
              <a:t>การบันทึกเกี่ยวกับบัตรรายการ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3600" b="1" dirty="0">
                <a:latin typeface="Angsana New" pitchFamily="18" charset="-34"/>
              </a:rPr>
              <a:t>	1) ดัชนีประจำหนังสือ </a:t>
            </a:r>
            <a:r>
              <a:rPr lang="en-US" sz="3600" b="1" dirty="0">
                <a:latin typeface="Angsana New" pitchFamily="18" charset="-34"/>
              </a:rPr>
              <a:t>(Call Number)</a:t>
            </a:r>
            <a:endParaRPr lang="th-TH" sz="3600" b="1" dirty="0">
              <a:latin typeface="Angsana New" pitchFamily="18" charset="-34"/>
            </a:endParaRP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3600" b="1" dirty="0">
                <a:latin typeface="Angsana New" pitchFamily="18" charset="-34"/>
              </a:rPr>
              <a:t>	</a:t>
            </a:r>
            <a:r>
              <a:rPr lang="th-TH" sz="3600" dirty="0">
                <a:latin typeface="Angsana New" pitchFamily="18" charset="-34"/>
              </a:rPr>
              <a:t>(เพื่อสะดวกในการมาหาในครั้งต่อไป)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3600" b="1" dirty="0">
                <a:latin typeface="Angsana New" pitchFamily="18" charset="-34"/>
              </a:rPr>
              <a:t>	2) ชื่อผู้แต่ง ชื่อหนังสือ เมือง บริษัท ปีที่พิมพ์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3600" b="1" dirty="0">
                <a:latin typeface="Angsana New" pitchFamily="18" charset="-34"/>
              </a:rPr>
              <a:t>	</a:t>
            </a:r>
            <a:r>
              <a:rPr lang="th-TH" sz="3600" dirty="0">
                <a:latin typeface="Angsana New" pitchFamily="18" charset="-34"/>
              </a:rPr>
              <a:t>(เพื่อใช้ในการเขียนบรรณานุกรม)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3600" b="1" dirty="0">
                <a:latin typeface="Angsana New" pitchFamily="18" charset="-34"/>
              </a:rPr>
              <a:t>	3) หัวข้อสำคัญในหนังสือ</a:t>
            </a:r>
          </a:p>
          <a:p>
            <a:pPr marL="609600" indent="-609600" algn="l" eaLnBrk="1" hangingPunct="1">
              <a:buFontTx/>
              <a:buNone/>
              <a:defRPr/>
            </a:pPr>
            <a:r>
              <a:rPr lang="th-TH" sz="3600" b="1" dirty="0">
                <a:latin typeface="Angsana New" pitchFamily="18" charset="-34"/>
              </a:rPr>
              <a:t>	</a:t>
            </a:r>
            <a:r>
              <a:rPr lang="th-TH" sz="3600" dirty="0">
                <a:latin typeface="Angsana New" pitchFamily="18" charset="-34"/>
              </a:rPr>
              <a:t>(เพื่อให้รู้ว่ามีหัวข้ออะไรบ้างที่เกี่ยวกับงานวิจัย)</a:t>
            </a:r>
          </a:p>
        </p:txBody>
      </p:sp>
      <p:pic>
        <p:nvPicPr>
          <p:cNvPr id="34820" name="Picture 4" descr="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24400"/>
            <a:ext cx="19081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714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0"/>
            <a:ext cx="7162800" cy="90211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800" b="1" dirty="0">
                <a:solidFill>
                  <a:srgbClr val="E806D8"/>
                </a:solidFill>
                <a:effectLst/>
              </a:rPr>
              <a:t>แสดงการบันทึกบัตรรายการ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447800"/>
            <a:ext cx="7658100" cy="5105400"/>
          </a:xfrm>
        </p:spPr>
        <p:txBody>
          <a:bodyPr/>
          <a:lstStyle/>
          <a:p>
            <a:pPr marL="609600" indent="-609600" algn="l" eaLnBrk="1" hangingPunct="1"/>
            <a:r>
              <a:rPr lang="en-US" sz="2800" b="1" dirty="0">
                <a:effectLst/>
                <a:latin typeface="Angsana New" pitchFamily="18" charset="-34"/>
              </a:rPr>
              <a:t>GR</a:t>
            </a:r>
          </a:p>
          <a:p>
            <a:pPr marL="609600" indent="-609600" algn="l" eaLnBrk="1" hangingPunct="1"/>
            <a:r>
              <a:rPr lang="en-US" sz="2800" b="1" dirty="0">
                <a:effectLst/>
                <a:latin typeface="Angsana New" pitchFamily="18" charset="-34"/>
              </a:rPr>
              <a:t>312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ก232ว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กิ่งแก้ว อัตถากร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วรรณกรรมจากบ้านใน.พระนคร,โรงพิมพ์คุรุสภา,2514 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444 หน้า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พิมพ์เนื่องในงานทำบุญอายุครบ 5 รอบ ของ ม.ร.ว.พรรณเรือง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(เกษมสันต์) อัตถากร 2 เม.ย. 2514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1. นิทาน คติธรรมและนิทานชาดก</a:t>
            </a:r>
          </a:p>
          <a:p>
            <a:pPr marL="609600" indent="-609600" algn="l" eaLnBrk="1" hangingPunct="1"/>
            <a:r>
              <a:rPr lang="th-TH" sz="2800" b="1" dirty="0">
                <a:effectLst/>
                <a:latin typeface="Angsana New" pitchFamily="18" charset="-34"/>
              </a:rPr>
              <a:t>		2. นิยายพื้นบ้าน		3. ชื่อเรื่อง</a:t>
            </a:r>
          </a:p>
        </p:txBody>
      </p:sp>
      <p:sp>
        <p:nvSpPr>
          <p:cNvPr id="35844" name="Line 6"/>
          <p:cNvSpPr>
            <a:spLocks noChangeShapeType="1"/>
          </p:cNvSpPr>
          <p:nvPr/>
        </p:nvSpPr>
        <p:spPr bwMode="auto">
          <a:xfrm>
            <a:off x="762000" y="14478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762000" y="14478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5846" name="Line 9"/>
          <p:cNvSpPr>
            <a:spLocks noChangeShapeType="1"/>
          </p:cNvSpPr>
          <p:nvPr/>
        </p:nvSpPr>
        <p:spPr bwMode="auto">
          <a:xfrm>
            <a:off x="762000" y="6553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5847" name="Line 11"/>
          <p:cNvSpPr>
            <a:spLocks noChangeShapeType="1"/>
          </p:cNvSpPr>
          <p:nvPr/>
        </p:nvSpPr>
        <p:spPr bwMode="auto">
          <a:xfrm>
            <a:off x="8458200" y="14478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35848" name="Picture 12" descr="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0"/>
            <a:ext cx="11874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407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4735" y="228600"/>
            <a:ext cx="8074742" cy="7742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E806D8"/>
                </a:solidFill>
                <a:effectLst/>
                <a:cs typeface="+mn-cs"/>
              </a:rPr>
              <a:t>การบันทึกเกี่ยวกับผลงานวิจัยหรือวิทยานิพนธ์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447800"/>
            <a:ext cx="7658100" cy="5105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609600" indent="-609600" eaLnBrk="1" hangingPunct="1">
              <a:defRPr/>
            </a:pPr>
            <a:endParaRPr lang="th-TH" b="1" dirty="0">
              <a:latin typeface="Angsana New" pitchFamily="18" charset="-34"/>
            </a:endParaRP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ให้บันทึก ดังนี้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1. ชื่องานวิจัย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2. จุดประสงค์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3. สมมติฐาน (ถ้ามี)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4. ตัวอย่างและวิธีการสุ่ม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5. เครื่องมือ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6. การวิเคราะห์ข้อมูล</a:t>
            </a:r>
          </a:p>
          <a:p>
            <a:pPr marL="609600" indent="-609600" algn="l" eaLnBrk="1" hangingPunct="1">
              <a:defRPr/>
            </a:pPr>
            <a:r>
              <a:rPr lang="th-TH" b="1" dirty="0">
                <a:latin typeface="Angsana New" pitchFamily="18" charset="-34"/>
              </a:rPr>
              <a:t>	7. ผลการวิจัย</a:t>
            </a:r>
          </a:p>
        </p:txBody>
      </p:sp>
      <p:pic>
        <p:nvPicPr>
          <p:cNvPr id="36868" name="Picture 4" descr="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576763"/>
            <a:ext cx="23399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7406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52" y="2960841"/>
            <a:ext cx="7886700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4000" dirty="0">
                <a:cs typeface="+mj-cs"/>
              </a:rPr>
              <a:t>ระเบียบวิธีวิจัย</a:t>
            </a:r>
            <a:br>
              <a:rPr lang="th-TH" sz="4000" dirty="0">
                <a:cs typeface="+mj-cs"/>
              </a:rPr>
            </a:br>
            <a:r>
              <a:rPr lang="th-TH" sz="4000" dirty="0">
                <a:cs typeface="+mj-cs"/>
              </a:rPr>
              <a:t>(</a:t>
            </a:r>
            <a:r>
              <a:rPr lang="en-US" sz="4000" dirty="0">
                <a:cs typeface="+mj-cs"/>
              </a:rPr>
              <a:t>Research Methodology</a:t>
            </a:r>
            <a:r>
              <a:rPr lang="th-TH" sz="4000" dirty="0">
                <a:cs typeface="+mj-cs"/>
              </a:rPr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8400" y="674840"/>
            <a:ext cx="4817806" cy="13255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000" b="1" dirty="0">
                <a:cs typeface="+mj-cs"/>
              </a:rPr>
              <a:t>บทที่ 3</a:t>
            </a:r>
          </a:p>
        </p:txBody>
      </p:sp>
    </p:spTree>
    <p:extLst>
      <p:ext uri="{BB962C8B-B14F-4D97-AF65-F5344CB8AC3E}">
        <p14:creationId xmlns:p14="http://schemas.microsoft.com/office/powerpoint/2010/main" val="383161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ประชากร (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Population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b="1" dirty="0"/>
              <a:t>หมายถึง สิ่งที่เรากำหนดขึ้นไว้เพื่อการศึกษาทั้งหมดที่สอดคล้องกับประเด็นหรือจุดมุ่งหมายของการวิจัย 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b="1" i="1" dirty="0">
                <a:solidFill>
                  <a:schemeClr val="accent2">
                    <a:lumMod val="75000"/>
                  </a:schemeClr>
                </a:solidFill>
              </a:rPr>
              <a:t>เช่น ถ้าต้องการวิจัยเรื่องพฤติกรรมการเรียนของนักเรียน ชั้น ป.2 ประชากรในการวิจัยครั้งนี้หมายถึงนักเรียนชั้น ป.1 ทั่วประเทศ 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28650" y="491613"/>
            <a:ext cx="7886700" cy="7374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5400" b="1" dirty="0">
                <a:latin typeface="Angsana New" pitchFamily="18" charset="-34"/>
                <a:cs typeface="Angsana New" pitchFamily="18" charset="-34"/>
              </a:rPr>
              <a:t>ประชากร (</a:t>
            </a:r>
            <a:r>
              <a:rPr lang="en-US" sz="5400" b="1" dirty="0">
                <a:latin typeface="Angsana New" pitchFamily="18" charset="-34"/>
                <a:cs typeface="Angsana New" pitchFamily="18" charset="-34"/>
              </a:rPr>
              <a:t>Population</a:t>
            </a:r>
            <a:r>
              <a:rPr lang="th-TH" sz="5400" b="1" dirty="0"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04857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381000"/>
            <a:ext cx="6781800" cy="8159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6000" b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ตัวอย่าง </a:t>
            </a:r>
            <a:r>
              <a:rPr lang="en-US" sz="6000" b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(Sample)</a:t>
            </a:r>
            <a:endParaRPr lang="th-TH" sz="6000" b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43012" name="Rectangle 1028"/>
          <p:cNvSpPr>
            <a:spLocks noChangeArrowheads="1"/>
          </p:cNvSpPr>
          <p:nvPr/>
        </p:nvSpPr>
        <p:spPr bwMode="auto">
          <a:xfrm>
            <a:off x="560437" y="1386349"/>
            <a:ext cx="7964129" cy="47705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33400" indent="-533400"/>
            <a:endParaRPr lang="th-TH" sz="3600" b="1" dirty="0">
              <a:solidFill>
                <a:schemeClr val="tx2"/>
              </a:solidFill>
              <a:latin typeface="AngsanaUPC" pitchFamily="18" charset="-34"/>
              <a:cs typeface="AngsanaUPC" pitchFamily="18" charset="-34"/>
            </a:endParaRPr>
          </a:p>
          <a:p>
            <a:pPr marL="533400" indent="-533400"/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UPC" pitchFamily="18" charset="-34"/>
                <a:cs typeface="AngsanaUPC" pitchFamily="18" charset="-34"/>
              </a:rPr>
              <a:t>	ตัวอย่าง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UPC" pitchFamily="18" charset="-34"/>
                <a:cs typeface="AngsanaUPC" pitchFamily="18" charset="-34"/>
              </a:rPr>
              <a:t>(sample)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UPC" pitchFamily="18" charset="-34"/>
                <a:cs typeface="AngsanaUPC" pitchFamily="18" charset="-34"/>
              </a:rPr>
              <a:t>หมายถึง หน่วยของข้อมูลตั้งแต่ หนึ่งหน่วย ขึ้นไปที่ถูกเลือกมาจากประชากร เพื่อใช้เป็นตัวแทน ทั้งนี้เพราะประชากรมีขนาดใหญ่ จึงไม่เหมาะสมที่จะเก็บข้อมูลจากทุกหน่วยของประชากร</a:t>
            </a:r>
          </a:p>
          <a:p>
            <a:pPr marL="533400" indent="-533400"/>
            <a:endParaRPr lang="th-TH" sz="3200" dirty="0">
              <a:solidFill>
                <a:srgbClr val="FF0000"/>
              </a:solidFill>
              <a:latin typeface="Angsana New" pitchFamily="18" charset="-34"/>
            </a:endParaRPr>
          </a:p>
          <a:p>
            <a:pPr marL="533400" indent="-533400" algn="ctr"/>
            <a:r>
              <a:rPr lang="th-TH" dirty="0">
                <a:solidFill>
                  <a:srgbClr val="FF0000"/>
                </a:solidFill>
                <a:latin typeface="Angsana New" pitchFamily="18" charset="-34"/>
              </a:rPr>
              <a:t>(การเลือกกลุ่มตัวอย่างจะต้องเลือกตามหลักวิธีอย่างเคร่งครัด </a:t>
            </a:r>
          </a:p>
          <a:p>
            <a:pPr marL="533400" indent="-533400" algn="ctr"/>
            <a:r>
              <a:rPr lang="th-TH" dirty="0">
                <a:solidFill>
                  <a:srgbClr val="FF0000"/>
                </a:solidFill>
                <a:latin typeface="Angsana New" pitchFamily="18" charset="-34"/>
              </a:rPr>
              <a:t>เพื่อให้ได้มาซึ่งตัวแทนของประชากรอย่างแท้จริง)</a:t>
            </a:r>
          </a:p>
          <a:p>
            <a:pPr marL="533400" indent="-533400"/>
            <a:r>
              <a:rPr lang="th-TH" sz="3600" dirty="0">
                <a:solidFill>
                  <a:schemeClr val="tx2"/>
                </a:solidFill>
                <a:latin typeface="Angsana New" pitchFamily="18" charset="-34"/>
              </a:rPr>
              <a:t>	</a:t>
            </a:r>
            <a:endParaRPr lang="th-TH" sz="36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88841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75303"/>
            <a:ext cx="6781800" cy="7865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000" b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ประโยชน์ของการใช้กลุ่มตัวอย่าง</a:t>
            </a:r>
            <a:r>
              <a:rPr lang="th-TH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68710" y="1327355"/>
            <a:ext cx="8229600" cy="50355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533400" indent="-533400">
              <a:buFontTx/>
              <a:buAutoNum type="arabicPeriod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ประหยัดค่าใช้จ่าย</a:t>
            </a:r>
          </a:p>
          <a:p>
            <a:pPr marL="533400" indent="-533400">
              <a:buFontTx/>
              <a:buAutoNum type="arabicPeriod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ประหยัดเวลา</a:t>
            </a:r>
          </a:p>
          <a:p>
            <a:pPr marL="533400" indent="-533400">
              <a:buFontTx/>
              <a:buAutoNum type="arabicPeriod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มีความสะดวกในการปฏิบัติ</a:t>
            </a:r>
          </a:p>
          <a:p>
            <a:pPr marL="533400" indent="-533400">
              <a:buFontTx/>
              <a:buAutoNum type="arabicPeriod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สามารถควบคุมงานวิจัยได้อย่างทั่วถึง	</a:t>
            </a:r>
          </a:p>
          <a:p>
            <a:pPr marL="533400" indent="-533400"/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Angsana New" pitchFamily="18" charset="-34"/>
            </a:endParaRPr>
          </a:p>
          <a:p>
            <a:pPr marL="533400" indent="-533400"/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ลักษณะของกลุ่มตัวอย่างที่ดี</a:t>
            </a:r>
          </a:p>
          <a:p>
            <a:pPr marL="533400" indent="-533400"/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คือ ตัวอย่างที่ถูกเลือกมาจากประชากรที่ไม่ลำเอียง โดยการ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      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สุ่มตัวอย่างแบบไม่ลำเอียง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(Unbiased Sampling)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Angsana New" pitchFamily="18" charset="-34"/>
            </a:endParaRPr>
          </a:p>
          <a:p>
            <a:pPr marL="533400" indent="-533400"/>
            <a:endParaRPr lang="th-TH" sz="3600" b="1" dirty="0">
              <a:solidFill>
                <a:schemeClr val="accent1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258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sz="1600" b="1" i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2" descr="Image result for à¸§à¸´à¸à¸µà¸à¸²à¸£à¸à¸²à¸à¸§à¸´à¸à¸¢à¸²à¸¨à¸²à¸ªà¸à¸£à¹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5" y="189487"/>
            <a:ext cx="8447809" cy="633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4687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404813"/>
            <a:ext cx="6781800" cy="9096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60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ประเภทของการสุ่มตัวอย่าง</a:t>
            </a:r>
            <a:r>
              <a:rPr lang="th-TH" sz="4400" b="0" dirty="0">
                <a:solidFill>
                  <a:srgbClr val="0070C0"/>
                </a:solidFill>
                <a:latin typeface="Angsana New" pitchFamily="18" charset="-34"/>
              </a:rPr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57200" y="1524000"/>
            <a:ext cx="8229600" cy="71056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533400" indent="-533400">
              <a:buFontTx/>
              <a:buAutoNum type="arabicPeriod"/>
            </a:pPr>
            <a: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การสุ่มแบบการใช้โอกาสความน่าจะเป็น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(Probability Sampling)</a:t>
            </a:r>
            <a:endParaRPr lang="th-TH" sz="2800" b="1" dirty="0">
              <a:solidFill>
                <a:schemeClr val="accent1">
                  <a:lumMod val="50000"/>
                </a:schemeClr>
              </a:solidFill>
              <a:latin typeface="DilleniaUPC" pitchFamily="18" charset="-34"/>
              <a:cs typeface="DilleniaUPC" pitchFamily="18" charset="-34"/>
            </a:endParaRPr>
          </a:p>
          <a:p>
            <a:pPr marL="533400" indent="-533400"/>
            <a: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1.1 การสุ่มอย่างง่าย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(Simple Random Sampling)</a:t>
            </a:r>
          </a:p>
          <a:p>
            <a:pPr marL="533400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	1.2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การสุ่มแบบมีระบบ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 (Systematic Random Sampling)</a:t>
            </a:r>
          </a:p>
          <a:p>
            <a:pPr marL="533400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	1.3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การสุ่มแบบแบ่งชั้นภูมิ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(Stratified Random Sampling)</a:t>
            </a:r>
          </a:p>
          <a:p>
            <a:pPr marL="533400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	1.4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การสุ่มแบบแบ่งกลุ่ม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(Cluster or Area Random Sampling)</a:t>
            </a:r>
          </a:p>
          <a:p>
            <a:pPr marL="533400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	1.5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การสุ่มแบบแบ่งชั้นพหุภูมิ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 (Multi-stage Random Sampling)</a:t>
            </a:r>
          </a:p>
          <a:p>
            <a:pPr marL="533400" indent="-533400">
              <a:buFontTx/>
              <a:buAutoNum type="arabicPeriod" startAt="2"/>
            </a:pPr>
            <a: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การสุ่มแบบไม่ใช้โอกาสความน่าจะเป็น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 (Non-Probability Sampling)</a:t>
            </a:r>
          </a:p>
          <a:p>
            <a:pPr marL="990600" lvl="1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2.1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การสุ่มแบบเจาะจง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(Purposive or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Judgement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 Sampling)</a:t>
            </a:r>
          </a:p>
          <a:p>
            <a:pPr marL="990600" lvl="1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2.2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การสุ่มแบบการใช้ความสะดวก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(Convenience or Accidental Sampling)</a:t>
            </a:r>
          </a:p>
          <a:p>
            <a:pPr marL="990600" lvl="1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2.3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การสุ่มแบบลูกโซ่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(Chain or Snowball Sampling)</a:t>
            </a:r>
          </a:p>
          <a:p>
            <a:pPr marL="990600" lvl="1" indent="-53340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2.4 </a:t>
            </a:r>
            <a:r>
              <a:rPr lang="th-TH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การสุ่มแบบโควต้า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(Quota Sampling)</a:t>
            </a:r>
          </a:p>
          <a:p>
            <a:pPr marL="990600" lvl="1" indent="-533400"/>
            <a:endParaRPr lang="en-US" sz="2800" dirty="0">
              <a:solidFill>
                <a:schemeClr val="accent1"/>
              </a:solidFill>
              <a:latin typeface="Angsana New" pitchFamily="18" charset="-34"/>
            </a:endParaRPr>
          </a:p>
          <a:p>
            <a:pPr marL="533400" indent="-533400"/>
            <a:endParaRPr lang="en-US" sz="2800" dirty="0">
              <a:solidFill>
                <a:schemeClr val="tx2"/>
              </a:solidFill>
              <a:latin typeface="Angsana New" pitchFamily="18" charset="-34"/>
            </a:endParaRPr>
          </a:p>
          <a:p>
            <a:pPr marL="533400" indent="-533400"/>
            <a:endParaRPr lang="th-TH" sz="3200" dirty="0">
              <a:solidFill>
                <a:schemeClr val="tx2"/>
              </a:solidFill>
              <a:latin typeface="Angsana New" pitchFamily="18" charset="-34"/>
            </a:endParaRPr>
          </a:p>
          <a:p>
            <a:pPr marL="533400" indent="-533400">
              <a:buFontTx/>
              <a:buChar char="•"/>
            </a:pPr>
            <a:endParaRPr lang="th-TH" sz="3200" dirty="0">
              <a:solidFill>
                <a:schemeClr val="tx2"/>
              </a:solidFill>
              <a:latin typeface="Angsana New" pitchFamily="18" charset="-34"/>
            </a:endParaRPr>
          </a:p>
          <a:p>
            <a:pPr marL="533400" indent="-533400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4549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333375"/>
            <a:ext cx="7673975" cy="6105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1. การสุ่มอย่างง่าย 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(Simple Random Sampling)</a:t>
            </a:r>
            <a:endParaRPr lang="th-TH" sz="44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57200" y="1209368"/>
            <a:ext cx="8229600" cy="51398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90500" lvl="1" indent="184150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เป็นการสุ่มตัวอย่างหรือตัวแทนจำนวนหนึ่งของประชากร โดยที่แต่ละหน่วยของประชากรมีโอกาสในการถูกเลือกเท่าๆกัน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 </a:t>
            </a:r>
          </a:p>
          <a:p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 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1.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วิธีจับฉลาก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1.1 ทำฉลากทุกประชากร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1.2 สุ่มเลือกมา 1 ใบ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1.3 บันทึกชื่อหน่วยที่ถูกเลือก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1.4 ทำฉลากให้มีสภาพเหมือนเดิมใส่ลงไปใหม่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1.5 ทำตามข้อ 2 ถึง 4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1.6 ถ้าเจอหน่วยซ้ำ ไม่ต้องบันทึกทำฉลากให้มีสภาพเหมือนเดิม 	     ใส่ลงไปใหม่</a:t>
            </a:r>
            <a:endParaRPr lang="th-TH" sz="32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96393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404813"/>
            <a:ext cx="8351837" cy="9366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1. การสุ่มอย่างง่าย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(Simple Random Sampling)</a:t>
            </a:r>
            <a:endParaRPr lang="th-TH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 dirty="0">
                <a:latin typeface="Angsana New" pitchFamily="18" charset="-34"/>
              </a:rPr>
              <a:t>	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35858" y="2035278"/>
            <a:ext cx="8229600" cy="30469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90500" lvl="1" indent="184150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2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.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วิธีการใช้ตารางเลขสุ่ม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(Table of Random Numbers)</a:t>
            </a:r>
            <a:endParaRPr lang="th-TH" sz="32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</a:endParaRP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1.1 ทำบัญชีรายชื่อพร้อมรหัสทุกประชากร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1.2 กำหนดหลักที่จะใช้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1.3 กำหนดระบบการใช้ตารางที่ชัดเจน</a:t>
            </a:r>
          </a:p>
          <a:p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	1.4 บันทึกตัวเลขที่สอดคล้องกับรหัสในข้อ 1</a:t>
            </a:r>
          </a:p>
          <a:p>
            <a:r>
              <a:rPr lang="th-TH" sz="3200" dirty="0">
                <a:solidFill>
                  <a:schemeClr val="accent1"/>
                </a:solidFill>
                <a:latin typeface="Angsana New" pitchFamily="18" charset="-34"/>
              </a:rPr>
              <a:t>	</a:t>
            </a:r>
            <a:endParaRPr lang="th-TH" sz="3200" b="1" dirty="0">
              <a:solidFill>
                <a:schemeClr val="accent1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11809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16322"/>
            <a:ext cx="8293407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2. การสุ่มแบบมีระบบ 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(Systematic Random Sampling)</a:t>
            </a:r>
            <a:endParaRPr lang="th-TH" sz="36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524000"/>
            <a:ext cx="8229600" cy="45858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90500" lvl="1" indent="387350"/>
            <a:endParaRPr lang="th-TH" sz="32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</a:endParaRPr>
          </a:p>
          <a:p>
            <a:pPr marL="190500" lvl="1" indent="387350"/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เป็นวิธีการสุ่มเพื่อเป็นการสะดวกแก่การสุ่มแบบง่ายโดยการสุ่มเพียงตัวแรกตัวเดียว</a:t>
            </a: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	</a:t>
            </a:r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1. ใส่รหัสของทุกหน่วยประชากร</a:t>
            </a:r>
          </a:p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	2. หาช่วงการสุ่ม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(Sampling Interval) </a:t>
            </a:r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โดยวิธี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 (N/n)</a:t>
            </a:r>
            <a:endParaRPr lang="th-TH" sz="32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</a:endParaRPr>
          </a:p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	3. หาตัวอย่างตัวแรกโดยการสุ่มอย่างง่าย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</a:endParaRPr>
          </a:p>
          <a:p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pPr>
              <a:buFontTx/>
              <a:buChar char="•"/>
            </a:pPr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  <p:pic>
        <p:nvPicPr>
          <p:cNvPr id="48133" name="Picture 5" descr="8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37063"/>
            <a:ext cx="324008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772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04800"/>
            <a:ext cx="7086600" cy="87507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br>
              <a:rPr lang="th-TH" sz="4400" dirty="0">
                <a:latin typeface="Angsana New" pitchFamily="18" charset="-34"/>
              </a:rPr>
            </a:b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3. การสุ่มแบบแบ่งชั้นภูมิ 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(Stratified Random Sampling)</a:t>
            </a:r>
            <a:endParaRPr lang="th-TH" sz="36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33400" y="838200"/>
            <a:ext cx="8153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0500" lvl="1"/>
            <a:endParaRPr lang="th-TH" sz="3200" dirty="0">
              <a:solidFill>
                <a:schemeClr val="tx2"/>
              </a:solidFill>
              <a:latin typeface="Angsana New" pitchFamily="18" charset="-34"/>
            </a:endParaRPr>
          </a:p>
          <a:p>
            <a:pPr marL="190500" lvl="1"/>
            <a:r>
              <a:rPr lang="th-TH" b="1" dirty="0">
                <a:solidFill>
                  <a:schemeClr val="tx2"/>
                </a:solidFill>
                <a:latin typeface="Angsana New" pitchFamily="18" charset="-34"/>
              </a:rPr>
              <a:t>ประชากรขนาดใหญ่ /ประชากรมีการกระจายมาก</a:t>
            </a:r>
          </a:p>
          <a:p>
            <a:pPr marL="190500" lvl="1"/>
            <a:r>
              <a:rPr lang="th-TH" b="1" dirty="0">
                <a:solidFill>
                  <a:schemeClr val="tx2"/>
                </a:solidFill>
                <a:latin typeface="Angsana New" pitchFamily="18" charset="-34"/>
              </a:rPr>
              <a:t>จะทำการสุ่มโดยการแบ่งประชากรเป็นกลุ่มย่อย</a:t>
            </a:r>
            <a:r>
              <a:rPr lang="en-US" b="1" dirty="0">
                <a:solidFill>
                  <a:schemeClr val="tx2"/>
                </a:solidFill>
                <a:latin typeface="Angsana New" pitchFamily="18" charset="-34"/>
              </a:rPr>
              <a:t> (Stratum)</a:t>
            </a:r>
            <a:r>
              <a:rPr lang="th-TH" b="1" dirty="0">
                <a:solidFill>
                  <a:schemeClr val="tx2"/>
                </a:solidFill>
                <a:latin typeface="Angsana New" pitchFamily="18" charset="-34"/>
              </a:rPr>
              <a:t>แล้วจึงสุ่มจากกลุ่มย่อยของประชากรนั้น</a:t>
            </a:r>
          </a:p>
          <a:p>
            <a:pPr marL="190500" lvl="1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779838" y="2420938"/>
            <a:ext cx="16764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ประชากร</a:t>
            </a:r>
          </a:p>
          <a:p>
            <a:pPr algn="ctr"/>
            <a:r>
              <a:rPr lang="en-US" sz="2400">
                <a:latin typeface="Times New Roman" pitchFamily="18" charset="0"/>
              </a:rPr>
              <a:t>N</a:t>
            </a:r>
            <a:endParaRPr lang="th-TH" sz="2400">
              <a:latin typeface="Times New Roman" pitchFamily="18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1430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latin typeface="Times New Roman" pitchFamily="18" charset="0"/>
              </a:rPr>
              <a:t>Stratum 1</a:t>
            </a:r>
            <a:endParaRPr lang="th-TH" sz="1600">
              <a:latin typeface="Times New Roman" pitchFamily="18" charset="0"/>
            </a:endParaRPr>
          </a:p>
          <a:p>
            <a:pPr algn="ctr"/>
            <a:r>
              <a:rPr lang="en-US" sz="1600">
                <a:latin typeface="Times New Roman" pitchFamily="18" charset="0"/>
              </a:rPr>
              <a:t>(N 1)</a:t>
            </a:r>
          </a:p>
          <a:p>
            <a:pPr algn="ctr"/>
            <a:r>
              <a:rPr lang="th-TH" sz="1600">
                <a:latin typeface="Times New Roman" pitchFamily="18" charset="0"/>
              </a:rPr>
              <a:t>ชั้นภูมิ </a:t>
            </a:r>
            <a:r>
              <a:rPr lang="th-TH" sz="1600">
                <a:latin typeface="Angsana New" pitchFamily="18" charset="-34"/>
              </a:rPr>
              <a:t>1</a:t>
            </a:r>
            <a:endParaRPr lang="th-TH" sz="1600">
              <a:latin typeface="Times New Roman" pitchFamily="18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38862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r>
              <a:rPr lang="en-US" sz="1600">
                <a:latin typeface="Times New Roman" pitchFamily="18" charset="0"/>
              </a:rPr>
              <a:t>Stratum 2</a:t>
            </a:r>
            <a:endParaRPr lang="th-TH" sz="1600">
              <a:latin typeface="Times New Roman" pitchFamily="18" charset="0"/>
            </a:endParaRPr>
          </a:p>
          <a:p>
            <a:pPr algn="ctr"/>
            <a:r>
              <a:rPr lang="en-US" sz="1600">
                <a:latin typeface="Times New Roman" pitchFamily="18" charset="0"/>
              </a:rPr>
              <a:t>(N 2)</a:t>
            </a:r>
          </a:p>
          <a:p>
            <a:pPr algn="ctr"/>
            <a:r>
              <a:rPr lang="th-TH" sz="1600">
                <a:latin typeface="Times New Roman" pitchFamily="18" charset="0"/>
              </a:rPr>
              <a:t>ชั้นภูมิ </a:t>
            </a:r>
            <a:r>
              <a:rPr lang="en-US" sz="1600">
                <a:latin typeface="Times New Roman" pitchFamily="18" charset="0"/>
              </a:rPr>
              <a:t>2</a:t>
            </a:r>
            <a:endParaRPr lang="th-TH" sz="1600">
              <a:latin typeface="Times New Roman" pitchFamily="18" charset="0"/>
            </a:endParaRPr>
          </a:p>
          <a:p>
            <a:pPr algn="ctr"/>
            <a:endParaRPr lang="th-TH" sz="4400">
              <a:latin typeface="Times New Roman" pitchFamily="18" charset="0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6477000" y="37338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r>
              <a:rPr lang="en-US" sz="1600">
                <a:latin typeface="Times New Roman" pitchFamily="18" charset="0"/>
              </a:rPr>
              <a:t>Stratum 3</a:t>
            </a:r>
            <a:endParaRPr lang="th-TH" sz="1600">
              <a:latin typeface="Times New Roman" pitchFamily="18" charset="0"/>
            </a:endParaRPr>
          </a:p>
          <a:p>
            <a:pPr algn="ctr"/>
            <a:r>
              <a:rPr lang="en-US" sz="1600">
                <a:latin typeface="Times New Roman" pitchFamily="18" charset="0"/>
              </a:rPr>
              <a:t>(N 3)</a:t>
            </a:r>
          </a:p>
          <a:p>
            <a:pPr algn="ctr"/>
            <a:r>
              <a:rPr lang="th-TH" sz="1600">
                <a:latin typeface="Times New Roman" pitchFamily="18" charset="0"/>
              </a:rPr>
              <a:t>ชั้นภูมิ </a:t>
            </a:r>
            <a:r>
              <a:rPr lang="en-US" sz="1600">
                <a:latin typeface="Times New Roman" pitchFamily="18" charset="0"/>
              </a:rPr>
              <a:t>3</a:t>
            </a:r>
            <a:endParaRPr lang="th-TH" sz="1600">
              <a:latin typeface="Times New Roman" pitchFamily="18" charset="0"/>
            </a:endParaRPr>
          </a:p>
          <a:p>
            <a:pPr algn="ctr"/>
            <a:endParaRPr lang="th-TH" sz="4400">
              <a:latin typeface="Times New Roman" pitchFamily="18" charset="0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3886200" y="60198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r>
              <a:rPr lang="en-US" sz="2000">
                <a:latin typeface="Times New Roman" pitchFamily="18" charset="0"/>
              </a:rPr>
              <a:t>n1+n2+n3</a:t>
            </a:r>
          </a:p>
          <a:p>
            <a:pPr algn="ctr"/>
            <a:endParaRPr lang="en-US" sz="4400">
              <a:latin typeface="Times New Roman" pitchFamily="18" charset="0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219200" y="49530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000">
                <a:latin typeface="Times New Roman" pitchFamily="18" charset="0"/>
              </a:rPr>
              <a:t>ตัวอย่างชั้นที่ 1</a:t>
            </a:r>
          </a:p>
          <a:p>
            <a:pPr algn="ctr"/>
            <a:r>
              <a:rPr lang="en-US" sz="2000">
                <a:latin typeface="Times New Roman" pitchFamily="18" charset="0"/>
              </a:rPr>
              <a:t>(n </a:t>
            </a:r>
            <a:r>
              <a:rPr lang="en-US" sz="2000">
                <a:latin typeface="Angsana New" pitchFamily="18" charset="-34"/>
              </a:rPr>
              <a:t>1)</a:t>
            </a:r>
            <a:endParaRPr lang="th-TH" sz="2000">
              <a:latin typeface="Times New Roman" pitchFamily="18" charset="0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886200" y="49530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h-TH" sz="1600">
              <a:latin typeface="Times New Roman" pitchFamily="18" charset="0"/>
            </a:endParaRPr>
          </a:p>
          <a:p>
            <a:pPr algn="ctr"/>
            <a:r>
              <a:rPr lang="th-TH" sz="2000">
                <a:latin typeface="Times New Roman" pitchFamily="18" charset="0"/>
              </a:rPr>
              <a:t>ตัวอย่างชั้นที่ </a:t>
            </a:r>
            <a:r>
              <a:rPr lang="en-US" sz="2000">
                <a:latin typeface="Times New Roman" pitchFamily="18" charset="0"/>
              </a:rPr>
              <a:t>2</a:t>
            </a:r>
            <a:endParaRPr lang="th-TH" sz="2000">
              <a:latin typeface="Times New Roman" pitchFamily="18" charset="0"/>
            </a:endParaRPr>
          </a:p>
          <a:p>
            <a:pPr algn="ctr"/>
            <a:r>
              <a:rPr lang="en-US" sz="2000">
                <a:latin typeface="Times New Roman" pitchFamily="18" charset="0"/>
              </a:rPr>
              <a:t>(n </a:t>
            </a:r>
            <a:r>
              <a:rPr lang="en-US" sz="2000">
                <a:latin typeface="Angsana New" pitchFamily="18" charset="-34"/>
              </a:rPr>
              <a:t>2)</a:t>
            </a:r>
            <a:endParaRPr lang="th-TH" sz="2000">
              <a:latin typeface="Angsana New" pitchFamily="18" charset="-34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6477000" y="49530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000">
                <a:latin typeface="Times New Roman" pitchFamily="18" charset="0"/>
              </a:rPr>
              <a:t>ตัวอย่างชั้นที่ </a:t>
            </a:r>
            <a:r>
              <a:rPr lang="en-US" sz="2000">
                <a:latin typeface="Times New Roman" pitchFamily="18" charset="0"/>
              </a:rPr>
              <a:t>3</a:t>
            </a:r>
            <a:endParaRPr lang="th-TH" sz="2000">
              <a:latin typeface="Times New Roman" pitchFamily="18" charset="0"/>
            </a:endParaRPr>
          </a:p>
          <a:p>
            <a:pPr algn="ctr"/>
            <a:r>
              <a:rPr lang="en-US" sz="2000">
                <a:latin typeface="Times New Roman" pitchFamily="18" charset="0"/>
              </a:rPr>
              <a:t>(n </a:t>
            </a:r>
            <a:r>
              <a:rPr lang="en-US" sz="2000">
                <a:latin typeface="Angsana New" pitchFamily="18" charset="-34"/>
              </a:rPr>
              <a:t>3)</a:t>
            </a:r>
            <a:endParaRPr lang="th-TH" sz="2000">
              <a:latin typeface="Angsana New" pitchFamily="18" charset="-34"/>
            </a:endParaRPr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4572000" y="3200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1763713" y="3429000"/>
            <a:ext cx="533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1752600" y="3429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4572000" y="3429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7086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4572000" y="4419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1752600" y="4419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>
            <a:off x="7010400" y="4495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>
            <a:off x="1752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>
            <a:off x="1752600" y="65532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5257800" y="65532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 flipV="1">
            <a:off x="7010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79855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4. การสุ่มแบบแบ่งกลุ่ม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(Cluster Random Sampling)</a:t>
            </a:r>
            <a:endParaRPr lang="th-TH" sz="44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 dirty="0">
                <a:latin typeface="Angsana New" pitchFamily="18" charset="-34"/>
              </a:rPr>
              <a:t>	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57200" y="914400"/>
            <a:ext cx="82296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0500" lvl="1"/>
            <a:r>
              <a:rPr lang="th-TH" sz="3200" b="1" dirty="0">
                <a:solidFill>
                  <a:schemeClr val="tx2"/>
                </a:solidFill>
                <a:latin typeface="Angsana New" pitchFamily="18" charset="-34"/>
              </a:rPr>
              <a:t>ประชากรขนาดใหญ่ /หารายการหน่วยข้อมูลในประชากรไม่ได้</a:t>
            </a:r>
          </a:p>
          <a:p>
            <a:pPr marL="190500" lvl="1"/>
            <a:r>
              <a:rPr lang="th-TH" sz="3200" b="1" dirty="0">
                <a:solidFill>
                  <a:schemeClr val="tx2"/>
                </a:solidFill>
                <a:latin typeface="Angsana New" pitchFamily="18" charset="-34"/>
              </a:rPr>
              <a:t>  แบ่งออกเป็นเขตย่อย ๆ ก่อน แล้วสุ่มพื้นที่มาศึกษา และสุ่มตัวอย่างแบบง่ายมาศึกษาเพียงบางส่วน</a:t>
            </a:r>
          </a:p>
          <a:p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857500" y="2438400"/>
            <a:ext cx="34290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ประชากรจังหวัดอุดรธานี</a:t>
            </a:r>
          </a:p>
          <a:p>
            <a:pPr algn="ctr"/>
            <a:r>
              <a:rPr lang="en-US" sz="2400">
                <a:latin typeface="Times New Roman" pitchFamily="18" charset="0"/>
              </a:rPr>
              <a:t>N</a:t>
            </a:r>
            <a:endParaRPr lang="th-TH" sz="2400">
              <a:latin typeface="Times New Roman" pitchFamily="18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334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กุดจับ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dirty="0">
                <a:latin typeface="Times New Roman" pitchFamily="18" charset="0"/>
              </a:rPr>
              <a:t>หนองหาน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32766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Times New Roman" pitchFamily="18" charset="0"/>
            </a:endParaRPr>
          </a:p>
          <a:p>
            <a:pPr algn="ctr"/>
            <a:r>
              <a:rPr lang="th-TH" sz="2400">
                <a:latin typeface="Times New Roman" pitchFamily="18" charset="0"/>
              </a:rPr>
              <a:t>หนองวัวซอ</a:t>
            </a:r>
            <a:endParaRPr lang="en-US" sz="2400">
              <a:latin typeface="Times New Roman" pitchFamily="18" charset="0"/>
            </a:endParaRPr>
          </a:p>
          <a:p>
            <a:pPr algn="ctr"/>
            <a:endParaRPr lang="th-TH" sz="2400">
              <a:latin typeface="Times New Roman" pitchFamily="18" charset="0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3886200" y="60198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r>
              <a:rPr lang="en-US" sz="2000">
                <a:latin typeface="Times New Roman" pitchFamily="18" charset="0"/>
              </a:rPr>
              <a:t>n1+n2</a:t>
            </a:r>
          </a:p>
          <a:p>
            <a:pPr algn="ctr"/>
            <a:endParaRPr lang="en-US" sz="4400">
              <a:latin typeface="Times New Roman" pitchFamily="18" charset="0"/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1219200" y="49530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r>
              <a:rPr lang="en-US" sz="2000">
                <a:latin typeface="Times New Roman" pitchFamily="18" charset="0"/>
              </a:rPr>
              <a:t>(n </a:t>
            </a:r>
            <a:r>
              <a:rPr lang="en-US" sz="2000">
                <a:latin typeface="Angsana New" pitchFamily="18" charset="-34"/>
              </a:rPr>
              <a:t>1)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198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วังสามหมอ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46482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Angsana New" pitchFamily="18" charset="-34"/>
              </a:rPr>
              <a:t>เพ็ญ</a:t>
            </a: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4572000" y="3200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0" name="Line 16"/>
          <p:cNvSpPr>
            <a:spLocks noChangeShapeType="1"/>
          </p:cNvSpPr>
          <p:nvPr/>
        </p:nvSpPr>
        <p:spPr bwMode="auto">
          <a:xfrm>
            <a:off x="4572000" y="3429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1" name="Line 19"/>
          <p:cNvSpPr>
            <a:spLocks noChangeShapeType="1"/>
          </p:cNvSpPr>
          <p:nvPr/>
        </p:nvSpPr>
        <p:spPr bwMode="auto">
          <a:xfrm>
            <a:off x="1752600" y="4419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2" name="Line 21"/>
          <p:cNvSpPr>
            <a:spLocks noChangeShapeType="1"/>
          </p:cNvSpPr>
          <p:nvPr/>
        </p:nvSpPr>
        <p:spPr bwMode="auto">
          <a:xfrm>
            <a:off x="1752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3" name="Line 22"/>
          <p:cNvSpPr>
            <a:spLocks noChangeShapeType="1"/>
          </p:cNvSpPr>
          <p:nvPr/>
        </p:nvSpPr>
        <p:spPr bwMode="auto">
          <a:xfrm>
            <a:off x="1752600" y="65532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4" name="Line 23"/>
          <p:cNvSpPr>
            <a:spLocks noChangeShapeType="1"/>
          </p:cNvSpPr>
          <p:nvPr/>
        </p:nvSpPr>
        <p:spPr bwMode="auto">
          <a:xfrm>
            <a:off x="5257800" y="65532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5" name="Line 24"/>
          <p:cNvSpPr>
            <a:spLocks noChangeShapeType="1"/>
          </p:cNvSpPr>
          <p:nvPr/>
        </p:nvSpPr>
        <p:spPr bwMode="auto">
          <a:xfrm flipV="1">
            <a:off x="7010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0196" name="Rectangle 25"/>
          <p:cNvSpPr>
            <a:spLocks noChangeArrowheads="1"/>
          </p:cNvSpPr>
          <p:nvPr/>
        </p:nvSpPr>
        <p:spPr bwMode="auto">
          <a:xfrm>
            <a:off x="6324600" y="49530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r>
              <a:rPr lang="en-US" sz="2000">
                <a:latin typeface="Times New Roman" pitchFamily="18" charset="0"/>
              </a:rPr>
              <a:t>(n </a:t>
            </a:r>
            <a:r>
              <a:rPr lang="en-US" sz="2000">
                <a:latin typeface="Angsana New" pitchFamily="18" charset="-34"/>
              </a:rPr>
              <a:t>2)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0197" name="Rectangle 26"/>
          <p:cNvSpPr>
            <a:spLocks noChangeArrowheads="1"/>
          </p:cNvSpPr>
          <p:nvPr/>
        </p:nvSpPr>
        <p:spPr bwMode="auto">
          <a:xfrm>
            <a:off x="7391400" y="3657600"/>
            <a:ext cx="1371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ฯลฯ</a:t>
            </a:r>
          </a:p>
        </p:txBody>
      </p:sp>
      <p:sp>
        <p:nvSpPr>
          <p:cNvPr id="50198" name="Line 27"/>
          <p:cNvSpPr>
            <a:spLocks noChangeShapeType="1"/>
          </p:cNvSpPr>
          <p:nvPr/>
        </p:nvSpPr>
        <p:spPr bwMode="auto">
          <a:xfrm>
            <a:off x="6934200" y="4419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50199" name="Picture 28" descr="8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437063"/>
            <a:ext cx="151288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2117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5. การสุ่มแบบหลายขั้นตอน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(Multistage Random Sampling)</a:t>
            </a:r>
            <a:endParaRPr lang="th-TH" sz="4000" b="1" dirty="0">
              <a:solidFill>
                <a:schemeClr val="accent1">
                  <a:lumMod val="50000"/>
                </a:schemeClr>
              </a:solidFill>
              <a:latin typeface="Angsana New" pitchFamily="18" charset="-34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>
                <a:latin typeface="Angsana New" pitchFamily="18" charset="-34"/>
              </a:rPr>
              <a:t>	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57200" y="1524000"/>
            <a:ext cx="8229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>
              <a:solidFill>
                <a:schemeClr val="tx2"/>
              </a:solidFill>
              <a:latin typeface="Angsana New" pitchFamily="18" charset="-34"/>
            </a:endParaRPr>
          </a:p>
          <a:p>
            <a:pPr>
              <a:buFontTx/>
              <a:buChar char="•"/>
            </a:pPr>
            <a:endParaRPr lang="en-US" sz="3200">
              <a:solidFill>
                <a:schemeClr val="tx2"/>
              </a:solidFill>
              <a:latin typeface="Angsana New" pitchFamily="18" charset="-34"/>
            </a:endParaRPr>
          </a:p>
          <a:p>
            <a:endParaRPr lang="en-US" sz="3200" b="1">
              <a:solidFill>
                <a:schemeClr val="tx2"/>
              </a:solidFill>
              <a:latin typeface="Angsana New" pitchFamily="18" charset="-34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295400" y="1371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อ.ด.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457200" y="2133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กทม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286000" y="2133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ส.น.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200400" y="1371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น.ค.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4191000" y="2133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ล.บ.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5181600" y="1371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ส.ค.</a:t>
            </a: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6172200" y="19812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ย.ล.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7239000" y="13716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ฯลฯ</a:t>
            </a: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457200" y="29718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1295400" y="34290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อ.ด.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4191000" y="34290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ล.บ.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6248400" y="34290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ย.ล.</a:t>
            </a:r>
          </a:p>
        </p:txBody>
      </p:sp>
      <p:sp>
        <p:nvSpPr>
          <p:cNvPr id="51217" name="Line 18"/>
          <p:cNvSpPr>
            <a:spLocks noChangeShapeType="1"/>
          </p:cNvSpPr>
          <p:nvPr/>
        </p:nvSpPr>
        <p:spPr bwMode="auto">
          <a:xfrm>
            <a:off x="1600200" y="1981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18" name="Line 19"/>
          <p:cNvSpPr>
            <a:spLocks noChangeShapeType="1"/>
          </p:cNvSpPr>
          <p:nvPr/>
        </p:nvSpPr>
        <p:spPr bwMode="auto">
          <a:xfrm>
            <a:off x="45720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19" name="Line 20"/>
          <p:cNvSpPr>
            <a:spLocks noChangeShapeType="1"/>
          </p:cNvSpPr>
          <p:nvPr/>
        </p:nvSpPr>
        <p:spPr bwMode="auto">
          <a:xfrm>
            <a:off x="6629400" y="2590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20" name="Line 21"/>
          <p:cNvSpPr>
            <a:spLocks noChangeShapeType="1"/>
          </p:cNvSpPr>
          <p:nvPr/>
        </p:nvSpPr>
        <p:spPr bwMode="auto">
          <a:xfrm>
            <a:off x="457200" y="44196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21" name="Rectangle 25"/>
          <p:cNvSpPr>
            <a:spLocks noChangeArrowheads="1"/>
          </p:cNvSpPr>
          <p:nvPr/>
        </p:nvSpPr>
        <p:spPr bwMode="auto">
          <a:xfrm>
            <a:off x="762000" y="46482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เมือง</a:t>
            </a:r>
          </a:p>
        </p:txBody>
      </p:sp>
      <p:sp>
        <p:nvSpPr>
          <p:cNvPr id="51222" name="Rectangle 26"/>
          <p:cNvSpPr>
            <a:spLocks noChangeArrowheads="1"/>
          </p:cNvSpPr>
          <p:nvPr/>
        </p:nvSpPr>
        <p:spPr bwMode="auto">
          <a:xfrm>
            <a:off x="1828800" y="46482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กุดจับ</a:t>
            </a:r>
          </a:p>
        </p:txBody>
      </p:sp>
      <p:sp>
        <p:nvSpPr>
          <p:cNvPr id="51223" name="Rectangle 27"/>
          <p:cNvSpPr>
            <a:spLocks noChangeArrowheads="1"/>
          </p:cNvSpPr>
          <p:nvPr/>
        </p:nvSpPr>
        <p:spPr bwMode="auto">
          <a:xfrm>
            <a:off x="2895600" y="46482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เพ็ญ</a:t>
            </a:r>
          </a:p>
        </p:txBody>
      </p:sp>
      <p:sp>
        <p:nvSpPr>
          <p:cNvPr id="51224" name="Rectangle 28"/>
          <p:cNvSpPr>
            <a:spLocks noChangeArrowheads="1"/>
          </p:cNvSpPr>
          <p:nvPr/>
        </p:nvSpPr>
        <p:spPr bwMode="auto">
          <a:xfrm>
            <a:off x="4191000" y="4648200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บ้านเผื่อ</a:t>
            </a:r>
          </a:p>
        </p:txBody>
      </p:sp>
      <p:sp>
        <p:nvSpPr>
          <p:cNvPr id="51225" name="Rectangle 29"/>
          <p:cNvSpPr>
            <a:spLocks noChangeArrowheads="1"/>
          </p:cNvSpPr>
          <p:nvPr/>
        </p:nvSpPr>
        <p:spPr bwMode="auto">
          <a:xfrm>
            <a:off x="5410200" y="4648200"/>
            <a:ext cx="990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หนองหาน</a:t>
            </a:r>
          </a:p>
        </p:txBody>
      </p:sp>
      <p:sp>
        <p:nvSpPr>
          <p:cNvPr id="51226" name="Rectangle 30"/>
          <p:cNvSpPr>
            <a:spLocks noChangeArrowheads="1"/>
          </p:cNvSpPr>
          <p:nvPr/>
        </p:nvSpPr>
        <p:spPr bwMode="auto">
          <a:xfrm>
            <a:off x="6781800" y="4648200"/>
            <a:ext cx="11430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>
                <a:latin typeface="Times New Roman" pitchFamily="18" charset="0"/>
              </a:rPr>
              <a:t>หนองวัวซอ</a:t>
            </a:r>
          </a:p>
        </p:txBody>
      </p:sp>
      <p:sp>
        <p:nvSpPr>
          <p:cNvPr id="51227" name="Line 31"/>
          <p:cNvSpPr>
            <a:spLocks noChangeShapeType="1"/>
          </p:cNvSpPr>
          <p:nvPr/>
        </p:nvSpPr>
        <p:spPr bwMode="auto">
          <a:xfrm>
            <a:off x="457200" y="5638800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28" name="Rectangle 32"/>
          <p:cNvSpPr>
            <a:spLocks noChangeArrowheads="1"/>
          </p:cNvSpPr>
          <p:nvPr/>
        </p:nvSpPr>
        <p:spPr bwMode="auto">
          <a:xfrm>
            <a:off x="1905000" y="5943600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กุดจับ</a:t>
            </a:r>
          </a:p>
        </p:txBody>
      </p:sp>
      <p:sp>
        <p:nvSpPr>
          <p:cNvPr id="51229" name="Rectangle 33"/>
          <p:cNvSpPr>
            <a:spLocks noChangeArrowheads="1"/>
          </p:cNvSpPr>
          <p:nvPr/>
        </p:nvSpPr>
        <p:spPr bwMode="auto">
          <a:xfrm>
            <a:off x="4114800" y="5943600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เพ็ญ</a:t>
            </a:r>
          </a:p>
        </p:txBody>
      </p:sp>
      <p:sp>
        <p:nvSpPr>
          <p:cNvPr id="51230" name="Rectangle 34"/>
          <p:cNvSpPr>
            <a:spLocks noChangeArrowheads="1"/>
          </p:cNvSpPr>
          <p:nvPr/>
        </p:nvSpPr>
        <p:spPr bwMode="auto">
          <a:xfrm>
            <a:off x="6400800" y="5943600"/>
            <a:ext cx="12954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>
                <a:latin typeface="Times New Roman" pitchFamily="18" charset="0"/>
              </a:rPr>
              <a:t>บ้านเผื่อ</a:t>
            </a:r>
          </a:p>
        </p:txBody>
      </p:sp>
      <p:sp>
        <p:nvSpPr>
          <p:cNvPr id="51231" name="Line 35"/>
          <p:cNvSpPr>
            <a:spLocks noChangeShapeType="1"/>
          </p:cNvSpPr>
          <p:nvPr/>
        </p:nvSpPr>
        <p:spPr bwMode="auto">
          <a:xfrm flipH="1">
            <a:off x="1143000" y="40386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2" name="Line 36"/>
          <p:cNvSpPr>
            <a:spLocks noChangeShapeType="1"/>
          </p:cNvSpPr>
          <p:nvPr/>
        </p:nvSpPr>
        <p:spPr bwMode="auto">
          <a:xfrm>
            <a:off x="1524000" y="40386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3" name="Line 37"/>
          <p:cNvSpPr>
            <a:spLocks noChangeShapeType="1"/>
          </p:cNvSpPr>
          <p:nvPr/>
        </p:nvSpPr>
        <p:spPr bwMode="auto">
          <a:xfrm>
            <a:off x="1524000" y="4038600"/>
            <a:ext cx="1828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4" name="Line 38"/>
          <p:cNvSpPr>
            <a:spLocks noChangeShapeType="1"/>
          </p:cNvSpPr>
          <p:nvPr/>
        </p:nvSpPr>
        <p:spPr bwMode="auto">
          <a:xfrm>
            <a:off x="1524000" y="4038600"/>
            <a:ext cx="3048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5" name="Line 39"/>
          <p:cNvSpPr>
            <a:spLocks noChangeShapeType="1"/>
          </p:cNvSpPr>
          <p:nvPr/>
        </p:nvSpPr>
        <p:spPr bwMode="auto">
          <a:xfrm>
            <a:off x="1524000" y="4038600"/>
            <a:ext cx="449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6" name="Line 40"/>
          <p:cNvSpPr>
            <a:spLocks noChangeShapeType="1"/>
          </p:cNvSpPr>
          <p:nvPr/>
        </p:nvSpPr>
        <p:spPr bwMode="auto">
          <a:xfrm>
            <a:off x="1524000" y="4038600"/>
            <a:ext cx="571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7" name="Line 41"/>
          <p:cNvSpPr>
            <a:spLocks noChangeShapeType="1"/>
          </p:cNvSpPr>
          <p:nvPr/>
        </p:nvSpPr>
        <p:spPr bwMode="auto">
          <a:xfrm>
            <a:off x="2209800" y="52578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8" name="Line 42"/>
          <p:cNvSpPr>
            <a:spLocks noChangeShapeType="1"/>
          </p:cNvSpPr>
          <p:nvPr/>
        </p:nvSpPr>
        <p:spPr bwMode="auto">
          <a:xfrm>
            <a:off x="3276600" y="5257800"/>
            <a:ext cx="1524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51239" name="Line 43"/>
          <p:cNvSpPr>
            <a:spLocks noChangeShapeType="1"/>
          </p:cNvSpPr>
          <p:nvPr/>
        </p:nvSpPr>
        <p:spPr bwMode="auto">
          <a:xfrm>
            <a:off x="4572000" y="5257800"/>
            <a:ext cx="2209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51240" name="Picture 44" descr="8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068638"/>
            <a:ext cx="14763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978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243888" cy="12684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6. การสุ่มแบบเจาะจง </a:t>
            </a:r>
            <a:b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(Purposive or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Judgement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 Random Sampling)</a:t>
            </a:r>
            <a:endParaRPr lang="th-TH" sz="3600" b="1" dirty="0">
              <a:solidFill>
                <a:schemeClr val="accent1">
                  <a:lumMod val="75000"/>
                </a:schemeClr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 dirty="0">
                <a:latin typeface="Angsana New" pitchFamily="18" charset="-34"/>
              </a:rPr>
              <a:t>	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7200" y="1828800"/>
            <a:ext cx="82296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0500" lvl="1" indent="387350"/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</a:rPr>
              <a:t>เป็นการเลือกตัวอย่างตามดุลยพินิจของนักวิจัย กลุ่มตัวอย่างที่เลือกจะมีคุณสมบัติตามเงื่อนไขของงานวิจัยนั้น ๆ เช่น นักศึกษาที่สูบบุหรี่</a:t>
            </a:r>
          </a:p>
          <a:p>
            <a:r>
              <a:rPr lang="en-US" sz="3600" b="1" dirty="0">
                <a:solidFill>
                  <a:schemeClr val="tx2"/>
                </a:solidFill>
                <a:latin typeface="Angsana New" pitchFamily="18" charset="-34"/>
              </a:rPr>
              <a:t>	</a:t>
            </a:r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7. การสุ่มแบบใช้ความสะดวก </a:t>
            </a:r>
            <a:b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</a:rPr>
              <a:t>(Accidental or Convenience Random Sampling)</a:t>
            </a:r>
            <a:endParaRPr lang="en-US" sz="3600" b="1" dirty="0">
              <a:solidFill>
                <a:schemeClr val="tx2"/>
              </a:solidFill>
              <a:latin typeface="Angsana New" pitchFamily="18" charset="-34"/>
            </a:endParaRPr>
          </a:p>
          <a:p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</a:rPr>
              <a:t>เป็นการสุ่มที่ถือเอาความสะดวกในการปฏิบัติงานเป็นหลักโดยเลือกตามที่มีอยู่หรือเลือกตามที่ผู้ให้ความร่วมมือ เช่น ทุกคนที่ 5 ที่เข้าโรงแรม</a:t>
            </a:r>
          </a:p>
          <a:p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  <p:pic>
        <p:nvPicPr>
          <p:cNvPr id="52229" name="Picture 5" descr="8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852738"/>
            <a:ext cx="154781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780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344128"/>
            <a:ext cx="7086600" cy="8603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h-TH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</a:br>
            <a:r>
              <a:rPr lang="th-TH" sz="3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8. การสุ่มแบบลูกโซ่ </a:t>
            </a:r>
            <a:br>
              <a:rPr lang="th-TH" sz="3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</a:br>
            <a:r>
              <a:rPr lang="en-US" sz="3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(Chain or Snowball Random Sampling)</a:t>
            </a:r>
            <a:endParaRPr lang="th-TH" sz="3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endParaRPr lang="en-US" b="1" dirty="0">
              <a:latin typeface="Angsana New" pitchFamily="18" charset="-34"/>
            </a:endParaRPr>
          </a:p>
          <a:p>
            <a:pPr marL="609600" indent="-609600" eaLnBrk="1" hangingPunct="1">
              <a:defRPr/>
            </a:pPr>
            <a:r>
              <a:rPr lang="en-US" b="1" dirty="0">
                <a:latin typeface="Angsana New" pitchFamily="18" charset="-34"/>
              </a:rPr>
              <a:t>	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57200" y="1447800"/>
            <a:ext cx="8229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0500" lvl="1" indent="387350"/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</a:rPr>
              <a:t>การสุ่มครั้งแรกเริ่มจากคนจำนวนน้อยแล้วขยายวงออกไปตามตัวอย่างที่คนก่อนกล่าวพาดพิงไปถึง เช่น ศึกษาความเป็นอยู่ของหมอลำที่มีภูมิลำเนาอยู่จังหวัดขอนแก่น (ถามคนแรกก่อนแล้วถามว่ารู้จักคนอื่นต่อไป)</a:t>
            </a:r>
            <a:r>
              <a:rPr lang="en-US" sz="3600" b="1" dirty="0">
                <a:solidFill>
                  <a:schemeClr val="tx2"/>
                </a:solidFill>
                <a:latin typeface="Angsana New" pitchFamily="18" charset="-34"/>
              </a:rPr>
              <a:t>	</a:t>
            </a:r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endParaRPr lang="th-TH" sz="32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</a:endParaRPr>
          </a:p>
          <a:p>
            <a:endParaRPr lang="th-TH" sz="3200" b="1" dirty="0">
              <a:solidFill>
                <a:schemeClr val="accent2">
                  <a:lumMod val="75000"/>
                </a:schemeClr>
              </a:solidFill>
              <a:latin typeface="Angsana New" pitchFamily="18" charset="-34"/>
            </a:endParaRPr>
          </a:p>
          <a:p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</a:rPr>
              <a:t>เป็นการจัดกลุ่มตัวอย่างที่มีจำนวนตามลักษณะที่กำหนดไว้ให้ครบทุกลักษณะวิธีดำเนินการทำเหมือนการสุ่มแบบสะดวก เช่น ต้องการเก็บข้อมูลนักศึกษาศึกษาศาสตร์ชั้นปีที่ 3 ชาย ที่ทำงานพิเศษหลังเลิกเรียนจำนวน 15 คน เมื่อได้ครบก็หยุดทันที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59823" y="3544478"/>
            <a:ext cx="7086600" cy="860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9. การสุ่มแบบโควต้า </a:t>
            </a:r>
            <a:b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</a:rPr>
              <a:t>(Quota Random Sampling)</a:t>
            </a:r>
          </a:p>
        </p:txBody>
      </p:sp>
    </p:spTree>
    <p:extLst>
      <p:ext uri="{BB962C8B-B14F-4D97-AF65-F5344CB8AC3E}">
        <p14:creationId xmlns:p14="http://schemas.microsoft.com/office/powerpoint/2010/main" val="11857336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81000"/>
            <a:ext cx="7086600" cy="7005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ขนาดตัวอย่าง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(Sample Size)</a:t>
            </a:r>
            <a:endParaRPr lang="th-TH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447800"/>
            <a:ext cx="8115300" cy="51054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b="1" dirty="0">
                <a:latin typeface="Angsana New" pitchFamily="18" charset="-34"/>
              </a:rPr>
              <a:t>	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761999" y="1641987"/>
            <a:ext cx="7231625" cy="46474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23900" lvl="1" indent="-533400">
              <a:buFontTx/>
              <a:buAutoNum type="arabicPeriod"/>
            </a:pPr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ถ้าประชากรเป็น</a:t>
            </a:r>
            <a:r>
              <a:rPr lang="th-TH" b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เอกพันธ์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(Homogeneous) </a:t>
            </a:r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กลุ่มตัวอย่าง </a:t>
            </a:r>
            <a:r>
              <a:rPr lang="th-TH" b="1" i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เล็ก</a:t>
            </a:r>
          </a:p>
          <a:p>
            <a:pPr marL="723900" lvl="1" indent="-533400"/>
            <a:endParaRPr lang="th-TH" b="1" dirty="0">
              <a:solidFill>
                <a:schemeClr val="tx2"/>
              </a:solidFill>
              <a:latin typeface="AngsanaUPC" pitchFamily="18" charset="-34"/>
              <a:cs typeface="AngsanaUPC" pitchFamily="18" charset="-34"/>
            </a:endParaRPr>
          </a:p>
          <a:p>
            <a:pPr marL="723900" lvl="1" indent="-533400"/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2.      ถ้าประชากรเป็น</a:t>
            </a:r>
            <a:r>
              <a:rPr lang="th-TH" b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วิวิธพันธ์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(Heterogeneous) </a:t>
            </a:r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กลุ่มตัวอย่าง </a:t>
            </a:r>
            <a:r>
              <a:rPr lang="th-TH" b="1" i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ใหญ่</a:t>
            </a:r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ขึ้น</a:t>
            </a:r>
          </a:p>
          <a:p>
            <a:pPr marL="723900" lvl="1" indent="-533400"/>
            <a:endParaRPr lang="th-TH" b="1" dirty="0">
              <a:solidFill>
                <a:schemeClr val="tx2"/>
              </a:solidFill>
              <a:latin typeface="AngsanaUPC" pitchFamily="18" charset="-34"/>
              <a:cs typeface="AngsanaUPC" pitchFamily="18" charset="-34"/>
            </a:endParaRPr>
          </a:p>
          <a:p>
            <a:pPr marL="723900" lvl="1" indent="-533400"/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3.      การวิจัยเชิงทดลอง กลุ่มตัวอย่าง </a:t>
            </a:r>
            <a:r>
              <a:rPr lang="th-TH" b="1" i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เล็ก</a:t>
            </a:r>
          </a:p>
          <a:p>
            <a:pPr marL="723900" lvl="1" indent="-533400"/>
            <a:endParaRPr lang="th-TH" b="1" dirty="0">
              <a:solidFill>
                <a:schemeClr val="tx2"/>
              </a:solidFill>
              <a:latin typeface="AngsanaUPC" pitchFamily="18" charset="-34"/>
              <a:cs typeface="AngsanaUPC" pitchFamily="18" charset="-34"/>
            </a:endParaRPr>
          </a:p>
          <a:p>
            <a:pPr marL="723900" lvl="1" indent="-533400"/>
            <a:r>
              <a:rPr lang="th-TH" b="1" dirty="0">
                <a:solidFill>
                  <a:schemeClr val="tx2"/>
                </a:solidFill>
                <a:latin typeface="AngsanaUPC" pitchFamily="18" charset="-34"/>
                <a:cs typeface="AngsanaUPC" pitchFamily="18" charset="-34"/>
              </a:rPr>
              <a:t>4.      การวิจัยเชิงสำรวจกลุ่มตัวอย่าง </a:t>
            </a:r>
            <a:r>
              <a:rPr lang="th-TH" b="1" i="1" dirty="0">
                <a:solidFill>
                  <a:schemeClr val="accent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ใหญ่ขึ้น</a:t>
            </a:r>
          </a:p>
          <a:p>
            <a:pPr marL="723900" lvl="1" indent="-533400"/>
            <a:endParaRPr lang="th-TH" sz="36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  <a:p>
            <a:pPr marL="723900" lvl="1" indent="-533400"/>
            <a:endParaRPr lang="th-TH" sz="3200" b="1" dirty="0">
              <a:solidFill>
                <a:schemeClr val="tx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8939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3229</TotalTime>
  <Words>16683</Words>
  <Application>Microsoft Office PowerPoint</Application>
  <PresentationFormat>นำเสนอทางหน้าจอ (4:3)</PresentationFormat>
  <Paragraphs>1902</Paragraphs>
  <Slides>215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215</vt:i4>
      </vt:variant>
    </vt:vector>
  </HeadingPairs>
  <TitlesOfParts>
    <vt:vector size="232" baseType="lpstr">
      <vt:lpstr>Calibri Light</vt:lpstr>
      <vt:lpstr>LilyUPC</vt:lpstr>
      <vt:lpstr>DilleniaUPC</vt:lpstr>
      <vt:lpstr>Angsana New</vt:lpstr>
      <vt:lpstr>TH Niramit AS</vt:lpstr>
      <vt:lpstr>AngsanaUPC</vt:lpstr>
      <vt:lpstr>Times New Roman</vt:lpstr>
      <vt:lpstr>Calibri</vt:lpstr>
      <vt:lpstr>Arial</vt:lpstr>
      <vt:lpstr>IrisUPC</vt:lpstr>
      <vt:lpstr>Cambria Math</vt:lpstr>
      <vt:lpstr>FreesiaUPC</vt:lpstr>
      <vt:lpstr>TH SarabunPSK</vt:lpstr>
      <vt:lpstr>Wingdings</vt:lpstr>
      <vt:lpstr>Wingdings 2</vt:lpstr>
      <vt:lpstr>Office Theme</vt:lpstr>
      <vt:lpstr>Equation</vt:lpstr>
      <vt:lpstr>การวิจัยเพื่อพัฒนานวัตกรรมการเรียนรู้  (Research for Learning Development)</vt:lpstr>
      <vt:lpstr>บทที่ 1  ความรู้เบื้องต้นเกี่ยวกับการวิจัย</vt:lpstr>
      <vt:lpstr>เนื้อหาในบทเรียน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เกณฑ์ในการแบ่งประเภทของการวิจัย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มโนทัศน์ของการจัดการเรียนรู้</vt:lpstr>
      <vt:lpstr>งานนำเสนอ PowerPoint</vt:lpstr>
      <vt:lpstr> บทที่ 2 ปัญหา/คำถามการวิจัย จุดประสงค์การวิจัย สมมุติฐานการวิจัย  </vt:lpstr>
      <vt:lpstr> 1.ปัญหาการวิจัย </vt:lpstr>
      <vt:lpstr>งานนำเสนอ PowerPoint</vt:lpstr>
      <vt:lpstr> 1.ปัญหาการวิจัย </vt:lpstr>
      <vt:lpstr>งานนำเสนอ PowerPoint</vt:lpstr>
      <vt:lpstr>งานนำเสนอ PowerPoint</vt:lpstr>
      <vt:lpstr>งานนำเสนอ PowerPoint</vt:lpstr>
      <vt:lpstr>การเขียนวัตถุประสงค์การวิจัย </vt:lpstr>
      <vt:lpstr>   3.การตั้งชื่อหัวข้อการวิจัย </vt:lpstr>
      <vt:lpstr>งานนำเสนอ PowerPoint</vt:lpstr>
      <vt:lpstr>งานนำเสนอ PowerPoint</vt:lpstr>
      <vt:lpstr>ตัวอย่างหัวข้อการวิจัย </vt:lpstr>
      <vt:lpstr>ตัวแปร (Variable )</vt:lpstr>
      <vt:lpstr>ประเภทของตัวแปร </vt:lpstr>
      <vt:lpstr>ประเภทของตัวแปร </vt:lpstr>
      <vt:lpstr>วิธีวิเคราะห์ตัวแปร </vt:lpstr>
      <vt:lpstr>วิเคราะห์ดังนี้</vt:lpstr>
      <vt:lpstr>หน่วยการวัดตัวแปร </vt:lpstr>
      <vt:lpstr>งานนำเสนอ PowerPoint</vt:lpstr>
      <vt:lpstr>บทที่ 1 บทนำ</vt:lpstr>
      <vt:lpstr> 5. สมมติฐานในการวิจัย </vt:lpstr>
      <vt:lpstr> 5. สมมติฐานในการวิจัย </vt:lpstr>
      <vt:lpstr>สมมติฐาน </vt:lpstr>
      <vt:lpstr>สมมติฐาน </vt:lpstr>
      <vt:lpstr>งานนำเสนอ PowerPoint</vt:lpstr>
      <vt:lpstr>งานนำเสนอ PowerPoint</vt:lpstr>
      <vt:lpstr>งานนำเสนอ PowerPoint</vt:lpstr>
      <vt:lpstr> 6.1 ด้านประชากร/กลุ่มตัวอย่าง </vt:lpstr>
      <vt:lpstr>6.2  ตัวแปรที่ศึกษา</vt:lpstr>
      <vt:lpstr> 6.3 เขตเขตเชิงเนื้อหาที่ใช้ในการทดลอง </vt:lpstr>
      <vt:lpstr>งานนำเสนอ PowerPoint</vt:lpstr>
      <vt:lpstr>ตัวอย่างการเขียนตัวอย่างการเขียนกรอบแนวคิดในการวิจัย</vt:lpstr>
      <vt:lpstr> 8. นิยามศัพท์เฉพาะ </vt:lpstr>
      <vt:lpstr>งานนำเสนอ PowerPoint</vt:lpstr>
      <vt:lpstr>  บทที่ 2 การศึกษาเอกสารที่เกี่ยวข้อง</vt:lpstr>
      <vt:lpstr>ประโยชน์ของการศึกษาเอกสาร</vt:lpstr>
      <vt:lpstr>ประเภทของเอกสาร</vt:lpstr>
      <vt:lpstr> วิธีการบันทึกข้อความ</vt:lpstr>
      <vt:lpstr>แสดงการบันทึกบัตรรายการ</vt:lpstr>
      <vt:lpstr>การบันทึกเกี่ยวกับผลงานวิจัยหรือวิทยานิพนธ์</vt:lpstr>
      <vt:lpstr>ระเบียบวิธีวิจัย (Research Methodology)</vt:lpstr>
      <vt:lpstr>ประชากร (Population)</vt:lpstr>
      <vt:lpstr>ตัวอย่าง (Sample)</vt:lpstr>
      <vt:lpstr>ประโยชน์ของการใช้กลุ่มตัวอย่าง </vt:lpstr>
      <vt:lpstr>ประเภทของการสุ่มตัวอย่าง </vt:lpstr>
      <vt:lpstr>1. การสุ่มอย่างง่าย (Simple Random Sampling)</vt:lpstr>
      <vt:lpstr>1. การสุ่มอย่างง่าย (Simple Random Sampling)</vt:lpstr>
      <vt:lpstr>2. การสุ่มแบบมีระบบ  (Systematic Random Sampling)</vt:lpstr>
      <vt:lpstr>              3. การสุ่มแบบแบ่งชั้นภูมิ  (Stratified Random Sampling)</vt:lpstr>
      <vt:lpstr>4. การสุ่มแบบแบ่งกลุ่ม (Cluster Random Sampling)</vt:lpstr>
      <vt:lpstr>5. การสุ่มแบบหลายขั้นตอน (Multistage Random Sampling)</vt:lpstr>
      <vt:lpstr>6. การสุ่มแบบเจาะจง  (Purposive or Judgement Random Sampling)</vt:lpstr>
      <vt:lpstr> 8. การสุ่มแบบลูกโซ่  (Chain or Snowball Random Sampling)</vt:lpstr>
      <vt:lpstr>ขนาดตัวอย่าง (Sample Size)</vt:lpstr>
      <vt:lpstr>การกำหนดขนาดตัวอย่าง (Sample Size)</vt:lpstr>
      <vt:lpstr>ลักษณะของกลุ่มตัวอย่างที่ดี</vt:lpstr>
      <vt:lpstr>งานนำเสนอ PowerPoint</vt:lpstr>
      <vt:lpstr>การคำนวณหาขนาดตัวอย่าง (Sample Size)</vt:lpstr>
      <vt:lpstr>เครื่องมือที่ใช้ในการวิจัย</vt:lpstr>
      <vt:lpstr>เครื่องมือที่ใช้ในการวิจัย</vt:lpstr>
      <vt:lpstr>แบบสอบถาม(Questionnaires)</vt:lpstr>
      <vt:lpstr>ขั้นตอนในการสร้างแบบสอบถาม</vt:lpstr>
      <vt:lpstr>หลังการสร้างแบบสอบถามเสร็จ</vt:lpstr>
      <vt:lpstr>ข้อดีของการใช้แบบสอบถาม</vt:lpstr>
      <vt:lpstr>ข้อเสียของการใช้แบบสอบถาม</vt:lpstr>
      <vt:lpstr>แบบสำรวจรายการ (Checklist)</vt:lpstr>
      <vt:lpstr>งานนำเสนอ PowerPoint</vt:lpstr>
      <vt:lpstr>มาตราส่วนประเมินค่า(Rating Scale)</vt:lpstr>
      <vt:lpstr>งานนำเสนอ PowerPoint</vt:lpstr>
      <vt:lpstr>แบบสัมภาษณ์ (Interview)</vt:lpstr>
      <vt:lpstr>งานนำเสนอ PowerPoint</vt:lpstr>
      <vt:lpstr>ข้อดีของการสัมภาษณ์ </vt:lpstr>
      <vt:lpstr>แบบสังเกต(Observation)</vt:lpstr>
      <vt:lpstr>ข้อดีของการสังเกต</vt:lpstr>
      <vt:lpstr>ข้อเสียของการสังเกต</vt:lpstr>
      <vt:lpstr>แบบวัดสังคมมิติ(Sociometry)</vt:lpstr>
      <vt:lpstr>แบบวัดสังคมมิติ(Sociometry)</vt:lpstr>
      <vt:lpstr>แบบทดสอบ (Test)</vt:lpstr>
      <vt:lpstr>แบบทดสอบ (Test)</vt:lpstr>
      <vt:lpstr>งานนำเสนอ PowerPoint</vt:lpstr>
      <vt:lpstr>งานนำเสนอ PowerPoint</vt:lpstr>
      <vt:lpstr>การออกแบบและพัฒนาเครื่องมือวิจัย</vt:lpstr>
      <vt:lpstr>เนื้อหาในบทเรียน</vt:lpstr>
      <vt:lpstr>การหาคุณภาพของเครื่องมือทางการวิจัย</vt:lpstr>
      <vt:lpstr>คุณลักษณะที่ดีของเครื่องมือ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สถิติที่ใช้ในการวิเคราะห์ข้อมูล</vt:lpstr>
      <vt:lpstr>ความหมายของสถิติ</vt:lpstr>
      <vt:lpstr>สถิติพรรณนา</vt:lpstr>
      <vt:lpstr>สถิติพรรณนา</vt:lpstr>
      <vt:lpstr>1. ความถี่ (f)</vt:lpstr>
      <vt:lpstr>2.การวัดค่ากลาง(การวัดแนวโน้มเข้าสู่ส่วนกลาง) </vt:lpstr>
      <vt:lpstr>3. การวัดการกระจายของข้อมูล</vt:lpstr>
      <vt:lpstr>หาค่าเฉลี่ย/ค่ามัธยฐาน/ค่าพิสัย จากข้อมูล </vt:lpstr>
      <vt:lpstr>การวิเคราะห์ข้อมูลและการแปลความหมาย</vt:lpstr>
      <vt:lpstr>การวิเคราะห์ข้อมูลและการแปลความหมาย</vt:lpstr>
      <vt:lpstr>การวิเคราะห์ข้อมูลและการแปลความหมาย</vt:lpstr>
      <vt:lpstr>การวิเคราะห์ข้อมูลและการแปลความหมาย</vt:lpstr>
      <vt:lpstr>การวิจัยเชิงทดลอง</vt:lpstr>
      <vt:lpstr>วิธีควบคุมตัวแปรเกิน</vt:lpstr>
      <vt:lpstr>ขั้นตอนการวิจัยเชิงทดลอง</vt:lpstr>
      <vt:lpstr>คุณภาพของงานวิจัยเชิงทดลอง</vt:lpstr>
      <vt:lpstr>องค์ประกอบที่มีผลต่อความเที่ยงตรงภายใน</vt:lpstr>
      <vt:lpstr>องค์ประกอบที่มีผลต่อความเที่ยงตรงภายนอก</vt:lpstr>
      <vt:lpstr>ชนิดของกลุ่มตัวอย่างในแบบทดลอง</vt:lpstr>
      <vt:lpstr>  การออกแบบทดลอง (Experimental Design)</vt:lpstr>
      <vt:lpstr>การออกแบบทดลอง (Experimental Design)</vt:lpstr>
      <vt:lpstr>บทนำ</vt:lpstr>
      <vt:lpstr>วิธีดำเนินการวิจัย</vt:lpstr>
      <vt:lpstr>แผนการวิจัย</vt:lpstr>
      <vt:lpstr>งบประมาณในการดำเนินการการวิจัย</vt:lpstr>
      <vt:lpstr>บรรณานุกรม</vt:lpstr>
      <vt:lpstr>บทที่ 2 เอกสารและงานวิจัยที่เกี่ยวข้อง</vt:lpstr>
      <vt:lpstr>บทที่ 3 วิธีดำเนินการวิจัย</vt:lpstr>
      <vt:lpstr>บทที่ 4 ผลการวิเคราะห์ข้อมูล</vt:lpstr>
      <vt:lpstr>บทที่ 5 สรุปผลการวิจัย</vt:lpstr>
      <vt:lpstr>ส่วนประกอบตอนท้าย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</dc:creator>
  <cp:lastModifiedBy>AomAm</cp:lastModifiedBy>
  <cp:revision>208</cp:revision>
  <dcterms:created xsi:type="dcterms:W3CDTF">2018-09-14T03:56:31Z</dcterms:created>
  <dcterms:modified xsi:type="dcterms:W3CDTF">2023-01-20T04:44:31Z</dcterms:modified>
</cp:coreProperties>
</file>