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30"/>
  </p:notesMasterIdLst>
  <p:sldIdLst>
    <p:sldId id="256" r:id="rId2"/>
    <p:sldId id="257" r:id="rId3"/>
    <p:sldId id="258"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99" r:id="rId21"/>
    <p:sldId id="278" r:id="rId22"/>
    <p:sldId id="276" r:id="rId23"/>
    <p:sldId id="277" r:id="rId24"/>
    <p:sldId id="300" r:id="rId25"/>
    <p:sldId id="301" r:id="rId26"/>
    <p:sldId id="302" r:id="rId27"/>
    <p:sldId id="303" r:id="rId28"/>
    <p:sldId id="304" r:id="rId29"/>
  </p:sldIdLst>
  <p:sldSz cx="12192000" cy="6858000"/>
  <p:notesSz cx="6858000" cy="9144000"/>
  <p:defaultText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90" autoAdjust="0"/>
    <p:restoredTop sz="94660"/>
  </p:normalViewPr>
  <p:slideViewPr>
    <p:cSldViewPr snapToGrid="0">
      <p:cViewPr varScale="1">
        <p:scale>
          <a:sx n="82" d="100"/>
          <a:sy n="82" d="100"/>
        </p:scale>
        <p:origin x="725"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ตัวแทนหัวกระดาษ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h-TH"/>
          </a:p>
        </p:txBody>
      </p:sp>
      <p:sp>
        <p:nvSpPr>
          <p:cNvPr id="3" name="ตัวแทนวันที่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A9DE38-5A87-4A24-9B7A-98B27E747ADE}" type="datetimeFigureOut">
              <a:rPr lang="th-TH" smtClean="0"/>
              <a:t>28/07/68</a:t>
            </a:fld>
            <a:endParaRPr lang="th-TH"/>
          </a:p>
        </p:txBody>
      </p:sp>
      <p:sp>
        <p:nvSpPr>
          <p:cNvPr id="4" name="ตัวแทนรูปบนสไลด์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h-TH"/>
          </a:p>
        </p:txBody>
      </p:sp>
      <p:sp>
        <p:nvSpPr>
          <p:cNvPr id="5" name="ตัวแทนบันทึกย่อ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6" name="ตัวแทนท้ายกระดา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h-TH"/>
          </a:p>
        </p:txBody>
      </p:sp>
      <p:sp>
        <p:nvSpPr>
          <p:cNvPr id="7" name="ตัวแทนหมายเลขสไลด์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E7CBFD-F9A9-4416-B1E5-3E4A2514A481}" type="slidenum">
              <a:rPr lang="th-TH" smtClean="0"/>
              <a:t>‹#›</a:t>
            </a:fld>
            <a:endParaRPr lang="th-TH"/>
          </a:p>
        </p:txBody>
      </p:sp>
    </p:spTree>
    <p:extLst>
      <p:ext uri="{BB962C8B-B14F-4D97-AF65-F5344CB8AC3E}">
        <p14:creationId xmlns:p14="http://schemas.microsoft.com/office/powerpoint/2010/main" val="3219083724"/>
      </p:ext>
    </p:extLst>
  </p:cSld>
  <p:clrMap bg1="lt1" tx1="dk1" bg2="lt2" tx2="dk2" accent1="accent1" accent2="accent2" accent3="accent3" accent4="accent4" accent5="accent5" accent6="accent6" hlink="hlink" folHlink="folHlink"/>
  <p:notes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สไลด์ชื่อเรื่อง">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A1B0C891-B1AA-6EA5-A1AF-FC69927AECD0}"/>
              </a:ext>
            </a:extLst>
          </p:cNvPr>
          <p:cNvSpPr>
            <a:spLocks noGrp="1"/>
          </p:cNvSpPr>
          <p:nvPr>
            <p:ph type="ctrTitle"/>
          </p:nvPr>
        </p:nvSpPr>
        <p:spPr>
          <a:xfrm>
            <a:off x="1524000" y="1122363"/>
            <a:ext cx="9144000" cy="2387600"/>
          </a:xfrm>
        </p:spPr>
        <p:txBody>
          <a:bodyPr anchor="b"/>
          <a:lstStyle>
            <a:lvl1pPr algn="ctr">
              <a:defRPr sz="6000"/>
            </a:lvl1pPr>
          </a:lstStyle>
          <a:p>
            <a:r>
              <a:rPr lang="th-TH"/>
              <a:t>คลิกเพื่อแก้ไขสไตล์ชื่อเรื่องต้นแบบ</a:t>
            </a:r>
          </a:p>
        </p:txBody>
      </p:sp>
      <p:sp>
        <p:nvSpPr>
          <p:cNvPr id="3" name="ชื่อเรื่องรอง 2">
            <a:extLst>
              <a:ext uri="{FF2B5EF4-FFF2-40B4-BE49-F238E27FC236}">
                <a16:creationId xmlns:a16="http://schemas.microsoft.com/office/drawing/2014/main" id="{3E063097-5238-C2FD-1333-F9CB447286B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h-TH"/>
              <a:t>คลิกเพื่อแก้ไขสไตล์ชื่อเรื่องรองต้นแบบ</a:t>
            </a:r>
          </a:p>
        </p:txBody>
      </p:sp>
      <p:sp>
        <p:nvSpPr>
          <p:cNvPr id="4" name="ตัวแทนวันที่ 3">
            <a:extLst>
              <a:ext uri="{FF2B5EF4-FFF2-40B4-BE49-F238E27FC236}">
                <a16:creationId xmlns:a16="http://schemas.microsoft.com/office/drawing/2014/main" id="{5AD88C30-C27B-D5A5-B66C-E7C4A141298F}"/>
              </a:ext>
            </a:extLst>
          </p:cNvPr>
          <p:cNvSpPr>
            <a:spLocks noGrp="1"/>
          </p:cNvSpPr>
          <p:nvPr>
            <p:ph type="dt" sz="half" idx="10"/>
          </p:nvPr>
        </p:nvSpPr>
        <p:spPr/>
        <p:txBody>
          <a:bodyPr/>
          <a:lstStyle/>
          <a:p>
            <a:fld id="{BAACEC51-E909-48C5-AFAA-2D8E63D75A78}" type="datetimeFigureOut">
              <a:rPr lang="th-TH" smtClean="0"/>
              <a:t>28/07/68</a:t>
            </a:fld>
            <a:endParaRPr lang="th-TH"/>
          </a:p>
        </p:txBody>
      </p:sp>
      <p:sp>
        <p:nvSpPr>
          <p:cNvPr id="5" name="ตัวแทนท้ายกระดาษ 4">
            <a:extLst>
              <a:ext uri="{FF2B5EF4-FFF2-40B4-BE49-F238E27FC236}">
                <a16:creationId xmlns:a16="http://schemas.microsoft.com/office/drawing/2014/main" id="{CF1F0D0A-6B30-3036-7905-79F4BE9B8005}"/>
              </a:ext>
            </a:extLst>
          </p:cNvPr>
          <p:cNvSpPr>
            <a:spLocks noGrp="1"/>
          </p:cNvSpPr>
          <p:nvPr>
            <p:ph type="ftr" sz="quarter" idx="11"/>
          </p:nvPr>
        </p:nvSpPr>
        <p:spPr/>
        <p:txBody>
          <a:bodyPr/>
          <a:lstStyle/>
          <a:p>
            <a:endParaRPr lang="th-TH"/>
          </a:p>
        </p:txBody>
      </p:sp>
      <p:sp>
        <p:nvSpPr>
          <p:cNvPr id="6" name="ตัวแทนหมายเลขสไลด์ 5">
            <a:extLst>
              <a:ext uri="{FF2B5EF4-FFF2-40B4-BE49-F238E27FC236}">
                <a16:creationId xmlns:a16="http://schemas.microsoft.com/office/drawing/2014/main" id="{828B8168-56C7-6A83-FAAB-4ADF80170696}"/>
              </a:ext>
            </a:extLst>
          </p:cNvPr>
          <p:cNvSpPr>
            <a:spLocks noGrp="1"/>
          </p:cNvSpPr>
          <p:nvPr>
            <p:ph type="sldNum" sz="quarter" idx="12"/>
          </p:nvPr>
        </p:nvSpPr>
        <p:spPr/>
        <p:txBody>
          <a:bodyPr/>
          <a:lstStyle/>
          <a:p>
            <a:fld id="{44AC9F1E-E422-4D9D-BFC1-ACD761E209BB}" type="slidenum">
              <a:rPr lang="th-TH" smtClean="0"/>
              <a:t>‹#›</a:t>
            </a:fld>
            <a:endParaRPr lang="th-TH"/>
          </a:p>
        </p:txBody>
      </p:sp>
    </p:spTree>
    <p:extLst>
      <p:ext uri="{BB962C8B-B14F-4D97-AF65-F5344CB8AC3E}">
        <p14:creationId xmlns:p14="http://schemas.microsoft.com/office/powerpoint/2010/main" val="40061784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ชื่อเรื่องและข้อความแนวตั้ง">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60A3916B-ECAB-7DA5-7712-07974D5F863B}"/>
              </a:ext>
            </a:extLst>
          </p:cNvPr>
          <p:cNvSpPr>
            <a:spLocks noGrp="1"/>
          </p:cNvSpPr>
          <p:nvPr>
            <p:ph type="title"/>
          </p:nvPr>
        </p:nvSpPr>
        <p:spPr/>
        <p:txBody>
          <a:bodyPr/>
          <a:lstStyle/>
          <a:p>
            <a:r>
              <a:rPr lang="th-TH"/>
              <a:t>คลิกเพื่อแก้ไขสไตล์ชื่อเรื่องต้นแบบ</a:t>
            </a:r>
          </a:p>
        </p:txBody>
      </p:sp>
      <p:sp>
        <p:nvSpPr>
          <p:cNvPr id="3" name="ตัวแทนข้อความแนวตั้ง 2">
            <a:extLst>
              <a:ext uri="{FF2B5EF4-FFF2-40B4-BE49-F238E27FC236}">
                <a16:creationId xmlns:a16="http://schemas.microsoft.com/office/drawing/2014/main" id="{6E57BA2F-7439-FDC8-8344-DC066C00FDE5}"/>
              </a:ext>
            </a:extLst>
          </p:cNvPr>
          <p:cNvSpPr>
            <a:spLocks noGrp="1"/>
          </p:cNvSpPr>
          <p:nvPr>
            <p:ph type="body" orient="vert" idx="1"/>
          </p:nvPr>
        </p:nvSpPr>
        <p:spPr/>
        <p:txBody>
          <a:bodyPr vert="eaVert"/>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แทนวันที่ 3">
            <a:extLst>
              <a:ext uri="{FF2B5EF4-FFF2-40B4-BE49-F238E27FC236}">
                <a16:creationId xmlns:a16="http://schemas.microsoft.com/office/drawing/2014/main" id="{FE37BEE6-2B90-F156-CD45-AFABAC3BB57B}"/>
              </a:ext>
            </a:extLst>
          </p:cNvPr>
          <p:cNvSpPr>
            <a:spLocks noGrp="1"/>
          </p:cNvSpPr>
          <p:nvPr>
            <p:ph type="dt" sz="half" idx="10"/>
          </p:nvPr>
        </p:nvSpPr>
        <p:spPr/>
        <p:txBody>
          <a:bodyPr/>
          <a:lstStyle/>
          <a:p>
            <a:fld id="{BAACEC51-E909-48C5-AFAA-2D8E63D75A78}" type="datetimeFigureOut">
              <a:rPr lang="th-TH" smtClean="0"/>
              <a:t>28/07/68</a:t>
            </a:fld>
            <a:endParaRPr lang="th-TH"/>
          </a:p>
        </p:txBody>
      </p:sp>
      <p:sp>
        <p:nvSpPr>
          <p:cNvPr id="5" name="ตัวแทนท้ายกระดาษ 4">
            <a:extLst>
              <a:ext uri="{FF2B5EF4-FFF2-40B4-BE49-F238E27FC236}">
                <a16:creationId xmlns:a16="http://schemas.microsoft.com/office/drawing/2014/main" id="{3D5C2A58-2DC7-2C0F-EFDD-58C13E67AB2D}"/>
              </a:ext>
            </a:extLst>
          </p:cNvPr>
          <p:cNvSpPr>
            <a:spLocks noGrp="1"/>
          </p:cNvSpPr>
          <p:nvPr>
            <p:ph type="ftr" sz="quarter" idx="11"/>
          </p:nvPr>
        </p:nvSpPr>
        <p:spPr/>
        <p:txBody>
          <a:bodyPr/>
          <a:lstStyle/>
          <a:p>
            <a:endParaRPr lang="th-TH"/>
          </a:p>
        </p:txBody>
      </p:sp>
      <p:sp>
        <p:nvSpPr>
          <p:cNvPr id="6" name="ตัวแทนหมายเลขสไลด์ 5">
            <a:extLst>
              <a:ext uri="{FF2B5EF4-FFF2-40B4-BE49-F238E27FC236}">
                <a16:creationId xmlns:a16="http://schemas.microsoft.com/office/drawing/2014/main" id="{0434D117-AFC7-6A98-AB2B-83A2E52ED08F}"/>
              </a:ext>
            </a:extLst>
          </p:cNvPr>
          <p:cNvSpPr>
            <a:spLocks noGrp="1"/>
          </p:cNvSpPr>
          <p:nvPr>
            <p:ph type="sldNum" sz="quarter" idx="12"/>
          </p:nvPr>
        </p:nvSpPr>
        <p:spPr/>
        <p:txBody>
          <a:bodyPr/>
          <a:lstStyle/>
          <a:p>
            <a:fld id="{44AC9F1E-E422-4D9D-BFC1-ACD761E209BB}" type="slidenum">
              <a:rPr lang="th-TH" smtClean="0"/>
              <a:t>‹#›</a:t>
            </a:fld>
            <a:endParaRPr lang="th-TH"/>
          </a:p>
        </p:txBody>
      </p:sp>
    </p:spTree>
    <p:extLst>
      <p:ext uri="{BB962C8B-B14F-4D97-AF65-F5344CB8AC3E}">
        <p14:creationId xmlns:p14="http://schemas.microsoft.com/office/powerpoint/2010/main" val="4711936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ข้อความและชื่อเรื่องแนวตั้ง">
    <p:spTree>
      <p:nvGrpSpPr>
        <p:cNvPr id="1" name=""/>
        <p:cNvGrpSpPr/>
        <p:nvPr/>
      </p:nvGrpSpPr>
      <p:grpSpPr>
        <a:xfrm>
          <a:off x="0" y="0"/>
          <a:ext cx="0" cy="0"/>
          <a:chOff x="0" y="0"/>
          <a:chExt cx="0" cy="0"/>
        </a:xfrm>
      </p:grpSpPr>
      <p:sp>
        <p:nvSpPr>
          <p:cNvPr id="2" name="ชื่อเรื่องแนวตั้ง 1">
            <a:extLst>
              <a:ext uri="{FF2B5EF4-FFF2-40B4-BE49-F238E27FC236}">
                <a16:creationId xmlns:a16="http://schemas.microsoft.com/office/drawing/2014/main" id="{43BBCE12-AEAF-9C19-4FB6-A604A077DD13}"/>
              </a:ext>
            </a:extLst>
          </p:cNvPr>
          <p:cNvSpPr>
            <a:spLocks noGrp="1"/>
          </p:cNvSpPr>
          <p:nvPr>
            <p:ph type="title" orient="vert"/>
          </p:nvPr>
        </p:nvSpPr>
        <p:spPr>
          <a:xfrm>
            <a:off x="8724900" y="365125"/>
            <a:ext cx="2628900" cy="5811838"/>
          </a:xfrm>
        </p:spPr>
        <p:txBody>
          <a:bodyPr vert="eaVert"/>
          <a:lstStyle/>
          <a:p>
            <a:r>
              <a:rPr lang="th-TH"/>
              <a:t>คลิกเพื่อแก้ไขสไตล์ชื่อเรื่องต้นแบบ</a:t>
            </a:r>
          </a:p>
        </p:txBody>
      </p:sp>
      <p:sp>
        <p:nvSpPr>
          <p:cNvPr id="3" name="ตัวแทนข้อความแนวตั้ง 2">
            <a:extLst>
              <a:ext uri="{FF2B5EF4-FFF2-40B4-BE49-F238E27FC236}">
                <a16:creationId xmlns:a16="http://schemas.microsoft.com/office/drawing/2014/main" id="{71B1B2AD-4810-B3E1-2694-73BD01E7DA20}"/>
              </a:ext>
            </a:extLst>
          </p:cNvPr>
          <p:cNvSpPr>
            <a:spLocks noGrp="1"/>
          </p:cNvSpPr>
          <p:nvPr>
            <p:ph type="body" orient="vert" idx="1"/>
          </p:nvPr>
        </p:nvSpPr>
        <p:spPr>
          <a:xfrm>
            <a:off x="838200" y="365125"/>
            <a:ext cx="7734300" cy="5811838"/>
          </a:xfrm>
        </p:spPr>
        <p:txBody>
          <a:bodyPr vert="eaVert"/>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แทนวันที่ 3">
            <a:extLst>
              <a:ext uri="{FF2B5EF4-FFF2-40B4-BE49-F238E27FC236}">
                <a16:creationId xmlns:a16="http://schemas.microsoft.com/office/drawing/2014/main" id="{B263D5CD-12DC-36E3-3910-64E893813F1E}"/>
              </a:ext>
            </a:extLst>
          </p:cNvPr>
          <p:cNvSpPr>
            <a:spLocks noGrp="1"/>
          </p:cNvSpPr>
          <p:nvPr>
            <p:ph type="dt" sz="half" idx="10"/>
          </p:nvPr>
        </p:nvSpPr>
        <p:spPr/>
        <p:txBody>
          <a:bodyPr/>
          <a:lstStyle/>
          <a:p>
            <a:fld id="{BAACEC51-E909-48C5-AFAA-2D8E63D75A78}" type="datetimeFigureOut">
              <a:rPr lang="th-TH" smtClean="0"/>
              <a:t>28/07/68</a:t>
            </a:fld>
            <a:endParaRPr lang="th-TH"/>
          </a:p>
        </p:txBody>
      </p:sp>
      <p:sp>
        <p:nvSpPr>
          <p:cNvPr id="5" name="ตัวแทนท้ายกระดาษ 4">
            <a:extLst>
              <a:ext uri="{FF2B5EF4-FFF2-40B4-BE49-F238E27FC236}">
                <a16:creationId xmlns:a16="http://schemas.microsoft.com/office/drawing/2014/main" id="{4AC1267F-04B6-83B1-F21D-6D7951F67551}"/>
              </a:ext>
            </a:extLst>
          </p:cNvPr>
          <p:cNvSpPr>
            <a:spLocks noGrp="1"/>
          </p:cNvSpPr>
          <p:nvPr>
            <p:ph type="ftr" sz="quarter" idx="11"/>
          </p:nvPr>
        </p:nvSpPr>
        <p:spPr/>
        <p:txBody>
          <a:bodyPr/>
          <a:lstStyle/>
          <a:p>
            <a:endParaRPr lang="th-TH"/>
          </a:p>
        </p:txBody>
      </p:sp>
      <p:sp>
        <p:nvSpPr>
          <p:cNvPr id="6" name="ตัวแทนหมายเลขสไลด์ 5">
            <a:extLst>
              <a:ext uri="{FF2B5EF4-FFF2-40B4-BE49-F238E27FC236}">
                <a16:creationId xmlns:a16="http://schemas.microsoft.com/office/drawing/2014/main" id="{1447DB71-6E08-9A61-83B2-77AE105FD8DE}"/>
              </a:ext>
            </a:extLst>
          </p:cNvPr>
          <p:cNvSpPr>
            <a:spLocks noGrp="1"/>
          </p:cNvSpPr>
          <p:nvPr>
            <p:ph type="sldNum" sz="quarter" idx="12"/>
          </p:nvPr>
        </p:nvSpPr>
        <p:spPr/>
        <p:txBody>
          <a:bodyPr/>
          <a:lstStyle/>
          <a:p>
            <a:fld id="{44AC9F1E-E422-4D9D-BFC1-ACD761E209BB}" type="slidenum">
              <a:rPr lang="th-TH" smtClean="0"/>
              <a:t>‹#›</a:t>
            </a:fld>
            <a:endParaRPr lang="th-TH"/>
          </a:p>
        </p:txBody>
      </p:sp>
    </p:spTree>
    <p:extLst>
      <p:ext uri="{BB962C8B-B14F-4D97-AF65-F5344CB8AC3E}">
        <p14:creationId xmlns:p14="http://schemas.microsoft.com/office/powerpoint/2010/main" val="18176744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ชื่อเรื่องและเนื้อหา">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8639CF68-FD10-EB27-323B-33994288548D}"/>
              </a:ext>
            </a:extLst>
          </p:cNvPr>
          <p:cNvSpPr>
            <a:spLocks noGrp="1"/>
          </p:cNvSpPr>
          <p:nvPr>
            <p:ph type="title"/>
          </p:nvPr>
        </p:nvSpPr>
        <p:spPr/>
        <p:txBody>
          <a:bodyPr/>
          <a:lstStyle/>
          <a:p>
            <a:r>
              <a:rPr lang="th-TH"/>
              <a:t>คลิกเพื่อแก้ไขสไตล์ชื่อเรื่องต้นแบบ</a:t>
            </a:r>
          </a:p>
        </p:txBody>
      </p:sp>
      <p:sp>
        <p:nvSpPr>
          <p:cNvPr id="3" name="ตัวแทนเนื้อหา 2">
            <a:extLst>
              <a:ext uri="{FF2B5EF4-FFF2-40B4-BE49-F238E27FC236}">
                <a16:creationId xmlns:a16="http://schemas.microsoft.com/office/drawing/2014/main" id="{72CFF663-8A11-8793-0E22-00F51FA7D38E}"/>
              </a:ext>
            </a:extLst>
          </p:cNvPr>
          <p:cNvSpPr>
            <a:spLocks noGrp="1"/>
          </p:cNvSpPr>
          <p:nvPr>
            <p:ph idx="1"/>
          </p:nvPr>
        </p:nvSpPr>
        <p:spPr/>
        <p:txBody>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แทนวันที่ 3">
            <a:extLst>
              <a:ext uri="{FF2B5EF4-FFF2-40B4-BE49-F238E27FC236}">
                <a16:creationId xmlns:a16="http://schemas.microsoft.com/office/drawing/2014/main" id="{F88F31CC-96BD-9AE4-9C49-3F3FFD89A001}"/>
              </a:ext>
            </a:extLst>
          </p:cNvPr>
          <p:cNvSpPr>
            <a:spLocks noGrp="1"/>
          </p:cNvSpPr>
          <p:nvPr>
            <p:ph type="dt" sz="half" idx="10"/>
          </p:nvPr>
        </p:nvSpPr>
        <p:spPr/>
        <p:txBody>
          <a:bodyPr/>
          <a:lstStyle/>
          <a:p>
            <a:fld id="{BAACEC51-E909-48C5-AFAA-2D8E63D75A78}" type="datetimeFigureOut">
              <a:rPr lang="th-TH" smtClean="0"/>
              <a:t>28/07/68</a:t>
            </a:fld>
            <a:endParaRPr lang="th-TH"/>
          </a:p>
        </p:txBody>
      </p:sp>
      <p:sp>
        <p:nvSpPr>
          <p:cNvPr id="5" name="ตัวแทนท้ายกระดาษ 4">
            <a:extLst>
              <a:ext uri="{FF2B5EF4-FFF2-40B4-BE49-F238E27FC236}">
                <a16:creationId xmlns:a16="http://schemas.microsoft.com/office/drawing/2014/main" id="{3FDF9DDC-FDCA-3E11-CD2C-BD81593D3756}"/>
              </a:ext>
            </a:extLst>
          </p:cNvPr>
          <p:cNvSpPr>
            <a:spLocks noGrp="1"/>
          </p:cNvSpPr>
          <p:nvPr>
            <p:ph type="ftr" sz="quarter" idx="11"/>
          </p:nvPr>
        </p:nvSpPr>
        <p:spPr/>
        <p:txBody>
          <a:bodyPr/>
          <a:lstStyle/>
          <a:p>
            <a:endParaRPr lang="th-TH"/>
          </a:p>
        </p:txBody>
      </p:sp>
      <p:sp>
        <p:nvSpPr>
          <p:cNvPr id="6" name="ตัวแทนหมายเลขสไลด์ 5">
            <a:extLst>
              <a:ext uri="{FF2B5EF4-FFF2-40B4-BE49-F238E27FC236}">
                <a16:creationId xmlns:a16="http://schemas.microsoft.com/office/drawing/2014/main" id="{8D39F289-F9A2-C64A-3265-FB7105E9E98B}"/>
              </a:ext>
            </a:extLst>
          </p:cNvPr>
          <p:cNvSpPr>
            <a:spLocks noGrp="1"/>
          </p:cNvSpPr>
          <p:nvPr>
            <p:ph type="sldNum" sz="quarter" idx="12"/>
          </p:nvPr>
        </p:nvSpPr>
        <p:spPr/>
        <p:txBody>
          <a:bodyPr/>
          <a:lstStyle/>
          <a:p>
            <a:fld id="{44AC9F1E-E422-4D9D-BFC1-ACD761E209BB}" type="slidenum">
              <a:rPr lang="th-TH" smtClean="0"/>
              <a:t>‹#›</a:t>
            </a:fld>
            <a:endParaRPr lang="th-TH"/>
          </a:p>
        </p:txBody>
      </p:sp>
    </p:spTree>
    <p:extLst>
      <p:ext uri="{BB962C8B-B14F-4D97-AF65-F5344CB8AC3E}">
        <p14:creationId xmlns:p14="http://schemas.microsoft.com/office/powerpoint/2010/main" val="41472371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ส่วนหัวของส่วน">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21699491-86E4-D029-08AE-141D994F7896}"/>
              </a:ext>
            </a:extLst>
          </p:cNvPr>
          <p:cNvSpPr>
            <a:spLocks noGrp="1"/>
          </p:cNvSpPr>
          <p:nvPr>
            <p:ph type="title"/>
          </p:nvPr>
        </p:nvSpPr>
        <p:spPr>
          <a:xfrm>
            <a:off x="831850" y="1709738"/>
            <a:ext cx="10515600" cy="2852737"/>
          </a:xfrm>
        </p:spPr>
        <p:txBody>
          <a:bodyPr anchor="b"/>
          <a:lstStyle>
            <a:lvl1pPr>
              <a:defRPr sz="6000"/>
            </a:lvl1pPr>
          </a:lstStyle>
          <a:p>
            <a:r>
              <a:rPr lang="th-TH"/>
              <a:t>คลิกเพื่อแก้ไขสไตล์ชื่อเรื่องต้นแบบ</a:t>
            </a:r>
          </a:p>
        </p:txBody>
      </p:sp>
      <p:sp>
        <p:nvSpPr>
          <p:cNvPr id="3" name="ตัวแทนข้อความ 2">
            <a:extLst>
              <a:ext uri="{FF2B5EF4-FFF2-40B4-BE49-F238E27FC236}">
                <a16:creationId xmlns:a16="http://schemas.microsoft.com/office/drawing/2014/main" id="{D188B686-18D7-5AEA-39A7-0106CEB4178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h-TH"/>
              <a:t>คลิกเพื่อแก้ไขสไตล์ของข้อความต้นแบบ</a:t>
            </a:r>
          </a:p>
        </p:txBody>
      </p:sp>
      <p:sp>
        <p:nvSpPr>
          <p:cNvPr id="4" name="ตัวแทนวันที่ 3">
            <a:extLst>
              <a:ext uri="{FF2B5EF4-FFF2-40B4-BE49-F238E27FC236}">
                <a16:creationId xmlns:a16="http://schemas.microsoft.com/office/drawing/2014/main" id="{F538CC3C-0839-B313-B3C7-96738AC3C8BC}"/>
              </a:ext>
            </a:extLst>
          </p:cNvPr>
          <p:cNvSpPr>
            <a:spLocks noGrp="1"/>
          </p:cNvSpPr>
          <p:nvPr>
            <p:ph type="dt" sz="half" idx="10"/>
          </p:nvPr>
        </p:nvSpPr>
        <p:spPr/>
        <p:txBody>
          <a:bodyPr/>
          <a:lstStyle/>
          <a:p>
            <a:fld id="{BAACEC51-E909-48C5-AFAA-2D8E63D75A78}" type="datetimeFigureOut">
              <a:rPr lang="th-TH" smtClean="0"/>
              <a:t>28/07/68</a:t>
            </a:fld>
            <a:endParaRPr lang="th-TH"/>
          </a:p>
        </p:txBody>
      </p:sp>
      <p:sp>
        <p:nvSpPr>
          <p:cNvPr id="5" name="ตัวแทนท้ายกระดาษ 4">
            <a:extLst>
              <a:ext uri="{FF2B5EF4-FFF2-40B4-BE49-F238E27FC236}">
                <a16:creationId xmlns:a16="http://schemas.microsoft.com/office/drawing/2014/main" id="{E78D875F-884E-CE78-C31D-15B8DD3BABB4}"/>
              </a:ext>
            </a:extLst>
          </p:cNvPr>
          <p:cNvSpPr>
            <a:spLocks noGrp="1"/>
          </p:cNvSpPr>
          <p:nvPr>
            <p:ph type="ftr" sz="quarter" idx="11"/>
          </p:nvPr>
        </p:nvSpPr>
        <p:spPr/>
        <p:txBody>
          <a:bodyPr/>
          <a:lstStyle/>
          <a:p>
            <a:endParaRPr lang="th-TH"/>
          </a:p>
        </p:txBody>
      </p:sp>
      <p:sp>
        <p:nvSpPr>
          <p:cNvPr id="6" name="ตัวแทนหมายเลขสไลด์ 5">
            <a:extLst>
              <a:ext uri="{FF2B5EF4-FFF2-40B4-BE49-F238E27FC236}">
                <a16:creationId xmlns:a16="http://schemas.microsoft.com/office/drawing/2014/main" id="{9C84D1DB-EB2D-526F-42B9-67B8A1B9C05A}"/>
              </a:ext>
            </a:extLst>
          </p:cNvPr>
          <p:cNvSpPr>
            <a:spLocks noGrp="1"/>
          </p:cNvSpPr>
          <p:nvPr>
            <p:ph type="sldNum" sz="quarter" idx="12"/>
          </p:nvPr>
        </p:nvSpPr>
        <p:spPr/>
        <p:txBody>
          <a:bodyPr/>
          <a:lstStyle/>
          <a:p>
            <a:fld id="{44AC9F1E-E422-4D9D-BFC1-ACD761E209BB}" type="slidenum">
              <a:rPr lang="th-TH" smtClean="0"/>
              <a:t>‹#›</a:t>
            </a:fld>
            <a:endParaRPr lang="th-TH"/>
          </a:p>
        </p:txBody>
      </p:sp>
    </p:spTree>
    <p:extLst>
      <p:ext uri="{BB962C8B-B14F-4D97-AF65-F5344CB8AC3E}">
        <p14:creationId xmlns:p14="http://schemas.microsoft.com/office/powerpoint/2010/main" val="1610050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เนื้อหา 2 ส่วน">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8AF08459-C93B-2348-021B-2BD7C71F6D93}"/>
              </a:ext>
            </a:extLst>
          </p:cNvPr>
          <p:cNvSpPr>
            <a:spLocks noGrp="1"/>
          </p:cNvSpPr>
          <p:nvPr>
            <p:ph type="title"/>
          </p:nvPr>
        </p:nvSpPr>
        <p:spPr/>
        <p:txBody>
          <a:bodyPr/>
          <a:lstStyle/>
          <a:p>
            <a:r>
              <a:rPr lang="th-TH"/>
              <a:t>คลิกเพื่อแก้ไขสไตล์ชื่อเรื่องต้นแบบ</a:t>
            </a:r>
          </a:p>
        </p:txBody>
      </p:sp>
      <p:sp>
        <p:nvSpPr>
          <p:cNvPr id="3" name="ตัวแทนเนื้อหา 2">
            <a:extLst>
              <a:ext uri="{FF2B5EF4-FFF2-40B4-BE49-F238E27FC236}">
                <a16:creationId xmlns:a16="http://schemas.microsoft.com/office/drawing/2014/main" id="{70C63ECD-E4FB-B38D-FFA3-5807FD3C4B1D}"/>
              </a:ext>
            </a:extLst>
          </p:cNvPr>
          <p:cNvSpPr>
            <a:spLocks noGrp="1"/>
          </p:cNvSpPr>
          <p:nvPr>
            <p:ph sz="half" idx="1"/>
          </p:nvPr>
        </p:nvSpPr>
        <p:spPr>
          <a:xfrm>
            <a:off x="838200" y="1825625"/>
            <a:ext cx="5181600" cy="4351338"/>
          </a:xfrm>
        </p:spPr>
        <p:txBody>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แทนเนื้อหา 3">
            <a:extLst>
              <a:ext uri="{FF2B5EF4-FFF2-40B4-BE49-F238E27FC236}">
                <a16:creationId xmlns:a16="http://schemas.microsoft.com/office/drawing/2014/main" id="{C263BF60-5B1F-6311-EE25-D75A5615599A}"/>
              </a:ext>
            </a:extLst>
          </p:cNvPr>
          <p:cNvSpPr>
            <a:spLocks noGrp="1"/>
          </p:cNvSpPr>
          <p:nvPr>
            <p:ph sz="half" idx="2"/>
          </p:nvPr>
        </p:nvSpPr>
        <p:spPr>
          <a:xfrm>
            <a:off x="6172200" y="1825625"/>
            <a:ext cx="5181600" cy="4351338"/>
          </a:xfrm>
        </p:spPr>
        <p:txBody>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5" name="ตัวแทนวันที่ 4">
            <a:extLst>
              <a:ext uri="{FF2B5EF4-FFF2-40B4-BE49-F238E27FC236}">
                <a16:creationId xmlns:a16="http://schemas.microsoft.com/office/drawing/2014/main" id="{CA051268-BFDC-5484-9F22-A0D723B9EC1F}"/>
              </a:ext>
            </a:extLst>
          </p:cNvPr>
          <p:cNvSpPr>
            <a:spLocks noGrp="1"/>
          </p:cNvSpPr>
          <p:nvPr>
            <p:ph type="dt" sz="half" idx="10"/>
          </p:nvPr>
        </p:nvSpPr>
        <p:spPr/>
        <p:txBody>
          <a:bodyPr/>
          <a:lstStyle/>
          <a:p>
            <a:fld id="{BAACEC51-E909-48C5-AFAA-2D8E63D75A78}" type="datetimeFigureOut">
              <a:rPr lang="th-TH" smtClean="0"/>
              <a:t>28/07/68</a:t>
            </a:fld>
            <a:endParaRPr lang="th-TH"/>
          </a:p>
        </p:txBody>
      </p:sp>
      <p:sp>
        <p:nvSpPr>
          <p:cNvPr id="6" name="ตัวแทนท้ายกระดาษ 5">
            <a:extLst>
              <a:ext uri="{FF2B5EF4-FFF2-40B4-BE49-F238E27FC236}">
                <a16:creationId xmlns:a16="http://schemas.microsoft.com/office/drawing/2014/main" id="{561308F8-E1B7-AA99-6CC3-DF22F5A3FBAD}"/>
              </a:ext>
            </a:extLst>
          </p:cNvPr>
          <p:cNvSpPr>
            <a:spLocks noGrp="1"/>
          </p:cNvSpPr>
          <p:nvPr>
            <p:ph type="ftr" sz="quarter" idx="11"/>
          </p:nvPr>
        </p:nvSpPr>
        <p:spPr/>
        <p:txBody>
          <a:bodyPr/>
          <a:lstStyle/>
          <a:p>
            <a:endParaRPr lang="th-TH"/>
          </a:p>
        </p:txBody>
      </p:sp>
      <p:sp>
        <p:nvSpPr>
          <p:cNvPr id="7" name="ตัวแทนหมายเลขสไลด์ 6">
            <a:extLst>
              <a:ext uri="{FF2B5EF4-FFF2-40B4-BE49-F238E27FC236}">
                <a16:creationId xmlns:a16="http://schemas.microsoft.com/office/drawing/2014/main" id="{CD025B34-6FCD-012E-149D-A444EAF6F08B}"/>
              </a:ext>
            </a:extLst>
          </p:cNvPr>
          <p:cNvSpPr>
            <a:spLocks noGrp="1"/>
          </p:cNvSpPr>
          <p:nvPr>
            <p:ph type="sldNum" sz="quarter" idx="12"/>
          </p:nvPr>
        </p:nvSpPr>
        <p:spPr/>
        <p:txBody>
          <a:bodyPr/>
          <a:lstStyle/>
          <a:p>
            <a:fld id="{44AC9F1E-E422-4D9D-BFC1-ACD761E209BB}" type="slidenum">
              <a:rPr lang="th-TH" smtClean="0"/>
              <a:t>‹#›</a:t>
            </a:fld>
            <a:endParaRPr lang="th-TH"/>
          </a:p>
        </p:txBody>
      </p:sp>
    </p:spTree>
    <p:extLst>
      <p:ext uri="{BB962C8B-B14F-4D97-AF65-F5344CB8AC3E}">
        <p14:creationId xmlns:p14="http://schemas.microsoft.com/office/powerpoint/2010/main" val="2846463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การเปรียบเทียบ">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D565B4C2-7F3B-EC2E-9C3B-212E9A63B1E6}"/>
              </a:ext>
            </a:extLst>
          </p:cNvPr>
          <p:cNvSpPr>
            <a:spLocks noGrp="1"/>
          </p:cNvSpPr>
          <p:nvPr>
            <p:ph type="title"/>
          </p:nvPr>
        </p:nvSpPr>
        <p:spPr>
          <a:xfrm>
            <a:off x="839788" y="365125"/>
            <a:ext cx="10515600" cy="1325563"/>
          </a:xfrm>
        </p:spPr>
        <p:txBody>
          <a:bodyPr/>
          <a:lstStyle/>
          <a:p>
            <a:r>
              <a:rPr lang="th-TH"/>
              <a:t>คลิกเพื่อแก้ไขสไตล์ชื่อเรื่องต้นแบบ</a:t>
            </a:r>
          </a:p>
        </p:txBody>
      </p:sp>
      <p:sp>
        <p:nvSpPr>
          <p:cNvPr id="3" name="ตัวแทนข้อความ 2">
            <a:extLst>
              <a:ext uri="{FF2B5EF4-FFF2-40B4-BE49-F238E27FC236}">
                <a16:creationId xmlns:a16="http://schemas.microsoft.com/office/drawing/2014/main" id="{951A0075-4354-8EBD-7900-4EC962377B5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a:t>คลิกเพื่อแก้ไขสไตล์ของข้อความต้นแบบ</a:t>
            </a:r>
          </a:p>
        </p:txBody>
      </p:sp>
      <p:sp>
        <p:nvSpPr>
          <p:cNvPr id="4" name="ตัวแทนเนื้อหา 3">
            <a:extLst>
              <a:ext uri="{FF2B5EF4-FFF2-40B4-BE49-F238E27FC236}">
                <a16:creationId xmlns:a16="http://schemas.microsoft.com/office/drawing/2014/main" id="{FBA3C8C0-06D4-C3C0-D7A1-F5A9640AC029}"/>
              </a:ext>
            </a:extLst>
          </p:cNvPr>
          <p:cNvSpPr>
            <a:spLocks noGrp="1"/>
          </p:cNvSpPr>
          <p:nvPr>
            <p:ph sz="half" idx="2"/>
          </p:nvPr>
        </p:nvSpPr>
        <p:spPr>
          <a:xfrm>
            <a:off x="839788" y="2505075"/>
            <a:ext cx="5157787" cy="3684588"/>
          </a:xfrm>
        </p:spPr>
        <p:txBody>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5" name="ตัวแทนข้อความ 4">
            <a:extLst>
              <a:ext uri="{FF2B5EF4-FFF2-40B4-BE49-F238E27FC236}">
                <a16:creationId xmlns:a16="http://schemas.microsoft.com/office/drawing/2014/main" id="{CB9662C6-FFB3-875B-2EFC-779534844B9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a:t>คลิกเพื่อแก้ไขสไตล์ของข้อความต้นแบบ</a:t>
            </a:r>
          </a:p>
        </p:txBody>
      </p:sp>
      <p:sp>
        <p:nvSpPr>
          <p:cNvPr id="6" name="ตัวแทนเนื้อหา 5">
            <a:extLst>
              <a:ext uri="{FF2B5EF4-FFF2-40B4-BE49-F238E27FC236}">
                <a16:creationId xmlns:a16="http://schemas.microsoft.com/office/drawing/2014/main" id="{A9A4C2B8-442F-C2E2-7B34-190222CF17A3}"/>
              </a:ext>
            </a:extLst>
          </p:cNvPr>
          <p:cNvSpPr>
            <a:spLocks noGrp="1"/>
          </p:cNvSpPr>
          <p:nvPr>
            <p:ph sz="quarter" idx="4"/>
          </p:nvPr>
        </p:nvSpPr>
        <p:spPr>
          <a:xfrm>
            <a:off x="6172200" y="2505075"/>
            <a:ext cx="5183188" cy="3684588"/>
          </a:xfrm>
        </p:spPr>
        <p:txBody>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7" name="ตัวแทนวันที่ 6">
            <a:extLst>
              <a:ext uri="{FF2B5EF4-FFF2-40B4-BE49-F238E27FC236}">
                <a16:creationId xmlns:a16="http://schemas.microsoft.com/office/drawing/2014/main" id="{6254C586-9D25-CD60-547B-AA9988E56DAB}"/>
              </a:ext>
            </a:extLst>
          </p:cNvPr>
          <p:cNvSpPr>
            <a:spLocks noGrp="1"/>
          </p:cNvSpPr>
          <p:nvPr>
            <p:ph type="dt" sz="half" idx="10"/>
          </p:nvPr>
        </p:nvSpPr>
        <p:spPr/>
        <p:txBody>
          <a:bodyPr/>
          <a:lstStyle/>
          <a:p>
            <a:fld id="{BAACEC51-E909-48C5-AFAA-2D8E63D75A78}" type="datetimeFigureOut">
              <a:rPr lang="th-TH" smtClean="0"/>
              <a:t>28/07/68</a:t>
            </a:fld>
            <a:endParaRPr lang="th-TH"/>
          </a:p>
        </p:txBody>
      </p:sp>
      <p:sp>
        <p:nvSpPr>
          <p:cNvPr id="8" name="ตัวแทนท้ายกระดาษ 7">
            <a:extLst>
              <a:ext uri="{FF2B5EF4-FFF2-40B4-BE49-F238E27FC236}">
                <a16:creationId xmlns:a16="http://schemas.microsoft.com/office/drawing/2014/main" id="{C9E05738-C66B-2C11-5650-623219D0C295}"/>
              </a:ext>
            </a:extLst>
          </p:cNvPr>
          <p:cNvSpPr>
            <a:spLocks noGrp="1"/>
          </p:cNvSpPr>
          <p:nvPr>
            <p:ph type="ftr" sz="quarter" idx="11"/>
          </p:nvPr>
        </p:nvSpPr>
        <p:spPr/>
        <p:txBody>
          <a:bodyPr/>
          <a:lstStyle/>
          <a:p>
            <a:endParaRPr lang="th-TH"/>
          </a:p>
        </p:txBody>
      </p:sp>
      <p:sp>
        <p:nvSpPr>
          <p:cNvPr id="9" name="ตัวแทนหมายเลขสไลด์ 8">
            <a:extLst>
              <a:ext uri="{FF2B5EF4-FFF2-40B4-BE49-F238E27FC236}">
                <a16:creationId xmlns:a16="http://schemas.microsoft.com/office/drawing/2014/main" id="{56746051-9E0B-9CF1-0863-21611DD86471}"/>
              </a:ext>
            </a:extLst>
          </p:cNvPr>
          <p:cNvSpPr>
            <a:spLocks noGrp="1"/>
          </p:cNvSpPr>
          <p:nvPr>
            <p:ph type="sldNum" sz="quarter" idx="12"/>
          </p:nvPr>
        </p:nvSpPr>
        <p:spPr/>
        <p:txBody>
          <a:bodyPr/>
          <a:lstStyle/>
          <a:p>
            <a:fld id="{44AC9F1E-E422-4D9D-BFC1-ACD761E209BB}" type="slidenum">
              <a:rPr lang="th-TH" smtClean="0"/>
              <a:t>‹#›</a:t>
            </a:fld>
            <a:endParaRPr lang="th-TH"/>
          </a:p>
        </p:txBody>
      </p:sp>
    </p:spTree>
    <p:extLst>
      <p:ext uri="{BB962C8B-B14F-4D97-AF65-F5344CB8AC3E}">
        <p14:creationId xmlns:p14="http://schemas.microsoft.com/office/powerpoint/2010/main" val="8307720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เฉพาะชื่อเรื่อง">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40667BAE-FFFA-1415-C5F7-DE1319CF3A1E}"/>
              </a:ext>
            </a:extLst>
          </p:cNvPr>
          <p:cNvSpPr>
            <a:spLocks noGrp="1"/>
          </p:cNvSpPr>
          <p:nvPr>
            <p:ph type="title"/>
          </p:nvPr>
        </p:nvSpPr>
        <p:spPr/>
        <p:txBody>
          <a:bodyPr/>
          <a:lstStyle/>
          <a:p>
            <a:r>
              <a:rPr lang="th-TH"/>
              <a:t>คลิกเพื่อแก้ไขสไตล์ชื่อเรื่องต้นแบบ</a:t>
            </a:r>
          </a:p>
        </p:txBody>
      </p:sp>
      <p:sp>
        <p:nvSpPr>
          <p:cNvPr id="3" name="ตัวแทนวันที่ 2">
            <a:extLst>
              <a:ext uri="{FF2B5EF4-FFF2-40B4-BE49-F238E27FC236}">
                <a16:creationId xmlns:a16="http://schemas.microsoft.com/office/drawing/2014/main" id="{C20462A8-47DF-6E5F-4230-60B97C750E81}"/>
              </a:ext>
            </a:extLst>
          </p:cNvPr>
          <p:cNvSpPr>
            <a:spLocks noGrp="1"/>
          </p:cNvSpPr>
          <p:nvPr>
            <p:ph type="dt" sz="half" idx="10"/>
          </p:nvPr>
        </p:nvSpPr>
        <p:spPr/>
        <p:txBody>
          <a:bodyPr/>
          <a:lstStyle/>
          <a:p>
            <a:fld id="{BAACEC51-E909-48C5-AFAA-2D8E63D75A78}" type="datetimeFigureOut">
              <a:rPr lang="th-TH" smtClean="0"/>
              <a:t>28/07/68</a:t>
            </a:fld>
            <a:endParaRPr lang="th-TH"/>
          </a:p>
        </p:txBody>
      </p:sp>
      <p:sp>
        <p:nvSpPr>
          <p:cNvPr id="4" name="ตัวแทนท้ายกระดาษ 3">
            <a:extLst>
              <a:ext uri="{FF2B5EF4-FFF2-40B4-BE49-F238E27FC236}">
                <a16:creationId xmlns:a16="http://schemas.microsoft.com/office/drawing/2014/main" id="{F8B95CAD-7998-509A-46A2-DE89E9131597}"/>
              </a:ext>
            </a:extLst>
          </p:cNvPr>
          <p:cNvSpPr>
            <a:spLocks noGrp="1"/>
          </p:cNvSpPr>
          <p:nvPr>
            <p:ph type="ftr" sz="quarter" idx="11"/>
          </p:nvPr>
        </p:nvSpPr>
        <p:spPr/>
        <p:txBody>
          <a:bodyPr/>
          <a:lstStyle/>
          <a:p>
            <a:endParaRPr lang="th-TH"/>
          </a:p>
        </p:txBody>
      </p:sp>
      <p:sp>
        <p:nvSpPr>
          <p:cNvPr id="5" name="ตัวแทนหมายเลขสไลด์ 4">
            <a:extLst>
              <a:ext uri="{FF2B5EF4-FFF2-40B4-BE49-F238E27FC236}">
                <a16:creationId xmlns:a16="http://schemas.microsoft.com/office/drawing/2014/main" id="{55A39AAF-DFA5-011D-041B-8916EE73EED2}"/>
              </a:ext>
            </a:extLst>
          </p:cNvPr>
          <p:cNvSpPr>
            <a:spLocks noGrp="1"/>
          </p:cNvSpPr>
          <p:nvPr>
            <p:ph type="sldNum" sz="quarter" idx="12"/>
          </p:nvPr>
        </p:nvSpPr>
        <p:spPr/>
        <p:txBody>
          <a:bodyPr/>
          <a:lstStyle/>
          <a:p>
            <a:fld id="{44AC9F1E-E422-4D9D-BFC1-ACD761E209BB}" type="slidenum">
              <a:rPr lang="th-TH" smtClean="0"/>
              <a:t>‹#›</a:t>
            </a:fld>
            <a:endParaRPr lang="th-TH"/>
          </a:p>
        </p:txBody>
      </p:sp>
    </p:spTree>
    <p:extLst>
      <p:ext uri="{BB962C8B-B14F-4D97-AF65-F5344CB8AC3E}">
        <p14:creationId xmlns:p14="http://schemas.microsoft.com/office/powerpoint/2010/main" val="1170673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ว่างเปล่า">
    <p:spTree>
      <p:nvGrpSpPr>
        <p:cNvPr id="1" name=""/>
        <p:cNvGrpSpPr/>
        <p:nvPr/>
      </p:nvGrpSpPr>
      <p:grpSpPr>
        <a:xfrm>
          <a:off x="0" y="0"/>
          <a:ext cx="0" cy="0"/>
          <a:chOff x="0" y="0"/>
          <a:chExt cx="0" cy="0"/>
        </a:xfrm>
      </p:grpSpPr>
      <p:sp>
        <p:nvSpPr>
          <p:cNvPr id="2" name="ตัวแทนวันที่ 1">
            <a:extLst>
              <a:ext uri="{FF2B5EF4-FFF2-40B4-BE49-F238E27FC236}">
                <a16:creationId xmlns:a16="http://schemas.microsoft.com/office/drawing/2014/main" id="{3E8BD57E-5F92-22D2-CAB2-9427A4216AA1}"/>
              </a:ext>
            </a:extLst>
          </p:cNvPr>
          <p:cNvSpPr>
            <a:spLocks noGrp="1"/>
          </p:cNvSpPr>
          <p:nvPr>
            <p:ph type="dt" sz="half" idx="10"/>
          </p:nvPr>
        </p:nvSpPr>
        <p:spPr/>
        <p:txBody>
          <a:bodyPr/>
          <a:lstStyle/>
          <a:p>
            <a:fld id="{BAACEC51-E909-48C5-AFAA-2D8E63D75A78}" type="datetimeFigureOut">
              <a:rPr lang="th-TH" smtClean="0"/>
              <a:t>28/07/68</a:t>
            </a:fld>
            <a:endParaRPr lang="th-TH"/>
          </a:p>
        </p:txBody>
      </p:sp>
      <p:sp>
        <p:nvSpPr>
          <p:cNvPr id="3" name="ตัวแทนท้ายกระดาษ 2">
            <a:extLst>
              <a:ext uri="{FF2B5EF4-FFF2-40B4-BE49-F238E27FC236}">
                <a16:creationId xmlns:a16="http://schemas.microsoft.com/office/drawing/2014/main" id="{70F676EE-B6DC-388B-752B-C17DB75D7A53}"/>
              </a:ext>
            </a:extLst>
          </p:cNvPr>
          <p:cNvSpPr>
            <a:spLocks noGrp="1"/>
          </p:cNvSpPr>
          <p:nvPr>
            <p:ph type="ftr" sz="quarter" idx="11"/>
          </p:nvPr>
        </p:nvSpPr>
        <p:spPr/>
        <p:txBody>
          <a:bodyPr/>
          <a:lstStyle/>
          <a:p>
            <a:endParaRPr lang="th-TH"/>
          </a:p>
        </p:txBody>
      </p:sp>
      <p:sp>
        <p:nvSpPr>
          <p:cNvPr id="4" name="ตัวแทนหมายเลขสไลด์ 3">
            <a:extLst>
              <a:ext uri="{FF2B5EF4-FFF2-40B4-BE49-F238E27FC236}">
                <a16:creationId xmlns:a16="http://schemas.microsoft.com/office/drawing/2014/main" id="{836A3D6C-8D67-7B91-F459-EDA709DDED6D}"/>
              </a:ext>
            </a:extLst>
          </p:cNvPr>
          <p:cNvSpPr>
            <a:spLocks noGrp="1"/>
          </p:cNvSpPr>
          <p:nvPr>
            <p:ph type="sldNum" sz="quarter" idx="12"/>
          </p:nvPr>
        </p:nvSpPr>
        <p:spPr/>
        <p:txBody>
          <a:bodyPr/>
          <a:lstStyle/>
          <a:p>
            <a:fld id="{44AC9F1E-E422-4D9D-BFC1-ACD761E209BB}" type="slidenum">
              <a:rPr lang="th-TH" smtClean="0"/>
              <a:t>‹#›</a:t>
            </a:fld>
            <a:endParaRPr lang="th-TH"/>
          </a:p>
        </p:txBody>
      </p:sp>
    </p:spTree>
    <p:extLst>
      <p:ext uri="{BB962C8B-B14F-4D97-AF65-F5344CB8AC3E}">
        <p14:creationId xmlns:p14="http://schemas.microsoft.com/office/powerpoint/2010/main" val="629343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เนื้อหาพร้อมคำอธิบายภาพ">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9C502F13-6607-DF5E-1FD5-8088552B5E04}"/>
              </a:ext>
            </a:extLst>
          </p:cNvPr>
          <p:cNvSpPr>
            <a:spLocks noGrp="1"/>
          </p:cNvSpPr>
          <p:nvPr>
            <p:ph type="title"/>
          </p:nvPr>
        </p:nvSpPr>
        <p:spPr>
          <a:xfrm>
            <a:off x="839788" y="457200"/>
            <a:ext cx="3932237" cy="1600200"/>
          </a:xfrm>
        </p:spPr>
        <p:txBody>
          <a:bodyPr anchor="b"/>
          <a:lstStyle>
            <a:lvl1pPr>
              <a:defRPr sz="3200"/>
            </a:lvl1pPr>
          </a:lstStyle>
          <a:p>
            <a:r>
              <a:rPr lang="th-TH"/>
              <a:t>คลิกเพื่อแก้ไขสไตล์ชื่อเรื่องต้นแบบ</a:t>
            </a:r>
          </a:p>
        </p:txBody>
      </p:sp>
      <p:sp>
        <p:nvSpPr>
          <p:cNvPr id="3" name="ตัวแทนเนื้อหา 2">
            <a:extLst>
              <a:ext uri="{FF2B5EF4-FFF2-40B4-BE49-F238E27FC236}">
                <a16:creationId xmlns:a16="http://schemas.microsoft.com/office/drawing/2014/main" id="{AE315C0E-5690-2EEA-237B-50AAB5BD7AB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แทนข้อความ 3">
            <a:extLst>
              <a:ext uri="{FF2B5EF4-FFF2-40B4-BE49-F238E27FC236}">
                <a16:creationId xmlns:a16="http://schemas.microsoft.com/office/drawing/2014/main" id="{0542C454-0CB5-620B-1233-19D1C1BECC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h-TH"/>
              <a:t>คลิกเพื่อแก้ไขสไตล์ของข้อความต้นแบบ</a:t>
            </a:r>
          </a:p>
        </p:txBody>
      </p:sp>
      <p:sp>
        <p:nvSpPr>
          <p:cNvPr id="5" name="ตัวแทนวันที่ 4">
            <a:extLst>
              <a:ext uri="{FF2B5EF4-FFF2-40B4-BE49-F238E27FC236}">
                <a16:creationId xmlns:a16="http://schemas.microsoft.com/office/drawing/2014/main" id="{6F29B8F8-8001-1B58-90D3-E7863A37B73D}"/>
              </a:ext>
            </a:extLst>
          </p:cNvPr>
          <p:cNvSpPr>
            <a:spLocks noGrp="1"/>
          </p:cNvSpPr>
          <p:nvPr>
            <p:ph type="dt" sz="half" idx="10"/>
          </p:nvPr>
        </p:nvSpPr>
        <p:spPr/>
        <p:txBody>
          <a:bodyPr/>
          <a:lstStyle/>
          <a:p>
            <a:fld id="{BAACEC51-E909-48C5-AFAA-2D8E63D75A78}" type="datetimeFigureOut">
              <a:rPr lang="th-TH" smtClean="0"/>
              <a:t>28/07/68</a:t>
            </a:fld>
            <a:endParaRPr lang="th-TH"/>
          </a:p>
        </p:txBody>
      </p:sp>
      <p:sp>
        <p:nvSpPr>
          <p:cNvPr id="6" name="ตัวแทนท้ายกระดาษ 5">
            <a:extLst>
              <a:ext uri="{FF2B5EF4-FFF2-40B4-BE49-F238E27FC236}">
                <a16:creationId xmlns:a16="http://schemas.microsoft.com/office/drawing/2014/main" id="{191501EA-7BE8-8CBE-643F-31FBDFE32728}"/>
              </a:ext>
            </a:extLst>
          </p:cNvPr>
          <p:cNvSpPr>
            <a:spLocks noGrp="1"/>
          </p:cNvSpPr>
          <p:nvPr>
            <p:ph type="ftr" sz="quarter" idx="11"/>
          </p:nvPr>
        </p:nvSpPr>
        <p:spPr/>
        <p:txBody>
          <a:bodyPr/>
          <a:lstStyle/>
          <a:p>
            <a:endParaRPr lang="th-TH"/>
          </a:p>
        </p:txBody>
      </p:sp>
      <p:sp>
        <p:nvSpPr>
          <p:cNvPr id="7" name="ตัวแทนหมายเลขสไลด์ 6">
            <a:extLst>
              <a:ext uri="{FF2B5EF4-FFF2-40B4-BE49-F238E27FC236}">
                <a16:creationId xmlns:a16="http://schemas.microsoft.com/office/drawing/2014/main" id="{8B416710-499B-9BBD-8F88-485930DD0F93}"/>
              </a:ext>
            </a:extLst>
          </p:cNvPr>
          <p:cNvSpPr>
            <a:spLocks noGrp="1"/>
          </p:cNvSpPr>
          <p:nvPr>
            <p:ph type="sldNum" sz="quarter" idx="12"/>
          </p:nvPr>
        </p:nvSpPr>
        <p:spPr/>
        <p:txBody>
          <a:bodyPr/>
          <a:lstStyle/>
          <a:p>
            <a:fld id="{44AC9F1E-E422-4D9D-BFC1-ACD761E209BB}" type="slidenum">
              <a:rPr lang="th-TH" smtClean="0"/>
              <a:t>‹#›</a:t>
            </a:fld>
            <a:endParaRPr lang="th-TH"/>
          </a:p>
        </p:txBody>
      </p:sp>
    </p:spTree>
    <p:extLst>
      <p:ext uri="{BB962C8B-B14F-4D97-AF65-F5344CB8AC3E}">
        <p14:creationId xmlns:p14="http://schemas.microsoft.com/office/powerpoint/2010/main" val="1279196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รูปภาพพร้อมคำอธิบายภาพ">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122C6DAE-9A47-5E0D-4AF0-D4E79DDA7775}"/>
              </a:ext>
            </a:extLst>
          </p:cNvPr>
          <p:cNvSpPr>
            <a:spLocks noGrp="1"/>
          </p:cNvSpPr>
          <p:nvPr>
            <p:ph type="title"/>
          </p:nvPr>
        </p:nvSpPr>
        <p:spPr>
          <a:xfrm>
            <a:off x="839788" y="457200"/>
            <a:ext cx="3932237" cy="1600200"/>
          </a:xfrm>
        </p:spPr>
        <p:txBody>
          <a:bodyPr anchor="b"/>
          <a:lstStyle>
            <a:lvl1pPr>
              <a:defRPr sz="3200"/>
            </a:lvl1pPr>
          </a:lstStyle>
          <a:p>
            <a:r>
              <a:rPr lang="th-TH"/>
              <a:t>คลิกเพื่อแก้ไขสไตล์ชื่อเรื่องต้นแบบ</a:t>
            </a:r>
          </a:p>
        </p:txBody>
      </p:sp>
      <p:sp>
        <p:nvSpPr>
          <p:cNvPr id="3" name="ตัวแทนรูปภาพ 2">
            <a:extLst>
              <a:ext uri="{FF2B5EF4-FFF2-40B4-BE49-F238E27FC236}">
                <a16:creationId xmlns:a16="http://schemas.microsoft.com/office/drawing/2014/main" id="{C0A01A56-1D36-F2B9-5889-44DE527B541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h-TH"/>
          </a:p>
        </p:txBody>
      </p:sp>
      <p:sp>
        <p:nvSpPr>
          <p:cNvPr id="4" name="ตัวแทนข้อความ 3">
            <a:extLst>
              <a:ext uri="{FF2B5EF4-FFF2-40B4-BE49-F238E27FC236}">
                <a16:creationId xmlns:a16="http://schemas.microsoft.com/office/drawing/2014/main" id="{5F70B56D-B1CB-DC96-4F4A-0E643A7C13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h-TH"/>
              <a:t>คลิกเพื่อแก้ไขสไตล์ของข้อความต้นแบบ</a:t>
            </a:r>
          </a:p>
        </p:txBody>
      </p:sp>
      <p:sp>
        <p:nvSpPr>
          <p:cNvPr id="5" name="ตัวแทนวันที่ 4">
            <a:extLst>
              <a:ext uri="{FF2B5EF4-FFF2-40B4-BE49-F238E27FC236}">
                <a16:creationId xmlns:a16="http://schemas.microsoft.com/office/drawing/2014/main" id="{D7AEA4A8-8A5B-5948-1BD7-7C0A7B2EC0F1}"/>
              </a:ext>
            </a:extLst>
          </p:cNvPr>
          <p:cNvSpPr>
            <a:spLocks noGrp="1"/>
          </p:cNvSpPr>
          <p:nvPr>
            <p:ph type="dt" sz="half" idx="10"/>
          </p:nvPr>
        </p:nvSpPr>
        <p:spPr/>
        <p:txBody>
          <a:bodyPr/>
          <a:lstStyle/>
          <a:p>
            <a:fld id="{BAACEC51-E909-48C5-AFAA-2D8E63D75A78}" type="datetimeFigureOut">
              <a:rPr lang="th-TH" smtClean="0"/>
              <a:t>28/07/68</a:t>
            </a:fld>
            <a:endParaRPr lang="th-TH"/>
          </a:p>
        </p:txBody>
      </p:sp>
      <p:sp>
        <p:nvSpPr>
          <p:cNvPr id="6" name="ตัวแทนท้ายกระดาษ 5">
            <a:extLst>
              <a:ext uri="{FF2B5EF4-FFF2-40B4-BE49-F238E27FC236}">
                <a16:creationId xmlns:a16="http://schemas.microsoft.com/office/drawing/2014/main" id="{E6CF06C3-733D-5D4B-A006-C5A095247C59}"/>
              </a:ext>
            </a:extLst>
          </p:cNvPr>
          <p:cNvSpPr>
            <a:spLocks noGrp="1"/>
          </p:cNvSpPr>
          <p:nvPr>
            <p:ph type="ftr" sz="quarter" idx="11"/>
          </p:nvPr>
        </p:nvSpPr>
        <p:spPr/>
        <p:txBody>
          <a:bodyPr/>
          <a:lstStyle/>
          <a:p>
            <a:endParaRPr lang="th-TH"/>
          </a:p>
        </p:txBody>
      </p:sp>
      <p:sp>
        <p:nvSpPr>
          <p:cNvPr id="7" name="ตัวแทนหมายเลขสไลด์ 6">
            <a:extLst>
              <a:ext uri="{FF2B5EF4-FFF2-40B4-BE49-F238E27FC236}">
                <a16:creationId xmlns:a16="http://schemas.microsoft.com/office/drawing/2014/main" id="{F0322B3A-8B0D-2D59-2BCC-35E87B48FD54}"/>
              </a:ext>
            </a:extLst>
          </p:cNvPr>
          <p:cNvSpPr>
            <a:spLocks noGrp="1"/>
          </p:cNvSpPr>
          <p:nvPr>
            <p:ph type="sldNum" sz="quarter" idx="12"/>
          </p:nvPr>
        </p:nvSpPr>
        <p:spPr/>
        <p:txBody>
          <a:bodyPr/>
          <a:lstStyle/>
          <a:p>
            <a:fld id="{44AC9F1E-E422-4D9D-BFC1-ACD761E209BB}" type="slidenum">
              <a:rPr lang="th-TH" smtClean="0"/>
              <a:t>‹#›</a:t>
            </a:fld>
            <a:endParaRPr lang="th-TH"/>
          </a:p>
        </p:txBody>
      </p:sp>
    </p:spTree>
    <p:extLst>
      <p:ext uri="{BB962C8B-B14F-4D97-AF65-F5344CB8AC3E}">
        <p14:creationId xmlns:p14="http://schemas.microsoft.com/office/powerpoint/2010/main" val="3552942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ตัวแทนชื่อเรื่อง 1">
            <a:extLst>
              <a:ext uri="{FF2B5EF4-FFF2-40B4-BE49-F238E27FC236}">
                <a16:creationId xmlns:a16="http://schemas.microsoft.com/office/drawing/2014/main" id="{9BFE9875-C459-1C19-FAFA-BB61A8B1BDF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h-TH"/>
              <a:t>คลิกเพื่อแก้ไขสไตล์ชื่อเรื่องต้นแบบ</a:t>
            </a:r>
          </a:p>
        </p:txBody>
      </p:sp>
      <p:sp>
        <p:nvSpPr>
          <p:cNvPr id="3" name="ตัวแทนข้อความ 2">
            <a:extLst>
              <a:ext uri="{FF2B5EF4-FFF2-40B4-BE49-F238E27FC236}">
                <a16:creationId xmlns:a16="http://schemas.microsoft.com/office/drawing/2014/main" id="{86ADFCD0-5659-D624-E58E-87E35844192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แทนวันที่ 3">
            <a:extLst>
              <a:ext uri="{FF2B5EF4-FFF2-40B4-BE49-F238E27FC236}">
                <a16:creationId xmlns:a16="http://schemas.microsoft.com/office/drawing/2014/main" id="{0B8C3450-4F11-D119-7155-4A539FD11BD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ACEC51-E909-48C5-AFAA-2D8E63D75A78}" type="datetimeFigureOut">
              <a:rPr lang="th-TH" smtClean="0"/>
              <a:t>28/07/68</a:t>
            </a:fld>
            <a:endParaRPr lang="th-TH"/>
          </a:p>
        </p:txBody>
      </p:sp>
      <p:sp>
        <p:nvSpPr>
          <p:cNvPr id="5" name="ตัวแทนท้ายกระดาษ 4">
            <a:extLst>
              <a:ext uri="{FF2B5EF4-FFF2-40B4-BE49-F238E27FC236}">
                <a16:creationId xmlns:a16="http://schemas.microsoft.com/office/drawing/2014/main" id="{53FF6D79-C11E-CC2C-DDF0-FFEFBDABC1D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h-TH"/>
          </a:p>
        </p:txBody>
      </p:sp>
      <p:sp>
        <p:nvSpPr>
          <p:cNvPr id="6" name="ตัวแทนหมายเลขสไลด์ 5">
            <a:extLst>
              <a:ext uri="{FF2B5EF4-FFF2-40B4-BE49-F238E27FC236}">
                <a16:creationId xmlns:a16="http://schemas.microsoft.com/office/drawing/2014/main" id="{0FA40486-8F89-977E-69DE-0A868360A5E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AC9F1E-E422-4D9D-BFC1-ACD761E209BB}" type="slidenum">
              <a:rPr lang="th-TH" smtClean="0"/>
              <a:t>‹#›</a:t>
            </a:fld>
            <a:endParaRPr lang="th-TH"/>
          </a:p>
        </p:txBody>
      </p:sp>
    </p:spTree>
    <p:extLst>
      <p:ext uri="{BB962C8B-B14F-4D97-AF65-F5344CB8AC3E}">
        <p14:creationId xmlns:p14="http://schemas.microsoft.com/office/powerpoint/2010/main" val="1861786724"/>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7AD3DD48-821B-06D3-A522-A8CE9A988B66}"/>
              </a:ext>
            </a:extLst>
          </p:cNvPr>
          <p:cNvSpPr>
            <a:spLocks noGrp="1"/>
          </p:cNvSpPr>
          <p:nvPr>
            <p:ph type="ctrTitle"/>
          </p:nvPr>
        </p:nvSpPr>
        <p:spPr>
          <a:xfrm>
            <a:off x="1703010" y="1992086"/>
            <a:ext cx="7766936" cy="1646302"/>
          </a:xfrm>
        </p:spPr>
        <p:txBody>
          <a:bodyPr>
            <a:normAutofit fontScale="90000"/>
          </a:bodyPr>
          <a:lstStyle/>
          <a:p>
            <a:pPr algn="ctr"/>
            <a:br>
              <a:rPr lang="en-US" dirty="0">
                <a:solidFill>
                  <a:schemeClr val="tx1"/>
                </a:solidFill>
              </a:rPr>
            </a:br>
            <a:r>
              <a:rPr lang="en-US" dirty="0">
                <a:solidFill>
                  <a:schemeClr val="tx1"/>
                </a:solidFill>
              </a:rPr>
              <a:t>lesson 9</a:t>
            </a:r>
            <a:br>
              <a:rPr lang="en-US" dirty="0">
                <a:solidFill>
                  <a:schemeClr val="tx1"/>
                </a:solidFill>
              </a:rPr>
            </a:br>
            <a:r>
              <a:rPr lang="en-US" dirty="0">
                <a:solidFill>
                  <a:schemeClr val="tx1"/>
                </a:solidFill>
              </a:rPr>
              <a:t>Accounts Receivable and </a:t>
            </a:r>
            <a:br>
              <a:rPr lang="en-US" dirty="0">
                <a:solidFill>
                  <a:schemeClr val="tx1"/>
                </a:solidFill>
              </a:rPr>
            </a:br>
            <a:r>
              <a:rPr lang="en-US" dirty="0">
                <a:solidFill>
                  <a:schemeClr val="tx1"/>
                </a:solidFill>
              </a:rPr>
              <a:t>Inventory Management</a:t>
            </a:r>
            <a:endParaRPr lang="th-TH" dirty="0">
              <a:solidFill>
                <a:schemeClr val="tx1"/>
              </a:solidFill>
            </a:endParaRPr>
          </a:p>
        </p:txBody>
      </p:sp>
    </p:spTree>
    <p:extLst>
      <p:ext uri="{BB962C8B-B14F-4D97-AF65-F5344CB8AC3E}">
        <p14:creationId xmlns:p14="http://schemas.microsoft.com/office/powerpoint/2010/main" val="28713340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7099CD58-78D2-73EF-9694-102638B36778}"/>
              </a:ext>
            </a:extLst>
          </p:cNvPr>
          <p:cNvSpPr>
            <a:spLocks noGrp="1"/>
          </p:cNvSpPr>
          <p:nvPr>
            <p:ph type="title"/>
          </p:nvPr>
        </p:nvSpPr>
        <p:spPr/>
        <p:txBody>
          <a:bodyPr/>
          <a:lstStyle/>
          <a:p>
            <a:r>
              <a:rPr lang="en-US" dirty="0"/>
              <a:t> </a:t>
            </a:r>
            <a:r>
              <a:rPr lang="en-US" dirty="0">
                <a:solidFill>
                  <a:schemeClr val="tx1"/>
                </a:solidFill>
              </a:rPr>
              <a:t>Collection Policy and Procedures</a:t>
            </a:r>
            <a:endParaRPr lang="th-TH" dirty="0">
              <a:solidFill>
                <a:schemeClr val="tx1"/>
              </a:solidFill>
            </a:endParaRPr>
          </a:p>
        </p:txBody>
      </p:sp>
      <p:sp>
        <p:nvSpPr>
          <p:cNvPr id="3" name="ตัวแทนเนื้อหา 2">
            <a:extLst>
              <a:ext uri="{FF2B5EF4-FFF2-40B4-BE49-F238E27FC236}">
                <a16:creationId xmlns:a16="http://schemas.microsoft.com/office/drawing/2014/main" id="{CDCDB136-7E19-48DA-E55B-0C530C62949C}"/>
              </a:ext>
            </a:extLst>
          </p:cNvPr>
          <p:cNvSpPr>
            <a:spLocks noGrp="1"/>
          </p:cNvSpPr>
          <p:nvPr>
            <p:ph idx="1"/>
          </p:nvPr>
        </p:nvSpPr>
        <p:spPr>
          <a:xfrm>
            <a:off x="0" y="1488613"/>
            <a:ext cx="11514666" cy="3880773"/>
          </a:xfrm>
        </p:spPr>
        <p:txBody>
          <a:bodyPr>
            <a:noAutofit/>
          </a:bodyPr>
          <a:lstStyle/>
          <a:p>
            <a:r>
              <a:rPr lang="en-US" sz="2800" dirty="0"/>
              <a:t>The firm determines its overall collection policy by the combination of collection procedures it undertakes. These procedures include such things as letters, faxes, phone calls, personal visits, and legal action. One of the principal policy variables is the amount of money spent on collection procedures. Within a range, the greater the relative amount expended, the lower the proportion of bad-debt losses, and the shorter the average collection period, all other things being the same</a:t>
            </a:r>
            <a:endParaRPr lang="th-TH" sz="2800" dirty="0"/>
          </a:p>
        </p:txBody>
      </p:sp>
    </p:spTree>
    <p:extLst>
      <p:ext uri="{BB962C8B-B14F-4D97-AF65-F5344CB8AC3E}">
        <p14:creationId xmlns:p14="http://schemas.microsoft.com/office/powerpoint/2010/main" val="14870311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1ED37B72-7459-9DD3-25E6-D1A83EBD55AB}"/>
              </a:ext>
            </a:extLst>
          </p:cNvPr>
          <p:cNvSpPr>
            <a:spLocks noGrp="1"/>
          </p:cNvSpPr>
          <p:nvPr>
            <p:ph type="title"/>
          </p:nvPr>
        </p:nvSpPr>
        <p:spPr/>
        <p:txBody>
          <a:bodyPr/>
          <a:lstStyle/>
          <a:p>
            <a:r>
              <a:rPr lang="en-US" dirty="0"/>
              <a:t>Relationship between amount of bad-debt losses and collection expenditures</a:t>
            </a:r>
            <a:endParaRPr lang="th-TH" dirty="0"/>
          </a:p>
        </p:txBody>
      </p:sp>
      <p:pic>
        <p:nvPicPr>
          <p:cNvPr id="5" name="ตัวแทนเนื้อหา 4">
            <a:extLst>
              <a:ext uri="{FF2B5EF4-FFF2-40B4-BE49-F238E27FC236}">
                <a16:creationId xmlns:a16="http://schemas.microsoft.com/office/drawing/2014/main" id="{E1843140-D78C-5461-448B-8D8983BCFC4E}"/>
              </a:ext>
            </a:extLst>
          </p:cNvPr>
          <p:cNvPicPr>
            <a:picLocks noGrp="1" noChangeAspect="1"/>
          </p:cNvPicPr>
          <p:nvPr>
            <p:ph idx="1"/>
          </p:nvPr>
        </p:nvPicPr>
        <p:blipFill>
          <a:blip r:embed="rId2"/>
          <a:stretch>
            <a:fillRect/>
          </a:stretch>
        </p:blipFill>
        <p:spPr>
          <a:xfrm>
            <a:off x="462116" y="1825625"/>
            <a:ext cx="11090787" cy="4351338"/>
          </a:xfrm>
        </p:spPr>
      </p:pic>
    </p:spTree>
    <p:extLst>
      <p:ext uri="{BB962C8B-B14F-4D97-AF65-F5344CB8AC3E}">
        <p14:creationId xmlns:p14="http://schemas.microsoft.com/office/powerpoint/2010/main" val="18518649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377CA1C1-FEBE-762C-E667-E30BD95A5EC1}"/>
              </a:ext>
            </a:extLst>
          </p:cNvPr>
          <p:cNvSpPr>
            <a:spLocks noGrp="1"/>
          </p:cNvSpPr>
          <p:nvPr>
            <p:ph type="title"/>
          </p:nvPr>
        </p:nvSpPr>
        <p:spPr/>
        <p:txBody>
          <a:bodyPr/>
          <a:lstStyle/>
          <a:p>
            <a:r>
              <a:rPr lang="en-US" dirty="0">
                <a:solidFill>
                  <a:schemeClr val="tx1"/>
                </a:solidFill>
              </a:rPr>
              <a:t>Credit and Collection Policies</a:t>
            </a:r>
            <a:endParaRPr lang="th-TH" dirty="0">
              <a:solidFill>
                <a:schemeClr val="tx1"/>
              </a:solidFill>
            </a:endParaRPr>
          </a:p>
        </p:txBody>
      </p:sp>
      <p:sp>
        <p:nvSpPr>
          <p:cNvPr id="3" name="ตัวแทนเนื้อหา 2">
            <a:extLst>
              <a:ext uri="{FF2B5EF4-FFF2-40B4-BE49-F238E27FC236}">
                <a16:creationId xmlns:a16="http://schemas.microsoft.com/office/drawing/2014/main" id="{FDD84803-368F-D24E-42E6-AC58D3D10FCF}"/>
              </a:ext>
            </a:extLst>
          </p:cNvPr>
          <p:cNvSpPr>
            <a:spLocks noGrp="1"/>
          </p:cNvSpPr>
          <p:nvPr>
            <p:ph idx="1"/>
          </p:nvPr>
        </p:nvSpPr>
        <p:spPr>
          <a:xfrm>
            <a:off x="677334" y="2160589"/>
            <a:ext cx="10993556" cy="3880773"/>
          </a:xfrm>
        </p:spPr>
        <p:txBody>
          <a:bodyPr>
            <a:noAutofit/>
          </a:bodyPr>
          <a:lstStyle/>
          <a:p>
            <a:r>
              <a:rPr lang="en-US" sz="2800" dirty="0"/>
              <a:t>We see that the credit and collection policies of a firm involve several decisions: (1) the quality of the account accepted; (2) the length of the credit period; (3) the size of the cash discount given; (4) any special terms, such as seasonal </a:t>
            </a:r>
            <a:r>
              <a:rPr lang="en-US" sz="2800" dirty="0" err="1"/>
              <a:t>datings</a:t>
            </a:r>
            <a:r>
              <a:rPr lang="en-US" sz="2800" dirty="0"/>
              <a:t>; and (5) the level of collection expenditures. In each case, the decision should involve a comparison of possible gains from a change in policy with the cost of the change. Optimal credit and collection policies would be those that resulted in the marginal gains equaling the marginal costs.</a:t>
            </a:r>
            <a:endParaRPr lang="th-TH" sz="2800" dirty="0"/>
          </a:p>
        </p:txBody>
      </p:sp>
    </p:spTree>
    <p:extLst>
      <p:ext uri="{BB962C8B-B14F-4D97-AF65-F5344CB8AC3E}">
        <p14:creationId xmlns:p14="http://schemas.microsoft.com/office/powerpoint/2010/main" val="41836671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F03D8E59-41F9-0E88-4AE9-14B7DAB594FF}"/>
              </a:ext>
            </a:extLst>
          </p:cNvPr>
          <p:cNvSpPr>
            <a:spLocks noGrp="1"/>
          </p:cNvSpPr>
          <p:nvPr>
            <p:ph type="title"/>
          </p:nvPr>
        </p:nvSpPr>
        <p:spPr>
          <a:xfrm>
            <a:off x="677333" y="609600"/>
            <a:ext cx="11406511" cy="1320800"/>
          </a:xfrm>
        </p:spPr>
        <p:txBody>
          <a:bodyPr>
            <a:normAutofit fontScale="90000"/>
          </a:bodyPr>
          <a:lstStyle/>
          <a:p>
            <a:r>
              <a:rPr lang="en-US" dirty="0">
                <a:solidFill>
                  <a:schemeClr val="tx1"/>
                </a:solidFill>
              </a:rPr>
              <a:t>Relationship of sales, average collection period, bad-debt losses, and profits to the quality of account rejected</a:t>
            </a:r>
            <a:endParaRPr lang="th-TH" dirty="0">
              <a:solidFill>
                <a:schemeClr val="tx1"/>
              </a:solidFill>
            </a:endParaRPr>
          </a:p>
        </p:txBody>
      </p:sp>
      <p:pic>
        <p:nvPicPr>
          <p:cNvPr id="5" name="ตัวแทนเนื้อหา 4">
            <a:extLst>
              <a:ext uri="{FF2B5EF4-FFF2-40B4-BE49-F238E27FC236}">
                <a16:creationId xmlns:a16="http://schemas.microsoft.com/office/drawing/2014/main" id="{AE91F929-244B-8A04-DA7A-50754B10A85C}"/>
              </a:ext>
            </a:extLst>
          </p:cNvPr>
          <p:cNvPicPr>
            <a:picLocks noGrp="1" noChangeAspect="1"/>
          </p:cNvPicPr>
          <p:nvPr>
            <p:ph idx="1"/>
          </p:nvPr>
        </p:nvPicPr>
        <p:blipFill>
          <a:blip r:embed="rId2"/>
          <a:stretch>
            <a:fillRect/>
          </a:stretch>
        </p:blipFill>
        <p:spPr>
          <a:xfrm>
            <a:off x="3274883" y="1825625"/>
            <a:ext cx="5642234" cy="4351338"/>
          </a:xfrm>
        </p:spPr>
      </p:pic>
    </p:spTree>
    <p:extLst>
      <p:ext uri="{BB962C8B-B14F-4D97-AF65-F5344CB8AC3E}">
        <p14:creationId xmlns:p14="http://schemas.microsoft.com/office/powerpoint/2010/main" val="1224307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22000364-7E3B-8401-D984-F324A857E2BD}"/>
              </a:ext>
            </a:extLst>
          </p:cNvPr>
          <p:cNvSpPr>
            <a:spLocks noGrp="1"/>
          </p:cNvSpPr>
          <p:nvPr>
            <p:ph type="title"/>
          </p:nvPr>
        </p:nvSpPr>
        <p:spPr/>
        <p:txBody>
          <a:bodyPr/>
          <a:lstStyle/>
          <a:p>
            <a:r>
              <a:rPr lang="en-US" dirty="0">
                <a:solidFill>
                  <a:schemeClr val="tx1"/>
                </a:solidFill>
              </a:rPr>
              <a:t>Analyzing the Credit Applicant</a:t>
            </a:r>
            <a:endParaRPr lang="th-TH" dirty="0">
              <a:solidFill>
                <a:schemeClr val="tx1"/>
              </a:solidFill>
            </a:endParaRPr>
          </a:p>
        </p:txBody>
      </p:sp>
      <p:sp>
        <p:nvSpPr>
          <p:cNvPr id="3" name="ตัวแทนเนื้อหา 2">
            <a:extLst>
              <a:ext uri="{FF2B5EF4-FFF2-40B4-BE49-F238E27FC236}">
                <a16:creationId xmlns:a16="http://schemas.microsoft.com/office/drawing/2014/main" id="{79D8BD56-5E98-A493-07DA-EA98B428A6DE}"/>
              </a:ext>
            </a:extLst>
          </p:cNvPr>
          <p:cNvSpPr>
            <a:spLocks noGrp="1"/>
          </p:cNvSpPr>
          <p:nvPr>
            <p:ph idx="1"/>
          </p:nvPr>
        </p:nvSpPr>
        <p:spPr>
          <a:xfrm>
            <a:off x="98323" y="1297858"/>
            <a:ext cx="12093677" cy="4879105"/>
          </a:xfrm>
        </p:spPr>
        <p:txBody>
          <a:bodyPr>
            <a:noAutofit/>
          </a:bodyPr>
          <a:lstStyle/>
          <a:p>
            <a:r>
              <a:rPr lang="en-US" sz="2800" dirty="0"/>
              <a:t>Financial Statements. At the time of the prospective sale, the seller may request financial statements, one of the most desirable sources of information for credit analysis. Frequently, there is a correlation between a company’s refusal to provide statements and a weak financial position.</a:t>
            </a:r>
          </a:p>
          <a:p>
            <a:r>
              <a:rPr lang="en-US" sz="2800" dirty="0"/>
              <a:t>Credit Ratings and Reports. In addition to financial statements, credit ratings are available from various credit reporting agencies</a:t>
            </a:r>
          </a:p>
          <a:p>
            <a:r>
              <a:rPr lang="en-US" sz="2800" dirty="0"/>
              <a:t>Bank Checking. Another source of credit information for the credit analyst checking on a particular firm is the firm’s bank.</a:t>
            </a:r>
          </a:p>
          <a:p>
            <a:r>
              <a:rPr lang="en-US" sz="2800" dirty="0"/>
              <a:t>Trade Checking. Credit information is frequently exchanged among companies selling to the same customer.</a:t>
            </a:r>
          </a:p>
          <a:p>
            <a:r>
              <a:rPr lang="en-US" sz="2800" dirty="0"/>
              <a:t>The Company’s Own Experience.</a:t>
            </a:r>
            <a:endParaRPr lang="th-TH" sz="2800" dirty="0"/>
          </a:p>
        </p:txBody>
      </p:sp>
    </p:spTree>
    <p:extLst>
      <p:ext uri="{BB962C8B-B14F-4D97-AF65-F5344CB8AC3E}">
        <p14:creationId xmlns:p14="http://schemas.microsoft.com/office/powerpoint/2010/main" val="35235084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0184C395-D941-9B5E-D127-8DFF92D4E3DF}"/>
              </a:ext>
            </a:extLst>
          </p:cNvPr>
          <p:cNvSpPr>
            <a:spLocks noGrp="1"/>
          </p:cNvSpPr>
          <p:nvPr>
            <p:ph type="title"/>
          </p:nvPr>
        </p:nvSpPr>
        <p:spPr/>
        <p:txBody>
          <a:bodyPr/>
          <a:lstStyle/>
          <a:p>
            <a:r>
              <a:rPr lang="en-US" dirty="0">
                <a:solidFill>
                  <a:schemeClr val="tx1"/>
                </a:solidFill>
              </a:rPr>
              <a:t>Credit Analysis</a:t>
            </a:r>
            <a:endParaRPr lang="th-TH" dirty="0">
              <a:solidFill>
                <a:schemeClr val="tx1"/>
              </a:solidFill>
            </a:endParaRPr>
          </a:p>
        </p:txBody>
      </p:sp>
      <p:sp>
        <p:nvSpPr>
          <p:cNvPr id="3" name="ตัวแทนเนื้อหา 2">
            <a:extLst>
              <a:ext uri="{FF2B5EF4-FFF2-40B4-BE49-F238E27FC236}">
                <a16:creationId xmlns:a16="http://schemas.microsoft.com/office/drawing/2014/main" id="{D00EA5B4-EA92-1902-AF94-06637E2BF546}"/>
              </a:ext>
            </a:extLst>
          </p:cNvPr>
          <p:cNvSpPr>
            <a:spLocks noGrp="1"/>
          </p:cNvSpPr>
          <p:nvPr>
            <p:ph idx="1"/>
          </p:nvPr>
        </p:nvSpPr>
        <p:spPr>
          <a:xfrm>
            <a:off x="334297" y="1393672"/>
            <a:ext cx="11720051" cy="3880773"/>
          </a:xfrm>
        </p:spPr>
        <p:txBody>
          <a:bodyPr>
            <a:noAutofit/>
          </a:bodyPr>
          <a:lstStyle/>
          <a:p>
            <a:r>
              <a:rPr lang="en-US" sz="2800" dirty="0"/>
              <a:t>Having collected credit information, the firm must make a credit analysis of the applicant. In practice, the collection of information and its analysis are closely related</a:t>
            </a:r>
          </a:p>
          <a:p>
            <a:pPr lvl="1"/>
            <a:r>
              <a:rPr lang="en-US" sz="2800" dirty="0"/>
              <a:t>Sequential Investigation Process. The amount of information collected should be determined in relation to the expected profit from an order and the cost of investigation</a:t>
            </a:r>
          </a:p>
          <a:p>
            <a:pPr lvl="1"/>
            <a:r>
              <a:rPr lang="en-US" sz="2800" dirty="0"/>
              <a:t>Credit-Scoring Systems. Quantitative approaches have been developed to estimate the ability of businesses to service credit granted to them</a:t>
            </a:r>
            <a:endParaRPr lang="th-TH" sz="2800" dirty="0"/>
          </a:p>
        </p:txBody>
      </p:sp>
    </p:spTree>
    <p:extLst>
      <p:ext uri="{BB962C8B-B14F-4D97-AF65-F5344CB8AC3E}">
        <p14:creationId xmlns:p14="http://schemas.microsoft.com/office/powerpoint/2010/main" val="33300045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10A0E537-1823-4C18-6C3C-0FC8987706A3}"/>
              </a:ext>
            </a:extLst>
          </p:cNvPr>
          <p:cNvSpPr>
            <a:spLocks noGrp="1"/>
          </p:cNvSpPr>
          <p:nvPr>
            <p:ph type="title"/>
          </p:nvPr>
        </p:nvSpPr>
        <p:spPr>
          <a:xfrm>
            <a:off x="-1" y="0"/>
            <a:ext cx="11552903" cy="1325563"/>
          </a:xfrm>
        </p:spPr>
        <p:txBody>
          <a:bodyPr/>
          <a:lstStyle/>
          <a:p>
            <a:r>
              <a:rPr lang="en-US" dirty="0">
                <a:solidFill>
                  <a:schemeClr val="tx1"/>
                </a:solidFill>
              </a:rPr>
              <a:t>Example </a:t>
            </a:r>
            <a:r>
              <a:rPr lang="en-US" sz="2000" dirty="0">
                <a:solidFill>
                  <a:schemeClr val="tx1"/>
                </a:solidFill>
              </a:rPr>
              <a:t>Sequential investigation process: who should we accept as a credit customer</a:t>
            </a:r>
            <a:endParaRPr lang="th-TH" dirty="0">
              <a:solidFill>
                <a:schemeClr val="tx1"/>
              </a:solidFill>
            </a:endParaRPr>
          </a:p>
        </p:txBody>
      </p:sp>
      <p:pic>
        <p:nvPicPr>
          <p:cNvPr id="5" name="ตัวแทนเนื้อหา 4">
            <a:extLst>
              <a:ext uri="{FF2B5EF4-FFF2-40B4-BE49-F238E27FC236}">
                <a16:creationId xmlns:a16="http://schemas.microsoft.com/office/drawing/2014/main" id="{914C0553-6CC3-F855-FFAF-88E8E14F9AB4}"/>
              </a:ext>
            </a:extLst>
          </p:cNvPr>
          <p:cNvPicPr>
            <a:picLocks noGrp="1" noChangeAspect="1"/>
          </p:cNvPicPr>
          <p:nvPr>
            <p:ph idx="1"/>
          </p:nvPr>
        </p:nvPicPr>
        <p:blipFill>
          <a:blip r:embed="rId2"/>
          <a:stretch>
            <a:fillRect/>
          </a:stretch>
        </p:blipFill>
        <p:spPr>
          <a:xfrm>
            <a:off x="1130711" y="786581"/>
            <a:ext cx="10333702" cy="6071419"/>
          </a:xfrm>
        </p:spPr>
      </p:pic>
    </p:spTree>
    <p:extLst>
      <p:ext uri="{BB962C8B-B14F-4D97-AF65-F5344CB8AC3E}">
        <p14:creationId xmlns:p14="http://schemas.microsoft.com/office/powerpoint/2010/main" val="5349037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F220238E-5D29-4976-910E-95B335696F18}"/>
              </a:ext>
            </a:extLst>
          </p:cNvPr>
          <p:cNvSpPr>
            <a:spLocks noGrp="1"/>
          </p:cNvSpPr>
          <p:nvPr>
            <p:ph type="title"/>
          </p:nvPr>
        </p:nvSpPr>
        <p:spPr>
          <a:xfrm>
            <a:off x="309716" y="0"/>
            <a:ext cx="10515600" cy="1325563"/>
          </a:xfrm>
        </p:spPr>
        <p:txBody>
          <a:bodyPr/>
          <a:lstStyle/>
          <a:p>
            <a:r>
              <a:rPr lang="en-US" dirty="0">
                <a:solidFill>
                  <a:schemeClr val="tx1"/>
                </a:solidFill>
              </a:rPr>
              <a:t>Inventory Management and Control</a:t>
            </a:r>
            <a:endParaRPr lang="th-TH" dirty="0">
              <a:solidFill>
                <a:schemeClr val="tx1"/>
              </a:solidFill>
            </a:endParaRPr>
          </a:p>
        </p:txBody>
      </p:sp>
      <p:sp>
        <p:nvSpPr>
          <p:cNvPr id="3" name="ตัวแทนเนื้อหา 2">
            <a:extLst>
              <a:ext uri="{FF2B5EF4-FFF2-40B4-BE49-F238E27FC236}">
                <a16:creationId xmlns:a16="http://schemas.microsoft.com/office/drawing/2014/main" id="{C9301CB9-C5DB-6A3E-9C6A-2629A3A4EEF0}"/>
              </a:ext>
            </a:extLst>
          </p:cNvPr>
          <p:cNvSpPr>
            <a:spLocks noGrp="1"/>
          </p:cNvSpPr>
          <p:nvPr>
            <p:ph idx="1"/>
          </p:nvPr>
        </p:nvSpPr>
        <p:spPr>
          <a:xfrm>
            <a:off x="216310" y="1071716"/>
            <a:ext cx="11137490" cy="5105247"/>
          </a:xfrm>
        </p:spPr>
        <p:txBody>
          <a:bodyPr/>
          <a:lstStyle/>
          <a:p>
            <a:r>
              <a:rPr lang="en-US" sz="2400" dirty="0"/>
              <a:t>Classification: What to Control : ABC method of inventory control Method that controls expensive inventory items more closely than less expensive items. </a:t>
            </a:r>
          </a:p>
          <a:p>
            <a:pPr marL="0" indent="0">
              <a:buNone/>
            </a:pPr>
            <a:endParaRPr lang="th-TH" dirty="0"/>
          </a:p>
        </p:txBody>
      </p:sp>
      <p:pic>
        <p:nvPicPr>
          <p:cNvPr id="5" name="รูปภาพ 4">
            <a:extLst>
              <a:ext uri="{FF2B5EF4-FFF2-40B4-BE49-F238E27FC236}">
                <a16:creationId xmlns:a16="http://schemas.microsoft.com/office/drawing/2014/main" id="{16BCC1D3-5499-E102-F27F-CB24742FD087}"/>
              </a:ext>
            </a:extLst>
          </p:cNvPr>
          <p:cNvPicPr>
            <a:picLocks noChangeAspect="1"/>
          </p:cNvPicPr>
          <p:nvPr/>
        </p:nvPicPr>
        <p:blipFill>
          <a:blip r:embed="rId2"/>
          <a:stretch>
            <a:fillRect/>
          </a:stretch>
        </p:blipFill>
        <p:spPr>
          <a:xfrm>
            <a:off x="1946787" y="2163097"/>
            <a:ext cx="8878529" cy="4694903"/>
          </a:xfrm>
          <a:prstGeom prst="rect">
            <a:avLst/>
          </a:prstGeom>
        </p:spPr>
      </p:pic>
    </p:spTree>
    <p:extLst>
      <p:ext uri="{BB962C8B-B14F-4D97-AF65-F5344CB8AC3E}">
        <p14:creationId xmlns:p14="http://schemas.microsoft.com/office/powerpoint/2010/main" val="30354782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50671D1D-A69F-C7F1-29C5-855E6626CCC4}"/>
              </a:ext>
            </a:extLst>
          </p:cNvPr>
          <p:cNvSpPr>
            <a:spLocks noGrp="1"/>
          </p:cNvSpPr>
          <p:nvPr>
            <p:ph idx="1"/>
          </p:nvPr>
        </p:nvSpPr>
        <p:spPr>
          <a:xfrm>
            <a:off x="383458" y="442452"/>
            <a:ext cx="10970342" cy="5734511"/>
          </a:xfrm>
        </p:spPr>
        <p:txBody>
          <a:bodyPr>
            <a:noAutofit/>
          </a:bodyPr>
          <a:lstStyle/>
          <a:p>
            <a:r>
              <a:rPr lang="en-US" sz="2400" dirty="0"/>
              <a:t>Economic Order Quantity: How Much to Order</a:t>
            </a:r>
          </a:p>
          <a:p>
            <a:pPr marL="0" indent="0">
              <a:buNone/>
            </a:pPr>
            <a:r>
              <a:rPr lang="en-US" sz="2400" dirty="0"/>
              <a:t>   component</a:t>
            </a:r>
          </a:p>
          <a:p>
            <a:pPr marL="0" indent="0">
              <a:buNone/>
            </a:pPr>
            <a:r>
              <a:rPr lang="en-US" sz="2400" dirty="0"/>
              <a:t>  - Order cost</a:t>
            </a:r>
          </a:p>
          <a:p>
            <a:pPr>
              <a:buFontTx/>
              <a:buChar char="-"/>
            </a:pPr>
            <a:r>
              <a:rPr lang="en-US" sz="2400" dirty="0"/>
              <a:t>Carry cost</a:t>
            </a:r>
          </a:p>
          <a:p>
            <a:pPr marL="0" indent="0">
              <a:buNone/>
            </a:pPr>
            <a:r>
              <a:rPr lang="en-US" sz="2400" dirty="0"/>
              <a:t> If usage of an inventory item is at a steady rate over a period of time and there is no safety stock, average inventory (in units) can be expressed as</a:t>
            </a:r>
          </a:p>
          <a:p>
            <a:pPr marL="0" indent="0">
              <a:buNone/>
            </a:pPr>
            <a:r>
              <a:rPr lang="en-US" sz="2400" dirty="0"/>
              <a:t>***************Average inventory = Q/2</a:t>
            </a:r>
          </a:p>
          <a:p>
            <a:pPr marL="0" indent="0">
              <a:buNone/>
            </a:pPr>
            <a:endParaRPr lang="en-US" sz="2400" dirty="0"/>
          </a:p>
          <a:p>
            <a:pPr marL="0" indent="0">
              <a:buNone/>
            </a:pPr>
            <a:r>
              <a:rPr lang="en-US" sz="2400" dirty="0"/>
              <a:t>where Q is the quantity ordered and is assumed to be constant for the planning period. This situation is illustrated in Figure 10.6. Although the quantity demanded is a step function, we assume for analytical purposes that it can be approximated by a straight line. We see that when a zero level of inventory is reached, a new order of Q items arrives.</a:t>
            </a:r>
            <a:endParaRPr lang="th-TH" sz="2400" dirty="0"/>
          </a:p>
        </p:txBody>
      </p:sp>
    </p:spTree>
    <p:extLst>
      <p:ext uri="{BB962C8B-B14F-4D97-AF65-F5344CB8AC3E}">
        <p14:creationId xmlns:p14="http://schemas.microsoft.com/office/powerpoint/2010/main" val="23281632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ตัวแทนเนื้อหา 4">
            <a:extLst>
              <a:ext uri="{FF2B5EF4-FFF2-40B4-BE49-F238E27FC236}">
                <a16:creationId xmlns:a16="http://schemas.microsoft.com/office/drawing/2014/main" id="{74DA3492-4031-1B50-64EE-FF4C6B087CF2}"/>
              </a:ext>
            </a:extLst>
          </p:cNvPr>
          <p:cNvPicPr>
            <a:picLocks noGrp="1" noChangeAspect="1"/>
          </p:cNvPicPr>
          <p:nvPr>
            <p:ph idx="1"/>
          </p:nvPr>
        </p:nvPicPr>
        <p:blipFill>
          <a:blip r:embed="rId2"/>
          <a:stretch>
            <a:fillRect/>
          </a:stretch>
        </p:blipFill>
        <p:spPr>
          <a:xfrm>
            <a:off x="698089" y="157316"/>
            <a:ext cx="10766323" cy="5725165"/>
          </a:xfrm>
        </p:spPr>
      </p:pic>
      <p:sp>
        <p:nvSpPr>
          <p:cNvPr id="7" name="กล่องข้อความ 6">
            <a:extLst>
              <a:ext uri="{FF2B5EF4-FFF2-40B4-BE49-F238E27FC236}">
                <a16:creationId xmlns:a16="http://schemas.microsoft.com/office/drawing/2014/main" id="{9BC5E395-2D6F-65CC-6E12-7C4160EA3FAE}"/>
              </a:ext>
            </a:extLst>
          </p:cNvPr>
          <p:cNvSpPr txBox="1"/>
          <p:nvPr/>
        </p:nvSpPr>
        <p:spPr>
          <a:xfrm>
            <a:off x="471948" y="5962887"/>
            <a:ext cx="10874477" cy="523220"/>
          </a:xfrm>
          <a:prstGeom prst="rect">
            <a:avLst/>
          </a:prstGeom>
          <a:noFill/>
        </p:spPr>
        <p:txBody>
          <a:bodyPr wrap="square">
            <a:spAutoFit/>
          </a:bodyPr>
          <a:lstStyle/>
          <a:p>
            <a:r>
              <a:rPr lang="en-US" dirty="0"/>
              <a:t>Order quantity example with certain, steady demand and no safety </a:t>
            </a:r>
            <a:r>
              <a:rPr lang="en-US" dirty="0" err="1"/>
              <a:t>stocK</a:t>
            </a:r>
            <a:endParaRPr lang="th-TH" dirty="0"/>
          </a:p>
        </p:txBody>
      </p:sp>
    </p:spTree>
    <p:extLst>
      <p:ext uri="{BB962C8B-B14F-4D97-AF65-F5344CB8AC3E}">
        <p14:creationId xmlns:p14="http://schemas.microsoft.com/office/powerpoint/2010/main" val="28770792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97BC6F4C-BE10-9E8C-1389-E5513C47A254}"/>
              </a:ext>
            </a:extLst>
          </p:cNvPr>
          <p:cNvSpPr>
            <a:spLocks noGrp="1"/>
          </p:cNvSpPr>
          <p:nvPr>
            <p:ph type="title"/>
          </p:nvPr>
        </p:nvSpPr>
        <p:spPr/>
        <p:txBody>
          <a:bodyPr/>
          <a:lstStyle/>
          <a:p>
            <a:r>
              <a:rPr lang="en-US" dirty="0">
                <a:solidFill>
                  <a:schemeClr val="tx1"/>
                </a:solidFill>
              </a:rPr>
              <a:t>Objectives</a:t>
            </a:r>
            <a:endParaRPr lang="th-TH" dirty="0">
              <a:solidFill>
                <a:schemeClr val="tx1"/>
              </a:solidFill>
            </a:endParaRPr>
          </a:p>
        </p:txBody>
      </p:sp>
      <p:sp>
        <p:nvSpPr>
          <p:cNvPr id="3" name="ตัวแทนเนื้อหา 2">
            <a:extLst>
              <a:ext uri="{FF2B5EF4-FFF2-40B4-BE49-F238E27FC236}">
                <a16:creationId xmlns:a16="http://schemas.microsoft.com/office/drawing/2014/main" id="{AA7E97C0-CD55-540B-5B14-24FC3EDB1149}"/>
              </a:ext>
            </a:extLst>
          </p:cNvPr>
          <p:cNvSpPr>
            <a:spLocks noGrp="1"/>
          </p:cNvSpPr>
          <p:nvPr>
            <p:ph idx="1"/>
          </p:nvPr>
        </p:nvSpPr>
        <p:spPr>
          <a:xfrm>
            <a:off x="677334" y="1278195"/>
            <a:ext cx="11750640" cy="4763168"/>
          </a:xfrm>
        </p:spPr>
        <p:txBody>
          <a:bodyPr>
            <a:noAutofit/>
          </a:bodyPr>
          <a:lstStyle/>
          <a:p>
            <a:r>
              <a:rPr lang="en-US" sz="2400" dirty="0"/>
              <a:t> List the key factors that can be varied in a firm’s credit policy, and understand the trade-off between profitability and costs involved. </a:t>
            </a:r>
          </a:p>
          <a:p>
            <a:r>
              <a:rPr lang="en-US" sz="2400" dirty="0"/>
              <a:t> Explain how the level of investment in accounts receivable is affected by the firm’s credit policies. </a:t>
            </a:r>
          </a:p>
          <a:p>
            <a:r>
              <a:rPr lang="en-US" sz="2400" dirty="0"/>
              <a:t> Critically evaluate proposed changes in credit policy, including changes in credit standards, credit period, and cash discount. </a:t>
            </a:r>
          </a:p>
          <a:p>
            <a:r>
              <a:rPr lang="en-US" sz="2400" dirty="0"/>
              <a:t> Describe possible sources of information on credit applicants and how you might use the information to analyze a credit applicant. </a:t>
            </a:r>
          </a:p>
          <a:p>
            <a:r>
              <a:rPr lang="en-US" sz="2400" dirty="0"/>
              <a:t> Identify the various types of inventories and discuss the advantages and disadvantages to increasing/decreasing inventories. </a:t>
            </a:r>
          </a:p>
          <a:p>
            <a:r>
              <a:rPr lang="en-US" sz="2400" dirty="0"/>
              <a:t> Define, explain, and illustrate the key concepts and calculations necessary for effective inventory management and control, including classification, economic order quantity (EOQ), order point, safety stock, and just-in-time (JIT)</a:t>
            </a:r>
            <a:endParaRPr lang="th-TH" sz="2400" dirty="0"/>
          </a:p>
        </p:txBody>
      </p:sp>
    </p:spTree>
    <p:extLst>
      <p:ext uri="{BB962C8B-B14F-4D97-AF65-F5344CB8AC3E}">
        <p14:creationId xmlns:p14="http://schemas.microsoft.com/office/powerpoint/2010/main" val="12708419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Rectangle 2"/>
          <p:cNvSpPr>
            <a:spLocks noGrp="1" noChangeArrowheads="1"/>
          </p:cNvSpPr>
          <p:nvPr>
            <p:ph type="title"/>
          </p:nvPr>
        </p:nvSpPr>
        <p:spPr>
          <a:xfrm>
            <a:off x="759542" y="-26782"/>
            <a:ext cx="10515600" cy="1325563"/>
          </a:xfrm>
        </p:spPr>
        <p:txBody>
          <a:bodyPr/>
          <a:lstStyle/>
          <a:p>
            <a:pPr eaLnBrk="1" hangingPunct="1"/>
            <a:r>
              <a:rPr lang="en-US" dirty="0">
                <a:solidFill>
                  <a:schemeClr val="tx1"/>
                </a:solidFill>
              </a:rPr>
              <a:t>Economic Order Quantity</a:t>
            </a:r>
            <a:endParaRPr lang="th-TH" dirty="0">
              <a:solidFill>
                <a:schemeClr val="tx1"/>
              </a:solidFill>
            </a:endParaRPr>
          </a:p>
        </p:txBody>
      </p:sp>
      <p:sp>
        <p:nvSpPr>
          <p:cNvPr id="9218" name="Footer Placeholder 4"/>
          <p:cNvSpPr>
            <a:spLocks noGrp="1"/>
          </p:cNvSpPr>
          <p:nvPr>
            <p:ph type="ftr" sz="quarter" idx="11"/>
          </p:nvPr>
        </p:nvSpPr>
        <p:spPr>
          <a:noFill/>
        </p:spPr>
        <p:txBody>
          <a:bodyPr/>
          <a:lstStyle/>
          <a:p>
            <a:r>
              <a:rPr lang="en-US"/>
              <a:t>การจัดการผลิตและดำเนินงาน</a:t>
            </a:r>
            <a:endParaRPr lang="th-TH"/>
          </a:p>
        </p:txBody>
      </p:sp>
      <p:sp>
        <p:nvSpPr>
          <p:cNvPr id="9219" name="Slide Number Placeholder 5"/>
          <p:cNvSpPr>
            <a:spLocks noGrp="1"/>
          </p:cNvSpPr>
          <p:nvPr>
            <p:ph type="sldNum" sz="quarter" idx="12"/>
          </p:nvPr>
        </p:nvSpPr>
        <p:spPr>
          <a:noFill/>
        </p:spPr>
        <p:txBody>
          <a:bodyPr/>
          <a:lstStyle/>
          <a:p>
            <a:fld id="{F4EE395F-591B-4B6C-AF99-1200C664CD18}" type="slidenum">
              <a:rPr lang="en-US"/>
              <a:pPr/>
              <a:t>20</a:t>
            </a:fld>
            <a:endParaRPr lang="th-TH"/>
          </a:p>
        </p:txBody>
      </p:sp>
      <p:sp>
        <p:nvSpPr>
          <p:cNvPr id="9221" name="Line 3"/>
          <p:cNvSpPr>
            <a:spLocks noChangeShapeType="1"/>
          </p:cNvSpPr>
          <p:nvPr/>
        </p:nvSpPr>
        <p:spPr bwMode="auto">
          <a:xfrm>
            <a:off x="2279650" y="1412876"/>
            <a:ext cx="0" cy="4824413"/>
          </a:xfrm>
          <a:prstGeom prst="line">
            <a:avLst/>
          </a:prstGeom>
          <a:noFill/>
          <a:ln w="9525">
            <a:solidFill>
              <a:schemeClr val="tx1"/>
            </a:solidFill>
            <a:round/>
            <a:headEnd/>
            <a:tailEnd/>
          </a:ln>
        </p:spPr>
        <p:txBody>
          <a:bodyPr/>
          <a:lstStyle/>
          <a:p>
            <a:endParaRPr lang="en-US"/>
          </a:p>
        </p:txBody>
      </p:sp>
      <p:sp>
        <p:nvSpPr>
          <p:cNvPr id="9222" name="Line 4"/>
          <p:cNvSpPr>
            <a:spLocks noChangeShapeType="1"/>
          </p:cNvSpPr>
          <p:nvPr/>
        </p:nvSpPr>
        <p:spPr bwMode="auto">
          <a:xfrm>
            <a:off x="2279651" y="6237288"/>
            <a:ext cx="7993063" cy="0"/>
          </a:xfrm>
          <a:prstGeom prst="line">
            <a:avLst/>
          </a:prstGeom>
          <a:noFill/>
          <a:ln w="9525">
            <a:solidFill>
              <a:schemeClr val="tx1"/>
            </a:solidFill>
            <a:round/>
            <a:headEnd/>
            <a:tailEnd/>
          </a:ln>
        </p:spPr>
        <p:txBody>
          <a:bodyPr/>
          <a:lstStyle/>
          <a:p>
            <a:endParaRPr lang="en-US"/>
          </a:p>
        </p:txBody>
      </p:sp>
      <p:sp>
        <p:nvSpPr>
          <p:cNvPr id="11269" name="Freeform 5"/>
          <p:cNvSpPr>
            <a:spLocks/>
          </p:cNvSpPr>
          <p:nvPr/>
        </p:nvSpPr>
        <p:spPr bwMode="auto">
          <a:xfrm>
            <a:off x="2424114" y="1700213"/>
            <a:ext cx="6696075" cy="4297362"/>
          </a:xfrm>
          <a:custGeom>
            <a:avLst/>
            <a:gdLst>
              <a:gd name="T0" fmla="*/ 0 w 4218"/>
              <a:gd name="T1" fmla="*/ 0 h 2707"/>
              <a:gd name="T2" fmla="*/ 317 w 4218"/>
              <a:gd name="T3" fmla="*/ 1497 h 2707"/>
              <a:gd name="T4" fmla="*/ 680 w 4218"/>
              <a:gd name="T5" fmla="*/ 1996 h 2707"/>
              <a:gd name="T6" fmla="*/ 1043 w 4218"/>
              <a:gd name="T7" fmla="*/ 2223 h 2707"/>
              <a:gd name="T8" fmla="*/ 1633 w 4218"/>
              <a:gd name="T9" fmla="*/ 2495 h 2707"/>
              <a:gd name="T10" fmla="*/ 2631 w 4218"/>
              <a:gd name="T11" fmla="*/ 2677 h 2707"/>
              <a:gd name="T12" fmla="*/ 4218 w 4218"/>
              <a:gd name="T13" fmla="*/ 2677 h 2707"/>
              <a:gd name="T14" fmla="*/ 0 60000 65536"/>
              <a:gd name="T15" fmla="*/ 0 60000 65536"/>
              <a:gd name="T16" fmla="*/ 0 60000 65536"/>
              <a:gd name="T17" fmla="*/ 0 60000 65536"/>
              <a:gd name="T18" fmla="*/ 0 60000 65536"/>
              <a:gd name="T19" fmla="*/ 0 60000 65536"/>
              <a:gd name="T20" fmla="*/ 0 60000 65536"/>
              <a:gd name="T21" fmla="*/ 0 w 4218"/>
              <a:gd name="T22" fmla="*/ 0 h 2707"/>
              <a:gd name="T23" fmla="*/ 4218 w 4218"/>
              <a:gd name="T24" fmla="*/ 2707 h 270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218" h="2707">
                <a:moveTo>
                  <a:pt x="0" y="0"/>
                </a:moveTo>
                <a:cubicBezTo>
                  <a:pt x="102" y="582"/>
                  <a:pt x="204" y="1164"/>
                  <a:pt x="317" y="1497"/>
                </a:cubicBezTo>
                <a:cubicBezTo>
                  <a:pt x="430" y="1830"/>
                  <a:pt x="559" y="1875"/>
                  <a:pt x="680" y="1996"/>
                </a:cubicBezTo>
                <a:cubicBezTo>
                  <a:pt x="801" y="2117"/>
                  <a:pt x="884" y="2140"/>
                  <a:pt x="1043" y="2223"/>
                </a:cubicBezTo>
                <a:cubicBezTo>
                  <a:pt x="1202" y="2306"/>
                  <a:pt x="1368" y="2419"/>
                  <a:pt x="1633" y="2495"/>
                </a:cubicBezTo>
                <a:cubicBezTo>
                  <a:pt x="1898" y="2571"/>
                  <a:pt x="2200" y="2647"/>
                  <a:pt x="2631" y="2677"/>
                </a:cubicBezTo>
                <a:cubicBezTo>
                  <a:pt x="3062" y="2707"/>
                  <a:pt x="3908" y="2677"/>
                  <a:pt x="4218" y="2677"/>
                </a:cubicBezTo>
              </a:path>
            </a:pathLst>
          </a:custGeom>
          <a:noFill/>
          <a:ln w="25400">
            <a:solidFill>
              <a:srgbClr val="008000"/>
            </a:solidFill>
            <a:round/>
            <a:headEnd/>
            <a:tailEnd/>
          </a:ln>
        </p:spPr>
        <p:txBody>
          <a:bodyPr/>
          <a:lstStyle/>
          <a:p>
            <a:endParaRPr lang="en-US"/>
          </a:p>
        </p:txBody>
      </p:sp>
      <p:sp>
        <p:nvSpPr>
          <p:cNvPr id="11270" name="Line 6"/>
          <p:cNvSpPr>
            <a:spLocks noChangeShapeType="1"/>
          </p:cNvSpPr>
          <p:nvPr/>
        </p:nvSpPr>
        <p:spPr bwMode="auto">
          <a:xfrm flipV="1">
            <a:off x="2279650" y="2565400"/>
            <a:ext cx="6840538" cy="3600450"/>
          </a:xfrm>
          <a:prstGeom prst="line">
            <a:avLst/>
          </a:prstGeom>
          <a:noFill/>
          <a:ln w="25400">
            <a:solidFill>
              <a:srgbClr val="FF0000"/>
            </a:solidFill>
            <a:round/>
            <a:headEnd/>
            <a:tailEnd/>
          </a:ln>
        </p:spPr>
        <p:txBody>
          <a:bodyPr/>
          <a:lstStyle/>
          <a:p>
            <a:endParaRPr lang="en-US"/>
          </a:p>
        </p:txBody>
      </p:sp>
      <p:sp>
        <p:nvSpPr>
          <p:cNvPr id="11271" name="Freeform 7"/>
          <p:cNvSpPr>
            <a:spLocks/>
          </p:cNvSpPr>
          <p:nvPr/>
        </p:nvSpPr>
        <p:spPr bwMode="auto">
          <a:xfrm>
            <a:off x="2711450" y="1700213"/>
            <a:ext cx="5905500" cy="2976562"/>
          </a:xfrm>
          <a:custGeom>
            <a:avLst/>
            <a:gdLst>
              <a:gd name="T0" fmla="*/ 0 w 3720"/>
              <a:gd name="T1" fmla="*/ 0 h 1875"/>
              <a:gd name="T2" fmla="*/ 499 w 3720"/>
              <a:gd name="T3" fmla="*/ 1543 h 1875"/>
              <a:gd name="T4" fmla="*/ 907 w 3720"/>
              <a:gd name="T5" fmla="*/ 1860 h 1875"/>
              <a:gd name="T6" fmla="*/ 1452 w 3720"/>
              <a:gd name="T7" fmla="*/ 1633 h 1875"/>
              <a:gd name="T8" fmla="*/ 3720 w 3720"/>
              <a:gd name="T9" fmla="*/ 409 h 1875"/>
              <a:gd name="T10" fmla="*/ 0 60000 65536"/>
              <a:gd name="T11" fmla="*/ 0 60000 65536"/>
              <a:gd name="T12" fmla="*/ 0 60000 65536"/>
              <a:gd name="T13" fmla="*/ 0 60000 65536"/>
              <a:gd name="T14" fmla="*/ 0 60000 65536"/>
              <a:gd name="T15" fmla="*/ 0 w 3720"/>
              <a:gd name="T16" fmla="*/ 0 h 1875"/>
              <a:gd name="T17" fmla="*/ 3720 w 3720"/>
              <a:gd name="T18" fmla="*/ 1875 h 1875"/>
            </a:gdLst>
            <a:ahLst/>
            <a:cxnLst>
              <a:cxn ang="T10">
                <a:pos x="T0" y="T1"/>
              </a:cxn>
              <a:cxn ang="T11">
                <a:pos x="T2" y="T3"/>
              </a:cxn>
              <a:cxn ang="T12">
                <a:pos x="T4" y="T5"/>
              </a:cxn>
              <a:cxn ang="T13">
                <a:pos x="T6" y="T7"/>
              </a:cxn>
              <a:cxn ang="T14">
                <a:pos x="T8" y="T9"/>
              </a:cxn>
            </a:cxnLst>
            <a:rect l="T15" t="T16" r="T17" b="T18"/>
            <a:pathLst>
              <a:path w="3720" h="1875">
                <a:moveTo>
                  <a:pt x="0" y="0"/>
                </a:moveTo>
                <a:cubicBezTo>
                  <a:pt x="174" y="616"/>
                  <a:pt x="348" y="1233"/>
                  <a:pt x="499" y="1543"/>
                </a:cubicBezTo>
                <a:cubicBezTo>
                  <a:pt x="650" y="1853"/>
                  <a:pt x="748" y="1845"/>
                  <a:pt x="907" y="1860"/>
                </a:cubicBezTo>
                <a:cubicBezTo>
                  <a:pt x="1066" y="1875"/>
                  <a:pt x="983" y="1875"/>
                  <a:pt x="1452" y="1633"/>
                </a:cubicBezTo>
                <a:cubicBezTo>
                  <a:pt x="1921" y="1391"/>
                  <a:pt x="3342" y="621"/>
                  <a:pt x="3720" y="409"/>
                </a:cubicBezTo>
              </a:path>
            </a:pathLst>
          </a:custGeom>
          <a:noFill/>
          <a:ln w="25400">
            <a:solidFill>
              <a:srgbClr val="0000FF"/>
            </a:solidFill>
            <a:round/>
            <a:headEnd/>
            <a:tailEnd/>
          </a:ln>
        </p:spPr>
        <p:txBody>
          <a:bodyPr/>
          <a:lstStyle/>
          <a:p>
            <a:endParaRPr lang="en-US"/>
          </a:p>
        </p:txBody>
      </p:sp>
      <p:sp>
        <p:nvSpPr>
          <p:cNvPr id="9226" name="Text Box 8"/>
          <p:cNvSpPr txBox="1">
            <a:spLocks noChangeArrowheads="1"/>
          </p:cNvSpPr>
          <p:nvPr/>
        </p:nvSpPr>
        <p:spPr bwMode="auto">
          <a:xfrm>
            <a:off x="1487488" y="1916113"/>
            <a:ext cx="863601" cy="519112"/>
          </a:xfrm>
          <a:prstGeom prst="rect">
            <a:avLst/>
          </a:prstGeom>
          <a:noFill/>
          <a:ln w="9525">
            <a:noFill/>
            <a:miter lim="800000"/>
            <a:headEnd/>
            <a:tailEnd/>
          </a:ln>
        </p:spPr>
        <p:txBody>
          <a:bodyPr>
            <a:spAutoFit/>
          </a:bodyPr>
          <a:lstStyle/>
          <a:p>
            <a:pPr eaLnBrk="1" hangingPunct="1">
              <a:spcBef>
                <a:spcPct val="50000"/>
              </a:spcBef>
            </a:pPr>
            <a:r>
              <a:rPr lang="en-US"/>
              <a:t>cost</a:t>
            </a:r>
            <a:endParaRPr lang="th-TH"/>
          </a:p>
        </p:txBody>
      </p:sp>
      <p:sp>
        <p:nvSpPr>
          <p:cNvPr id="9227" name="Text Box 9"/>
          <p:cNvSpPr txBox="1">
            <a:spLocks noChangeArrowheads="1"/>
          </p:cNvSpPr>
          <p:nvPr/>
        </p:nvSpPr>
        <p:spPr bwMode="auto">
          <a:xfrm>
            <a:off x="8543926" y="6308726"/>
            <a:ext cx="1368425" cy="519113"/>
          </a:xfrm>
          <a:prstGeom prst="rect">
            <a:avLst/>
          </a:prstGeom>
          <a:noFill/>
          <a:ln w="9525">
            <a:noFill/>
            <a:miter lim="800000"/>
            <a:headEnd/>
            <a:tailEnd/>
          </a:ln>
        </p:spPr>
        <p:txBody>
          <a:bodyPr>
            <a:spAutoFit/>
          </a:bodyPr>
          <a:lstStyle/>
          <a:p>
            <a:pPr eaLnBrk="1" hangingPunct="1">
              <a:spcBef>
                <a:spcPct val="50000"/>
              </a:spcBef>
            </a:pPr>
            <a:r>
              <a:rPr lang="en-US"/>
              <a:t>density</a:t>
            </a:r>
            <a:endParaRPr lang="th-TH"/>
          </a:p>
        </p:txBody>
      </p:sp>
      <p:sp>
        <p:nvSpPr>
          <p:cNvPr id="9228" name="Text Box 10"/>
          <p:cNvSpPr txBox="1">
            <a:spLocks noChangeArrowheads="1"/>
          </p:cNvSpPr>
          <p:nvPr/>
        </p:nvSpPr>
        <p:spPr bwMode="auto">
          <a:xfrm>
            <a:off x="1703388" y="6308726"/>
            <a:ext cx="1079500" cy="519113"/>
          </a:xfrm>
          <a:prstGeom prst="rect">
            <a:avLst/>
          </a:prstGeom>
          <a:noFill/>
          <a:ln w="9525">
            <a:noFill/>
            <a:miter lim="800000"/>
            <a:headEnd/>
            <a:tailEnd/>
          </a:ln>
        </p:spPr>
        <p:txBody>
          <a:bodyPr>
            <a:spAutoFit/>
          </a:bodyPr>
          <a:lstStyle/>
          <a:p>
            <a:pPr eaLnBrk="1" hangingPunct="1">
              <a:spcBef>
                <a:spcPct val="50000"/>
              </a:spcBef>
            </a:pPr>
            <a:r>
              <a:rPr lang="en-US"/>
              <a:t>low</a:t>
            </a:r>
            <a:endParaRPr lang="th-TH"/>
          </a:p>
        </p:txBody>
      </p:sp>
      <p:sp>
        <p:nvSpPr>
          <p:cNvPr id="9229" name="Text Box 11"/>
          <p:cNvSpPr txBox="1">
            <a:spLocks noChangeArrowheads="1"/>
          </p:cNvSpPr>
          <p:nvPr/>
        </p:nvSpPr>
        <p:spPr bwMode="auto">
          <a:xfrm>
            <a:off x="1774826" y="836613"/>
            <a:ext cx="1008063" cy="519112"/>
          </a:xfrm>
          <a:prstGeom prst="rect">
            <a:avLst/>
          </a:prstGeom>
          <a:noFill/>
          <a:ln w="9525">
            <a:noFill/>
            <a:miter lim="800000"/>
            <a:headEnd/>
            <a:tailEnd/>
          </a:ln>
        </p:spPr>
        <p:txBody>
          <a:bodyPr>
            <a:spAutoFit/>
          </a:bodyPr>
          <a:lstStyle/>
          <a:p>
            <a:pPr eaLnBrk="1" hangingPunct="1">
              <a:spcBef>
                <a:spcPct val="50000"/>
              </a:spcBef>
            </a:pPr>
            <a:r>
              <a:rPr lang="en-US"/>
              <a:t>high</a:t>
            </a:r>
            <a:endParaRPr lang="th-TH"/>
          </a:p>
        </p:txBody>
      </p:sp>
      <p:sp>
        <p:nvSpPr>
          <p:cNvPr id="9230" name="Text Box 12"/>
          <p:cNvSpPr txBox="1">
            <a:spLocks noChangeArrowheads="1"/>
          </p:cNvSpPr>
          <p:nvPr/>
        </p:nvSpPr>
        <p:spPr bwMode="auto">
          <a:xfrm>
            <a:off x="7175500" y="6237288"/>
            <a:ext cx="1295400" cy="519112"/>
          </a:xfrm>
          <a:prstGeom prst="rect">
            <a:avLst/>
          </a:prstGeom>
          <a:noFill/>
          <a:ln w="9525">
            <a:noFill/>
            <a:miter lim="800000"/>
            <a:headEnd/>
            <a:tailEnd/>
          </a:ln>
        </p:spPr>
        <p:txBody>
          <a:bodyPr>
            <a:spAutoFit/>
          </a:bodyPr>
          <a:lstStyle/>
          <a:p>
            <a:pPr eaLnBrk="1" hangingPunct="1">
              <a:spcBef>
                <a:spcPct val="50000"/>
              </a:spcBef>
            </a:pPr>
            <a:r>
              <a:rPr lang="en-US"/>
              <a:t>high</a:t>
            </a:r>
            <a:endParaRPr lang="th-TH"/>
          </a:p>
        </p:txBody>
      </p:sp>
      <p:sp>
        <p:nvSpPr>
          <p:cNvPr id="9231" name="Text Box 13"/>
          <p:cNvSpPr txBox="1">
            <a:spLocks noChangeArrowheads="1"/>
          </p:cNvSpPr>
          <p:nvPr/>
        </p:nvSpPr>
        <p:spPr bwMode="auto">
          <a:xfrm>
            <a:off x="7535863" y="3357563"/>
            <a:ext cx="2665412" cy="1160462"/>
          </a:xfrm>
          <a:prstGeom prst="rect">
            <a:avLst/>
          </a:prstGeom>
          <a:noFill/>
          <a:ln w="9525">
            <a:noFill/>
            <a:miter lim="800000"/>
            <a:headEnd/>
            <a:tailEnd/>
          </a:ln>
        </p:spPr>
        <p:txBody>
          <a:bodyPr>
            <a:spAutoFit/>
          </a:bodyPr>
          <a:lstStyle/>
          <a:p>
            <a:pPr eaLnBrk="1" hangingPunct="1">
              <a:spcBef>
                <a:spcPct val="50000"/>
              </a:spcBef>
            </a:pPr>
            <a:r>
              <a:rPr lang="en-US">
                <a:solidFill>
                  <a:srgbClr val="FF0000"/>
                </a:solidFill>
              </a:rPr>
              <a:t>Storage</a:t>
            </a:r>
            <a:r>
              <a:rPr lang="en-US"/>
              <a:t> </a:t>
            </a:r>
            <a:r>
              <a:rPr lang="en-US">
                <a:solidFill>
                  <a:srgbClr val="FF0000"/>
                </a:solidFill>
              </a:rPr>
              <a:t>cost</a:t>
            </a:r>
            <a:endParaRPr lang="th-TH">
              <a:solidFill>
                <a:srgbClr val="FF0000"/>
              </a:solidFill>
            </a:endParaRPr>
          </a:p>
          <a:p>
            <a:pPr eaLnBrk="1" hangingPunct="1">
              <a:spcBef>
                <a:spcPct val="50000"/>
              </a:spcBef>
            </a:pPr>
            <a:r>
              <a:rPr lang="en-US">
                <a:solidFill>
                  <a:srgbClr val="FF0000"/>
                </a:solidFill>
              </a:rPr>
              <a:t>(carry cost)</a:t>
            </a:r>
            <a:endParaRPr lang="th-TH">
              <a:solidFill>
                <a:srgbClr val="FF0000"/>
              </a:solidFill>
            </a:endParaRPr>
          </a:p>
        </p:txBody>
      </p:sp>
      <p:sp>
        <p:nvSpPr>
          <p:cNvPr id="9232" name="Text Box 14"/>
          <p:cNvSpPr txBox="1">
            <a:spLocks noChangeArrowheads="1"/>
          </p:cNvSpPr>
          <p:nvPr/>
        </p:nvSpPr>
        <p:spPr bwMode="auto">
          <a:xfrm>
            <a:off x="8183563" y="5229226"/>
            <a:ext cx="1871662" cy="519113"/>
          </a:xfrm>
          <a:prstGeom prst="rect">
            <a:avLst/>
          </a:prstGeom>
          <a:noFill/>
          <a:ln w="9525">
            <a:noFill/>
            <a:miter lim="800000"/>
            <a:headEnd/>
            <a:tailEnd/>
          </a:ln>
        </p:spPr>
        <p:txBody>
          <a:bodyPr>
            <a:spAutoFit/>
          </a:bodyPr>
          <a:lstStyle/>
          <a:p>
            <a:pPr eaLnBrk="1" hangingPunct="1">
              <a:spcBef>
                <a:spcPct val="50000"/>
              </a:spcBef>
            </a:pPr>
            <a:r>
              <a:rPr lang="en-US">
                <a:solidFill>
                  <a:schemeClr val="hlink"/>
                </a:solidFill>
              </a:rPr>
              <a:t>Order cost</a:t>
            </a:r>
            <a:endParaRPr lang="th-TH">
              <a:solidFill>
                <a:schemeClr val="hlink"/>
              </a:solidFill>
            </a:endParaRPr>
          </a:p>
        </p:txBody>
      </p:sp>
      <p:sp>
        <p:nvSpPr>
          <p:cNvPr id="9233" name="Text Box 15"/>
          <p:cNvSpPr txBox="1">
            <a:spLocks noChangeArrowheads="1"/>
          </p:cNvSpPr>
          <p:nvPr/>
        </p:nvSpPr>
        <p:spPr bwMode="auto">
          <a:xfrm>
            <a:off x="7680325" y="1773238"/>
            <a:ext cx="1873250" cy="519112"/>
          </a:xfrm>
          <a:prstGeom prst="rect">
            <a:avLst/>
          </a:prstGeom>
          <a:noFill/>
          <a:ln w="9525">
            <a:noFill/>
            <a:miter lim="800000"/>
            <a:headEnd/>
            <a:tailEnd/>
          </a:ln>
        </p:spPr>
        <p:txBody>
          <a:bodyPr>
            <a:spAutoFit/>
          </a:bodyPr>
          <a:lstStyle/>
          <a:p>
            <a:pPr eaLnBrk="1" hangingPunct="1">
              <a:spcBef>
                <a:spcPct val="50000"/>
              </a:spcBef>
            </a:pPr>
            <a:r>
              <a:rPr lang="en-US">
                <a:solidFill>
                  <a:schemeClr val="accent2"/>
                </a:solidFill>
              </a:rPr>
              <a:t>Total cost</a:t>
            </a:r>
            <a:endParaRPr lang="th-TH">
              <a:solidFill>
                <a:schemeClr val="accent2"/>
              </a:solidFill>
            </a:endParaRPr>
          </a:p>
        </p:txBody>
      </p:sp>
      <p:sp>
        <p:nvSpPr>
          <p:cNvPr id="11280" name="Line 16"/>
          <p:cNvSpPr>
            <a:spLocks noChangeShapeType="1"/>
          </p:cNvSpPr>
          <p:nvPr/>
        </p:nvSpPr>
        <p:spPr bwMode="auto">
          <a:xfrm>
            <a:off x="4079875" y="4652964"/>
            <a:ext cx="0" cy="1584325"/>
          </a:xfrm>
          <a:prstGeom prst="line">
            <a:avLst/>
          </a:prstGeom>
          <a:noFill/>
          <a:ln w="9525">
            <a:solidFill>
              <a:schemeClr val="tx1"/>
            </a:solidFill>
            <a:round/>
            <a:headEnd/>
            <a:tailEnd/>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1269"/>
                                        </p:tgtEl>
                                        <p:attrNameLst>
                                          <p:attrName>style.visibility</p:attrName>
                                        </p:attrNameLst>
                                      </p:cBhvr>
                                      <p:to>
                                        <p:strVal val="visible"/>
                                      </p:to>
                                    </p:set>
                                    <p:animEffect transition="in" filter="checkerboard(across)">
                                      <p:cBhvr>
                                        <p:cTn id="7" dur="3000"/>
                                        <p:tgtEl>
                                          <p:spTgt spid="11269"/>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11270"/>
                                        </p:tgtEl>
                                        <p:attrNameLst>
                                          <p:attrName>style.visibility</p:attrName>
                                        </p:attrNameLst>
                                      </p:cBhvr>
                                      <p:to>
                                        <p:strVal val="visible"/>
                                      </p:to>
                                    </p:set>
                                    <p:animEffect transition="in" filter="diamond(in)">
                                      <p:cBhvr>
                                        <p:cTn id="12" dur="2000"/>
                                        <p:tgtEl>
                                          <p:spTgt spid="11270"/>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1271"/>
                                        </p:tgtEl>
                                        <p:attrNameLst>
                                          <p:attrName>style.visibility</p:attrName>
                                        </p:attrNameLst>
                                      </p:cBhvr>
                                      <p:to>
                                        <p:strVal val="visible"/>
                                      </p:to>
                                    </p:set>
                                    <p:animEffect transition="in" filter="checkerboard(across)">
                                      <p:cBhvr>
                                        <p:cTn id="17" dur="3000"/>
                                        <p:tgtEl>
                                          <p:spTgt spid="11271"/>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1280"/>
                                        </p:tgtEl>
                                        <p:attrNameLst>
                                          <p:attrName>style.visibility</p:attrName>
                                        </p:attrNameLst>
                                      </p:cBhvr>
                                      <p:to>
                                        <p:strVal val="visible"/>
                                      </p:to>
                                    </p:set>
                                    <p:animEffect transition="in" filter="dissolve">
                                      <p:cBhvr>
                                        <p:cTn id="22" dur="3000"/>
                                        <p:tgtEl>
                                          <p:spTgt spid="112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9" grpId="0" animBg="1"/>
      <p:bldP spid="11270" grpId="0" animBg="1"/>
      <p:bldP spid="11271" grpId="0" animBg="1"/>
      <p:bldP spid="11280"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6C36C6A7-3400-2751-C4AA-20BF62D80DC6}"/>
              </a:ext>
            </a:extLst>
          </p:cNvPr>
          <p:cNvSpPr>
            <a:spLocks noGrp="1"/>
          </p:cNvSpPr>
          <p:nvPr>
            <p:ph idx="1"/>
          </p:nvPr>
        </p:nvSpPr>
        <p:spPr/>
        <p:txBody>
          <a:bodyPr/>
          <a:lstStyle/>
          <a:p>
            <a:r>
              <a:rPr lang="en-US" sz="3600" dirty="0"/>
              <a:t>carrying cost = Ordering cost</a:t>
            </a:r>
          </a:p>
          <a:p>
            <a:pPr>
              <a:buNone/>
            </a:pPr>
            <a:r>
              <a:rPr lang="en-US" sz="3600" dirty="0"/>
              <a:t>	QC / 2 	= 	SO / Q</a:t>
            </a:r>
          </a:p>
          <a:p>
            <a:pPr>
              <a:buNone/>
            </a:pPr>
            <a:r>
              <a:rPr lang="en-US" sz="3600" dirty="0"/>
              <a:t>	2Q   	= 	2SO / C</a:t>
            </a:r>
          </a:p>
          <a:p>
            <a:pPr>
              <a:buNone/>
            </a:pPr>
            <a:endParaRPr lang="en-US" sz="3600" dirty="0"/>
          </a:p>
          <a:p>
            <a:endParaRPr lang="th-TH" dirty="0"/>
          </a:p>
        </p:txBody>
      </p:sp>
    </p:spTree>
    <p:extLst>
      <p:ext uri="{BB962C8B-B14F-4D97-AF65-F5344CB8AC3E}">
        <p14:creationId xmlns:p14="http://schemas.microsoft.com/office/powerpoint/2010/main" val="15880095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9852030B-4885-08A1-CDE0-B0BCD2E8BF7D}"/>
              </a:ext>
            </a:extLst>
          </p:cNvPr>
          <p:cNvSpPr>
            <a:spLocks noGrp="1"/>
          </p:cNvSpPr>
          <p:nvPr>
            <p:ph idx="1"/>
          </p:nvPr>
        </p:nvSpPr>
        <p:spPr>
          <a:xfrm>
            <a:off x="838200" y="530942"/>
            <a:ext cx="10515600" cy="5646021"/>
          </a:xfrm>
        </p:spPr>
        <p:txBody>
          <a:bodyPr>
            <a:normAutofit/>
          </a:bodyPr>
          <a:lstStyle/>
          <a:p>
            <a:r>
              <a:rPr lang="en-US" sz="2400" dirty="0"/>
              <a:t>quantity ordered. Consequently, total ordering costs are represented by the ordering cost per order times the number of orders, or O(S/Q). Total inventory costs, then, are the sum of the total carrying costs plus total ordering costs, or </a:t>
            </a:r>
          </a:p>
          <a:p>
            <a:r>
              <a:rPr lang="en-US" sz="2400" dirty="0"/>
              <a:t>Total inventory cost (T ) = C(Q/2) + O(S/Q)</a:t>
            </a:r>
          </a:p>
          <a:p>
            <a:endParaRPr lang="en-US" sz="2400" dirty="0"/>
          </a:p>
          <a:p>
            <a:r>
              <a:rPr lang="en-US" sz="2400" dirty="0"/>
              <a:t>Optimal Order Quantity. The optimal quantity of an inventory item to order at any one time is that quantity, Q*, that minimizes total inventory costs over our planning period. We can use calculus to find the lowest point on the total inventory cost curve described by Eq. (10.2) and then solve for Q. 6 The resulting optimal quantity, or EOQ, is</a:t>
            </a:r>
            <a:endParaRPr lang="th-TH" sz="2400" dirty="0"/>
          </a:p>
        </p:txBody>
      </p:sp>
    </p:spTree>
    <p:extLst>
      <p:ext uri="{BB962C8B-B14F-4D97-AF65-F5344CB8AC3E}">
        <p14:creationId xmlns:p14="http://schemas.microsoft.com/office/powerpoint/2010/main" val="18838359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B233DC9B-B913-DE35-46C9-8DD1E26EB210}"/>
              </a:ext>
            </a:extLst>
          </p:cNvPr>
          <p:cNvSpPr>
            <a:spLocks noGrp="1"/>
          </p:cNvSpPr>
          <p:nvPr>
            <p:ph type="title"/>
          </p:nvPr>
        </p:nvSpPr>
        <p:spPr/>
        <p:txBody>
          <a:bodyPr/>
          <a:lstStyle/>
          <a:p>
            <a:r>
              <a:rPr lang="en-US" dirty="0"/>
              <a:t>FORMULA</a:t>
            </a:r>
            <a:endParaRPr lang="th-TH" dirty="0"/>
          </a:p>
        </p:txBody>
      </p:sp>
      <p:pic>
        <p:nvPicPr>
          <p:cNvPr id="5" name="ตัวแทนเนื้อหา 4">
            <a:extLst>
              <a:ext uri="{FF2B5EF4-FFF2-40B4-BE49-F238E27FC236}">
                <a16:creationId xmlns:a16="http://schemas.microsoft.com/office/drawing/2014/main" id="{3C5397A4-5AC1-E288-FE3B-2EF72F5017BD}"/>
              </a:ext>
            </a:extLst>
          </p:cNvPr>
          <p:cNvPicPr>
            <a:picLocks noGrp="1" noChangeAspect="1"/>
          </p:cNvPicPr>
          <p:nvPr>
            <p:ph idx="1"/>
          </p:nvPr>
        </p:nvPicPr>
        <p:blipFill>
          <a:blip r:embed="rId2"/>
          <a:stretch>
            <a:fillRect/>
          </a:stretch>
        </p:blipFill>
        <p:spPr>
          <a:xfrm>
            <a:off x="1995948" y="2271252"/>
            <a:ext cx="8131278" cy="2006267"/>
          </a:xfrm>
        </p:spPr>
      </p:pic>
    </p:spTree>
    <p:extLst>
      <p:ext uri="{BB962C8B-B14F-4D97-AF65-F5344CB8AC3E}">
        <p14:creationId xmlns:p14="http://schemas.microsoft.com/office/powerpoint/2010/main" val="32206091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B3FC5713-BD78-C43A-FAD7-408E017B1C8F}"/>
              </a:ext>
            </a:extLst>
          </p:cNvPr>
          <p:cNvSpPr>
            <a:spLocks noGrp="1"/>
          </p:cNvSpPr>
          <p:nvPr>
            <p:ph type="title"/>
          </p:nvPr>
        </p:nvSpPr>
        <p:spPr/>
        <p:txBody>
          <a:bodyPr/>
          <a:lstStyle/>
          <a:p>
            <a:r>
              <a:rPr lang="en-US" dirty="0">
                <a:solidFill>
                  <a:schemeClr val="tx1"/>
                </a:solidFill>
              </a:rPr>
              <a:t>example</a:t>
            </a:r>
            <a:endParaRPr lang="th-TH" dirty="0">
              <a:solidFill>
                <a:schemeClr val="tx1"/>
              </a:solidFill>
            </a:endParaRPr>
          </a:p>
        </p:txBody>
      </p:sp>
      <p:sp>
        <p:nvSpPr>
          <p:cNvPr id="3" name="ตัวแทนเนื้อหา 2">
            <a:extLst>
              <a:ext uri="{FF2B5EF4-FFF2-40B4-BE49-F238E27FC236}">
                <a16:creationId xmlns:a16="http://schemas.microsoft.com/office/drawing/2014/main" id="{73C89E99-8AE6-89B3-D623-42C1ED087808}"/>
              </a:ext>
            </a:extLst>
          </p:cNvPr>
          <p:cNvSpPr>
            <a:spLocks noGrp="1"/>
          </p:cNvSpPr>
          <p:nvPr>
            <p:ph idx="1"/>
          </p:nvPr>
        </p:nvSpPr>
        <p:spPr>
          <a:xfrm>
            <a:off x="913309" y="1688432"/>
            <a:ext cx="8596668" cy="3880773"/>
          </a:xfrm>
        </p:spPr>
        <p:txBody>
          <a:bodyPr/>
          <a:lstStyle/>
          <a:p>
            <a:r>
              <a:rPr lang="en-US" sz="2800" dirty="0"/>
              <a:t>To illustrate the use of this EOQ equation, suppose that usage of an inventory item is 2,000 during a 100-day planning period, ordering costs are $100 per order, and carrying costs are $10 per unit per 100 days. The EOQ amount, then, is</a:t>
            </a:r>
          </a:p>
          <a:p>
            <a:endParaRPr lang="th-TH" dirty="0"/>
          </a:p>
        </p:txBody>
      </p:sp>
      <p:pic>
        <p:nvPicPr>
          <p:cNvPr id="5" name="รูปภาพ 4">
            <a:extLst>
              <a:ext uri="{FF2B5EF4-FFF2-40B4-BE49-F238E27FC236}">
                <a16:creationId xmlns:a16="http://schemas.microsoft.com/office/drawing/2014/main" id="{E4E526AC-93F1-543C-F333-1E6E390860B4}"/>
              </a:ext>
            </a:extLst>
          </p:cNvPr>
          <p:cNvPicPr>
            <a:picLocks noChangeAspect="1"/>
          </p:cNvPicPr>
          <p:nvPr/>
        </p:nvPicPr>
        <p:blipFill>
          <a:blip r:embed="rId2"/>
          <a:stretch>
            <a:fillRect/>
          </a:stretch>
        </p:blipFill>
        <p:spPr>
          <a:xfrm>
            <a:off x="3880055" y="3921534"/>
            <a:ext cx="4221726" cy="1486207"/>
          </a:xfrm>
          <a:prstGeom prst="rect">
            <a:avLst/>
          </a:prstGeom>
        </p:spPr>
      </p:pic>
    </p:spTree>
    <p:extLst>
      <p:ext uri="{BB962C8B-B14F-4D97-AF65-F5344CB8AC3E}">
        <p14:creationId xmlns:p14="http://schemas.microsoft.com/office/powerpoint/2010/main" val="41392422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FBE4CEBF-F353-FE3B-7C57-6E3B95763BBE}"/>
              </a:ext>
            </a:extLst>
          </p:cNvPr>
          <p:cNvSpPr>
            <a:spLocks noGrp="1"/>
          </p:cNvSpPr>
          <p:nvPr>
            <p:ph type="title"/>
          </p:nvPr>
        </p:nvSpPr>
        <p:spPr/>
        <p:txBody>
          <a:bodyPr/>
          <a:lstStyle/>
          <a:p>
            <a:r>
              <a:rPr lang="en-US" dirty="0"/>
              <a:t>Safety Stock</a:t>
            </a:r>
            <a:endParaRPr lang="th-TH" dirty="0"/>
          </a:p>
        </p:txBody>
      </p:sp>
      <p:sp>
        <p:nvSpPr>
          <p:cNvPr id="3" name="ตัวแทนเนื้อหา 2">
            <a:extLst>
              <a:ext uri="{FF2B5EF4-FFF2-40B4-BE49-F238E27FC236}">
                <a16:creationId xmlns:a16="http://schemas.microsoft.com/office/drawing/2014/main" id="{62D5CE4E-8616-F3B4-7927-B0920065B2FA}"/>
              </a:ext>
            </a:extLst>
          </p:cNvPr>
          <p:cNvSpPr>
            <a:spLocks noGrp="1"/>
          </p:cNvSpPr>
          <p:nvPr>
            <p:ph idx="1"/>
          </p:nvPr>
        </p:nvSpPr>
        <p:spPr>
          <a:xfrm>
            <a:off x="982133" y="1189703"/>
            <a:ext cx="10619931" cy="3563633"/>
          </a:xfrm>
        </p:spPr>
        <p:txBody>
          <a:bodyPr>
            <a:noAutofit/>
          </a:bodyPr>
          <a:lstStyle/>
          <a:p>
            <a:r>
              <a:rPr lang="en-US" sz="3600" dirty="0"/>
              <a:t>Order point (OP) = Lead time × Daily usage</a:t>
            </a:r>
          </a:p>
          <a:p>
            <a:pPr marL="0" indent="0">
              <a:buNone/>
            </a:pPr>
            <a:r>
              <a:rPr lang="en-US" sz="3600" dirty="0"/>
              <a:t> firm was 200 units, resulting in an order being placed (and filled) every 10 days. This firm thus had a zero lead time and a daily usage of 20 units. If usage remains at a steady rate, the firm would now need to order 5 days before it ran out of stock, or at 100 units of stock on hand. The order point may be expressed as</a:t>
            </a:r>
          </a:p>
          <a:p>
            <a:pPr marL="0" indent="0">
              <a:buNone/>
            </a:pPr>
            <a:r>
              <a:rPr lang="en-US" sz="3600" dirty="0"/>
              <a:t>		5 days × 20 units per day = 100 units</a:t>
            </a:r>
            <a:endParaRPr lang="th-TH" sz="3600" dirty="0"/>
          </a:p>
        </p:txBody>
      </p:sp>
    </p:spTree>
    <p:extLst>
      <p:ext uri="{BB962C8B-B14F-4D97-AF65-F5344CB8AC3E}">
        <p14:creationId xmlns:p14="http://schemas.microsoft.com/office/powerpoint/2010/main" val="38212584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ตัวแทนเนื้อหา 4">
            <a:extLst>
              <a:ext uri="{FF2B5EF4-FFF2-40B4-BE49-F238E27FC236}">
                <a16:creationId xmlns:a16="http://schemas.microsoft.com/office/drawing/2014/main" id="{6EE1F615-103D-FCE5-9265-CD262898410C}"/>
              </a:ext>
            </a:extLst>
          </p:cNvPr>
          <p:cNvPicPr>
            <a:picLocks noGrp="1" noChangeAspect="1"/>
          </p:cNvPicPr>
          <p:nvPr>
            <p:ph idx="1"/>
          </p:nvPr>
        </p:nvPicPr>
        <p:blipFill>
          <a:blip r:embed="rId2"/>
          <a:stretch>
            <a:fillRect/>
          </a:stretch>
        </p:blipFill>
        <p:spPr>
          <a:xfrm>
            <a:off x="285135" y="540774"/>
            <a:ext cx="11068665" cy="5083917"/>
          </a:xfrm>
        </p:spPr>
      </p:pic>
      <p:sp>
        <p:nvSpPr>
          <p:cNvPr id="7" name="กล่องข้อความ 6">
            <a:extLst>
              <a:ext uri="{FF2B5EF4-FFF2-40B4-BE49-F238E27FC236}">
                <a16:creationId xmlns:a16="http://schemas.microsoft.com/office/drawing/2014/main" id="{BC5034FB-C9B9-F457-3825-A7F6DA0048A7}"/>
              </a:ext>
            </a:extLst>
          </p:cNvPr>
          <p:cNvSpPr txBox="1"/>
          <p:nvPr/>
        </p:nvSpPr>
        <p:spPr>
          <a:xfrm>
            <a:off x="1789471" y="5756599"/>
            <a:ext cx="9989574" cy="523220"/>
          </a:xfrm>
          <a:prstGeom prst="rect">
            <a:avLst/>
          </a:prstGeom>
          <a:noFill/>
        </p:spPr>
        <p:txBody>
          <a:bodyPr wrap="square">
            <a:spAutoFit/>
          </a:bodyPr>
          <a:lstStyle/>
          <a:p>
            <a:r>
              <a:rPr lang="en-US" dirty="0"/>
              <a:t>Order point when lead time is non-zero and certain</a:t>
            </a:r>
            <a:endParaRPr lang="th-TH" dirty="0"/>
          </a:p>
        </p:txBody>
      </p:sp>
    </p:spTree>
    <p:extLst>
      <p:ext uri="{BB962C8B-B14F-4D97-AF65-F5344CB8AC3E}">
        <p14:creationId xmlns:p14="http://schemas.microsoft.com/office/powerpoint/2010/main" val="42653640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45B9A687-0BD1-A9CB-DD97-04C475072D67}"/>
              </a:ext>
            </a:extLst>
          </p:cNvPr>
          <p:cNvSpPr>
            <a:spLocks noGrp="1"/>
          </p:cNvSpPr>
          <p:nvPr>
            <p:ph type="title"/>
          </p:nvPr>
        </p:nvSpPr>
        <p:spPr>
          <a:xfrm>
            <a:off x="255639" y="0"/>
            <a:ext cx="11936361" cy="1325563"/>
          </a:xfrm>
        </p:spPr>
        <p:txBody>
          <a:bodyPr>
            <a:normAutofit/>
          </a:bodyPr>
          <a:lstStyle/>
          <a:p>
            <a:r>
              <a:rPr lang="en-US" sz="4000" dirty="0">
                <a:solidFill>
                  <a:schemeClr val="tx1"/>
                </a:solidFill>
              </a:rPr>
              <a:t>Safety stock and order point when demand and lead time</a:t>
            </a:r>
            <a:endParaRPr lang="th-TH" sz="4000" dirty="0">
              <a:solidFill>
                <a:schemeClr val="tx1"/>
              </a:solidFill>
            </a:endParaRPr>
          </a:p>
        </p:txBody>
      </p:sp>
      <p:pic>
        <p:nvPicPr>
          <p:cNvPr id="5" name="ตัวแทนเนื้อหา 4">
            <a:extLst>
              <a:ext uri="{FF2B5EF4-FFF2-40B4-BE49-F238E27FC236}">
                <a16:creationId xmlns:a16="http://schemas.microsoft.com/office/drawing/2014/main" id="{97BB4E48-54E1-5419-6C86-7E4AC06FFE98}"/>
              </a:ext>
            </a:extLst>
          </p:cNvPr>
          <p:cNvPicPr>
            <a:picLocks noGrp="1" noChangeAspect="1"/>
          </p:cNvPicPr>
          <p:nvPr>
            <p:ph idx="1"/>
          </p:nvPr>
        </p:nvPicPr>
        <p:blipFill>
          <a:blip r:embed="rId2"/>
          <a:stretch>
            <a:fillRect/>
          </a:stretch>
        </p:blipFill>
        <p:spPr>
          <a:xfrm>
            <a:off x="432621" y="1248697"/>
            <a:ext cx="10648336" cy="5609302"/>
          </a:xfrm>
        </p:spPr>
      </p:pic>
    </p:spTree>
    <p:extLst>
      <p:ext uri="{BB962C8B-B14F-4D97-AF65-F5344CB8AC3E}">
        <p14:creationId xmlns:p14="http://schemas.microsoft.com/office/powerpoint/2010/main" val="26143716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FA672F9A-3DE4-352A-FDB2-42EAE42EE7C9}"/>
              </a:ext>
            </a:extLst>
          </p:cNvPr>
          <p:cNvSpPr>
            <a:spLocks noGrp="1"/>
          </p:cNvSpPr>
          <p:nvPr>
            <p:ph type="title"/>
          </p:nvPr>
        </p:nvSpPr>
        <p:spPr>
          <a:xfrm>
            <a:off x="0" y="18255"/>
            <a:ext cx="10515600" cy="1325563"/>
          </a:xfrm>
        </p:spPr>
        <p:txBody>
          <a:bodyPr/>
          <a:lstStyle/>
          <a:p>
            <a:r>
              <a:rPr lang="en-US" dirty="0"/>
              <a:t>Questions</a:t>
            </a:r>
            <a:endParaRPr lang="th-TH" dirty="0"/>
          </a:p>
        </p:txBody>
      </p:sp>
      <p:sp>
        <p:nvSpPr>
          <p:cNvPr id="3" name="ตัวแทนเนื้อหา 2">
            <a:extLst>
              <a:ext uri="{FF2B5EF4-FFF2-40B4-BE49-F238E27FC236}">
                <a16:creationId xmlns:a16="http://schemas.microsoft.com/office/drawing/2014/main" id="{B4172E27-D376-DBCE-4DC0-BA3953A41F67}"/>
              </a:ext>
            </a:extLst>
          </p:cNvPr>
          <p:cNvSpPr>
            <a:spLocks noGrp="1"/>
          </p:cNvSpPr>
          <p:nvPr>
            <p:ph idx="1"/>
          </p:nvPr>
        </p:nvSpPr>
        <p:spPr>
          <a:xfrm>
            <a:off x="147483" y="924232"/>
            <a:ext cx="11838039" cy="5933767"/>
          </a:xfrm>
        </p:spPr>
        <p:txBody>
          <a:bodyPr>
            <a:normAutofit fontScale="85000" lnSpcReduction="10000"/>
          </a:bodyPr>
          <a:lstStyle/>
          <a:p>
            <a:pPr marL="0" indent="0">
              <a:buNone/>
            </a:pPr>
            <a:r>
              <a:rPr lang="en-US" dirty="0"/>
              <a:t>1. Is it always good policy to reduce the firm’s bad debts by “getting rid of the deadbeats”? </a:t>
            </a:r>
          </a:p>
          <a:p>
            <a:pPr marL="0" indent="0">
              <a:buNone/>
            </a:pPr>
            <a:r>
              <a:rPr lang="en-US" dirty="0"/>
              <a:t>2. What are the probable effects on sales and profits of each of the following credit policies? </a:t>
            </a:r>
          </a:p>
          <a:p>
            <a:r>
              <a:rPr lang="en-US" dirty="0"/>
              <a:t>a. A high percentage of bad-debt loss but normal receivable turnover and credit rejection rate. </a:t>
            </a:r>
          </a:p>
          <a:p>
            <a:r>
              <a:rPr lang="en-US" dirty="0"/>
              <a:t>b. A high percentage of past-due accounts and a low credit rejection rate. </a:t>
            </a:r>
          </a:p>
          <a:p>
            <a:r>
              <a:rPr lang="en-US" dirty="0"/>
              <a:t>c. A low percentage of past-due accounts but high credit rejection and receivable turnover rates.</a:t>
            </a:r>
          </a:p>
          <a:p>
            <a:r>
              <a:rPr lang="en-US" dirty="0"/>
              <a:t> d. A low percentage of past-due accounts and a low credit rejection rate but a high receivable turnover rate. </a:t>
            </a:r>
          </a:p>
          <a:p>
            <a:pPr marL="0" indent="0">
              <a:buNone/>
            </a:pPr>
            <a:r>
              <a:rPr lang="en-US" dirty="0"/>
              <a:t>3. Is an increase in the collection period necessarily bad? Explain.</a:t>
            </a:r>
          </a:p>
          <a:p>
            <a:pPr marL="0" indent="0">
              <a:buNone/>
            </a:pPr>
            <a:r>
              <a:rPr lang="en-US"/>
              <a:t>4</a:t>
            </a:r>
            <a:r>
              <a:rPr lang="en-US" dirty="0"/>
              <a:t>. What are the various sources of information you might use to analyze a credit applicant? </a:t>
            </a:r>
          </a:p>
          <a:p>
            <a:pPr marL="0" indent="0">
              <a:buNone/>
            </a:pPr>
            <a:r>
              <a:rPr lang="en-US" dirty="0"/>
              <a:t>5. What are the principal factors that can be varied in setting credit policy?</a:t>
            </a:r>
          </a:p>
          <a:p>
            <a:pPr marL="0" indent="0">
              <a:buNone/>
            </a:pPr>
            <a:r>
              <a:rPr lang="en-US" dirty="0"/>
              <a:t> 6. If credit standards for the quality of accounts accepted are changed, what things are affected?</a:t>
            </a:r>
          </a:p>
          <a:p>
            <a:pPr marL="0" indent="0">
              <a:buNone/>
            </a:pPr>
            <a:r>
              <a:rPr lang="en-US" dirty="0"/>
              <a:t>7. Why is the saturation point reached in spending money on collections?</a:t>
            </a:r>
            <a:endParaRPr lang="th-TH" dirty="0"/>
          </a:p>
        </p:txBody>
      </p:sp>
    </p:spTree>
    <p:extLst>
      <p:ext uri="{BB962C8B-B14F-4D97-AF65-F5344CB8AC3E}">
        <p14:creationId xmlns:p14="http://schemas.microsoft.com/office/powerpoint/2010/main" val="14394406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80DE014F-5B6A-7165-1B82-A5EEA59A366D}"/>
              </a:ext>
            </a:extLst>
          </p:cNvPr>
          <p:cNvSpPr>
            <a:spLocks noGrp="1"/>
          </p:cNvSpPr>
          <p:nvPr>
            <p:ph type="title"/>
          </p:nvPr>
        </p:nvSpPr>
        <p:spPr>
          <a:xfrm>
            <a:off x="838200" y="221226"/>
            <a:ext cx="10515600" cy="991727"/>
          </a:xfrm>
        </p:spPr>
        <p:txBody>
          <a:bodyPr/>
          <a:lstStyle/>
          <a:p>
            <a:r>
              <a:rPr lang="en-US" dirty="0">
                <a:solidFill>
                  <a:schemeClr val="tx1"/>
                </a:solidFill>
              </a:rPr>
              <a:t>Credit and Collection Policies</a:t>
            </a:r>
            <a:endParaRPr lang="th-TH" dirty="0">
              <a:solidFill>
                <a:schemeClr val="tx1"/>
              </a:solidFill>
            </a:endParaRPr>
          </a:p>
        </p:txBody>
      </p:sp>
      <p:sp>
        <p:nvSpPr>
          <p:cNvPr id="3" name="ตัวแทนเนื้อหา 2">
            <a:extLst>
              <a:ext uri="{FF2B5EF4-FFF2-40B4-BE49-F238E27FC236}">
                <a16:creationId xmlns:a16="http://schemas.microsoft.com/office/drawing/2014/main" id="{9792F17F-FD40-B0C4-D120-821A6992BFA2}"/>
              </a:ext>
            </a:extLst>
          </p:cNvPr>
          <p:cNvSpPr>
            <a:spLocks noGrp="1"/>
          </p:cNvSpPr>
          <p:nvPr>
            <p:ph idx="1"/>
          </p:nvPr>
        </p:nvSpPr>
        <p:spPr>
          <a:xfrm>
            <a:off x="176981" y="1356852"/>
            <a:ext cx="11897032" cy="5279922"/>
          </a:xfrm>
        </p:spPr>
        <p:txBody>
          <a:bodyPr>
            <a:normAutofit/>
          </a:bodyPr>
          <a:lstStyle/>
          <a:p>
            <a:pPr marL="0" indent="0">
              <a:buNone/>
            </a:pPr>
            <a:r>
              <a:rPr lang="en-US" sz="2400" dirty="0"/>
              <a:t>Must to know</a:t>
            </a:r>
          </a:p>
          <a:p>
            <a:r>
              <a:rPr lang="en-US" sz="2400" dirty="0"/>
              <a:t>Credit standard The minimum quality of creditworthiness of a credit applicant that is acceptable to the firm.</a:t>
            </a:r>
          </a:p>
          <a:p>
            <a:r>
              <a:rPr lang="en-US" sz="2400" dirty="0"/>
              <a:t>Credit period The total length of time over which credit is extended to a customer to pay a bill.</a:t>
            </a:r>
          </a:p>
          <a:p>
            <a:r>
              <a:rPr lang="en-US" sz="2400" dirty="0"/>
              <a:t>Cash discount period The period of time during which a cash discount can be taken for early payment.</a:t>
            </a:r>
          </a:p>
          <a:p>
            <a:r>
              <a:rPr lang="en-US" sz="2400" dirty="0"/>
              <a:t>Cash discount A percent (%) reduction in sales or purchase price allowed for early payment of invoices. It is an incentive for credit customers to pay invoices in a timely fashion</a:t>
            </a:r>
          </a:p>
          <a:p>
            <a:r>
              <a:rPr lang="en-US" sz="2400" dirty="0"/>
              <a:t>Seasonal dating Credit terms that encourage the buyer of seasonal products to take delivery before the peak sales period and to defer payment until after the peak sales period.</a:t>
            </a:r>
          </a:p>
          <a:p>
            <a:endParaRPr lang="th-TH" dirty="0"/>
          </a:p>
        </p:txBody>
      </p:sp>
    </p:spTree>
    <p:extLst>
      <p:ext uri="{BB962C8B-B14F-4D97-AF65-F5344CB8AC3E}">
        <p14:creationId xmlns:p14="http://schemas.microsoft.com/office/powerpoint/2010/main" val="17191659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48D42C63-DB36-0A8D-774D-40F47D88A385}"/>
              </a:ext>
            </a:extLst>
          </p:cNvPr>
          <p:cNvSpPr>
            <a:spLocks noGrp="1"/>
          </p:cNvSpPr>
          <p:nvPr>
            <p:ph type="title"/>
          </p:nvPr>
        </p:nvSpPr>
        <p:spPr>
          <a:xfrm>
            <a:off x="677334" y="609600"/>
            <a:ext cx="11514666" cy="1320800"/>
          </a:xfrm>
        </p:spPr>
        <p:txBody>
          <a:bodyPr>
            <a:normAutofit fontScale="90000"/>
          </a:bodyPr>
          <a:lstStyle/>
          <a:p>
            <a:r>
              <a:rPr lang="en-US" dirty="0">
                <a:solidFill>
                  <a:schemeClr val="tx1"/>
                </a:solidFill>
              </a:rPr>
              <a:t>Credit and Collection Policy Formulation – Done Right – Helps Break Down Barriers Between Marketing and Finance</a:t>
            </a:r>
            <a:br>
              <a:rPr lang="en-US" dirty="0">
                <a:solidFill>
                  <a:schemeClr val="tx1"/>
                </a:solidFill>
              </a:rPr>
            </a:br>
            <a:br>
              <a:rPr lang="en-US" dirty="0">
                <a:solidFill>
                  <a:schemeClr val="tx1"/>
                </a:solidFill>
              </a:rPr>
            </a:br>
            <a:endParaRPr lang="th-TH" dirty="0">
              <a:solidFill>
                <a:schemeClr val="tx1"/>
              </a:solidFill>
            </a:endParaRPr>
          </a:p>
        </p:txBody>
      </p:sp>
      <p:sp>
        <p:nvSpPr>
          <p:cNvPr id="3" name="ตัวแทนเนื้อหา 2">
            <a:extLst>
              <a:ext uri="{FF2B5EF4-FFF2-40B4-BE49-F238E27FC236}">
                <a16:creationId xmlns:a16="http://schemas.microsoft.com/office/drawing/2014/main" id="{28EE3CB0-802A-7ECD-45CD-CF19133092A8}"/>
              </a:ext>
            </a:extLst>
          </p:cNvPr>
          <p:cNvSpPr>
            <a:spLocks noGrp="1"/>
          </p:cNvSpPr>
          <p:nvPr>
            <p:ph idx="1"/>
          </p:nvPr>
        </p:nvSpPr>
        <p:spPr>
          <a:xfrm>
            <a:off x="677334" y="2494886"/>
            <a:ext cx="11357350" cy="3880773"/>
          </a:xfrm>
        </p:spPr>
        <p:txBody>
          <a:bodyPr>
            <a:normAutofit/>
          </a:bodyPr>
          <a:lstStyle/>
          <a:p>
            <a:r>
              <a:rPr lang="en-US" sz="2800" dirty="0"/>
              <a:t>Credit and collection policies share a relationship with marketing (sales and customer service) policies. For example, processing credit orders efficiently affects sales and customer satisfaction. In fact, it is useful to think of a company’s credit and collection policies as part of the product or service that a business is selling. Therefore the marketing manager and financial manager should actively cooperate in developing credit and collection policies</a:t>
            </a:r>
            <a:endParaRPr lang="th-TH" sz="2800" dirty="0"/>
          </a:p>
        </p:txBody>
      </p:sp>
    </p:spTree>
    <p:extLst>
      <p:ext uri="{BB962C8B-B14F-4D97-AF65-F5344CB8AC3E}">
        <p14:creationId xmlns:p14="http://schemas.microsoft.com/office/powerpoint/2010/main" val="6476887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4EB306F3-A121-8AE7-F423-31A82C3998D0}"/>
              </a:ext>
            </a:extLst>
          </p:cNvPr>
          <p:cNvSpPr>
            <a:spLocks noGrp="1"/>
          </p:cNvSpPr>
          <p:nvPr>
            <p:ph type="title"/>
          </p:nvPr>
        </p:nvSpPr>
        <p:spPr/>
        <p:txBody>
          <a:bodyPr/>
          <a:lstStyle/>
          <a:p>
            <a:r>
              <a:rPr lang="en-US" dirty="0">
                <a:solidFill>
                  <a:schemeClr val="tx1"/>
                </a:solidFill>
              </a:rPr>
              <a:t>Default Risk</a:t>
            </a:r>
            <a:endParaRPr lang="th-TH" dirty="0">
              <a:solidFill>
                <a:schemeClr val="tx1"/>
              </a:solidFill>
            </a:endParaRPr>
          </a:p>
        </p:txBody>
      </p:sp>
      <p:sp>
        <p:nvSpPr>
          <p:cNvPr id="3" name="ตัวแทนเนื้อหา 2">
            <a:extLst>
              <a:ext uri="{FF2B5EF4-FFF2-40B4-BE49-F238E27FC236}">
                <a16:creationId xmlns:a16="http://schemas.microsoft.com/office/drawing/2014/main" id="{3F3B9D80-9C5D-67E3-AE40-702D7964941D}"/>
              </a:ext>
            </a:extLst>
          </p:cNvPr>
          <p:cNvSpPr>
            <a:spLocks noGrp="1"/>
          </p:cNvSpPr>
          <p:nvPr>
            <p:ph idx="1"/>
          </p:nvPr>
        </p:nvSpPr>
        <p:spPr>
          <a:xfrm>
            <a:off x="382365" y="1609982"/>
            <a:ext cx="10954227" cy="3880773"/>
          </a:xfrm>
        </p:spPr>
        <p:txBody>
          <a:bodyPr>
            <a:noAutofit/>
          </a:bodyPr>
          <a:lstStyle/>
          <a:p>
            <a:r>
              <a:rPr lang="en-US" sz="4000" dirty="0"/>
              <a:t> Our concern in this section is not only with the slowness of collection but also with the portion of the receivables in default. Different credit standard policies will involve both of these factors. The optimum credit standard policy, as we shall see, will not necessarily be the one that minimizes bad-debt losses</a:t>
            </a:r>
            <a:endParaRPr lang="th-TH" sz="4000" dirty="0"/>
          </a:p>
        </p:txBody>
      </p:sp>
    </p:spTree>
    <p:extLst>
      <p:ext uri="{BB962C8B-B14F-4D97-AF65-F5344CB8AC3E}">
        <p14:creationId xmlns:p14="http://schemas.microsoft.com/office/powerpoint/2010/main" val="470743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15A1DBC4-0128-4DC7-96FD-0CF3DFB5D71B}"/>
              </a:ext>
            </a:extLst>
          </p:cNvPr>
          <p:cNvSpPr>
            <a:spLocks noGrp="1"/>
          </p:cNvSpPr>
          <p:nvPr>
            <p:ph type="title"/>
          </p:nvPr>
        </p:nvSpPr>
        <p:spPr>
          <a:xfrm>
            <a:off x="638005" y="181897"/>
            <a:ext cx="8596668" cy="1320800"/>
          </a:xfrm>
        </p:spPr>
        <p:txBody>
          <a:bodyPr/>
          <a:lstStyle/>
          <a:p>
            <a:r>
              <a:rPr lang="en-US" dirty="0">
                <a:solidFill>
                  <a:schemeClr val="tx1"/>
                </a:solidFill>
              </a:rPr>
              <a:t>example</a:t>
            </a:r>
            <a:endParaRPr lang="th-TH" dirty="0">
              <a:solidFill>
                <a:schemeClr val="tx1"/>
              </a:solidFill>
            </a:endParaRPr>
          </a:p>
        </p:txBody>
      </p:sp>
      <p:sp>
        <p:nvSpPr>
          <p:cNvPr id="3" name="ตัวแทนเนื้อหา 2">
            <a:extLst>
              <a:ext uri="{FF2B5EF4-FFF2-40B4-BE49-F238E27FC236}">
                <a16:creationId xmlns:a16="http://schemas.microsoft.com/office/drawing/2014/main" id="{BCEA8F51-4C9C-6ADC-EF92-E343F117D48D}"/>
              </a:ext>
            </a:extLst>
          </p:cNvPr>
          <p:cNvSpPr>
            <a:spLocks noGrp="1"/>
          </p:cNvSpPr>
          <p:nvPr>
            <p:ph idx="1"/>
          </p:nvPr>
        </p:nvSpPr>
        <p:spPr>
          <a:xfrm>
            <a:off x="932972" y="911892"/>
            <a:ext cx="11259028" cy="2018121"/>
          </a:xfrm>
        </p:spPr>
        <p:txBody>
          <a:bodyPr/>
          <a:lstStyle/>
          <a:p>
            <a:r>
              <a:rPr lang="en-US" sz="2400" dirty="0"/>
              <a:t>Suppose that we are considering the present credit standard policy (resulting in sales of $2.4 million) together with two, increasingly more liberal, new ones. These alternative policies are expected to produce the following results: </a:t>
            </a:r>
          </a:p>
          <a:p>
            <a:endParaRPr lang="th-TH" dirty="0"/>
          </a:p>
        </p:txBody>
      </p:sp>
      <p:pic>
        <p:nvPicPr>
          <p:cNvPr id="5" name="รูปภาพ 4">
            <a:extLst>
              <a:ext uri="{FF2B5EF4-FFF2-40B4-BE49-F238E27FC236}">
                <a16:creationId xmlns:a16="http://schemas.microsoft.com/office/drawing/2014/main" id="{DF8C2417-1DAA-DD85-19DF-1A025B4F8E2A}"/>
              </a:ext>
            </a:extLst>
          </p:cNvPr>
          <p:cNvPicPr>
            <a:picLocks noChangeAspect="1"/>
          </p:cNvPicPr>
          <p:nvPr/>
        </p:nvPicPr>
        <p:blipFill>
          <a:blip r:embed="rId2"/>
          <a:stretch>
            <a:fillRect/>
          </a:stretch>
        </p:blipFill>
        <p:spPr>
          <a:xfrm>
            <a:off x="452284" y="2383092"/>
            <a:ext cx="11444748" cy="4293011"/>
          </a:xfrm>
          <a:prstGeom prst="rect">
            <a:avLst/>
          </a:prstGeom>
        </p:spPr>
      </p:pic>
    </p:spTree>
    <p:extLst>
      <p:ext uri="{BB962C8B-B14F-4D97-AF65-F5344CB8AC3E}">
        <p14:creationId xmlns:p14="http://schemas.microsoft.com/office/powerpoint/2010/main" val="11318017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7102ED60-5413-463A-918E-E2D8CF6C4966}"/>
              </a:ext>
            </a:extLst>
          </p:cNvPr>
          <p:cNvSpPr>
            <a:spLocks noGrp="1"/>
          </p:cNvSpPr>
          <p:nvPr>
            <p:ph idx="1"/>
          </p:nvPr>
        </p:nvSpPr>
        <p:spPr>
          <a:xfrm>
            <a:off x="677333" y="845575"/>
            <a:ext cx="11160705" cy="5683044"/>
          </a:xfrm>
        </p:spPr>
        <p:txBody>
          <a:bodyPr>
            <a:normAutofit/>
          </a:bodyPr>
          <a:lstStyle/>
          <a:p>
            <a:r>
              <a:rPr lang="en-US" sz="2800" dirty="0"/>
              <a:t>We assume that after six months an account is turned over to a collection agency, and, on average, 2 percent of the original sales of $2.4 million is never received by the firm, 10 percent is never received on the $600,000 in additional sales under Policy A, and 18 percent on the $300,000 in additional sales under Policy B is never received. Similarly, the one-month average collection period pertains to the original sales, two months to the $600,000 in additional sales under Policy A, and three months to the $300,000 in additional sales under Policy B. These numbers of months correspond to annual receivable turnovers of 12 times, 6 times, and 4 times, respectively</a:t>
            </a:r>
            <a:r>
              <a:rPr lang="en-US" sz="2400" dirty="0"/>
              <a:t>.</a:t>
            </a:r>
            <a:endParaRPr lang="th-TH" sz="2400" dirty="0"/>
          </a:p>
        </p:txBody>
      </p:sp>
    </p:spTree>
    <p:extLst>
      <p:ext uri="{BB962C8B-B14F-4D97-AF65-F5344CB8AC3E}">
        <p14:creationId xmlns:p14="http://schemas.microsoft.com/office/powerpoint/2010/main" val="30287568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C6209F3E-A64C-6BD1-7965-3E1D8CC4453D}"/>
              </a:ext>
            </a:extLst>
          </p:cNvPr>
          <p:cNvSpPr>
            <a:spLocks noGrp="1"/>
          </p:cNvSpPr>
          <p:nvPr>
            <p:ph type="title"/>
          </p:nvPr>
        </p:nvSpPr>
        <p:spPr>
          <a:xfrm>
            <a:off x="677334" y="609600"/>
            <a:ext cx="11198942" cy="1320800"/>
          </a:xfrm>
        </p:spPr>
        <p:txBody>
          <a:bodyPr/>
          <a:lstStyle/>
          <a:p>
            <a:r>
              <a:rPr lang="en-US" dirty="0">
                <a:solidFill>
                  <a:schemeClr val="tx1"/>
                </a:solidFill>
              </a:rPr>
              <a:t>Profitability versus required return in evaluating credit policy changes</a:t>
            </a:r>
            <a:endParaRPr lang="th-TH" dirty="0">
              <a:solidFill>
                <a:schemeClr val="tx1"/>
              </a:solidFill>
            </a:endParaRPr>
          </a:p>
        </p:txBody>
      </p:sp>
      <p:pic>
        <p:nvPicPr>
          <p:cNvPr id="5" name="ตัวแทนเนื้อหา 4">
            <a:extLst>
              <a:ext uri="{FF2B5EF4-FFF2-40B4-BE49-F238E27FC236}">
                <a16:creationId xmlns:a16="http://schemas.microsoft.com/office/drawing/2014/main" id="{42CEA368-0E3E-921F-7DE9-04CFEECA1693}"/>
              </a:ext>
            </a:extLst>
          </p:cNvPr>
          <p:cNvPicPr>
            <a:picLocks noGrp="1" noChangeAspect="1"/>
          </p:cNvPicPr>
          <p:nvPr>
            <p:ph idx="1"/>
          </p:nvPr>
        </p:nvPicPr>
        <p:blipFill>
          <a:blip r:embed="rId2"/>
          <a:stretch>
            <a:fillRect/>
          </a:stretch>
        </p:blipFill>
        <p:spPr>
          <a:xfrm>
            <a:off x="2405062" y="2115344"/>
            <a:ext cx="7381875" cy="3771900"/>
          </a:xfrm>
        </p:spPr>
      </p:pic>
    </p:spTree>
    <p:extLst>
      <p:ext uri="{BB962C8B-B14F-4D97-AF65-F5344CB8AC3E}">
        <p14:creationId xmlns:p14="http://schemas.microsoft.com/office/powerpoint/2010/main" val="37815566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กล่องข้อความ 4">
            <a:extLst>
              <a:ext uri="{FF2B5EF4-FFF2-40B4-BE49-F238E27FC236}">
                <a16:creationId xmlns:a16="http://schemas.microsoft.com/office/drawing/2014/main" id="{FC143592-AF4F-1EFF-8D12-4B12853D56A1}"/>
              </a:ext>
            </a:extLst>
          </p:cNvPr>
          <p:cNvSpPr txBox="1"/>
          <p:nvPr/>
        </p:nvSpPr>
        <p:spPr>
          <a:xfrm>
            <a:off x="560439" y="584525"/>
            <a:ext cx="10874477" cy="3539430"/>
          </a:xfrm>
          <a:prstGeom prst="rect">
            <a:avLst/>
          </a:prstGeom>
          <a:noFill/>
        </p:spPr>
        <p:txBody>
          <a:bodyPr wrap="square">
            <a:spAutoFit/>
          </a:bodyPr>
          <a:lstStyle/>
          <a:p>
            <a:r>
              <a:rPr lang="en-US" sz="2800" dirty="0"/>
              <a:t>We would want to adopt Policy A but would not want to go as far as Policy B in relaxing our credit standards. The marginal benefit is positive in moving from the present policy to Policy A but negative in going from Policy A to Policy B. It is possible, of course, that a relaxation of credit standards that fell on one side or the other of Policy A would provide an even greater marginal benefit. The optimal policy is the one that provides the greatest incremental benefit.</a:t>
            </a:r>
            <a:endParaRPr lang="th-TH" sz="2800" dirty="0"/>
          </a:p>
        </p:txBody>
      </p:sp>
    </p:spTree>
    <p:extLst>
      <p:ext uri="{BB962C8B-B14F-4D97-AF65-F5344CB8AC3E}">
        <p14:creationId xmlns:p14="http://schemas.microsoft.com/office/powerpoint/2010/main" val="1220199817"/>
      </p:ext>
    </p:extLst>
  </p:cSld>
  <p:clrMapOvr>
    <a:masterClrMapping/>
  </p:clrMapOvr>
</p:sld>
</file>

<file path=ppt/theme/theme1.xml><?xml version="1.0" encoding="utf-8"?>
<a:theme xmlns:a="http://schemas.openxmlformats.org/drawingml/2006/main" name="ธีมของ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ธีมของ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237</TotalTime>
  <Words>1873</Words>
  <Application>Microsoft Office PowerPoint</Application>
  <PresentationFormat>แบบจอกว้าง</PresentationFormat>
  <Paragraphs>92</Paragraphs>
  <Slides>28</Slides>
  <Notes>0</Notes>
  <HiddenSlides>0</HiddenSlides>
  <MMClips>0</MMClips>
  <ScaleCrop>false</ScaleCrop>
  <HeadingPairs>
    <vt:vector size="6" baseType="variant">
      <vt:variant>
        <vt:lpstr>ฟอนต์ที่ถูกใช้</vt:lpstr>
      </vt:variant>
      <vt:variant>
        <vt:i4>3</vt:i4>
      </vt:variant>
      <vt:variant>
        <vt:lpstr>ธีม</vt:lpstr>
      </vt:variant>
      <vt:variant>
        <vt:i4>1</vt:i4>
      </vt:variant>
      <vt:variant>
        <vt:lpstr>ชื่อเรื่องสไลด์</vt:lpstr>
      </vt:variant>
      <vt:variant>
        <vt:i4>28</vt:i4>
      </vt:variant>
    </vt:vector>
  </HeadingPairs>
  <TitlesOfParts>
    <vt:vector size="32" baseType="lpstr">
      <vt:lpstr>Arial</vt:lpstr>
      <vt:lpstr>Calibri</vt:lpstr>
      <vt:lpstr>Calibri Light</vt:lpstr>
      <vt:lpstr>ธีมของ Office</vt:lpstr>
      <vt:lpstr> lesson 9 Accounts Receivable and  Inventory Management</vt:lpstr>
      <vt:lpstr>Objectives</vt:lpstr>
      <vt:lpstr>Credit and Collection Policies</vt:lpstr>
      <vt:lpstr>Credit and Collection Policy Formulation – Done Right – Helps Break Down Barriers Between Marketing and Finance  </vt:lpstr>
      <vt:lpstr>Default Risk</vt:lpstr>
      <vt:lpstr>example</vt:lpstr>
      <vt:lpstr>งานนำเสนอ PowerPoint</vt:lpstr>
      <vt:lpstr>Profitability versus required return in evaluating credit policy changes</vt:lpstr>
      <vt:lpstr>งานนำเสนอ PowerPoint</vt:lpstr>
      <vt:lpstr> Collection Policy and Procedures</vt:lpstr>
      <vt:lpstr>Relationship between amount of bad-debt losses and collection expenditures</vt:lpstr>
      <vt:lpstr>Credit and Collection Policies</vt:lpstr>
      <vt:lpstr>Relationship of sales, average collection period, bad-debt losses, and profits to the quality of account rejected</vt:lpstr>
      <vt:lpstr>Analyzing the Credit Applicant</vt:lpstr>
      <vt:lpstr>Credit Analysis</vt:lpstr>
      <vt:lpstr>Example Sequential investigation process: who should we accept as a credit customer</vt:lpstr>
      <vt:lpstr>Inventory Management and Control</vt:lpstr>
      <vt:lpstr>งานนำเสนอ PowerPoint</vt:lpstr>
      <vt:lpstr>งานนำเสนอ PowerPoint</vt:lpstr>
      <vt:lpstr>Economic Order Quantity</vt:lpstr>
      <vt:lpstr>งานนำเสนอ PowerPoint</vt:lpstr>
      <vt:lpstr>งานนำเสนอ PowerPoint</vt:lpstr>
      <vt:lpstr>FORMULA</vt:lpstr>
      <vt:lpstr>example</vt:lpstr>
      <vt:lpstr>Safety Stock</vt:lpstr>
      <vt:lpstr>งานนำเสนอ PowerPoint</vt:lpstr>
      <vt:lpstr>Safety stock and order point when demand and lead time</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Accounts Receivable and Inventory Management</dc:title>
  <dc:creator>wcom</dc:creator>
  <cp:lastModifiedBy>wcom</cp:lastModifiedBy>
  <cp:revision>16</cp:revision>
  <dcterms:created xsi:type="dcterms:W3CDTF">2024-06-01T22:17:09Z</dcterms:created>
  <dcterms:modified xsi:type="dcterms:W3CDTF">2025-07-28T05:10:53Z</dcterms:modified>
</cp:coreProperties>
</file>