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3" r:id="rId6"/>
    <p:sldId id="264" r:id="rId7"/>
    <p:sldId id="277" r:id="rId8"/>
    <p:sldId id="272" r:id="rId9"/>
    <p:sldId id="278" r:id="rId10"/>
    <p:sldId id="273" r:id="rId11"/>
    <p:sldId id="279" r:id="rId12"/>
    <p:sldId id="280" r:id="rId13"/>
    <p:sldId id="274" r:id="rId14"/>
    <p:sldId id="281" r:id="rId15"/>
    <p:sldId id="275" r:id="rId16"/>
    <p:sldId id="282" r:id="rId17"/>
    <p:sldId id="276" r:id="rId18"/>
    <p:sldId id="283" r:id="rId19"/>
    <p:sldId id="267" r:id="rId20"/>
    <p:sldId id="289" r:id="rId21"/>
    <p:sldId id="268" r:id="rId22"/>
    <p:sldId id="291" r:id="rId23"/>
    <p:sldId id="292" r:id="rId24"/>
    <p:sldId id="288" r:id="rId25"/>
    <p:sldId id="287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2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11/25/2025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658532"/>
            <a:ext cx="7975600" cy="2158052"/>
          </a:xfrm>
        </p:spPr>
        <p:txBody>
          <a:bodyPr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  <a:t>การวางแผนทางการเงิน </a:t>
            </a:r>
            <a:b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  <a:t>และ</a:t>
            </a:r>
            <a:b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</a:br>
            <a:r>
              <a:rPr lang="th-TH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Niramit AS" panose="02000506000000020004" pitchFamily="2" charset="-34"/>
              </a:rPr>
              <a:t>การเขียนแผนธุรกิจฉบับสมบูรณ์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874204" y="1354667"/>
            <a:ext cx="4317796" cy="4164593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6E3C-A742-4BC4-8D9E-03B7BB4D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การคำนวณกำไรขั้นต้น-กำไรสุทธิ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160C92-87F2-415E-801D-60EF6737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32" y="1941894"/>
            <a:ext cx="8229601" cy="29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Gross Profit</a:t>
            </a:r>
            <a:endParaRPr lang="th-TH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Profit</a:t>
            </a:r>
            <a:endParaRPr lang="th-TH" alt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อัตรากำไรสุทธิ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.......................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15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6A25-E095-4CED-B0A2-C450D277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28600"/>
            <a:ext cx="9980682" cy="109696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กำไรขั้นต้น / กำไรสุทธิ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E06D1-3D7B-4887-8687-AE23B894E0B9}"/>
              </a:ext>
            </a:extLst>
          </p:cNvPr>
          <p:cNvSpPr/>
          <p:nvPr/>
        </p:nvSpPr>
        <p:spPr>
          <a:xfrm>
            <a:off x="1202267" y="1761067"/>
            <a:ext cx="9884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กำไรขั้นต้น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Gross Profit)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กำไรขั้นต้น 	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รายได้ –  ต้นทุนผันแปร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  = 375,000 – 54,000 = 321,000 บาท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B961-C08E-409D-A4A9-A580E006EF9A}"/>
              </a:ext>
            </a:extLst>
          </p:cNvPr>
          <p:cNvSpPr/>
          <p:nvPr/>
        </p:nvSpPr>
        <p:spPr>
          <a:xfrm>
            <a:off x="1362602" y="4040200"/>
            <a:ext cx="9723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กำไรสุทธิ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Profit)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กำไรขั้นต้น – ค่าใช้จ่ายประจำ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321,000 – 44,100 = 276,900 บาท/เดือน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4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6E3C-A742-4BC4-8D9E-03B7BB4D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จุดคุ้มทุน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Break-even Point)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7F633-6AFD-4A2C-A06D-944899C49D37}"/>
              </a:ext>
            </a:extLst>
          </p:cNvPr>
          <p:cNvSpPr/>
          <p:nvPr/>
        </p:nvSpPr>
        <p:spPr>
          <a:xfrm>
            <a:off x="1105659" y="2151727"/>
            <a:ext cx="10561408" cy="223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คำนวณ:</a:t>
            </a:r>
          </a:p>
          <a:p>
            <a:pPr>
              <a:lnSpc>
                <a:spcPct val="150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จุดคุ้มทุน	=  			ต้นทุนคงที่</a:t>
            </a:r>
          </a:p>
          <a:p>
            <a:pPr>
              <a:lnSpc>
                <a:spcPct val="150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ราคาขายต่อหน่วย – ต้นทุนผันแปรต่อหน่วย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A1BB4E-6843-43FD-87DB-3941167262C2}"/>
              </a:ext>
            </a:extLst>
          </p:cNvPr>
          <p:cNvCxnSpPr/>
          <p:nvPr/>
        </p:nvCxnSpPr>
        <p:spPr>
          <a:xfrm>
            <a:off x="4724400" y="3674533"/>
            <a:ext cx="49106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8E40-BBBA-46DA-8D55-3F94078C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11666"/>
            <a:ext cx="9980682" cy="109696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จุดคุ้มทุน 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Break-even Point)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0DDBED-2CDB-4B29-973D-CC643387E536}"/>
              </a:ext>
            </a:extLst>
          </p:cNvPr>
          <p:cNvSpPr/>
          <p:nvPr/>
        </p:nvSpPr>
        <p:spPr>
          <a:xfrm>
            <a:off x="1105659" y="1518904"/>
            <a:ext cx="1016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จุดคุ้มทุน		=	                  ต้นทุนคงที่</a:t>
            </a:r>
          </a:p>
          <a:p>
            <a:pPr>
              <a:spcAft>
                <a:spcPts val="600"/>
              </a:spcAf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ราคา – ต้นทุนผันแปรต่อหน่วยจุดคุ้มทุน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​ต้นทุนคงที่ = 44,100 บาท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ราคาขายเฉลี่ย = 50 บาท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ต้นทุนผันแปรต่อแก้ว = 15 บาท</a:t>
            </a:r>
          </a:p>
          <a:p>
            <a:pPr lvl="2">
              <a:spcAft>
                <a:spcPts val="6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กำไรต่อแก้ว	= 50−15=35 บาท</a:t>
            </a:r>
          </a:p>
          <a:p>
            <a:pPr lvl="2">
              <a:spcAft>
                <a:spcPts val="6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จุดคุ้มทุน		=3544,100	​≈1260 แก้ว/เดือน</a:t>
            </a:r>
          </a:p>
          <a:p>
            <a:pPr lvl="2">
              <a:spcAft>
                <a:spcPts val="6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คิดเป็นเฉลี่ยต่อวัน1260 ÷ 30 = 42 แก้ว/วัน</a:t>
            </a:r>
          </a:p>
          <a:p>
            <a:pPr lvl="2">
              <a:spcAft>
                <a:spcPts val="600"/>
              </a:spcAf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➡ ต้องขายอย่างน้อย 42 แก้วต่อวัน ถึงจะคุ้มทุน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CC2045-FA81-49A8-807F-A977328AEB05}"/>
              </a:ext>
            </a:extLst>
          </p:cNvPr>
          <p:cNvCxnSpPr/>
          <p:nvPr/>
        </p:nvCxnSpPr>
        <p:spPr>
          <a:xfrm>
            <a:off x="5774267" y="2065867"/>
            <a:ext cx="428413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6E3C-A742-4BC4-8D9E-03B7BB4D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งบกระแสเงินสด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Cash Flow)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160C92-87F2-415E-801D-60EF6737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865" y="1941894"/>
            <a:ext cx="8229601" cy="29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เงินเข้า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เงินออก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ยอดคงเหลือ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.......................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78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D4F7-3C09-4576-BE1A-CB36AE97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Cash Flow 6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B37908-1C36-44AB-A8B1-102BD43ED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67410"/>
              </p:ext>
            </p:extLst>
          </p:nvPr>
        </p:nvGraphicFramePr>
        <p:xfrm>
          <a:off x="1104899" y="1650999"/>
          <a:ext cx="10291232" cy="48260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85901">
                  <a:extLst>
                    <a:ext uri="{9D8B030D-6E8A-4147-A177-3AD203B41FA5}">
                      <a16:colId xmlns:a16="http://schemas.microsoft.com/office/drawing/2014/main" val="45096468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258638961"/>
                    </a:ext>
                  </a:extLst>
                </a:gridCol>
                <a:gridCol w="4251323">
                  <a:extLst>
                    <a:ext uri="{9D8B030D-6E8A-4147-A177-3AD203B41FA5}">
                      <a16:colId xmlns:a16="http://schemas.microsoft.com/office/drawing/2014/main" val="2428984093"/>
                    </a:ext>
                  </a:extLst>
                </a:gridCol>
                <a:gridCol w="2572808">
                  <a:extLst>
                    <a:ext uri="{9D8B030D-6E8A-4147-A177-3AD203B41FA5}">
                      <a16:colId xmlns:a16="http://schemas.microsoft.com/office/drawing/2014/main" val="3147137446"/>
                    </a:ext>
                  </a:extLst>
                </a:gridCol>
              </a:tblGrid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เงินเข้า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เงินออก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ยอดคงเหลือ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671814"/>
                  </a:ext>
                </a:extLst>
              </a:tr>
              <a:tr h="812801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มกราคม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179,600 (ค่าลงทุนเปิดร้าน)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95970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กุมภาพันธ์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154,400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13557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47,100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327,300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72816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49,100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568,200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75496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46,600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721,600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07260"/>
                  </a:ext>
                </a:extLst>
              </a:tr>
              <a:tr h="66886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180,000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44,100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857,500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06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FC3B-DDD8-461E-86EE-4B6D8A85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650067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จบการบรรยาย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6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0125-0C92-4731-8B9B-FBE7DFF4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5533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 แบบฟอร์ม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Template) </a:t>
            </a:r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แผนการเงิน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B4295-688E-4EF5-A9C4-E228D430261C}"/>
              </a:ext>
            </a:extLst>
          </p:cNvPr>
          <p:cNvSpPr/>
          <p:nvPr/>
        </p:nvSpPr>
        <p:spPr>
          <a:xfrm>
            <a:off x="1785735" y="1437354"/>
            <a:ext cx="4544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เงินลงทุนเริ่มต้น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Initial Investment)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41C5E5-CB39-4272-861A-475B5BFD1FED}"/>
              </a:ext>
            </a:extLst>
          </p:cNvPr>
          <p:cNvGraphicFramePr>
            <a:graphicFrameLocks noGrp="1"/>
          </p:cNvGraphicFramePr>
          <p:nvPr/>
        </p:nvGraphicFramePr>
        <p:xfrm>
          <a:off x="1574799" y="2116989"/>
          <a:ext cx="9511541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5314">
                  <a:extLst>
                    <a:ext uri="{9D8B030D-6E8A-4147-A177-3AD203B41FA5}">
                      <a16:colId xmlns:a16="http://schemas.microsoft.com/office/drawing/2014/main" val="2102954734"/>
                    </a:ext>
                  </a:extLst>
                </a:gridCol>
                <a:gridCol w="2556227">
                  <a:extLst>
                    <a:ext uri="{9D8B030D-6E8A-4147-A177-3AD203B41FA5}">
                      <a16:colId xmlns:a16="http://schemas.microsoft.com/office/drawing/2014/main" val="419962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 (บาท)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7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7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8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81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4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7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6. ......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DB4295-688E-4EF5-A9C4-E228D430261C}"/>
              </a:ext>
            </a:extLst>
          </p:cNvPr>
          <p:cNvSpPr/>
          <p:nvPr/>
        </p:nvSpPr>
        <p:spPr>
          <a:xfrm>
            <a:off x="1845966" y="1330866"/>
            <a:ext cx="758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ค่าใช้จ่ายประจำต่อเดือน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Monthly Operating Costs)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41C5E5-CB39-4272-861A-475B5BFD1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00740"/>
              </p:ext>
            </p:extLst>
          </p:nvPr>
        </p:nvGraphicFramePr>
        <p:xfrm>
          <a:off x="1574799" y="2116989"/>
          <a:ext cx="9511541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5314">
                  <a:extLst>
                    <a:ext uri="{9D8B030D-6E8A-4147-A177-3AD203B41FA5}">
                      <a16:colId xmlns:a16="http://schemas.microsoft.com/office/drawing/2014/main" val="2102954734"/>
                    </a:ext>
                  </a:extLst>
                </a:gridCol>
                <a:gridCol w="2556227">
                  <a:extLst>
                    <a:ext uri="{9D8B030D-6E8A-4147-A177-3AD203B41FA5}">
                      <a16:colId xmlns:a16="http://schemas.microsoft.com/office/drawing/2014/main" val="419962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 (บาท)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7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7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48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81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4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7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6. ......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1E8C16F-E6A7-4999-8940-159252E6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348219"/>
            <a:ext cx="86190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รายได้คาดการณ์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(Projected Revenue)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จำนวนที่คาดว่าจะขายต่อวัน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______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ราคาขายเฉลี่ยต่อหน่วย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______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รายได้ต่อเดือน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______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976324B-C048-404F-BCE5-7DE88C50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893928"/>
            <a:ext cx="102277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(Variable Cost)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ต้นทุนผันแปรต่อหน่วย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______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ต้นทุนผันแปรต่อเดือน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______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42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59" y="313267"/>
            <a:ext cx="9980682" cy="1096962"/>
          </a:xfrm>
        </p:spPr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การวางแผนทางการเงิน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A1CD6-5B12-4E64-8BAC-3EF14BC3A249}"/>
              </a:ext>
            </a:extLst>
          </p:cNvPr>
          <p:cNvSpPr/>
          <p:nvPr/>
        </p:nvSpPr>
        <p:spPr>
          <a:xfrm>
            <a:off x="1018496" y="1776949"/>
            <a:ext cx="10292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หมายถึง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กระบวนการจัดการและวางกลยุทธ์ด้านการเงิน เพื่อให้เกิดการใช้ทรัพยากรทางการเงินอย่างมีประสิทธิภาพ บรรลุเป้าหมาย สร้างความมั่นคง และเพิ่มมูลค่าของกิจการ ประกอบด้วย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การลงทุนเริ่มต้น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Initial Investment)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การจัดการต้นทุนดำเนินงาน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Operating Costs)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การคาดการณ์รายได้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Revenue Forecast)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การคิดคำนวณกำไรขั้นต้น-กำไรสุทธิ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การวิเคราะห์จุดคุ้มทุน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Break-even Point)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การจัดทำงบกระแสเงินสด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Cash Flow)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73B5E-ED42-4D45-A256-99B789A0F5FA}"/>
              </a:ext>
            </a:extLst>
          </p:cNvPr>
          <p:cNvSpPr/>
          <p:nvPr/>
        </p:nvSpPr>
        <p:spPr>
          <a:xfrm>
            <a:off x="1659466" y="1352603"/>
            <a:ext cx="9465733" cy="242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</a:t>
            </a:r>
          </a:p>
          <a:p>
            <a:pPr>
              <a:lnSpc>
                <a:spcPct val="15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กำไรขั้นต้น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Gross Profit)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 – ต้นทุนผันแปร = ______ บาท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305AA-D1C3-4EED-AE12-B9FC3046A3F9}"/>
              </a:ext>
            </a:extLst>
          </p:cNvPr>
          <p:cNvSpPr/>
          <p:nvPr/>
        </p:nvSpPr>
        <p:spPr>
          <a:xfrm>
            <a:off x="1981199" y="4316738"/>
            <a:ext cx="9144000" cy="149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กำไรสุทธิ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Profit)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กำไรขั้นต้น – ค่าใช้จ่ายประจำ = ______ บาท</a:t>
            </a:r>
          </a:p>
        </p:txBody>
      </p:sp>
    </p:spTree>
    <p:extLst>
      <p:ext uri="{BB962C8B-B14F-4D97-AF65-F5344CB8AC3E}">
        <p14:creationId xmlns:p14="http://schemas.microsoft.com/office/powerpoint/2010/main" val="9302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E4AAC4-EAFE-4F18-8ACE-6A29F8F664A3}"/>
              </a:ext>
            </a:extLst>
          </p:cNvPr>
          <p:cNvSpPr/>
          <p:nvPr/>
        </p:nvSpPr>
        <p:spPr>
          <a:xfrm>
            <a:off x="1354667" y="1379196"/>
            <a:ext cx="98890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จุดคุ้มทุน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Break-even Point)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จุดคุ้มทุน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ต้นทุนคงที่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 - ต้นทุนผันแปร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28750" lvl="2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ราคาขายเฉลี่ย (บาท): ______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28750" lvl="2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ต้นทุนผันแปรต่อหน่วย: ______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28750" lvl="2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ต้นทุนคงที่ต่อเดือน: ______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จำนวนสินค้าที่ต้องขายต่อเดือนเพื่อคุ้มทุน = ______ หน่วย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เฉลี่ยต่อวัน = ______ หน่วย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02E409-DCF9-402C-817F-3305404F3CF2}"/>
              </a:ext>
            </a:extLst>
          </p:cNvPr>
          <p:cNvCxnSpPr/>
          <p:nvPr/>
        </p:nvCxnSpPr>
        <p:spPr>
          <a:xfrm>
            <a:off x="7840133" y="2624667"/>
            <a:ext cx="228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07467D-4B7B-441B-94CF-97C423F88582}"/>
              </a:ext>
            </a:extLst>
          </p:cNvPr>
          <p:cNvSpPr/>
          <p:nvPr/>
        </p:nvSpPr>
        <p:spPr>
          <a:xfrm>
            <a:off x="1100666" y="1185334"/>
            <a:ext cx="467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งบกระแสเงินสด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Cash Flow)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D7D47-A4DF-4A5F-B426-B71A6ED0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02776"/>
              </p:ext>
            </p:extLst>
          </p:nvPr>
        </p:nvGraphicFramePr>
        <p:xfrm>
          <a:off x="838200" y="1938865"/>
          <a:ext cx="10515600" cy="46329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863903269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253973364"/>
                    </a:ext>
                  </a:extLst>
                </a:gridCol>
                <a:gridCol w="2624666">
                  <a:extLst>
                    <a:ext uri="{9D8B030D-6E8A-4147-A177-3AD203B41FA5}">
                      <a16:colId xmlns:a16="http://schemas.microsoft.com/office/drawing/2014/main" val="1173110472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val="4265743472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เงินเข้า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เงินออก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en-US" sz="3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32308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th-TH" sz="32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5309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5598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1154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8106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89652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4429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52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FF25-C704-4FBE-B579-07F40D44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541867"/>
            <a:ext cx="10549466" cy="868362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การเขียนแผนธุรกิจ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Business Model Canvas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(BMC)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55471-1BDC-4258-9C73-71D489E0AB3B}"/>
              </a:ext>
            </a:extLst>
          </p:cNvPr>
          <p:cNvSpPr/>
          <p:nvPr/>
        </p:nvSpPr>
        <p:spPr>
          <a:xfrm>
            <a:off x="1134533" y="1710266"/>
            <a:ext cx="1016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แผนภาพหนึ่งที่ฉายให้เห็นภาพรวมของธุรกิจ ซึ่ง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BMC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นี้มีไว้เพื่อช่วยให้ผู้บริหาร ผู้ประกอบการ หรือเจ้าของธุรกิจ สามารถตอบคำถามสำคัญของธุรกิจ 4 เรื่องประกอบด้วย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article-ext002-1">
            <a:extLst>
              <a:ext uri="{FF2B5EF4-FFF2-40B4-BE49-F238E27FC236}">
                <a16:creationId xmlns:a16="http://schemas.microsoft.com/office/drawing/2014/main" id="{ECD957C7-B147-4DF9-B0AB-1C863B7A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34342"/>
            <a:ext cx="10160001" cy="22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3A97AB-F64B-4CBC-A97F-281DF8E3B3DD}"/>
              </a:ext>
            </a:extLst>
          </p:cNvPr>
          <p:cNvSpPr/>
          <p:nvPr/>
        </p:nvSpPr>
        <p:spPr>
          <a:xfrm>
            <a:off x="1286934" y="6396335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มา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https://www.live-platforms.com/th/education/article/311-what-is-business-model-canvas</a:t>
            </a:r>
          </a:p>
        </p:txBody>
      </p:sp>
    </p:spTree>
    <p:extLst>
      <p:ext uri="{BB962C8B-B14F-4D97-AF65-F5344CB8AC3E}">
        <p14:creationId xmlns:p14="http://schemas.microsoft.com/office/powerpoint/2010/main" val="792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ext001-3">
            <a:extLst>
              <a:ext uri="{FF2B5EF4-FFF2-40B4-BE49-F238E27FC236}">
                <a16:creationId xmlns:a16="http://schemas.microsoft.com/office/drawing/2014/main" id="{56559CBE-89A6-4D35-A84C-370FABD0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7066"/>
            <a:ext cx="11074400" cy="59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0E7DEE-EA9C-492A-ACB7-677D7BA46517}"/>
              </a:ext>
            </a:extLst>
          </p:cNvPr>
          <p:cNvSpPr/>
          <p:nvPr/>
        </p:nvSpPr>
        <p:spPr>
          <a:xfrm>
            <a:off x="1286934" y="6396335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https://www.live-platforms.com/th/education/article/311-what-is-business-model-canvas</a:t>
            </a:r>
          </a:p>
        </p:txBody>
      </p:sp>
    </p:spTree>
    <p:extLst>
      <p:ext uri="{BB962C8B-B14F-4D97-AF65-F5344CB8AC3E}">
        <p14:creationId xmlns:p14="http://schemas.microsoft.com/office/powerpoint/2010/main" val="30494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A9AD-2673-45DA-A955-597AB9CD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ตัวอย่าง..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Business Model Canvas (BMC) – “Café Cozy”</a:t>
            </a:r>
            <a:b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ร้านกาแฟพรีเมียมเพื่อคนทำงาน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EDDA7B-7EC6-4532-9CF1-EF1694894F81}"/>
              </a:ext>
            </a:extLst>
          </p:cNvPr>
          <p:cNvSpPr/>
          <p:nvPr/>
        </p:nvSpPr>
        <p:spPr>
          <a:xfrm>
            <a:off x="474905" y="5652776"/>
            <a:ext cx="5697295" cy="1096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โครงสร้างต้นทุน</a:t>
            </a:r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EAE04-EE6B-44A5-9CB7-55441532866A}"/>
              </a:ext>
            </a:extLst>
          </p:cNvPr>
          <p:cNvSpPr/>
          <p:nvPr/>
        </p:nvSpPr>
        <p:spPr>
          <a:xfrm>
            <a:off x="6248400" y="5672667"/>
            <a:ext cx="5544895" cy="1096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กระแสรายได้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8B96D-ED39-48D3-9A7E-0F59526795AD}"/>
              </a:ext>
            </a:extLst>
          </p:cNvPr>
          <p:cNvSpPr/>
          <p:nvPr/>
        </p:nvSpPr>
        <p:spPr>
          <a:xfrm>
            <a:off x="398705" y="1376362"/>
            <a:ext cx="2099734" cy="4177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พันธมิตรหลัก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536BD-DF2E-4A0B-BC76-233AC0AA8440}"/>
              </a:ext>
            </a:extLst>
          </p:cNvPr>
          <p:cNvSpPr/>
          <p:nvPr/>
        </p:nvSpPr>
        <p:spPr>
          <a:xfrm>
            <a:off x="2582335" y="1389590"/>
            <a:ext cx="2290737" cy="2052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กิจกรรมสำคัญ</a:t>
            </a:r>
          </a:p>
          <a:p>
            <a:pPr algn="ctr"/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B8280-9C81-42C1-845D-673820D9452A}"/>
              </a:ext>
            </a:extLst>
          </p:cNvPr>
          <p:cNvSpPr/>
          <p:nvPr/>
        </p:nvSpPr>
        <p:spPr>
          <a:xfrm>
            <a:off x="2570431" y="3501497"/>
            <a:ext cx="2312706" cy="2052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ทรัพยากรสำคัญ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3149B-689B-48AA-9BE1-64A5D454A5AC}"/>
              </a:ext>
            </a:extLst>
          </p:cNvPr>
          <p:cNvSpPr/>
          <p:nvPr/>
        </p:nvSpPr>
        <p:spPr>
          <a:xfrm>
            <a:off x="4986867" y="1376362"/>
            <a:ext cx="2099734" cy="4177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คุณค่าเสนอหลัก</a:t>
            </a: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7C28F-2E22-408B-B99E-9488C60E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602" y="1380040"/>
            <a:ext cx="2152075" cy="4174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5A0712-F795-480F-B71C-A9AA1520B2BE}"/>
              </a:ext>
            </a:extLst>
          </p:cNvPr>
          <p:cNvSpPr/>
          <p:nvPr/>
        </p:nvSpPr>
        <p:spPr>
          <a:xfrm>
            <a:off x="7164922" y="1389590"/>
            <a:ext cx="2302933" cy="2052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ความสัมพันธ์กับลูกค้า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034A9-8AD8-4838-8D0B-AC259260B509}"/>
              </a:ext>
            </a:extLst>
          </p:cNvPr>
          <p:cNvSpPr/>
          <p:nvPr/>
        </p:nvSpPr>
        <p:spPr>
          <a:xfrm>
            <a:off x="7179348" y="3509961"/>
            <a:ext cx="2298222" cy="2027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ช่องทางการเข้าถึงลูกค้า</a:t>
            </a:r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th-TH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ACC85-96E2-4987-90E9-957BBC4B292E}"/>
              </a:ext>
            </a:extLst>
          </p:cNvPr>
          <p:cNvSpPr/>
          <p:nvPr/>
        </p:nvSpPr>
        <p:spPr>
          <a:xfrm>
            <a:off x="9727576" y="1444095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กลุ่มลูกค้าเป้าหมาย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D2D4AA6-43B0-4522-AF96-ACE98E6E9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800" y="2089410"/>
            <a:ext cx="21135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คนทำงานออฟฟิศอายุ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tabLst/>
            </a:pP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22–45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ฟรีแลนซ์และนักเรียน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กลุ่มลูกค้าที่ชื่นชอบบรรยากาศร้านกาแฟที่เงียบ สะอาด และเหมาะกับการทำงาน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ลูกค้าที่นิยมเครื่องดื่ม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Specialty Coffee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4C83DA5-43CE-4F3C-8835-3A223780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262" y="1674927"/>
            <a:ext cx="220196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กาแฟ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Specialty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คุณภาพสูง จากแหล่งปลูกไทย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บริการรวดเร็วและเป็นมิตร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บรรยากาศร้านเหมาะสำหรับทำงาน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(Plug, Wi-Fi,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โต๊ะขนาดใหญ่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kumimoji="0" lang="th-TH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เมล็ดกาแฟคั่วใหม่สดตลอด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เครื่องดื่มสุขภาพ เช่น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Oat milk, Sugar-Free options</a:t>
            </a:r>
            <a:endParaRPr kumimoji="0" lang="th-TH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4A8BCEE-8F07-409D-BF79-7FBF398C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141" y="3915245"/>
            <a:ext cx="228054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หน้าร้าน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Facebook / Instagram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Delivery Apps (Grab, Food, LINE MAN)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โปรโมชั่นผ่าน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Social Media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8B033AA-E899-43D8-B5E1-4189E577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621" y="1786407"/>
            <a:ext cx="22019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บริการแบบเป็นกันเอง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ระบบสะสมแต้ม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การแนะนำเมนูจากบาริสต้า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โปรโมชั่นรายเดือน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ตอบแชทเร็วในโซเชียล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70D363AB-8590-40D2-9A99-E9B4A321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099715"/>
            <a:ext cx="5697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รายได้จากกาแฟและเครื่องดื่ม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70%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รายได้จากเบเกอรี่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20%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รายได้จากขายเมล็ดกาแฟ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5%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รายได้เสริม เช่น ค่าเช่าโต๊ะ ของชำร่วย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ถ้ามี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2F64F9E-35A5-4C70-A108-95B7720C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807" y="3782874"/>
            <a:ext cx="22752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เครื่องชงกาแฟคุณภาพสูง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บาริสต้าที่มีทักษะ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สูตรเครื่องดื่ม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ร้านและอุปกรณ์เฟอร์นิเจอร์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เมล็ดกาแฟคุณภาพ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ระบบบัญชีและ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POS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6AA5FEA1-156C-4117-A627-9D6C284C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613" y="1532061"/>
            <a:ext cx="21944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ชงเครื่องดื่มและให้บริการลูกค้า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ควบคุมคุณภาพเมล็ดกาแฟ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การตลาดออนไลน์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การบริหารสต็อก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บริหารทีมงาน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พัฒนาเมนูใหม่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713BF13D-3D46-416E-A9F6-D8FBA01F36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9473" y="1929687"/>
            <a:ext cx="206445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ผู้จัดหาเมล็ดกาแฟ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ร้านเบเกอรี่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ซัพพลายเออร์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Delivery Platforms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ผู้ให้บริการอุปกรณ์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ช่างซ่อม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พาร์ทเนอร์ด้านการตลาดออนไลน์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AC913A6-C041-4485-A73F-AD436CB9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492" y="5715320"/>
            <a:ext cx="45007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ค่าเช่าร้าน / ค่าวัตถุดิบ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th-T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เมล็ดกาแฟ นม เบเกอรี่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kumimoji="0" lang="th-TH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th-TH" alt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ค่าแรงพนักงาน /ค่าไฟ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kumimoji="0" lang="th-T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น้ำ / ค่าอุปกรณ์ร้านและเครื่องชง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th-TH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ค่าโฆษณาออนไลน์ / ค่าบริการ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Delivery Platform</a:t>
            </a:r>
          </a:p>
        </p:txBody>
      </p:sp>
    </p:spTree>
    <p:extLst>
      <p:ext uri="{BB962C8B-B14F-4D97-AF65-F5344CB8AC3E}">
        <p14:creationId xmlns:p14="http://schemas.microsoft.com/office/powerpoint/2010/main" val="13448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9D130E-07FF-494A-BE17-10ECF99C81A7}"/>
              </a:ext>
            </a:extLst>
          </p:cNvPr>
          <p:cNvSpPr/>
          <p:nvPr/>
        </p:nvSpPr>
        <p:spPr>
          <a:xfrm>
            <a:off x="999067" y="481337"/>
            <a:ext cx="8873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เงินลงทุนเริ่มต้น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Initial Investment)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1AFBE-0D7E-4CC7-9A6B-3D2235826CEF}"/>
              </a:ext>
            </a:extLst>
          </p:cNvPr>
          <p:cNvSpPr/>
          <p:nvPr/>
        </p:nvSpPr>
        <p:spPr>
          <a:xfrm>
            <a:off x="2387600" y="1948302"/>
            <a:ext cx="6096000" cy="37128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ค่าอุปกรณ์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ค่าเช่าสถานที่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Renovate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ค่าลงทุนเปิดร้าน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  ๆ ........................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98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B2AF-3B31-47FB-B40B-89B9DB6A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45533"/>
            <a:ext cx="9980682" cy="1096962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เงินลงทุนเริ่มต้น 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Initial Investment)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8F07DA-7853-40C7-91B1-64A5DEC513BB}"/>
              </a:ext>
            </a:extLst>
          </p:cNvPr>
          <p:cNvSpPr/>
          <p:nvPr/>
        </p:nvSpPr>
        <p:spPr>
          <a:xfrm>
            <a:off x="1354667" y="1219200"/>
            <a:ext cx="97316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รายการ						   จำนวนเงิน (บาท)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ค่าเช่ามัดจำอาคาร (2 เดือน)					20,000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ค่าตกแต่งร้าน							45,000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เครื่องชงกาแฟ							28,000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เครื่องบดกาแฟ							9,000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ตู้เย็น								6,500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อุปกรณ์เบเกอรี่							4,000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โต๊ะ–เก้าอี้ 10 ชุด						15,000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วัตถุดิบเปิดร้าน							5,000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B7FDB7-87B0-4A1B-8224-A6F0272F63F5}"/>
              </a:ext>
            </a:extLst>
          </p:cNvPr>
          <p:cNvSpPr/>
          <p:nvPr/>
        </p:nvSpPr>
        <p:spPr>
          <a:xfrm>
            <a:off x="1794933" y="6235958"/>
            <a:ext cx="856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รวมเงินลงทุนเริ่มต้น					   135,500 บาท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42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6E3C-A742-4BC4-8D9E-03B7BB4D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ต้นทุนดำเนินงาน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Operating Costs)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160C92-87F2-415E-801D-60EF6737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32" y="1572562"/>
            <a:ext cx="8229601" cy="37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เงินเดือน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ค่าไฟ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ค่าขนส่ง ค่าการตลาด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อื่นๆ .......................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0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3DD0-7E64-4532-874E-0C685D6D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286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ค่าใช้จ่ายประจำ (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Operating Costs / Monthly Costs)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31E776-2446-4B44-AF9B-A5E1AA5196BF}"/>
              </a:ext>
            </a:extLst>
          </p:cNvPr>
          <p:cNvSpPr/>
          <p:nvPr/>
        </p:nvSpPr>
        <p:spPr>
          <a:xfrm>
            <a:off x="1105659" y="1828801"/>
            <a:ext cx="99806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รายการ							ค่าใช้จ่ายต่อเดือน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ค่าเช่าร้าน							      10,000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เงินเดือนบาริสต้า							      12,000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ค่าน้ำ–ไฟ							      2,500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วัตถุดิบ/เดือน							      18,000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ค่าอินเทอร์เน็ต							          600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ค่าใช้จ่ายเบ็ดเตล็ด						        1,000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รวมค่าใช้จ่ายต่อเดือน					    44,100      บาท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64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6E3C-A742-4BC4-8D9E-03B7BB4D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79400"/>
            <a:ext cx="9980682" cy="1096962"/>
          </a:xfrm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รายได้คาดการณ์ (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Revenue Forecast)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A160C92-87F2-415E-801D-60EF6737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32" y="1941894"/>
            <a:ext cx="8229601" cy="29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รายได้ต่อวัน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รายได้ต่อเอือน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ช่องทางรายได้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(B2C/B2B)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 .......................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0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CB0A-FECB-434A-B9C7-31D6D8C4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228600"/>
            <a:ext cx="9980682" cy="1096962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รายได้คาดการณ์ 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Projected Revenue)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12EE28-0B4F-4229-9858-2BE7E29F7A2B}"/>
              </a:ext>
            </a:extLst>
          </p:cNvPr>
          <p:cNvSpPr/>
          <p:nvPr/>
        </p:nvSpPr>
        <p:spPr>
          <a:xfrm>
            <a:off x="783925" y="1640577"/>
            <a:ext cx="10425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ประมาณการขาย ขายกาแฟ/ ชา / เครื่องดื่มอื่นๆ รวมเฉลี่ยวันละ 250 แก้ว ราคาเฉลี่ย 50 บาท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คำนวณ: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250 แก้ว × 50 บาท × 30 วัน = 375,000 บาท/เดือน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5B7BE-9B3E-4213-A8F0-DF78BD6541D7}"/>
              </a:ext>
            </a:extLst>
          </p:cNvPr>
          <p:cNvSpPr/>
          <p:nvPr/>
        </p:nvSpPr>
        <p:spPr>
          <a:xfrm>
            <a:off x="783925" y="3673491"/>
            <a:ext cx="1010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ประมาณการขาย เบเกอร์รี่ /ขนม 	วันละ 100 แก้ว ราคาเฉลี่ย 50 บาท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คำนวณ: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100 แก้ว × 50 บาท × 30 วัน = 150,000 บาท/เดือน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2A093-0A8D-4E08-B414-766BD794FBB7}"/>
              </a:ext>
            </a:extLst>
          </p:cNvPr>
          <p:cNvSpPr/>
          <p:nvPr/>
        </p:nvSpPr>
        <p:spPr>
          <a:xfrm>
            <a:off x="783925" y="5213964"/>
            <a:ext cx="11408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ประมาณการขาย อื่นๆ เช่น  ของชำร่วย / สมาชิก /เ เป็นต้น  วันละ 100 หน่วย ราคาเฉลี่ย 150 บาท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คำนวณ: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100 แก้ว × 100 บาท × 30 วัน = 300,000 บาท/เดือน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6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88B3-A808-46A7-A8A1-9BB24851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59" y="1354667"/>
            <a:ext cx="9980682" cy="748394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คำนวณต้นทุนผันแปร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Variable Cost)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0D80DB-9D8E-4D39-B497-482914CD5E27}"/>
              </a:ext>
            </a:extLst>
          </p:cNvPr>
          <p:cNvSpPr/>
          <p:nvPr/>
        </p:nvSpPr>
        <p:spPr>
          <a:xfrm>
            <a:off x="2218268" y="2844800"/>
            <a:ext cx="8432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ต้นทุนวัตถุดิบต่อแก้ว ≈ 15 บาท/แก้ว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ต้นทุนผันแปรต่อเดือน: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120 แก้ว × 15 × 30	 = 54,000 บาท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197</TotalTime>
  <Words>1497</Words>
  <Application>Microsoft Office PowerPoint</Application>
  <PresentationFormat>Widescreen</PresentationFormat>
  <Paragraphs>286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Angsana New</vt:lpstr>
      <vt:lpstr>Arial</vt:lpstr>
      <vt:lpstr>Courier New</vt:lpstr>
      <vt:lpstr>Euphemia</vt:lpstr>
      <vt:lpstr>Plantagenet Cherokee</vt:lpstr>
      <vt:lpstr>TH Niramit AS</vt:lpstr>
      <vt:lpstr>TH SarabunPSK</vt:lpstr>
      <vt:lpstr>Times New Roman</vt:lpstr>
      <vt:lpstr>Wingdings</vt:lpstr>
      <vt:lpstr>Academic Literature 16x9</vt:lpstr>
      <vt:lpstr>การวางแผนทางการเงิน  และ การเขียนแผนธุรกิจฉบับสมบูรณ์</vt:lpstr>
      <vt:lpstr>การวางแผนทางการเงิน </vt:lpstr>
      <vt:lpstr>PowerPoint Presentation</vt:lpstr>
      <vt:lpstr>ตัวอย่าง เงินลงทุนเริ่มต้น (Initial Investment)</vt:lpstr>
      <vt:lpstr>ต้นทุนดำเนินงาน (Operating Costs)</vt:lpstr>
      <vt:lpstr>ตัวอย่าง ค่าใช้จ่ายประจำ (Operating Costs / Monthly Costs)</vt:lpstr>
      <vt:lpstr>รายได้คาดการณ์ (Revenue Forecast)</vt:lpstr>
      <vt:lpstr>ตัวอย่าง รายได้คาดการณ์ (Projected Revenue)</vt:lpstr>
      <vt:lpstr>คำนวณต้นทุนผันแปร (Variable Cost)</vt:lpstr>
      <vt:lpstr>การคำนวณกำไรขั้นต้น-กำไรสุทธิ</vt:lpstr>
      <vt:lpstr>ตัวอย่าง กำไรขั้นต้น / กำไรสุทธิ</vt:lpstr>
      <vt:lpstr>จุดคุ้มทุน (Break-even Point)</vt:lpstr>
      <vt:lpstr>ตัวอย่าง จุดคุ้มทุน (Break-even Point)</vt:lpstr>
      <vt:lpstr>งบกระแสเงินสด (Cash Flow)</vt:lpstr>
      <vt:lpstr>ตัวอย่าง Cash Flow 6 เดือน</vt:lpstr>
      <vt:lpstr>จบการบรรยาย</vt:lpstr>
      <vt:lpstr>ตัวอย่าง  แบบฟอร์ม (Template) แผนการเงิน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การเขียนแผนธุรกิจ Business Model Canvas (BMC)</vt:lpstr>
      <vt:lpstr>PowerPoint Presentation</vt:lpstr>
      <vt:lpstr>ตัวอย่าง.. Business Model Canvas (BMC) – “Café Cozy”              ร้านกาแฟพรีเมียมเพื่อคนทำงาน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การวิเคราะห์ โอกาสทางธุรกิจและตลาด</dc:title>
  <dc:creator>PC05</dc:creator>
  <cp:lastModifiedBy>PC05</cp:lastModifiedBy>
  <cp:revision>35</cp:revision>
  <dcterms:created xsi:type="dcterms:W3CDTF">2025-10-31T03:49:16Z</dcterms:created>
  <dcterms:modified xsi:type="dcterms:W3CDTF">2025-11-25T05:10:15Z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