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8" r:id="rId13"/>
    <p:sldId id="269" r:id="rId14"/>
    <p:sldId id="270" r:id="rId15"/>
  </p:sldIdLst>
  <p:sldSz cx="12192000" cy="6858000"/>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autoAdjust="0"/>
    <p:restoredTop sz="94660"/>
  </p:normalViewPr>
  <p:slideViewPr>
    <p:cSldViewPr snapToGrid="0">
      <p:cViewPr varScale="1">
        <p:scale>
          <a:sx n="82" d="100"/>
          <a:sy n="82" d="100"/>
        </p:scale>
        <p:origin x="74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668FB40-24D5-661F-4F36-0C0611D0BC6A}"/>
              </a:ext>
            </a:extLst>
          </p:cNvPr>
          <p:cNvSpPr>
            <a:spLocks noGrp="1"/>
          </p:cNvSpPr>
          <p:nvPr>
            <p:ph type="ctrTitle"/>
          </p:nvPr>
        </p:nvSpPr>
        <p:spPr>
          <a:xfrm>
            <a:off x="1524000" y="1122363"/>
            <a:ext cx="9144000" cy="2387600"/>
          </a:xfrm>
        </p:spPr>
        <p:txBody>
          <a:bodyPr anchor="b"/>
          <a:lstStyle>
            <a:lvl1pPr algn="ctr">
              <a:defRPr sz="6000"/>
            </a:lvl1pPr>
          </a:lstStyle>
          <a:p>
            <a:r>
              <a:rPr lang="th-TH"/>
              <a:t>คลิกเพื่อแก้ไขสไตล์ชื่อเรื่องต้นแบบ</a:t>
            </a:r>
          </a:p>
        </p:txBody>
      </p:sp>
      <p:sp>
        <p:nvSpPr>
          <p:cNvPr id="3" name="ชื่อเรื่องรอง 2">
            <a:extLst>
              <a:ext uri="{FF2B5EF4-FFF2-40B4-BE49-F238E27FC236}">
                <a16:creationId xmlns:a16="http://schemas.microsoft.com/office/drawing/2014/main" id="{9C301B3E-4849-EED4-19C8-36CAE056E8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p>
        </p:txBody>
      </p:sp>
      <p:sp>
        <p:nvSpPr>
          <p:cNvPr id="4" name="ตัวแทนวันที่ 3">
            <a:extLst>
              <a:ext uri="{FF2B5EF4-FFF2-40B4-BE49-F238E27FC236}">
                <a16:creationId xmlns:a16="http://schemas.microsoft.com/office/drawing/2014/main" id="{BF1CA7FD-7718-A980-7716-724B24AAC3B9}"/>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34D9F33D-23C0-07FF-E4F1-C332D53B580D}"/>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DFA840B6-3358-7C43-9553-E3FE500C2B00}"/>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3933587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59B5BA8-570D-B324-B095-9405BFE8AFEB}"/>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8E6706A8-A05F-86C2-E706-053E603524CA}"/>
              </a:ext>
            </a:extLst>
          </p:cNvPr>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C191C5BE-AFCD-AA4B-9CA0-00B63347015E}"/>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4FFE5E7F-4743-21DF-FF24-A431ED9F966E}"/>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CFADE201-DD7F-2833-E16A-411C08930EB1}"/>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3358610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a:extLst>
              <a:ext uri="{FF2B5EF4-FFF2-40B4-BE49-F238E27FC236}">
                <a16:creationId xmlns:a16="http://schemas.microsoft.com/office/drawing/2014/main" id="{F7528B8E-A8A7-DDE0-39E0-7A0AD0D1E6C6}"/>
              </a:ext>
            </a:extLst>
          </p:cNvPr>
          <p:cNvSpPr>
            <a:spLocks noGrp="1"/>
          </p:cNvSpPr>
          <p:nvPr>
            <p:ph type="title" orient="vert"/>
          </p:nvPr>
        </p:nvSpPr>
        <p:spPr>
          <a:xfrm>
            <a:off x="8724900" y="365125"/>
            <a:ext cx="2628900" cy="5811838"/>
          </a:xfrm>
        </p:spPr>
        <p:txBody>
          <a:bodyPr vert="eaVert"/>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4C073668-C7E4-3D76-BAF9-B883025F05CE}"/>
              </a:ext>
            </a:extLst>
          </p:cNvPr>
          <p:cNvSpPr>
            <a:spLocks noGrp="1"/>
          </p:cNvSpPr>
          <p:nvPr>
            <p:ph type="body" orient="vert" idx="1"/>
          </p:nvPr>
        </p:nvSpPr>
        <p:spPr>
          <a:xfrm>
            <a:off x="838200" y="365125"/>
            <a:ext cx="7734300" cy="5811838"/>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666966DC-1B89-8A96-C70A-5C1CFD98D358}"/>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B973F252-1CB5-C320-EC94-302CA57D756D}"/>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B8DB9FC7-3D9A-F912-6348-57211C709B85}"/>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2096995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2BC8B1C-54D7-2109-65D2-7AC92A3B2ACC}"/>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9EE4AA21-07A2-EE60-88C6-082161536283}"/>
              </a:ext>
            </a:extLst>
          </p:cNvPr>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00F15EB1-DF61-5B8E-1C63-35CF2485FA0B}"/>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3B224DA2-F825-5C48-4DC8-678CC6548B9A}"/>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2B5346CD-539D-9B9F-C8F6-C12E5AC93A54}"/>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123416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FA1F60F-6220-87ED-5790-00AFDB5A601C}"/>
              </a:ext>
            </a:extLst>
          </p:cNvPr>
          <p:cNvSpPr>
            <a:spLocks noGrp="1"/>
          </p:cNvSpPr>
          <p:nvPr>
            <p:ph type="title"/>
          </p:nvPr>
        </p:nvSpPr>
        <p:spPr>
          <a:xfrm>
            <a:off x="831850" y="1709738"/>
            <a:ext cx="10515600" cy="2852737"/>
          </a:xfrm>
        </p:spPr>
        <p:txBody>
          <a:bodyPr anchor="b"/>
          <a:lstStyle>
            <a:lvl1pPr>
              <a:defRPr sz="6000"/>
            </a:lvl1p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32359F3F-3B46-2ACD-79D0-E531EB441F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ตัวแทนวันที่ 3">
            <a:extLst>
              <a:ext uri="{FF2B5EF4-FFF2-40B4-BE49-F238E27FC236}">
                <a16:creationId xmlns:a16="http://schemas.microsoft.com/office/drawing/2014/main" id="{D024EC72-72AE-C869-8965-5A845D350C6C}"/>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D01381E9-CE29-5A85-9187-983EBF1A09E5}"/>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9CB8C66A-37BF-4479-BB2F-E9A76C65ABE3}"/>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1662105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2B00FDF-5103-9BE7-7725-29ABEB0F7C1A}"/>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04F860DD-CEFC-15BD-B2D2-E0EB9B7B6101}"/>
              </a:ext>
            </a:extLst>
          </p:cNvPr>
          <p:cNvSpPr>
            <a:spLocks noGrp="1"/>
          </p:cNvSpPr>
          <p:nvPr>
            <p:ph sz="half" idx="1"/>
          </p:nvPr>
        </p:nvSpPr>
        <p:spPr>
          <a:xfrm>
            <a:off x="838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เนื้อหา 3">
            <a:extLst>
              <a:ext uri="{FF2B5EF4-FFF2-40B4-BE49-F238E27FC236}">
                <a16:creationId xmlns:a16="http://schemas.microsoft.com/office/drawing/2014/main" id="{956C51BE-8CD7-C15C-AFBA-726978C076DA}"/>
              </a:ext>
            </a:extLst>
          </p:cNvPr>
          <p:cNvSpPr>
            <a:spLocks noGrp="1"/>
          </p:cNvSpPr>
          <p:nvPr>
            <p:ph sz="half" idx="2"/>
          </p:nvPr>
        </p:nvSpPr>
        <p:spPr>
          <a:xfrm>
            <a:off x="6172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วันที่ 4">
            <a:extLst>
              <a:ext uri="{FF2B5EF4-FFF2-40B4-BE49-F238E27FC236}">
                <a16:creationId xmlns:a16="http://schemas.microsoft.com/office/drawing/2014/main" id="{65CF4E04-DD40-CEB8-5939-0CD57A86FA25}"/>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1109276B-3404-117A-8FC4-BC6429EE0767}"/>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FAA3F314-0B18-8557-4BB7-2C29FD31B895}"/>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542548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7BBADCD-281F-6C9C-FB42-2250A3F4A79C}"/>
              </a:ext>
            </a:extLst>
          </p:cNvPr>
          <p:cNvSpPr>
            <a:spLocks noGrp="1"/>
          </p:cNvSpPr>
          <p:nvPr>
            <p:ph type="title"/>
          </p:nvPr>
        </p:nvSpPr>
        <p:spPr>
          <a:xfrm>
            <a:off x="839788" y="365125"/>
            <a:ext cx="10515600" cy="1325563"/>
          </a:xfrm>
        </p:spPr>
        <p:txBody>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0FA459C4-0C9C-B4F7-94F2-08FFD9555B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ตัวแทนเนื้อหา 3">
            <a:extLst>
              <a:ext uri="{FF2B5EF4-FFF2-40B4-BE49-F238E27FC236}">
                <a16:creationId xmlns:a16="http://schemas.microsoft.com/office/drawing/2014/main" id="{84971A66-D937-3490-1125-BEA7C8A6174E}"/>
              </a:ext>
            </a:extLst>
          </p:cNvPr>
          <p:cNvSpPr>
            <a:spLocks noGrp="1"/>
          </p:cNvSpPr>
          <p:nvPr>
            <p:ph sz="half" idx="2"/>
          </p:nvPr>
        </p:nvSpPr>
        <p:spPr>
          <a:xfrm>
            <a:off x="839788" y="2505075"/>
            <a:ext cx="5157787"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ข้อความ 4">
            <a:extLst>
              <a:ext uri="{FF2B5EF4-FFF2-40B4-BE49-F238E27FC236}">
                <a16:creationId xmlns:a16="http://schemas.microsoft.com/office/drawing/2014/main" id="{1E04D31B-9147-2C5D-C8DF-89486E0F5B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ตัวแทนเนื้อหา 5">
            <a:extLst>
              <a:ext uri="{FF2B5EF4-FFF2-40B4-BE49-F238E27FC236}">
                <a16:creationId xmlns:a16="http://schemas.microsoft.com/office/drawing/2014/main" id="{DE3754E9-CBD4-E70E-1D19-48CF5A476750}"/>
              </a:ext>
            </a:extLst>
          </p:cNvPr>
          <p:cNvSpPr>
            <a:spLocks noGrp="1"/>
          </p:cNvSpPr>
          <p:nvPr>
            <p:ph sz="quarter" idx="4"/>
          </p:nvPr>
        </p:nvSpPr>
        <p:spPr>
          <a:xfrm>
            <a:off x="6172200" y="2505075"/>
            <a:ext cx="5183188"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แทนวันที่ 6">
            <a:extLst>
              <a:ext uri="{FF2B5EF4-FFF2-40B4-BE49-F238E27FC236}">
                <a16:creationId xmlns:a16="http://schemas.microsoft.com/office/drawing/2014/main" id="{4EAA8D4E-CFB4-12E2-BB8B-A5C773D23FD5}"/>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8" name="ตัวแทนท้ายกระดาษ 7">
            <a:extLst>
              <a:ext uri="{FF2B5EF4-FFF2-40B4-BE49-F238E27FC236}">
                <a16:creationId xmlns:a16="http://schemas.microsoft.com/office/drawing/2014/main" id="{667F8C03-4D29-6494-36FF-EF097DF7626C}"/>
              </a:ext>
            </a:extLst>
          </p:cNvPr>
          <p:cNvSpPr>
            <a:spLocks noGrp="1"/>
          </p:cNvSpPr>
          <p:nvPr>
            <p:ph type="ftr" sz="quarter" idx="11"/>
          </p:nvPr>
        </p:nvSpPr>
        <p:spPr/>
        <p:txBody>
          <a:bodyPr/>
          <a:lstStyle/>
          <a:p>
            <a:endParaRPr lang="th-TH"/>
          </a:p>
        </p:txBody>
      </p:sp>
      <p:sp>
        <p:nvSpPr>
          <p:cNvPr id="9" name="ตัวแทนหมายเลขสไลด์ 8">
            <a:extLst>
              <a:ext uri="{FF2B5EF4-FFF2-40B4-BE49-F238E27FC236}">
                <a16:creationId xmlns:a16="http://schemas.microsoft.com/office/drawing/2014/main" id="{06ECB2E2-1EF8-BB1E-159A-F782EC2D6F4E}"/>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176111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C750AE6-D0C0-C67B-8587-EA0F652ECAB8}"/>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วันที่ 2">
            <a:extLst>
              <a:ext uri="{FF2B5EF4-FFF2-40B4-BE49-F238E27FC236}">
                <a16:creationId xmlns:a16="http://schemas.microsoft.com/office/drawing/2014/main" id="{6F483A0C-8C6C-42BC-675D-5DCD1EBE551E}"/>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4" name="ตัวแทนท้ายกระดาษ 3">
            <a:extLst>
              <a:ext uri="{FF2B5EF4-FFF2-40B4-BE49-F238E27FC236}">
                <a16:creationId xmlns:a16="http://schemas.microsoft.com/office/drawing/2014/main" id="{82F561E3-9F70-CD9C-B4D3-4A1A1190B970}"/>
              </a:ext>
            </a:extLst>
          </p:cNvPr>
          <p:cNvSpPr>
            <a:spLocks noGrp="1"/>
          </p:cNvSpPr>
          <p:nvPr>
            <p:ph type="ftr" sz="quarter" idx="11"/>
          </p:nvPr>
        </p:nvSpPr>
        <p:spPr/>
        <p:txBody>
          <a:bodyPr/>
          <a:lstStyle/>
          <a:p>
            <a:endParaRPr lang="th-TH"/>
          </a:p>
        </p:txBody>
      </p:sp>
      <p:sp>
        <p:nvSpPr>
          <p:cNvPr id="5" name="ตัวแทนหมายเลขสไลด์ 4">
            <a:extLst>
              <a:ext uri="{FF2B5EF4-FFF2-40B4-BE49-F238E27FC236}">
                <a16:creationId xmlns:a16="http://schemas.microsoft.com/office/drawing/2014/main" id="{31BD7B0A-E43A-0CFB-8477-B9903B8B91AB}"/>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1920206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a:extLst>
              <a:ext uri="{FF2B5EF4-FFF2-40B4-BE49-F238E27FC236}">
                <a16:creationId xmlns:a16="http://schemas.microsoft.com/office/drawing/2014/main" id="{4B415E9D-1E70-BF86-1421-DCC830DD40ED}"/>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3" name="ตัวแทนท้ายกระดาษ 2">
            <a:extLst>
              <a:ext uri="{FF2B5EF4-FFF2-40B4-BE49-F238E27FC236}">
                <a16:creationId xmlns:a16="http://schemas.microsoft.com/office/drawing/2014/main" id="{5CDDB581-7316-7AC5-B0C9-D200E0CDC3BF}"/>
              </a:ext>
            </a:extLst>
          </p:cNvPr>
          <p:cNvSpPr>
            <a:spLocks noGrp="1"/>
          </p:cNvSpPr>
          <p:nvPr>
            <p:ph type="ftr" sz="quarter" idx="11"/>
          </p:nvPr>
        </p:nvSpPr>
        <p:spPr/>
        <p:txBody>
          <a:bodyPr/>
          <a:lstStyle/>
          <a:p>
            <a:endParaRPr lang="th-TH"/>
          </a:p>
        </p:txBody>
      </p:sp>
      <p:sp>
        <p:nvSpPr>
          <p:cNvPr id="4" name="ตัวแทนหมายเลขสไลด์ 3">
            <a:extLst>
              <a:ext uri="{FF2B5EF4-FFF2-40B4-BE49-F238E27FC236}">
                <a16:creationId xmlns:a16="http://schemas.microsoft.com/office/drawing/2014/main" id="{F9111B87-F992-3486-825C-9A492C65BB23}"/>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1690883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2308DA5-89D7-6A60-D162-CE54CF92CB68}"/>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C0391B63-CBD3-765C-E38A-47550EFFA4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ข้อความ 3">
            <a:extLst>
              <a:ext uri="{FF2B5EF4-FFF2-40B4-BE49-F238E27FC236}">
                <a16:creationId xmlns:a16="http://schemas.microsoft.com/office/drawing/2014/main" id="{F032561A-5BBE-CACB-2018-66AB656B22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BDFF00C4-E0F3-9F2C-9D4E-7BAD21476CDA}"/>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58C8AD41-3920-F8DC-0DB3-F77AF35483A3}"/>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4F3A2E92-FC36-7F2B-FF34-A2815253B9E1}"/>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1852886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7DF2765-A52E-CCA4-6739-CC801D64C2BB}"/>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รูปภาพ 2">
            <a:extLst>
              <a:ext uri="{FF2B5EF4-FFF2-40B4-BE49-F238E27FC236}">
                <a16:creationId xmlns:a16="http://schemas.microsoft.com/office/drawing/2014/main" id="{41E1A365-C633-B662-52B4-B58EB02693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แทนข้อความ 3">
            <a:extLst>
              <a:ext uri="{FF2B5EF4-FFF2-40B4-BE49-F238E27FC236}">
                <a16:creationId xmlns:a16="http://schemas.microsoft.com/office/drawing/2014/main" id="{14E5EEF4-E1FA-AB67-C409-B355607179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4D9E60AA-B518-FFE7-FE53-2FBF4A3D93FB}"/>
              </a:ext>
            </a:extLst>
          </p:cNvPr>
          <p:cNvSpPr>
            <a:spLocks noGrp="1"/>
          </p:cNvSpPr>
          <p:nvPr>
            <p:ph type="dt" sz="half" idx="10"/>
          </p:nvPr>
        </p:nvSpPr>
        <p:spPr/>
        <p:txBody>
          <a:bodyPr/>
          <a:lstStyle/>
          <a:p>
            <a:fld id="{36AF9FC3-A8C4-40D7-A2F6-6F8AFE81E948}"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F96114EE-6735-A13B-EB03-E5B996E30FB2}"/>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7B0BC126-3FCB-F510-EF2A-E157A8ADC1F1}"/>
              </a:ext>
            </a:extLst>
          </p:cNvPr>
          <p:cNvSpPr>
            <a:spLocks noGrp="1"/>
          </p:cNvSpPr>
          <p:nvPr>
            <p:ph type="sldNum" sz="quarter" idx="12"/>
          </p:nvPr>
        </p:nvSpPr>
        <p:spPr/>
        <p:txBody>
          <a:bodyPr/>
          <a:lstStyle/>
          <a:p>
            <a:fld id="{3660B450-978F-4687-A807-292F971A326D}" type="slidenum">
              <a:rPr lang="th-TH" smtClean="0"/>
              <a:t>‹#›</a:t>
            </a:fld>
            <a:endParaRPr lang="th-TH"/>
          </a:p>
        </p:txBody>
      </p:sp>
    </p:spTree>
    <p:extLst>
      <p:ext uri="{BB962C8B-B14F-4D97-AF65-F5344CB8AC3E}">
        <p14:creationId xmlns:p14="http://schemas.microsoft.com/office/powerpoint/2010/main" val="607093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a:extLst>
              <a:ext uri="{FF2B5EF4-FFF2-40B4-BE49-F238E27FC236}">
                <a16:creationId xmlns:a16="http://schemas.microsoft.com/office/drawing/2014/main" id="{2FA5F143-1193-C9B4-40D3-73843BBBFA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6B69EC45-4261-E12E-9D28-DF8CA805F7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D684F31F-D92B-EE67-E87B-5069346645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F9FC3-A8C4-40D7-A2F6-6F8AFE81E948}"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C3E9924B-D5A6-1FD7-FFF4-AA1D51628E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ตัวแทนหมายเลขสไลด์ 5">
            <a:extLst>
              <a:ext uri="{FF2B5EF4-FFF2-40B4-BE49-F238E27FC236}">
                <a16:creationId xmlns:a16="http://schemas.microsoft.com/office/drawing/2014/main" id="{7C343AF2-DD9C-396D-DF19-B16C1C60A6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0B450-978F-4687-A807-292F971A326D}" type="slidenum">
              <a:rPr lang="th-TH" smtClean="0"/>
              <a:t>‹#›</a:t>
            </a:fld>
            <a:endParaRPr lang="th-TH"/>
          </a:p>
        </p:txBody>
      </p:sp>
    </p:spTree>
    <p:extLst>
      <p:ext uri="{BB962C8B-B14F-4D97-AF65-F5344CB8AC3E}">
        <p14:creationId xmlns:p14="http://schemas.microsoft.com/office/powerpoint/2010/main" val="3757668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622C942-235E-80EF-C5BB-285D9E7601BD}"/>
              </a:ext>
            </a:extLst>
          </p:cNvPr>
          <p:cNvSpPr>
            <a:spLocks noGrp="1"/>
          </p:cNvSpPr>
          <p:nvPr>
            <p:ph type="ctrTitle"/>
          </p:nvPr>
        </p:nvSpPr>
        <p:spPr>
          <a:xfrm>
            <a:off x="1154955" y="3048000"/>
            <a:ext cx="10024322" cy="1729381"/>
          </a:xfrm>
        </p:spPr>
        <p:txBody>
          <a:bodyPr>
            <a:normAutofit fontScale="90000"/>
          </a:bodyPr>
          <a:lstStyle/>
          <a:p>
            <a:pPr algn="ctr"/>
            <a:r>
              <a:rPr lang="en-US" dirty="0"/>
              <a:t>Lesson 11 </a:t>
            </a:r>
            <a:br>
              <a:rPr lang="en-US" dirty="0"/>
            </a:br>
            <a:r>
              <a:rPr lang="en-US" dirty="0"/>
              <a:t>Short-Term Financing</a:t>
            </a:r>
            <a:endParaRPr lang="th-TH" dirty="0"/>
          </a:p>
        </p:txBody>
      </p:sp>
    </p:spTree>
    <p:extLst>
      <p:ext uri="{BB962C8B-B14F-4D97-AF65-F5344CB8AC3E}">
        <p14:creationId xmlns:p14="http://schemas.microsoft.com/office/powerpoint/2010/main" val="1352701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A549EA0-7E22-8AE9-0D01-A29C410E90B8}"/>
              </a:ext>
            </a:extLst>
          </p:cNvPr>
          <p:cNvSpPr>
            <a:spLocks noGrp="1"/>
          </p:cNvSpPr>
          <p:nvPr>
            <p:ph type="title"/>
          </p:nvPr>
        </p:nvSpPr>
        <p:spPr>
          <a:xfrm>
            <a:off x="0" y="0"/>
            <a:ext cx="10515600" cy="1325563"/>
          </a:xfrm>
        </p:spPr>
        <p:txBody>
          <a:bodyPr/>
          <a:lstStyle/>
          <a:p>
            <a:r>
              <a:rPr lang="en-US" dirty="0"/>
              <a:t>Sample letter extending a line of credit</a:t>
            </a:r>
            <a:endParaRPr lang="th-TH" dirty="0"/>
          </a:p>
        </p:txBody>
      </p:sp>
      <p:pic>
        <p:nvPicPr>
          <p:cNvPr id="5" name="ตัวแทนเนื้อหา 4">
            <a:extLst>
              <a:ext uri="{FF2B5EF4-FFF2-40B4-BE49-F238E27FC236}">
                <a16:creationId xmlns:a16="http://schemas.microsoft.com/office/drawing/2014/main" id="{3460684D-9C46-07C6-504D-F19AD7DD98CF}"/>
              </a:ext>
            </a:extLst>
          </p:cNvPr>
          <p:cNvPicPr>
            <a:picLocks noGrp="1" noChangeAspect="1"/>
          </p:cNvPicPr>
          <p:nvPr>
            <p:ph idx="1"/>
          </p:nvPr>
        </p:nvPicPr>
        <p:blipFill>
          <a:blip r:embed="rId2"/>
          <a:stretch>
            <a:fillRect/>
          </a:stretch>
        </p:blipFill>
        <p:spPr>
          <a:xfrm>
            <a:off x="1484671" y="934064"/>
            <a:ext cx="6661779" cy="5923935"/>
          </a:xfrm>
        </p:spPr>
      </p:pic>
    </p:spTree>
    <p:extLst>
      <p:ext uri="{BB962C8B-B14F-4D97-AF65-F5344CB8AC3E}">
        <p14:creationId xmlns:p14="http://schemas.microsoft.com/office/powerpoint/2010/main" val="4244335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EFF8013E-AC7C-6990-5F86-261893DF3A2D}"/>
              </a:ext>
            </a:extLst>
          </p:cNvPr>
          <p:cNvSpPr>
            <a:spLocks noGrp="1"/>
          </p:cNvSpPr>
          <p:nvPr>
            <p:ph idx="1"/>
          </p:nvPr>
        </p:nvSpPr>
        <p:spPr>
          <a:xfrm>
            <a:off x="137652" y="648929"/>
            <a:ext cx="12054348" cy="5528034"/>
          </a:xfrm>
        </p:spPr>
        <p:txBody>
          <a:bodyPr>
            <a:normAutofit/>
          </a:bodyPr>
          <a:lstStyle/>
          <a:p>
            <a:r>
              <a:rPr lang="en-US" dirty="0"/>
              <a:t>Prime rate Short-term interest rate charged by banks to large, creditworthy customers. It is also called simply prime.</a:t>
            </a:r>
          </a:p>
          <a:p>
            <a:r>
              <a:rPr lang="en-US" dirty="0"/>
              <a:t>London interbank offered rate (LIBOR) The interest rate that world-class banks in London pay each other for Eurodollars</a:t>
            </a:r>
          </a:p>
          <a:p>
            <a:r>
              <a:rPr lang="en-US" i="0" dirty="0">
                <a:solidFill>
                  <a:srgbClr val="202122"/>
                </a:solidFill>
                <a:effectLst/>
                <a:highlight>
                  <a:srgbClr val="FFFFFF"/>
                </a:highlight>
              </a:rPr>
              <a:t>SIBOR stands for Singapore Interbank Offered Rate</a:t>
            </a:r>
          </a:p>
          <a:p>
            <a:r>
              <a:rPr lang="en-US" dirty="0"/>
              <a:t>Compensating balance Demand deposits maintained by a firm to compensate a bank for services provided, credit lines, or loans.</a:t>
            </a:r>
            <a:endParaRPr lang="th-TH" dirty="0"/>
          </a:p>
          <a:p>
            <a:endParaRPr lang="en-US" i="0" dirty="0">
              <a:solidFill>
                <a:srgbClr val="202122"/>
              </a:solidFill>
              <a:effectLst/>
              <a:highlight>
                <a:srgbClr val="FFFFFF"/>
              </a:highlight>
            </a:endParaRPr>
          </a:p>
          <a:p>
            <a:endParaRPr lang="th-TH" dirty="0"/>
          </a:p>
        </p:txBody>
      </p:sp>
    </p:spTree>
    <p:extLst>
      <p:ext uri="{BB962C8B-B14F-4D97-AF65-F5344CB8AC3E}">
        <p14:creationId xmlns:p14="http://schemas.microsoft.com/office/powerpoint/2010/main" val="4219954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4D4ABF0-D0BF-0F01-7AB9-E7A5997C99BC}"/>
              </a:ext>
            </a:extLst>
          </p:cNvPr>
          <p:cNvSpPr>
            <a:spLocks noGrp="1"/>
          </p:cNvSpPr>
          <p:nvPr>
            <p:ph type="title"/>
          </p:nvPr>
        </p:nvSpPr>
        <p:spPr/>
        <p:txBody>
          <a:bodyPr/>
          <a:lstStyle/>
          <a:p>
            <a:r>
              <a:rPr lang="en-US" dirty="0"/>
              <a:t>Secured (or Asset-Based) Loans</a:t>
            </a:r>
            <a:endParaRPr lang="th-TH" dirty="0"/>
          </a:p>
        </p:txBody>
      </p:sp>
      <p:sp>
        <p:nvSpPr>
          <p:cNvPr id="3" name="ตัวแทนเนื้อหา 2">
            <a:extLst>
              <a:ext uri="{FF2B5EF4-FFF2-40B4-BE49-F238E27FC236}">
                <a16:creationId xmlns:a16="http://schemas.microsoft.com/office/drawing/2014/main" id="{FB1A0B3F-1815-E16D-9482-9F1F39657A05}"/>
              </a:ext>
            </a:extLst>
          </p:cNvPr>
          <p:cNvSpPr>
            <a:spLocks noGrp="1"/>
          </p:cNvSpPr>
          <p:nvPr>
            <p:ph idx="1"/>
          </p:nvPr>
        </p:nvSpPr>
        <p:spPr/>
        <p:txBody>
          <a:bodyPr/>
          <a:lstStyle/>
          <a:p>
            <a:r>
              <a:rPr lang="en-US" dirty="0"/>
              <a:t>Security (collateral) Asset(s) pledged by a borrower to ensure repayment of a loan. If the borrower defaults, the lender may sell the security to pay off the loan</a:t>
            </a:r>
          </a:p>
          <a:p>
            <a:r>
              <a:rPr lang="en-US" dirty="0"/>
              <a:t>Uniform Commercial Code Model state legislation related to many aspects of commercial transactions that went into effect in Pennsylvania in 1954. It has been adopted with limited changes by most state legislatures</a:t>
            </a:r>
          </a:p>
          <a:p>
            <a:r>
              <a:rPr lang="en-US" dirty="0"/>
              <a:t>Floating lien A general, or blanket, lien against a group of assets, such as inventory or receivables, without the assets being specifically identified.</a:t>
            </a:r>
            <a:endParaRPr lang="th-TH" dirty="0"/>
          </a:p>
        </p:txBody>
      </p:sp>
    </p:spTree>
    <p:extLst>
      <p:ext uri="{BB962C8B-B14F-4D97-AF65-F5344CB8AC3E}">
        <p14:creationId xmlns:p14="http://schemas.microsoft.com/office/powerpoint/2010/main" val="3127006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2AA25093-57E8-D413-15D1-1275A0B80B0B}"/>
              </a:ext>
            </a:extLst>
          </p:cNvPr>
          <p:cNvSpPr>
            <a:spLocks noGrp="1"/>
          </p:cNvSpPr>
          <p:nvPr>
            <p:ph idx="1"/>
          </p:nvPr>
        </p:nvSpPr>
        <p:spPr>
          <a:xfrm>
            <a:off x="294967" y="422787"/>
            <a:ext cx="11769213" cy="5754176"/>
          </a:xfrm>
        </p:spPr>
        <p:txBody>
          <a:bodyPr/>
          <a:lstStyle/>
          <a:p>
            <a:r>
              <a:rPr lang="en-US" dirty="0"/>
              <a:t>Chattel mortgage A lien on specifically identified personal property (assets other than real estate) backing a loan</a:t>
            </a:r>
          </a:p>
          <a:p>
            <a:r>
              <a:rPr lang="en-US" dirty="0"/>
              <a:t>Trust receipt A security device acknowledging that the borrower holds specifically identified inventory and proceeds from its sale in trust for the lender</a:t>
            </a:r>
          </a:p>
          <a:p>
            <a:r>
              <a:rPr lang="en-US" dirty="0"/>
              <a:t>Terminal warehouse receipt A receipt for the deposit of goods in a public warehouse that a lender holds as collateral for a loan</a:t>
            </a:r>
          </a:p>
          <a:p>
            <a:r>
              <a:rPr lang="en-US" dirty="0"/>
              <a:t>Field warehouse receipt A receipt for goods segregated and stored on the borrower’s premises (but under the control of an independent warehousing company) that a lender holds as collateral for a loan</a:t>
            </a:r>
            <a:endParaRPr lang="th-TH" dirty="0"/>
          </a:p>
        </p:txBody>
      </p:sp>
    </p:spTree>
    <p:extLst>
      <p:ext uri="{BB962C8B-B14F-4D97-AF65-F5344CB8AC3E}">
        <p14:creationId xmlns:p14="http://schemas.microsoft.com/office/powerpoint/2010/main" val="2997907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488615F-E365-E536-D6EC-BEF425EE0F84}"/>
              </a:ext>
            </a:extLst>
          </p:cNvPr>
          <p:cNvSpPr>
            <a:spLocks noGrp="1"/>
          </p:cNvSpPr>
          <p:nvPr>
            <p:ph type="title"/>
          </p:nvPr>
        </p:nvSpPr>
        <p:spPr>
          <a:xfrm>
            <a:off x="0" y="0"/>
            <a:ext cx="10515600" cy="1325563"/>
          </a:xfrm>
        </p:spPr>
        <p:txBody>
          <a:bodyPr/>
          <a:lstStyle/>
          <a:p>
            <a:r>
              <a:rPr lang="en-US" dirty="0"/>
              <a:t>Questions</a:t>
            </a:r>
            <a:endParaRPr lang="th-TH" dirty="0"/>
          </a:p>
        </p:txBody>
      </p:sp>
      <p:sp>
        <p:nvSpPr>
          <p:cNvPr id="3" name="ตัวแทนเนื้อหา 2">
            <a:extLst>
              <a:ext uri="{FF2B5EF4-FFF2-40B4-BE49-F238E27FC236}">
                <a16:creationId xmlns:a16="http://schemas.microsoft.com/office/drawing/2014/main" id="{681BC558-BE9B-8FB1-9F3A-E2AEFCC21641}"/>
              </a:ext>
            </a:extLst>
          </p:cNvPr>
          <p:cNvSpPr>
            <a:spLocks noGrp="1"/>
          </p:cNvSpPr>
          <p:nvPr>
            <p:ph idx="1"/>
          </p:nvPr>
        </p:nvSpPr>
        <p:spPr>
          <a:xfrm>
            <a:off x="98323" y="1032387"/>
            <a:ext cx="11975690" cy="5825613"/>
          </a:xfrm>
        </p:spPr>
        <p:txBody>
          <a:bodyPr>
            <a:normAutofit fontScale="92500" lnSpcReduction="20000"/>
          </a:bodyPr>
          <a:lstStyle/>
          <a:p>
            <a:r>
              <a:rPr lang="en-US" dirty="0"/>
              <a:t>1. Explain why trade credit from suppliers is a “spontaneous source of funds.” </a:t>
            </a:r>
          </a:p>
          <a:p>
            <a:r>
              <a:rPr lang="en-US" dirty="0"/>
              <a:t>2. Trade credit from suppliers is a very costly source of funds when discounts are lost. Explain why many firms rely on this source of funds to finance their temporary working capital. </a:t>
            </a:r>
          </a:p>
          <a:p>
            <a:r>
              <a:rPr lang="en-US" dirty="0"/>
              <a:t>3. Stretching payables provides “free” funds to customers for a short period. The supplier, however, can face serious financial problems if all of its customers stretch their accounts. Discuss the nature of the problems the supplier may face, and suggest different approaches to cope with stretching.</a:t>
            </a:r>
          </a:p>
          <a:p>
            <a:r>
              <a:rPr lang="en-US" dirty="0"/>
              <a:t> 4. Suppose that a firm elected to tighten its trade credit policy from “2/10, net 90” to “2/10, net 30.” What effect could the firm expect this change to have on its liquidity? </a:t>
            </a:r>
          </a:p>
          <a:p>
            <a:r>
              <a:rPr lang="en-US" dirty="0"/>
              <a:t>5. Why are accrued expenses a more spontaneous source of financing than trade credit from suppliers? </a:t>
            </a:r>
          </a:p>
          <a:p>
            <a:r>
              <a:rPr lang="en-US" dirty="0"/>
              <a:t>6. Why is the rate on commercial paper usually less than the prime rate charged by bankers and more than the Treasury bill rate?</a:t>
            </a:r>
          </a:p>
          <a:p>
            <a:r>
              <a:rPr lang="en-US" dirty="0"/>
              <a:t> 7. Why would a firm borrow bank funds at higher rates instead of issuing commercial paper?</a:t>
            </a:r>
            <a:endParaRPr lang="th-TH" dirty="0"/>
          </a:p>
        </p:txBody>
      </p:sp>
    </p:spTree>
    <p:extLst>
      <p:ext uri="{BB962C8B-B14F-4D97-AF65-F5344CB8AC3E}">
        <p14:creationId xmlns:p14="http://schemas.microsoft.com/office/powerpoint/2010/main" val="270079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5B12309-EB10-8782-95BA-8E372EB88405}"/>
              </a:ext>
            </a:extLst>
          </p:cNvPr>
          <p:cNvSpPr>
            <a:spLocks noGrp="1"/>
          </p:cNvSpPr>
          <p:nvPr>
            <p:ph type="title"/>
          </p:nvPr>
        </p:nvSpPr>
        <p:spPr>
          <a:xfrm>
            <a:off x="651387" y="0"/>
            <a:ext cx="10515600" cy="1325563"/>
          </a:xfrm>
        </p:spPr>
        <p:txBody>
          <a:bodyPr/>
          <a:lstStyle/>
          <a:p>
            <a:r>
              <a:rPr lang="en-US" dirty="0"/>
              <a:t>Objectives</a:t>
            </a:r>
            <a:endParaRPr lang="th-TH" dirty="0"/>
          </a:p>
        </p:txBody>
      </p:sp>
      <p:sp>
        <p:nvSpPr>
          <p:cNvPr id="3" name="ตัวแทนเนื้อหา 2">
            <a:extLst>
              <a:ext uri="{FF2B5EF4-FFF2-40B4-BE49-F238E27FC236}">
                <a16:creationId xmlns:a16="http://schemas.microsoft.com/office/drawing/2014/main" id="{60335098-0B8E-35AE-E5A8-BAD4F538F708}"/>
              </a:ext>
            </a:extLst>
          </p:cNvPr>
          <p:cNvSpPr>
            <a:spLocks noGrp="1"/>
          </p:cNvSpPr>
          <p:nvPr>
            <p:ph idx="1"/>
          </p:nvPr>
        </p:nvSpPr>
        <p:spPr>
          <a:xfrm>
            <a:off x="353961" y="1032388"/>
            <a:ext cx="10999839" cy="5692878"/>
          </a:xfrm>
        </p:spPr>
        <p:txBody>
          <a:bodyPr>
            <a:normAutofit/>
          </a:bodyPr>
          <a:lstStyle/>
          <a:p>
            <a:r>
              <a:rPr lang="en-US" dirty="0"/>
              <a:t>Understand the sources and types of spontaneous financing.</a:t>
            </a:r>
          </a:p>
          <a:p>
            <a:r>
              <a:rPr lang="en-US" dirty="0"/>
              <a:t> Calculate the annual cost of trade credit when trade discounts are forgone. l Explain what is meant by “stretching payables” and understand its potential drawbacks.</a:t>
            </a:r>
          </a:p>
          <a:p>
            <a:r>
              <a:rPr lang="en-US" dirty="0"/>
              <a:t>  Describe the various types of negotiated (or external) short-term financing. </a:t>
            </a:r>
          </a:p>
          <a:p>
            <a:r>
              <a:rPr lang="en-US" dirty="0"/>
              <a:t>Identify the factors that affect the cost of short term borrowing.</a:t>
            </a:r>
          </a:p>
          <a:p>
            <a:r>
              <a:rPr lang="en-US" dirty="0"/>
              <a:t>  Calculate the effective annual interest rate on short-term borrowing with or without a compensating balance requirement and/or a commitment fee. </a:t>
            </a:r>
          </a:p>
          <a:p>
            <a:r>
              <a:rPr lang="en-US" dirty="0"/>
              <a:t>Understand what is meant by factoring accounts receivable.</a:t>
            </a:r>
            <a:endParaRPr lang="th-TH" dirty="0"/>
          </a:p>
        </p:txBody>
      </p:sp>
    </p:spTree>
    <p:extLst>
      <p:ext uri="{BB962C8B-B14F-4D97-AF65-F5344CB8AC3E}">
        <p14:creationId xmlns:p14="http://schemas.microsoft.com/office/powerpoint/2010/main" val="2924200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4455ACA-755B-6340-0B99-5FCA0562D5AA}"/>
              </a:ext>
            </a:extLst>
          </p:cNvPr>
          <p:cNvSpPr>
            <a:spLocks noGrp="1"/>
          </p:cNvSpPr>
          <p:nvPr>
            <p:ph type="title"/>
          </p:nvPr>
        </p:nvSpPr>
        <p:spPr/>
        <p:txBody>
          <a:bodyPr/>
          <a:lstStyle/>
          <a:p>
            <a:r>
              <a:rPr lang="en-US" dirty="0"/>
              <a:t>Spontaneous Financing</a:t>
            </a:r>
            <a:endParaRPr lang="th-TH" dirty="0"/>
          </a:p>
        </p:txBody>
      </p:sp>
      <p:sp>
        <p:nvSpPr>
          <p:cNvPr id="3" name="ตัวแทนเนื้อหา 2">
            <a:extLst>
              <a:ext uri="{FF2B5EF4-FFF2-40B4-BE49-F238E27FC236}">
                <a16:creationId xmlns:a16="http://schemas.microsoft.com/office/drawing/2014/main" id="{A96292E7-0422-9AA5-5979-49BA6C1130C3}"/>
              </a:ext>
            </a:extLst>
          </p:cNvPr>
          <p:cNvSpPr>
            <a:spLocks noGrp="1"/>
          </p:cNvSpPr>
          <p:nvPr>
            <p:ph idx="1"/>
          </p:nvPr>
        </p:nvSpPr>
        <p:spPr/>
        <p:txBody>
          <a:bodyPr/>
          <a:lstStyle/>
          <a:p>
            <a:r>
              <a:rPr lang="en-US" dirty="0"/>
              <a:t>Trade liabilities Money owed to suppliers.</a:t>
            </a:r>
          </a:p>
          <a:p>
            <a:r>
              <a:rPr lang="en-US" dirty="0"/>
              <a:t>Trade credit </a:t>
            </a:r>
            <a:r>
              <a:rPr lang="en-US" dirty="0" err="1"/>
              <a:t>Credit</a:t>
            </a:r>
            <a:r>
              <a:rPr lang="en-US" dirty="0"/>
              <a:t> granted from one business to another.</a:t>
            </a:r>
          </a:p>
          <a:p>
            <a:r>
              <a:rPr lang="en-US" dirty="0"/>
              <a:t>Draft A signed, written order by which the first party (drawer) instructs a second party (drawee) to pay a specified amount of money to a third party (payee). The drawer and payee are often one and the same.</a:t>
            </a:r>
          </a:p>
          <a:p>
            <a:r>
              <a:rPr lang="en-US" dirty="0"/>
              <a:t>Payment on the Final Due Date. In this section we assume that the firm forgoes a cash discount but does pay its bill on the final due date of the net period  “2/10, net 30,” </a:t>
            </a:r>
          </a:p>
          <a:p>
            <a:endParaRPr lang="th-TH" dirty="0"/>
          </a:p>
        </p:txBody>
      </p:sp>
    </p:spTree>
    <p:extLst>
      <p:ext uri="{BB962C8B-B14F-4D97-AF65-F5344CB8AC3E}">
        <p14:creationId xmlns:p14="http://schemas.microsoft.com/office/powerpoint/2010/main" val="4190749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A2722DA-AEAE-9003-48A4-AD03C37009A7}"/>
              </a:ext>
            </a:extLst>
          </p:cNvPr>
          <p:cNvSpPr>
            <a:spLocks noGrp="1"/>
          </p:cNvSpPr>
          <p:nvPr>
            <p:ph type="title"/>
          </p:nvPr>
        </p:nvSpPr>
        <p:spPr/>
        <p:txBody>
          <a:bodyPr/>
          <a:lstStyle/>
          <a:p>
            <a:r>
              <a:rPr lang="en-US" dirty="0"/>
              <a:t>example</a:t>
            </a:r>
            <a:endParaRPr lang="th-TH" dirty="0"/>
          </a:p>
        </p:txBody>
      </p:sp>
      <p:sp>
        <p:nvSpPr>
          <p:cNvPr id="3" name="ตัวแทนเนื้อหา 2">
            <a:extLst>
              <a:ext uri="{FF2B5EF4-FFF2-40B4-BE49-F238E27FC236}">
                <a16:creationId xmlns:a16="http://schemas.microsoft.com/office/drawing/2014/main" id="{EA69B747-8916-170C-6BE8-B57EA9EA1EFD}"/>
              </a:ext>
            </a:extLst>
          </p:cNvPr>
          <p:cNvSpPr>
            <a:spLocks noGrp="1"/>
          </p:cNvSpPr>
          <p:nvPr>
            <p:ph idx="1"/>
          </p:nvPr>
        </p:nvSpPr>
        <p:spPr/>
        <p:txBody>
          <a:bodyPr/>
          <a:lstStyle/>
          <a:p>
            <a:pPr marL="0" indent="0">
              <a:buNone/>
            </a:pPr>
            <a:r>
              <a:rPr lang="en-US" dirty="0"/>
              <a:t> the firm has the use of funds for an additional 20 days if it does not take the cash discount but pays on the final day of the net period. For a $100 invoice, it would have the use of $98 for 20 days, and for this privilege it pays $2. (This is the result of paying $100 thirty days after the sale, rather than $98 ten days after the sale.) Treating this situation as equivalent to a loan of $98 for 20 days at a $2 interest cost, we can solve for the approximate annual interest rate (X%) as follows:</a:t>
            </a:r>
          </a:p>
          <a:p>
            <a:r>
              <a:rPr lang="en-US" dirty="0"/>
              <a:t> $2 = $98 × X % × (20 days/365 days) </a:t>
            </a:r>
          </a:p>
          <a:p>
            <a:r>
              <a:rPr lang="en-US" dirty="0"/>
              <a:t>Therefore, X % = (2/98) × (365/20) = 37.2%</a:t>
            </a:r>
            <a:endParaRPr lang="th-TH" dirty="0"/>
          </a:p>
        </p:txBody>
      </p:sp>
    </p:spTree>
    <p:extLst>
      <p:ext uri="{BB962C8B-B14F-4D97-AF65-F5344CB8AC3E}">
        <p14:creationId xmlns:p14="http://schemas.microsoft.com/office/powerpoint/2010/main" val="3922620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FF450E9-257E-02DC-E9AC-C3A45AD61CD7}"/>
              </a:ext>
            </a:extLst>
          </p:cNvPr>
          <p:cNvSpPr>
            <a:spLocks noGrp="1"/>
          </p:cNvSpPr>
          <p:nvPr>
            <p:ph type="title"/>
          </p:nvPr>
        </p:nvSpPr>
        <p:spPr/>
        <p:txBody>
          <a:bodyPr/>
          <a:lstStyle/>
          <a:p>
            <a:r>
              <a:rPr lang="en-US" dirty="0"/>
              <a:t>Spontaneous Financing (cont.)</a:t>
            </a:r>
            <a:endParaRPr lang="th-TH" dirty="0"/>
          </a:p>
        </p:txBody>
      </p:sp>
      <p:sp>
        <p:nvSpPr>
          <p:cNvPr id="3" name="ตัวแทนเนื้อหา 2">
            <a:extLst>
              <a:ext uri="{FF2B5EF4-FFF2-40B4-BE49-F238E27FC236}">
                <a16:creationId xmlns:a16="http://schemas.microsoft.com/office/drawing/2014/main" id="{587BD145-C249-C038-CE78-C70E6D53C7E9}"/>
              </a:ext>
            </a:extLst>
          </p:cNvPr>
          <p:cNvSpPr>
            <a:spLocks noGrp="1"/>
          </p:cNvSpPr>
          <p:nvPr>
            <p:ph idx="1"/>
          </p:nvPr>
        </p:nvSpPr>
        <p:spPr/>
        <p:txBody>
          <a:bodyPr/>
          <a:lstStyle/>
          <a:p>
            <a:r>
              <a:rPr lang="en-US" dirty="0"/>
              <a:t>Stretching accounts payable Postponing payment of the amount due to suppliers beyond the end of the net (credit) period; also called leaning on the trade.</a:t>
            </a:r>
          </a:p>
          <a:p>
            <a:endParaRPr lang="th-TH" dirty="0"/>
          </a:p>
        </p:txBody>
      </p:sp>
    </p:spTree>
    <p:extLst>
      <p:ext uri="{BB962C8B-B14F-4D97-AF65-F5344CB8AC3E}">
        <p14:creationId xmlns:p14="http://schemas.microsoft.com/office/powerpoint/2010/main" val="580383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ชื่อเรื่อง 1">
            <a:extLst>
              <a:ext uri="{FF2B5EF4-FFF2-40B4-BE49-F238E27FC236}">
                <a16:creationId xmlns:a16="http://schemas.microsoft.com/office/drawing/2014/main" id="{80023D94-4F03-AFB0-18F9-822AC45C7D5F}"/>
              </a:ext>
            </a:extLst>
          </p:cNvPr>
          <p:cNvSpPr>
            <a:spLocks noGrp="1"/>
          </p:cNvSpPr>
          <p:nvPr>
            <p:ph type="title"/>
          </p:nvPr>
        </p:nvSpPr>
        <p:spPr>
          <a:xfrm>
            <a:off x="307258" y="98323"/>
            <a:ext cx="11727426" cy="4316361"/>
          </a:xfrm>
        </p:spPr>
        <p:txBody>
          <a:bodyPr>
            <a:normAutofit fontScale="90000"/>
          </a:bodyPr>
          <a:lstStyle/>
          <a:p>
            <a:r>
              <a:rPr lang="en-US" dirty="0"/>
              <a:t>The possible costs of stretching accounts payable include </a:t>
            </a:r>
            <a:br>
              <a:rPr lang="en-US" dirty="0"/>
            </a:br>
            <a:r>
              <a:rPr lang="en-US" dirty="0"/>
              <a:t>* The cost of the cash discount (if any) forgone.</a:t>
            </a:r>
            <a:br>
              <a:rPr lang="en-US" dirty="0"/>
            </a:br>
            <a:r>
              <a:rPr lang="en-US" dirty="0"/>
              <a:t> * Late payment penalties or interest that “may” be charged, depending on the industry practice. </a:t>
            </a:r>
            <a:br>
              <a:rPr lang="en-US" dirty="0"/>
            </a:br>
            <a:r>
              <a:rPr lang="en-US" dirty="0"/>
              <a:t> *The possible deterioration in credit rating, along with the firm’s ability to obtain future credit</a:t>
            </a:r>
            <a:endParaRPr lang="th-TH" dirty="0"/>
          </a:p>
        </p:txBody>
      </p:sp>
    </p:spTree>
    <p:extLst>
      <p:ext uri="{BB962C8B-B14F-4D97-AF65-F5344CB8AC3E}">
        <p14:creationId xmlns:p14="http://schemas.microsoft.com/office/powerpoint/2010/main" val="2117106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76B89899-97C6-E3EF-D5FA-1268974642DC}"/>
              </a:ext>
            </a:extLst>
          </p:cNvPr>
          <p:cNvSpPr>
            <a:spLocks noGrp="1"/>
          </p:cNvSpPr>
          <p:nvPr>
            <p:ph idx="1"/>
          </p:nvPr>
        </p:nvSpPr>
        <p:spPr/>
        <p:txBody>
          <a:bodyPr/>
          <a:lstStyle/>
          <a:p>
            <a:r>
              <a:rPr lang="en-US" dirty="0"/>
              <a:t>Accrued expenses: Amounts owed but not yet paid for wages, taxes, interest, and dividends. The accrued expenses account is a </a:t>
            </a:r>
            <a:r>
              <a:rPr lang="en-US" dirty="0" err="1"/>
              <a:t>shortterm</a:t>
            </a:r>
            <a:r>
              <a:rPr lang="en-US" dirty="0"/>
              <a:t> liability</a:t>
            </a:r>
            <a:endParaRPr lang="th-TH" dirty="0"/>
          </a:p>
        </p:txBody>
      </p:sp>
    </p:spTree>
    <p:extLst>
      <p:ext uri="{BB962C8B-B14F-4D97-AF65-F5344CB8AC3E}">
        <p14:creationId xmlns:p14="http://schemas.microsoft.com/office/powerpoint/2010/main" val="2700004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CC85AAA-55E7-DB44-BCC0-EFFFDF3E9340}"/>
              </a:ext>
            </a:extLst>
          </p:cNvPr>
          <p:cNvSpPr>
            <a:spLocks noGrp="1"/>
          </p:cNvSpPr>
          <p:nvPr>
            <p:ph type="title"/>
          </p:nvPr>
        </p:nvSpPr>
        <p:spPr/>
        <p:txBody>
          <a:bodyPr/>
          <a:lstStyle/>
          <a:p>
            <a:r>
              <a:rPr lang="en-US" dirty="0"/>
              <a:t>Negotiated Financing</a:t>
            </a:r>
            <a:endParaRPr lang="th-TH" dirty="0"/>
          </a:p>
        </p:txBody>
      </p:sp>
      <p:sp>
        <p:nvSpPr>
          <p:cNvPr id="3" name="ตัวแทนเนื้อหา 2">
            <a:extLst>
              <a:ext uri="{FF2B5EF4-FFF2-40B4-BE49-F238E27FC236}">
                <a16:creationId xmlns:a16="http://schemas.microsoft.com/office/drawing/2014/main" id="{66B55FDD-3BDF-91D8-8016-8A85AF09E3D5}"/>
              </a:ext>
            </a:extLst>
          </p:cNvPr>
          <p:cNvSpPr>
            <a:spLocks noGrp="1"/>
          </p:cNvSpPr>
          <p:nvPr>
            <p:ph idx="1"/>
          </p:nvPr>
        </p:nvSpPr>
        <p:spPr/>
        <p:txBody>
          <a:bodyPr/>
          <a:lstStyle/>
          <a:p>
            <a:r>
              <a:rPr lang="en-US" dirty="0"/>
              <a:t>Money Market Credit </a:t>
            </a:r>
          </a:p>
          <a:p>
            <a:pPr marL="0" indent="0">
              <a:buNone/>
            </a:pPr>
            <a:r>
              <a:rPr lang="en-US" dirty="0"/>
              <a:t>		*Commercial paper Short-term, unsecured promissory notes, generally issued by large corporations (unsecured corporate IOUs)</a:t>
            </a:r>
          </a:p>
          <a:p>
            <a:pPr marL="0" indent="0">
              <a:buNone/>
            </a:pPr>
            <a:r>
              <a:rPr lang="en-US" dirty="0"/>
              <a:t>		*Letter of credit (L/C) A promise from a third party (usually a bank) for payment in the event that certain conditions are met. It is frequently used to guarantee payment of an obligation.</a:t>
            </a:r>
          </a:p>
          <a:p>
            <a:pPr marL="0" indent="0">
              <a:buNone/>
            </a:pPr>
            <a:r>
              <a:rPr lang="en-US" dirty="0"/>
              <a:t>		*Bankers’ acceptances (BAs) Short-term promissory trade notes for which a bank (by having “accepted” them) promises to pay the holder the face amount at maturity.</a:t>
            </a:r>
            <a:endParaRPr lang="th-TH" dirty="0"/>
          </a:p>
        </p:txBody>
      </p:sp>
    </p:spTree>
    <p:extLst>
      <p:ext uri="{BB962C8B-B14F-4D97-AF65-F5344CB8AC3E}">
        <p14:creationId xmlns:p14="http://schemas.microsoft.com/office/powerpoint/2010/main" val="1909708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35F0B69-A5CD-8B07-C26B-48F655901983}"/>
              </a:ext>
            </a:extLst>
          </p:cNvPr>
          <p:cNvSpPr>
            <a:spLocks noGrp="1"/>
          </p:cNvSpPr>
          <p:nvPr>
            <p:ph type="title"/>
          </p:nvPr>
        </p:nvSpPr>
        <p:spPr>
          <a:xfrm>
            <a:off x="0" y="0"/>
            <a:ext cx="10515600" cy="1325563"/>
          </a:xfrm>
        </p:spPr>
        <p:txBody>
          <a:bodyPr/>
          <a:lstStyle/>
          <a:p>
            <a:r>
              <a:rPr lang="en-US" dirty="0"/>
              <a:t>Unsecured Loans</a:t>
            </a:r>
            <a:endParaRPr lang="th-TH" dirty="0"/>
          </a:p>
        </p:txBody>
      </p:sp>
      <p:sp>
        <p:nvSpPr>
          <p:cNvPr id="3" name="ตัวแทนเนื้อหา 2">
            <a:extLst>
              <a:ext uri="{FF2B5EF4-FFF2-40B4-BE49-F238E27FC236}">
                <a16:creationId xmlns:a16="http://schemas.microsoft.com/office/drawing/2014/main" id="{DA55C358-4CF4-E1E5-64C4-91F6D8455EC3}"/>
              </a:ext>
            </a:extLst>
          </p:cNvPr>
          <p:cNvSpPr>
            <a:spLocks noGrp="1"/>
          </p:cNvSpPr>
          <p:nvPr>
            <p:ph idx="1"/>
          </p:nvPr>
        </p:nvSpPr>
        <p:spPr>
          <a:xfrm>
            <a:off x="186813" y="914400"/>
            <a:ext cx="11166987" cy="5624052"/>
          </a:xfrm>
        </p:spPr>
        <p:txBody>
          <a:bodyPr>
            <a:normAutofit/>
          </a:bodyPr>
          <a:lstStyle/>
          <a:p>
            <a:r>
              <a:rPr lang="en-US" dirty="0"/>
              <a:t>Unsecured loans A form of debt for money borrowed that is not backed by the pledge of specific assets. </a:t>
            </a:r>
          </a:p>
          <a:p>
            <a:r>
              <a:rPr lang="en-US" dirty="0"/>
              <a:t>Secured loans A form of debt for money borrowed in which specific assets have been pledged to guarantee payment. </a:t>
            </a:r>
          </a:p>
          <a:p>
            <a:r>
              <a:rPr lang="en-US" dirty="0"/>
              <a:t>Line of credit (with a bank) An informal arrangement between a bank and its customer specifying the maximum amount of credit the bank will permit the firm to owe at any one time.</a:t>
            </a:r>
          </a:p>
          <a:p>
            <a:r>
              <a:rPr lang="en-US" dirty="0"/>
              <a:t>Revolving credit agreement A formal, legal commitment to extend credit up to some maximum amount over a stated period of time</a:t>
            </a:r>
          </a:p>
          <a:p>
            <a:r>
              <a:rPr lang="en-US" dirty="0"/>
              <a:t>Commitment fee A fee charged by the lender for agreeing to hold credit available.</a:t>
            </a:r>
            <a:endParaRPr lang="th-TH" dirty="0"/>
          </a:p>
        </p:txBody>
      </p:sp>
    </p:spTree>
    <p:extLst>
      <p:ext uri="{BB962C8B-B14F-4D97-AF65-F5344CB8AC3E}">
        <p14:creationId xmlns:p14="http://schemas.microsoft.com/office/powerpoint/2010/main" val="2831166068"/>
      </p:ext>
    </p:extLst>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TotalTime>
  <Words>1195</Words>
  <Application>Microsoft Office PowerPoint</Application>
  <PresentationFormat>แบบจอกว้าง</PresentationFormat>
  <Paragraphs>53</Paragraphs>
  <Slides>14</Slides>
  <Notes>0</Notes>
  <HiddenSlides>0</HiddenSlides>
  <MMClips>0</MMClips>
  <ScaleCrop>false</ScaleCrop>
  <HeadingPairs>
    <vt:vector size="6" baseType="variant">
      <vt:variant>
        <vt:lpstr>ฟอนต์ที่ถูกใช้</vt:lpstr>
      </vt:variant>
      <vt:variant>
        <vt:i4>3</vt:i4>
      </vt:variant>
      <vt:variant>
        <vt:lpstr>ธีม</vt:lpstr>
      </vt:variant>
      <vt:variant>
        <vt:i4>1</vt:i4>
      </vt:variant>
      <vt:variant>
        <vt:lpstr>ชื่อเรื่องสไลด์</vt:lpstr>
      </vt:variant>
      <vt:variant>
        <vt:i4>14</vt:i4>
      </vt:variant>
    </vt:vector>
  </HeadingPairs>
  <TitlesOfParts>
    <vt:vector size="18" baseType="lpstr">
      <vt:lpstr>Arial</vt:lpstr>
      <vt:lpstr>Calibri</vt:lpstr>
      <vt:lpstr>Calibri Light</vt:lpstr>
      <vt:lpstr>ธีมของ Office</vt:lpstr>
      <vt:lpstr>Lesson 11  Short-Term Financing</vt:lpstr>
      <vt:lpstr>Objectives</vt:lpstr>
      <vt:lpstr>Spontaneous Financing</vt:lpstr>
      <vt:lpstr>example</vt:lpstr>
      <vt:lpstr>Spontaneous Financing (cont.)</vt:lpstr>
      <vt:lpstr>The possible costs of stretching accounts payable include  * The cost of the cash discount (if any) forgone.  * Late payment penalties or interest that “may” be charged, depending on the industry practice.   *The possible deterioration in credit rating, along with the firm’s ability to obtain future credit</vt:lpstr>
      <vt:lpstr>งานนำเสนอ PowerPoint</vt:lpstr>
      <vt:lpstr>Negotiated Financing</vt:lpstr>
      <vt:lpstr>Unsecured Loans</vt:lpstr>
      <vt:lpstr>Sample letter extending a line of credit</vt:lpstr>
      <vt:lpstr>งานนำเสนอ PowerPoint</vt:lpstr>
      <vt:lpstr>Secured (or Asset-Based) Loans</vt:lpstr>
      <vt:lpstr>งานนำเสนอ PowerPoint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Short-Term Financing</dc:title>
  <dc:creator>wcom</dc:creator>
  <cp:lastModifiedBy>wcom</cp:lastModifiedBy>
  <cp:revision>9</cp:revision>
  <dcterms:created xsi:type="dcterms:W3CDTF">2024-06-04T03:08:47Z</dcterms:created>
  <dcterms:modified xsi:type="dcterms:W3CDTF">2025-07-28T05:11:42Z</dcterms:modified>
</cp:coreProperties>
</file>