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35"/>
  </p:notesMasterIdLst>
  <p:handoutMasterIdLst>
    <p:handoutMasterId r:id="rId36"/>
  </p:handoutMasterIdLst>
  <p:sldIdLst>
    <p:sldId id="434" r:id="rId3"/>
    <p:sldId id="331" r:id="rId4"/>
    <p:sldId id="440" r:id="rId5"/>
    <p:sldId id="435" r:id="rId6"/>
    <p:sldId id="462" r:id="rId7"/>
    <p:sldId id="463" r:id="rId8"/>
    <p:sldId id="441" r:id="rId9"/>
    <p:sldId id="464" r:id="rId10"/>
    <p:sldId id="465" r:id="rId11"/>
    <p:sldId id="442" r:id="rId12"/>
    <p:sldId id="443" r:id="rId13"/>
    <p:sldId id="466" r:id="rId14"/>
    <p:sldId id="444" r:id="rId15"/>
    <p:sldId id="445" r:id="rId16"/>
    <p:sldId id="467" r:id="rId17"/>
    <p:sldId id="468" r:id="rId18"/>
    <p:sldId id="469" r:id="rId19"/>
    <p:sldId id="470" r:id="rId20"/>
    <p:sldId id="472" r:id="rId21"/>
    <p:sldId id="471" r:id="rId22"/>
    <p:sldId id="480" r:id="rId23"/>
    <p:sldId id="473" r:id="rId24"/>
    <p:sldId id="474" r:id="rId25"/>
    <p:sldId id="475" r:id="rId26"/>
    <p:sldId id="476" r:id="rId27"/>
    <p:sldId id="477" r:id="rId28"/>
    <p:sldId id="447" r:id="rId29"/>
    <p:sldId id="478" r:id="rId30"/>
    <p:sldId id="479" r:id="rId31"/>
    <p:sldId id="448" r:id="rId32"/>
    <p:sldId id="451" r:id="rId33"/>
    <p:sldId id="298" r:id="rId34"/>
  </p:sldIdLst>
  <p:sldSz cx="9144000" cy="6858000" type="screen4x3"/>
  <p:notesSz cx="6858000" cy="9144000"/>
  <p:embeddedFontLst>
    <p:embeddedFont>
      <p:font typeface="Noto Sans Symbols" panose="020B0604020202020204" charset="0"/>
      <p:regular r:id="rId37"/>
      <p:bold r:id="rId38"/>
      <p:italic r:id="rId39"/>
      <p:boldItalic r:id="rId40"/>
    </p:embeddedFont>
    <p:embeddedFont>
      <p:font typeface="Sakkal Majalla" panose="02000000000000000000" pitchFamily="2" charset="-78"/>
      <p:regular r:id="rId41"/>
      <p:bold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USER" initials="U" lastIdx="3" clrIdx="7">
    <p:extLst>
      <p:ext uri="{19B8F6BF-5375-455C-9EA6-DF929625EA0E}">
        <p15:presenceInfo xmlns:p15="http://schemas.microsoft.com/office/powerpoint/2012/main" userId="USER" providerId="None"/>
      </p:ext>
    </p:extLst>
  </p:cmAuthor>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2BB04-37E4-40C9-B155-559739D14741}" v="2" dt="2023-12-23T06:21:08.776"/>
  </p1510:revLst>
</p1510:revInfo>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0" autoAdjust="0"/>
    <p:restoredTop sz="72445" autoAdjust="0"/>
  </p:normalViewPr>
  <p:slideViewPr>
    <p:cSldViewPr snapToGrid="0" snapToObjects="1">
      <p:cViewPr varScale="1">
        <p:scale>
          <a:sx n="85" d="100"/>
          <a:sy n="85" d="100"/>
        </p:scale>
        <p:origin x="1834" y="62"/>
      </p:cViewPr>
      <p:guideLst/>
    </p:cSldViewPr>
  </p:slideViewPr>
  <p:outlineViewPr>
    <p:cViewPr>
      <p:scale>
        <a:sx n="33" d="100"/>
        <a:sy n="33" d="100"/>
      </p:scale>
      <p:origin x="0" y="-1983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3/29/2026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ea typeface="Arial"/>
              <a:cs typeface="Arial"/>
              <a:sym typeface="Arial"/>
            </a:endParaRPr>
          </a:p>
          <a:p>
            <a:r>
              <a:rPr lang="en-US" sz="1200" b="0" i="0" u="none" strike="noStrike" kern="1200" cap="none" noProof="0" dirty="0">
                <a:solidFill>
                  <a:schemeClr val="dk1"/>
                </a:solidFill>
                <a:latin typeface="Arial"/>
                <a:ea typeface="Arial"/>
                <a:cs typeface="Arial"/>
                <a:sym typeface="Arial"/>
              </a:rPr>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7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Figure 1.2, there are three types of startup firms: salary-substitute firms, lifestyle firms, and entrepreneurial firms.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029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of the EY survey is that if businesses understand Gen Z, they will understand what’s “next.” Additional findings of interest from the survey include: </a:t>
            </a:r>
          </a:p>
          <a:p>
            <a:r>
              <a:rPr lang="en-US" dirty="0"/>
              <a:t>■ Digital acceleration: Gen Z will be early adopters and will push new technologies further into the mainstream. </a:t>
            </a:r>
          </a:p>
          <a:p>
            <a:r>
              <a:rPr lang="en-US" dirty="0"/>
              <a:t>■ Intentional consumerism: Given their unprecedented access to information and the innate ability to use it, Gen Z people not only influence family purchase decisions more than youth of past generations, they also drive purchases in key categories, from automobiles to furniture and groceries. Their tendency is to flock to brands that share their values. </a:t>
            </a:r>
          </a:p>
          <a:p>
            <a:r>
              <a:rPr lang="en-US" dirty="0"/>
              <a:t>■ Purpose and Environmental, Social, &amp; Governance (ESG): For the Gen Z group, sustainability is a matter of trust. Companies must consider Gen Z’s role in every part of the business—from sourcing and packaging, to operations, footprint, and investments. </a:t>
            </a:r>
          </a:p>
          <a:p>
            <a:r>
              <a:rPr lang="en-US" dirty="0"/>
              <a:t>■ Workplace culture: Gen Z people demonstrate a strong preference to find fulfilling careers where they are valued versus making money. They will remain loyal to companies that align with their personal values and make them feel their contributions are appreciated.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926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we label small firms practicing this art as “innovators” or “agents of change.” The process of creative destruction is not limited to new products and technologies; it can include new pricing strategies (e.g., Warby Parker in eyewear), new distribution channels (such as e-books for books), or new retail formats (such as IKEA in furniture and Whole Foods Market in groceries).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399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289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dirty="0"/>
          </a:p>
        </p:txBody>
      </p:sp>
    </p:spTree>
    <p:extLst>
      <p:ext uri="{BB962C8B-B14F-4D97-AF65-F5344CB8AC3E}">
        <p14:creationId xmlns:p14="http://schemas.microsoft.com/office/powerpoint/2010/main" val="12440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611689" y="5010150"/>
            <a:ext cx="4075111"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611689" y="5692775"/>
            <a:ext cx="4075111"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3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65944349"/>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4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a:extLst>
              <a:ext uri="{FF2B5EF4-FFF2-40B4-BE49-F238E27FC236}">
                <a16:creationId xmlns:a16="http://schemas.microsoft.com/office/drawing/2014/main" id="{9613E62D-CC5C-4655-80D4-20A09AE6BBC1}"/>
              </a:ext>
            </a:extLst>
          </p:cNvPr>
          <p:cNvSpPr>
            <a:spLocks noGrp="1"/>
          </p:cNvSpPr>
          <p:nvPr>
            <p:ph type="body" sz="quarter" idx="17"/>
          </p:nvPr>
        </p:nvSpPr>
        <p:spPr>
          <a:xfrm>
            <a:off x="457200" y="4138138"/>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14">
            <a:extLst>
              <a:ext uri="{FF2B5EF4-FFF2-40B4-BE49-F238E27FC236}">
                <a16:creationId xmlns:a16="http://schemas.microsoft.com/office/drawing/2014/main" id="{4FF79913-B31B-4969-A074-439CCBADEF24}"/>
              </a:ext>
            </a:extLst>
          </p:cNvPr>
          <p:cNvSpPr>
            <a:spLocks noGrp="1"/>
          </p:cNvSpPr>
          <p:nvPr>
            <p:ph sz="quarter" idx="18"/>
          </p:nvPr>
        </p:nvSpPr>
        <p:spPr>
          <a:xfrm>
            <a:off x="457200" y="4809649"/>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65991413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2928457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7"/>
            <a:ext cx="8225770" cy="92756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724198"/>
            <a:ext cx="8229600" cy="104656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1" y="4198610"/>
            <a:ext cx="8229600" cy="105309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229600" cy="80346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671957"/>
            <a:ext cx="8229600" cy="96597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3849142"/>
            <a:ext cx="8232128" cy="106257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5260206"/>
            <a:ext cx="8232128" cy="96598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229600" cy="80346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562774"/>
            <a:ext cx="8229600" cy="8686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3634951"/>
            <a:ext cx="8232128" cy="79833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4657844"/>
            <a:ext cx="8232128" cy="65977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7"/>
          </p:nvPr>
        </p:nvSpPr>
        <p:spPr>
          <a:xfrm>
            <a:off x="457200" y="5527675"/>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414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229600" cy="5048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188029"/>
            <a:ext cx="8229600" cy="46808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Text Placeholder 3"/>
          <p:cNvSpPr>
            <a:spLocks noGrp="1"/>
          </p:cNvSpPr>
          <p:nvPr>
            <p:ph type="body" sz="quarter" idx="15"/>
          </p:nvPr>
        </p:nvSpPr>
        <p:spPr>
          <a:xfrm>
            <a:off x="457200" y="2786063"/>
            <a:ext cx="8229600" cy="523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6"/>
          </p:nvPr>
        </p:nvSpPr>
        <p:spPr>
          <a:xfrm>
            <a:off x="457200" y="3429000"/>
            <a:ext cx="8229600" cy="50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17"/>
          </p:nvPr>
        </p:nvSpPr>
        <p:spPr>
          <a:xfrm>
            <a:off x="457200" y="4071938"/>
            <a:ext cx="8229600" cy="706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61690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7" name="TextBox 6"/>
          <p:cNvSpPr txBox="1"/>
          <p:nvPr userDrawn="1"/>
        </p:nvSpPr>
        <p:spPr>
          <a:xfrm>
            <a:off x="8195314" y="6438203"/>
            <a:ext cx="729687" cy="276999"/>
          </a:xfrm>
          <a:prstGeom prst="rect">
            <a:avLst/>
          </a:prstGeom>
          <a:noFill/>
        </p:spPr>
        <p:txBody>
          <a:bodyPr wrap="non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1 - </a:t>
            </a:r>
            <a:fld id="{41D1A099-64B4-E24A-BD44-17411C0B0428}" type="slidenum">
              <a:rPr lang="en-US" sz="1200" smtClean="0">
                <a:latin typeface="Verdana" panose="020B0604030504040204" pitchFamily="34" charset="0"/>
                <a:ea typeface="Verdana" panose="020B0604030504040204" pitchFamily="34" charset="0"/>
                <a:cs typeface="Verdana" panose="020B0604030504040204" pitchFamily="34" charset="0"/>
              </a:r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8"/>
          <a:srcRect t="22152" b="22152"/>
          <a:stretch>
            <a:fillRect/>
          </a:stretch>
        </p:blipFill>
        <p:spPr>
          <a:xfrm>
            <a:off x="315677" y="6420639"/>
            <a:ext cx="1176574" cy="296443"/>
          </a:xfrm>
          <a:prstGeom prst="rect">
            <a:avLst/>
          </a:prstGeom>
        </p:spPr>
      </p:pic>
      <p:sp>
        <p:nvSpPr>
          <p:cNvPr id="9" name="TextBox 8"/>
          <p:cNvSpPr txBox="1"/>
          <p:nvPr userDrawn="1"/>
        </p:nvSpPr>
        <p:spPr>
          <a:xfrm>
            <a:off x="8195314" y="6438203"/>
            <a:ext cx="729687" cy="276999"/>
          </a:xfrm>
          <a:prstGeom prst="rect">
            <a:avLst/>
          </a:prstGeom>
          <a:noFill/>
        </p:spPr>
        <p:txBody>
          <a:bodyPr wrap="non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1 - </a:t>
            </a:r>
            <a:fld id="{41D1A099-64B4-E24A-BD44-17411C0B0428}" type="slidenum">
              <a:rPr lang="en-US" sz="1200" smtClean="0">
                <a:latin typeface="Verdana" panose="020B0604030504040204" pitchFamily="34" charset="0"/>
                <a:ea typeface="Verdana" panose="020B0604030504040204" pitchFamily="34" charset="0"/>
                <a:cs typeface="Verdana" panose="020B0604030504040204" pitchFamily="34" charset="0"/>
              </a:r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txBox="1">
            <a:spLocks/>
          </p:cNvSpPr>
          <p:nvPr userDrawn="1"/>
        </p:nvSpPr>
        <p:spPr>
          <a:xfrm>
            <a:off x="1892145" y="6475641"/>
            <a:ext cx="6005386" cy="2286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lgn="ctr">
              <a:buNone/>
            </a:pPr>
            <a:r>
              <a:rPr lang="en-US" altLang="en-US" sz="1200" noProof="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2025, 2019, 2016 </a:t>
            </a:r>
            <a:r>
              <a:rPr lang="en-US" altLang="en-US" sz="1200" noProof="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sz="1200" noProof="0" dirty="0">
              <a:latin typeface="Verdana" panose="020B0604030504040204" pitchFamily="34" charset="0"/>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9" r:id="rId5"/>
    <p:sldLayoutId id="2147483686" r:id="rId6"/>
    <p:sldLayoutId id="2147483687" r:id="rId7"/>
    <p:sldLayoutId id="2147483680" r:id="rId8"/>
    <p:sldLayoutId id="2147483681" r:id="rId9"/>
    <p:sldLayoutId id="2147483683" r:id="rId10"/>
    <p:sldLayoutId id="2147483684" r:id="rId11"/>
    <p:sldLayoutId id="2147483671" r:id="rId12"/>
    <p:sldLayoutId id="2147483673" r:id="rId13"/>
    <p:sldLayoutId id="2147483670" r:id="rId14"/>
    <p:sldLayoutId id="2147483669"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2" userDrawn="1">
          <p15:clr>
            <a:srgbClr val="F26B43"/>
          </p15:clr>
        </p15:guide>
        <p15:guide id="2" pos="272" userDrawn="1">
          <p15:clr>
            <a:srgbClr val="F26B43"/>
          </p15:clr>
        </p15:guide>
        <p15:guide id="3" orient="horz" pos="3929" userDrawn="1">
          <p15:clr>
            <a:srgbClr val="F26B43"/>
          </p15:clr>
        </p15:guide>
        <p15:guide id="4" orient="horz" pos="822" userDrawn="1">
          <p15:clr>
            <a:srgbClr val="F26B43"/>
          </p15:clr>
        </p15:guide>
        <p15:guide id="5" pos="5488" userDrawn="1">
          <p15:clr>
            <a:srgbClr val="F26B43"/>
          </p15:clr>
        </p15:guide>
        <p15:guide id="6"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dicators.kauffman.org/wp-content/uploads/sites/2/2019/09/National_Report_Sept_2019.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amazon.com/"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amazon.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0"/>
              </a:ext>
            </a:extLst>
          </p:cNvPr>
          <p:cNvSpPr>
            <a:spLocks noGrp="1"/>
          </p:cNvSpPr>
          <p:nvPr>
            <p:ph type="title"/>
          </p:nvPr>
        </p:nvSpPr>
        <p:spPr>
          <a:xfrm>
            <a:off x="457200" y="145143"/>
            <a:ext cx="8265886" cy="980395"/>
          </a:xfrm>
        </p:spPr>
        <p:txBody>
          <a:bodyPr anchor="ctr"/>
          <a:lstStyle/>
          <a:p>
            <a:pPr>
              <a:spcAft>
                <a:spcPts val="125"/>
              </a:spcAft>
            </a:pPr>
            <a:r>
              <a:rPr lang="en-US" sz="3000" dirty="0"/>
              <a:t>Entrepreneurship: Successfully Launching New Ventures</a:t>
            </a:r>
            <a:endParaRPr lang="en-US" sz="3000" noProof="0" dirty="0">
              <a:solidFill>
                <a:schemeClr val="tx2"/>
              </a:solidFill>
            </a:endParaRP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0"/>
              </a:ext>
            </a:extLst>
          </p:cNvPr>
          <p:cNvSpPr>
            <a:spLocks noGrp="1"/>
          </p:cNvSpPr>
          <p:nvPr>
            <p:ph type="body" idx="1"/>
          </p:nvPr>
        </p:nvSpPr>
        <p:spPr>
          <a:xfrm>
            <a:off x="457200" y="1211605"/>
            <a:ext cx="8265886" cy="403109"/>
          </a:xfrm>
        </p:spPr>
        <p:txBody>
          <a:bodyPr anchor="ctr"/>
          <a:lstStyle/>
          <a:p>
            <a:r>
              <a:rPr lang="en-US" dirty="0"/>
              <a:t>Seventh</a:t>
            </a:r>
            <a:r>
              <a:rPr lang="en-US" noProof="0" dirty="0">
                <a:latin typeface="+mn-lt"/>
              </a:rPr>
              <a:t>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0"/>
              </a:ext>
            </a:extLst>
          </p:cNvPr>
          <p:cNvSpPr>
            <a:spLocks noGrp="1"/>
          </p:cNvSpPr>
          <p:nvPr>
            <p:ph sz="quarter" idx="14"/>
          </p:nvPr>
        </p:nvSpPr>
        <p:spPr>
          <a:xfrm>
            <a:off x="5199017" y="1892642"/>
            <a:ext cx="3378926" cy="1199807"/>
          </a:xfrm>
        </p:spPr>
        <p:txBody>
          <a:bodyPr/>
          <a:lstStyle/>
          <a:p>
            <a:pPr marL="0" lvl="0" algn="ctr"/>
            <a:r>
              <a:rPr lang="en-US" b="1" noProof="0" dirty="0">
                <a:latin typeface="+mn-lt"/>
              </a:rPr>
              <a:t>Chapter 4</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0"/>
              </a:ext>
            </a:extLst>
          </p:cNvPr>
          <p:cNvSpPr>
            <a:spLocks noGrp="1"/>
          </p:cNvSpPr>
          <p:nvPr>
            <p:ph sz="quarter" idx="15"/>
          </p:nvPr>
        </p:nvSpPr>
        <p:spPr>
          <a:xfrm>
            <a:off x="5199017" y="3315133"/>
            <a:ext cx="3378926" cy="1574919"/>
          </a:xfrm>
        </p:spPr>
        <p:txBody>
          <a:bodyPr/>
          <a:lstStyle/>
          <a:p>
            <a:pPr>
              <a:spcBef>
                <a:spcPct val="50000"/>
              </a:spcBef>
            </a:pPr>
            <a:r>
              <a:rPr lang="en-US" dirty="0"/>
              <a:t>Introduction to Entrepreneurship</a:t>
            </a:r>
          </a:p>
        </p:txBody>
      </p:sp>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3"/>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a:spLocks noGrp="1"/>
          </p:cNvSpPr>
          <p:nvPr>
            <p:ph sz="quarter" idx="4294967295"/>
          </p:nvPr>
        </p:nvSpPr>
        <p:spPr>
          <a:xfrm>
            <a:off x="1892145" y="6475641"/>
            <a:ext cx="6005386" cy="228600"/>
          </a:xfrm>
        </p:spPr>
        <p:txBody>
          <a:bodyPr anchor="ctr"/>
          <a:lstStyle/>
          <a:p>
            <a:pPr marL="0" indent="0" algn="ctr">
              <a:buNone/>
            </a:pPr>
            <a:r>
              <a:rPr lang="en-US" altLang="en-US" sz="1200" noProof="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2025, 2019, 2016 </a:t>
            </a:r>
            <a:r>
              <a:rPr lang="en-US" altLang="en-US" sz="1200" noProof="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sz="1200"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23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1.2 Why Do People Become Entrepreneurs?</a:t>
            </a:r>
          </a:p>
        </p:txBody>
      </p:sp>
      <p:sp>
        <p:nvSpPr>
          <p:cNvPr id="3" name="Content Placeholder 2"/>
          <p:cNvSpPr>
            <a:spLocks noGrp="1"/>
          </p:cNvSpPr>
          <p:nvPr>
            <p:ph sz="quarter" idx="13"/>
          </p:nvPr>
        </p:nvSpPr>
        <p:spPr>
          <a:xfrm>
            <a:off x="457200" y="1556327"/>
            <a:ext cx="8229600" cy="2707201"/>
          </a:xfrm>
        </p:spPr>
        <p:txBody>
          <a:bodyPr/>
          <a:lstStyle/>
          <a:p>
            <a:r>
              <a:rPr lang="en-US" dirty="0">
                <a:solidFill>
                  <a:schemeClr val="tx1"/>
                </a:solidFill>
              </a:rPr>
              <a:t>The three primary reasons that people become entrepreneurs and start their own firms are the following.</a:t>
            </a:r>
          </a:p>
          <a:p>
            <a:pPr lvl="1"/>
            <a:r>
              <a:rPr lang="en-US" dirty="0">
                <a:solidFill>
                  <a:schemeClr val="tx1"/>
                </a:solidFill>
              </a:rPr>
              <a:t>Desire to be their own boss</a:t>
            </a:r>
          </a:p>
          <a:p>
            <a:pPr lvl="1"/>
            <a:r>
              <a:rPr lang="en-US" dirty="0">
                <a:solidFill>
                  <a:schemeClr val="tx1"/>
                </a:solidFill>
              </a:rPr>
              <a:t>Desire to pursue their own ideas</a:t>
            </a:r>
          </a:p>
          <a:p>
            <a:pPr lvl="1"/>
            <a:r>
              <a:rPr lang="en-US" dirty="0">
                <a:solidFill>
                  <a:schemeClr val="tx1"/>
                </a:solidFill>
              </a:rPr>
              <a:t>Pursue financial rewards</a:t>
            </a:r>
          </a:p>
        </p:txBody>
      </p:sp>
    </p:spTree>
    <p:extLst>
      <p:ext uri="{BB962C8B-B14F-4D97-AF65-F5344CB8AC3E}">
        <p14:creationId xmlns:p14="http://schemas.microsoft.com/office/powerpoint/2010/main" val="277789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1.3 Characteristics of Successful Entrepreneurs </a:t>
            </a:r>
            <a:r>
              <a:rPr lang="en-US" sz="2000" b="0" dirty="0"/>
              <a:t>(1 of 2)</a:t>
            </a:r>
          </a:p>
        </p:txBody>
      </p:sp>
      <p:sp>
        <p:nvSpPr>
          <p:cNvPr id="3" name="Content Placeholder 2"/>
          <p:cNvSpPr>
            <a:spLocks noGrp="1"/>
          </p:cNvSpPr>
          <p:nvPr>
            <p:ph sz="quarter" idx="13"/>
          </p:nvPr>
        </p:nvSpPr>
        <p:spPr>
          <a:xfrm>
            <a:off x="457199" y="1556327"/>
            <a:ext cx="8113923" cy="4586896"/>
          </a:xfrm>
        </p:spPr>
        <p:txBody>
          <a:bodyPr/>
          <a:lstStyle/>
          <a:p>
            <a:pPr indent="-256032"/>
            <a:r>
              <a:rPr lang="en-US" sz="2200" dirty="0">
                <a:solidFill>
                  <a:schemeClr val="tx1"/>
                </a:solidFill>
              </a:rPr>
              <a:t>Passion for the Business</a:t>
            </a:r>
          </a:p>
          <a:p>
            <a:pPr marL="740664" lvl="1"/>
            <a:r>
              <a:rPr lang="en-US" sz="2200" dirty="0">
                <a:solidFill>
                  <a:schemeClr val="tx1"/>
                </a:solidFill>
              </a:rPr>
              <a:t>The number one characteristic shared by successful entrepreneurs is a passion for the business.</a:t>
            </a:r>
          </a:p>
          <a:p>
            <a:pPr marL="740664" lvl="1"/>
            <a:r>
              <a:rPr lang="en-US" sz="2200" dirty="0">
                <a:solidFill>
                  <a:schemeClr val="tx1"/>
                </a:solidFill>
              </a:rPr>
              <a:t>This passion typically stems from the entrepreneur</a:t>
            </a:r>
            <a:r>
              <a:rPr lang="en-US" altLang="en-US" sz="2200" dirty="0">
                <a:solidFill>
                  <a:schemeClr val="tx1"/>
                </a:solidFill>
              </a:rPr>
              <a:t>’</a:t>
            </a:r>
            <a:r>
              <a:rPr lang="en-US" sz="2200" dirty="0">
                <a:solidFill>
                  <a:schemeClr val="tx1"/>
                </a:solidFill>
              </a:rPr>
              <a:t>s belief that the business will positively influence people</a:t>
            </a:r>
            <a:r>
              <a:rPr lang="en-US" altLang="en-US" sz="2200" dirty="0">
                <a:solidFill>
                  <a:schemeClr val="tx1"/>
                </a:solidFill>
              </a:rPr>
              <a:t>’</a:t>
            </a:r>
            <a:r>
              <a:rPr lang="en-US" sz="2200" dirty="0">
                <a:solidFill>
                  <a:schemeClr val="tx1"/>
                </a:solidFill>
              </a:rPr>
              <a:t>s lives.</a:t>
            </a:r>
          </a:p>
          <a:p>
            <a:pPr indent="-256032">
              <a:spcBef>
                <a:spcPts val="1200"/>
              </a:spcBef>
            </a:pPr>
            <a:r>
              <a:rPr lang="en-US" sz="2200" dirty="0">
                <a:solidFill>
                  <a:schemeClr val="tx1"/>
                </a:solidFill>
              </a:rPr>
              <a:t>Product/Customer Focus</a:t>
            </a:r>
          </a:p>
          <a:p>
            <a:pPr marL="740664" lvl="1"/>
            <a:r>
              <a:rPr lang="en-US" sz="2200" dirty="0">
                <a:solidFill>
                  <a:schemeClr val="tx1"/>
                </a:solidFill>
              </a:rPr>
              <a:t>A second defining characteristic of successful entrepreneurs is a product/customer focus.</a:t>
            </a:r>
          </a:p>
          <a:p>
            <a:pPr marL="740664" lvl="1"/>
            <a:r>
              <a:rPr lang="en-US" sz="2200" dirty="0">
                <a:solidFill>
                  <a:schemeClr val="tx1"/>
                </a:solidFill>
              </a:rPr>
              <a:t>An entrepreneur</a:t>
            </a:r>
            <a:r>
              <a:rPr lang="en-US" altLang="en-US" sz="2200" dirty="0">
                <a:solidFill>
                  <a:schemeClr val="tx1"/>
                </a:solidFill>
              </a:rPr>
              <a:t>’</a:t>
            </a:r>
            <a:r>
              <a:rPr lang="en-US" sz="2200" dirty="0">
                <a:solidFill>
                  <a:schemeClr val="tx1"/>
                </a:solidFill>
              </a:rPr>
              <a:t>s keen focus on products and customers</a:t>
            </a:r>
            <a:r>
              <a:rPr lang="en-US" sz="2200" dirty="0">
                <a:solidFill>
                  <a:schemeClr val="tx1"/>
                </a:solidFill>
                <a:cs typeface="Arial" panose="020B0604020202020204" pitchFamily="34" charset="0"/>
              </a:rPr>
              <a:t>—</a:t>
            </a:r>
            <a:r>
              <a:rPr lang="en-US" sz="2200" dirty="0">
                <a:solidFill>
                  <a:schemeClr val="tx1"/>
                </a:solidFill>
              </a:rPr>
              <a:t>need to have good products that will satisfy customers.</a:t>
            </a:r>
          </a:p>
        </p:txBody>
      </p:sp>
    </p:spTree>
    <p:extLst>
      <p:ext uri="{BB962C8B-B14F-4D97-AF65-F5344CB8AC3E}">
        <p14:creationId xmlns:p14="http://schemas.microsoft.com/office/powerpoint/2010/main" val="246049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92737" cy="1097279"/>
          </a:xfrm>
        </p:spPr>
        <p:txBody>
          <a:bodyPr/>
          <a:lstStyle/>
          <a:p>
            <a:r>
              <a:rPr lang="en-US" sz="3200" dirty="0"/>
              <a:t>Figure 1.1 Four Primary Characteristics of Successful Entrepreneurs</a:t>
            </a:r>
          </a:p>
        </p:txBody>
      </p:sp>
      <p:pic>
        <p:nvPicPr>
          <p:cNvPr id="4" name="Picture 3" descr="The characteristics for a successful entrepreneur are passion for the business, product and customer focus, tenacity despite failure, and execution intelligence."/>
          <p:cNvPicPr>
            <a:picLocks noChangeAspect="1"/>
          </p:cNvPicPr>
          <p:nvPr/>
        </p:nvPicPr>
        <p:blipFill>
          <a:blip r:embed="rId2"/>
          <a:stretch>
            <a:fillRect/>
          </a:stretch>
        </p:blipFill>
        <p:spPr>
          <a:xfrm>
            <a:off x="1534100" y="1586708"/>
            <a:ext cx="6075801" cy="4345605"/>
          </a:xfrm>
          <a:prstGeom prst="rect">
            <a:avLst/>
          </a:prstGeom>
        </p:spPr>
      </p:pic>
    </p:spTree>
    <p:extLst>
      <p:ext uri="{BB962C8B-B14F-4D97-AF65-F5344CB8AC3E}">
        <p14:creationId xmlns:p14="http://schemas.microsoft.com/office/powerpoint/2010/main" val="65371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1.3 Characteristics of Successful Entrepreneurs </a:t>
            </a:r>
            <a:r>
              <a:rPr lang="en-US" sz="2000" b="0" dirty="0"/>
              <a:t>(2 of 2)</a:t>
            </a:r>
            <a:endParaRPr lang="en-US" sz="2000" dirty="0"/>
          </a:p>
        </p:txBody>
      </p:sp>
      <p:sp>
        <p:nvSpPr>
          <p:cNvPr id="3" name="Content Placeholder 2"/>
          <p:cNvSpPr>
            <a:spLocks noGrp="1"/>
          </p:cNvSpPr>
          <p:nvPr>
            <p:ph sz="quarter" idx="13"/>
          </p:nvPr>
        </p:nvSpPr>
        <p:spPr>
          <a:xfrm>
            <a:off x="457200" y="1556327"/>
            <a:ext cx="8135957" cy="4586896"/>
          </a:xfrm>
        </p:spPr>
        <p:txBody>
          <a:bodyPr/>
          <a:lstStyle/>
          <a:p>
            <a:r>
              <a:rPr lang="en-US" dirty="0">
                <a:solidFill>
                  <a:schemeClr val="tx1"/>
                </a:solidFill>
              </a:rPr>
              <a:t>Tenacity Despite Failure</a:t>
            </a:r>
          </a:p>
          <a:p>
            <a:pPr lvl="1"/>
            <a:r>
              <a:rPr lang="en-US" dirty="0">
                <a:solidFill>
                  <a:schemeClr val="tx1"/>
                </a:solidFill>
              </a:rPr>
              <a:t>Because entrepreneurs are typically trying something new, the failure rate is naturally high.</a:t>
            </a:r>
          </a:p>
          <a:p>
            <a:pPr lvl="1"/>
            <a:r>
              <a:rPr lang="en-US" dirty="0">
                <a:solidFill>
                  <a:schemeClr val="tx1"/>
                </a:solidFill>
              </a:rPr>
              <a:t>A defining characteristic for successful entrepreneurs is their ability to persevere through setbacks and failures.</a:t>
            </a:r>
          </a:p>
          <a:p>
            <a:r>
              <a:rPr lang="en-US" dirty="0">
                <a:solidFill>
                  <a:schemeClr val="tx1"/>
                </a:solidFill>
              </a:rPr>
              <a:t>Execution Intelligence</a:t>
            </a:r>
          </a:p>
          <a:p>
            <a:pPr lvl="1"/>
            <a:r>
              <a:rPr lang="en-US" dirty="0">
                <a:solidFill>
                  <a:schemeClr val="tx1"/>
                </a:solidFill>
              </a:rPr>
              <a:t>The ability to fashion a solid business idea into a viable business is a key characteristic of successful entrepreneurs.</a:t>
            </a:r>
          </a:p>
        </p:txBody>
      </p:sp>
    </p:spTree>
    <p:extLst>
      <p:ext uri="{BB962C8B-B14F-4D97-AF65-F5344CB8AC3E}">
        <p14:creationId xmlns:p14="http://schemas.microsoft.com/office/powerpoint/2010/main" val="146011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(1 of 6)</a:t>
            </a:r>
          </a:p>
        </p:txBody>
      </p:sp>
      <p:sp>
        <p:nvSpPr>
          <p:cNvPr id="3" name="Content Placeholder 2"/>
          <p:cNvSpPr>
            <a:spLocks noGrp="1"/>
          </p:cNvSpPr>
          <p:nvPr>
            <p:ph sz="quarter" idx="13"/>
          </p:nvPr>
        </p:nvSpPr>
        <p:spPr>
          <a:xfrm>
            <a:off x="457200" y="1556327"/>
            <a:ext cx="8135957" cy="4586896"/>
          </a:xfrm>
        </p:spPr>
        <p:txBody>
          <a:bodyPr/>
          <a:lstStyle/>
          <a:p>
            <a:r>
              <a:rPr lang="en-US" b="1" dirty="0">
                <a:solidFill>
                  <a:schemeClr val="tx1"/>
                </a:solidFill>
              </a:rPr>
              <a:t>Myth 1:</a:t>
            </a:r>
            <a:r>
              <a:rPr lang="en-US" dirty="0">
                <a:solidFill>
                  <a:schemeClr val="tx1"/>
                </a:solidFill>
              </a:rPr>
              <a:t> Entrepreneurs Are Born, Not Made</a:t>
            </a:r>
          </a:p>
          <a:p>
            <a:pPr lvl="1"/>
            <a:r>
              <a:rPr lang="en-US" dirty="0">
                <a:solidFill>
                  <a:schemeClr val="tx1"/>
                </a:solidFill>
              </a:rPr>
              <a:t>This myth is based on the mistaken belief that some people are genetically predisposed to be entrepreneurs.</a:t>
            </a:r>
          </a:p>
          <a:p>
            <a:pPr lvl="1"/>
            <a:r>
              <a:rPr lang="en-US" dirty="0">
                <a:solidFill>
                  <a:schemeClr val="tx1"/>
                </a:solidFill>
              </a:rPr>
              <a:t>The consensus of many studies is that no one is </a:t>
            </a:r>
            <a:r>
              <a:rPr lang="en-US" altLang="en-US" dirty="0">
                <a:solidFill>
                  <a:schemeClr val="tx1"/>
                </a:solidFill>
              </a:rPr>
              <a:t>“</a:t>
            </a:r>
            <a:r>
              <a:rPr lang="en-US" dirty="0">
                <a:solidFill>
                  <a:schemeClr val="tx1"/>
                </a:solidFill>
              </a:rPr>
              <a:t>born</a:t>
            </a:r>
            <a:r>
              <a:rPr lang="en-US" altLang="en-US" dirty="0">
                <a:solidFill>
                  <a:schemeClr val="tx1"/>
                </a:solidFill>
              </a:rPr>
              <a:t>”</a:t>
            </a:r>
            <a:r>
              <a:rPr lang="en-US" dirty="0">
                <a:solidFill>
                  <a:schemeClr val="tx1"/>
                </a:solidFill>
              </a:rPr>
              <a:t> to be an entrepreneur; everyone has the potential to become one.</a:t>
            </a:r>
          </a:p>
          <a:p>
            <a:pPr lvl="1"/>
            <a:r>
              <a:rPr lang="en-US" dirty="0">
                <a:solidFill>
                  <a:schemeClr val="tx1"/>
                </a:solidFill>
              </a:rPr>
              <a:t>Whether someone does or doesn</a:t>
            </a:r>
            <a:r>
              <a:rPr lang="en-US" altLang="en-US" dirty="0">
                <a:solidFill>
                  <a:schemeClr val="tx1"/>
                </a:solidFill>
              </a:rPr>
              <a:t>’</a:t>
            </a:r>
            <a:r>
              <a:rPr lang="en-US" dirty="0">
                <a:solidFill>
                  <a:schemeClr val="tx1"/>
                </a:solidFill>
              </a:rPr>
              <a:t>t become an entrepreneur is a function of their environment, life experiences, and personal choices.</a:t>
            </a:r>
          </a:p>
        </p:txBody>
      </p:sp>
    </p:spTree>
    <p:extLst>
      <p:ext uri="{BB962C8B-B14F-4D97-AF65-F5344CB8AC3E}">
        <p14:creationId xmlns:p14="http://schemas.microsoft.com/office/powerpoint/2010/main" val="199255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(2 of 6)</a:t>
            </a:r>
          </a:p>
        </p:txBody>
      </p:sp>
      <p:sp>
        <p:nvSpPr>
          <p:cNvPr id="4" name="Content Placeholder 3"/>
          <p:cNvSpPr>
            <a:spLocks noGrp="1"/>
          </p:cNvSpPr>
          <p:nvPr>
            <p:ph sz="quarter" idx="13"/>
          </p:nvPr>
        </p:nvSpPr>
        <p:spPr>
          <a:xfrm>
            <a:off x="457200" y="1552576"/>
            <a:ext cx="8229600" cy="716900"/>
          </a:xfrm>
        </p:spPr>
        <p:txBody>
          <a:bodyPr/>
          <a:lstStyle/>
          <a:p>
            <a:pPr marL="0" indent="0">
              <a:spcBef>
                <a:spcPct val="50000"/>
              </a:spcBef>
              <a:buNone/>
            </a:pPr>
            <a:r>
              <a:rPr lang="en-US" sz="2200" dirty="0">
                <a:solidFill>
                  <a:schemeClr val="tx1"/>
                </a:solidFill>
              </a:rPr>
              <a:t>Although no one is </a:t>
            </a:r>
            <a:r>
              <a:rPr lang="en-US" altLang="en-US" sz="2200" dirty="0">
                <a:solidFill>
                  <a:schemeClr val="tx1"/>
                </a:solidFill>
              </a:rPr>
              <a:t>“</a:t>
            </a:r>
            <a:r>
              <a:rPr lang="en-US" sz="2200" dirty="0">
                <a:solidFill>
                  <a:schemeClr val="tx1"/>
                </a:solidFill>
              </a:rPr>
              <a:t>born</a:t>
            </a:r>
            <a:r>
              <a:rPr lang="en-US" altLang="en-US" sz="2200" dirty="0">
                <a:solidFill>
                  <a:schemeClr val="tx1"/>
                </a:solidFill>
              </a:rPr>
              <a:t>”</a:t>
            </a:r>
            <a:r>
              <a:rPr lang="en-US" sz="2200" dirty="0">
                <a:solidFill>
                  <a:schemeClr val="tx1"/>
                </a:solidFill>
              </a:rPr>
              <a:t> to be an entrepreneur, there are common traits and characteristics of successful entrepreneurs.</a:t>
            </a:r>
          </a:p>
        </p:txBody>
      </p:sp>
      <p:sp>
        <p:nvSpPr>
          <p:cNvPr id="5" name="Content Placeholder 4"/>
          <p:cNvSpPr>
            <a:spLocks noGrp="1"/>
          </p:cNvSpPr>
          <p:nvPr>
            <p:ph sz="quarter" idx="14"/>
          </p:nvPr>
        </p:nvSpPr>
        <p:spPr>
          <a:xfrm>
            <a:off x="457200" y="2450734"/>
            <a:ext cx="4280053" cy="3785027"/>
          </a:xfrm>
        </p:spPr>
        <p:txBody>
          <a:bodyPr/>
          <a:lstStyle/>
          <a:p>
            <a:pPr>
              <a:spcBef>
                <a:spcPts val="600"/>
              </a:spcBef>
            </a:pPr>
            <a:r>
              <a:rPr lang="en-US" sz="2200" dirty="0">
                <a:solidFill>
                  <a:schemeClr val="tx1"/>
                </a:solidFill>
              </a:rPr>
              <a:t>A moderate risk taker</a:t>
            </a:r>
          </a:p>
          <a:p>
            <a:pPr>
              <a:spcBef>
                <a:spcPts val="600"/>
              </a:spcBef>
            </a:pPr>
            <a:r>
              <a:rPr lang="en-US" sz="2200" dirty="0">
                <a:solidFill>
                  <a:schemeClr val="tx1"/>
                </a:solidFill>
              </a:rPr>
              <a:t>Persuasive</a:t>
            </a:r>
          </a:p>
          <a:p>
            <a:pPr>
              <a:spcBef>
                <a:spcPts val="600"/>
              </a:spcBef>
            </a:pPr>
            <a:r>
              <a:rPr lang="en-US" sz="2200" dirty="0">
                <a:solidFill>
                  <a:schemeClr val="tx1"/>
                </a:solidFill>
              </a:rPr>
              <a:t>Promoter</a:t>
            </a:r>
          </a:p>
          <a:p>
            <a:pPr>
              <a:spcBef>
                <a:spcPts val="600"/>
              </a:spcBef>
            </a:pPr>
            <a:r>
              <a:rPr lang="en-US" sz="2200" dirty="0">
                <a:solidFill>
                  <a:schemeClr val="tx1"/>
                </a:solidFill>
              </a:rPr>
              <a:t>Resource assembler/leverager</a:t>
            </a:r>
          </a:p>
          <a:p>
            <a:pPr>
              <a:spcBef>
                <a:spcPts val="600"/>
              </a:spcBef>
            </a:pPr>
            <a:r>
              <a:rPr lang="en-US" sz="2200" dirty="0">
                <a:solidFill>
                  <a:schemeClr val="tx1"/>
                </a:solidFill>
              </a:rPr>
              <a:t>Creative</a:t>
            </a:r>
          </a:p>
          <a:p>
            <a:pPr>
              <a:spcBef>
                <a:spcPts val="600"/>
              </a:spcBef>
            </a:pPr>
            <a:r>
              <a:rPr lang="en-US" sz="2200" dirty="0">
                <a:solidFill>
                  <a:schemeClr val="tx1"/>
                </a:solidFill>
              </a:rPr>
              <a:t>Self-starter</a:t>
            </a:r>
          </a:p>
          <a:p>
            <a:pPr>
              <a:spcBef>
                <a:spcPts val="600"/>
              </a:spcBef>
            </a:pPr>
            <a:r>
              <a:rPr lang="en-US" sz="2200" dirty="0">
                <a:solidFill>
                  <a:schemeClr val="tx1"/>
                </a:solidFill>
              </a:rPr>
              <a:t>Tenacious</a:t>
            </a:r>
          </a:p>
          <a:p>
            <a:pPr>
              <a:spcBef>
                <a:spcPts val="600"/>
              </a:spcBef>
            </a:pPr>
            <a:r>
              <a:rPr lang="en-US" sz="2200" dirty="0">
                <a:solidFill>
                  <a:schemeClr val="tx1"/>
                </a:solidFill>
              </a:rPr>
              <a:t>Tolerant of ambiguity</a:t>
            </a:r>
          </a:p>
          <a:p>
            <a:pPr>
              <a:spcBef>
                <a:spcPts val="600"/>
              </a:spcBef>
            </a:pPr>
            <a:r>
              <a:rPr lang="en-US" sz="2200" dirty="0">
                <a:solidFill>
                  <a:schemeClr val="tx1"/>
                </a:solidFill>
              </a:rPr>
              <a:t>Visionary</a:t>
            </a:r>
          </a:p>
        </p:txBody>
      </p:sp>
      <p:sp>
        <p:nvSpPr>
          <p:cNvPr id="6" name="Content Placeholder 5"/>
          <p:cNvSpPr>
            <a:spLocks noGrp="1"/>
          </p:cNvSpPr>
          <p:nvPr>
            <p:ph sz="quarter" idx="15"/>
          </p:nvPr>
        </p:nvSpPr>
        <p:spPr>
          <a:xfrm>
            <a:off x="5043332" y="2450734"/>
            <a:ext cx="3566484" cy="3785027"/>
          </a:xfrm>
        </p:spPr>
        <p:txBody>
          <a:bodyPr/>
          <a:lstStyle/>
          <a:p>
            <a:pPr>
              <a:spcBef>
                <a:spcPts val="600"/>
              </a:spcBef>
            </a:pPr>
            <a:r>
              <a:rPr lang="en-US" sz="2200" dirty="0">
                <a:solidFill>
                  <a:schemeClr val="tx1"/>
                </a:solidFill>
              </a:rPr>
              <a:t>Optimistic disposition</a:t>
            </a:r>
          </a:p>
          <a:p>
            <a:pPr>
              <a:spcBef>
                <a:spcPts val="600"/>
              </a:spcBef>
            </a:pPr>
            <a:r>
              <a:rPr lang="en-US" sz="2200" dirty="0">
                <a:solidFill>
                  <a:schemeClr val="tx1"/>
                </a:solidFill>
              </a:rPr>
              <a:t>A networker</a:t>
            </a:r>
          </a:p>
          <a:p>
            <a:pPr>
              <a:spcBef>
                <a:spcPts val="600"/>
              </a:spcBef>
            </a:pPr>
            <a:r>
              <a:rPr lang="en-US" sz="2200" dirty="0">
                <a:solidFill>
                  <a:schemeClr val="tx1"/>
                </a:solidFill>
              </a:rPr>
              <a:t>Achievement motivated</a:t>
            </a:r>
          </a:p>
          <a:p>
            <a:pPr>
              <a:spcBef>
                <a:spcPts val="600"/>
              </a:spcBef>
            </a:pPr>
            <a:r>
              <a:rPr lang="en-US" sz="2200" dirty="0">
                <a:solidFill>
                  <a:schemeClr val="tx1"/>
                </a:solidFill>
              </a:rPr>
              <a:t>Alert to opportunities</a:t>
            </a:r>
          </a:p>
          <a:p>
            <a:pPr>
              <a:spcBef>
                <a:spcPts val="600"/>
              </a:spcBef>
            </a:pPr>
            <a:r>
              <a:rPr lang="en-US" sz="2200" dirty="0">
                <a:solidFill>
                  <a:schemeClr val="tx1"/>
                </a:solidFill>
              </a:rPr>
              <a:t>Self-confident</a:t>
            </a:r>
          </a:p>
          <a:p>
            <a:pPr>
              <a:spcBef>
                <a:spcPts val="600"/>
              </a:spcBef>
            </a:pPr>
            <a:r>
              <a:rPr lang="en-US" sz="2200" dirty="0">
                <a:solidFill>
                  <a:schemeClr val="tx1"/>
                </a:solidFill>
              </a:rPr>
              <a:t>Decisive</a:t>
            </a:r>
          </a:p>
          <a:p>
            <a:pPr>
              <a:spcBef>
                <a:spcPts val="600"/>
              </a:spcBef>
            </a:pPr>
            <a:r>
              <a:rPr lang="en-US" sz="2200" dirty="0">
                <a:solidFill>
                  <a:schemeClr val="tx1"/>
                </a:solidFill>
              </a:rPr>
              <a:t>Energetic</a:t>
            </a:r>
          </a:p>
          <a:p>
            <a:pPr>
              <a:spcBef>
                <a:spcPts val="600"/>
              </a:spcBef>
            </a:pPr>
            <a:r>
              <a:rPr lang="en-US" sz="2200" dirty="0">
                <a:solidFill>
                  <a:schemeClr val="tx1"/>
                </a:solidFill>
              </a:rPr>
              <a:t>A strong work ethic</a:t>
            </a:r>
          </a:p>
          <a:p>
            <a:pPr>
              <a:spcBef>
                <a:spcPts val="600"/>
              </a:spcBef>
            </a:pPr>
            <a:r>
              <a:rPr lang="en-US" sz="2200" dirty="0">
                <a:solidFill>
                  <a:schemeClr val="tx1"/>
                </a:solidFill>
              </a:rPr>
              <a:t>Lengthy attention span</a:t>
            </a:r>
          </a:p>
        </p:txBody>
      </p:sp>
    </p:spTree>
    <p:extLst>
      <p:ext uri="{BB962C8B-B14F-4D97-AF65-F5344CB8AC3E}">
        <p14:creationId xmlns:p14="http://schemas.microsoft.com/office/powerpoint/2010/main" val="323454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(3 of 6)</a:t>
            </a:r>
          </a:p>
        </p:txBody>
      </p:sp>
      <p:sp>
        <p:nvSpPr>
          <p:cNvPr id="3" name="Content Placeholder 2"/>
          <p:cNvSpPr>
            <a:spLocks noGrp="1"/>
          </p:cNvSpPr>
          <p:nvPr>
            <p:ph sz="quarter" idx="13"/>
          </p:nvPr>
        </p:nvSpPr>
        <p:spPr>
          <a:xfrm>
            <a:off x="457199" y="1556327"/>
            <a:ext cx="8218489" cy="4586896"/>
          </a:xfrm>
        </p:spPr>
        <p:txBody>
          <a:bodyPr/>
          <a:lstStyle/>
          <a:p>
            <a:r>
              <a:rPr lang="en-US" b="1" dirty="0">
                <a:solidFill>
                  <a:schemeClr val="tx1"/>
                </a:solidFill>
              </a:rPr>
              <a:t>Myth 2:</a:t>
            </a:r>
            <a:r>
              <a:rPr lang="en-US" dirty="0">
                <a:solidFill>
                  <a:schemeClr val="tx1"/>
                </a:solidFill>
              </a:rPr>
              <a:t> Entrepreneurs Are Gamblers</a:t>
            </a:r>
          </a:p>
          <a:p>
            <a:pPr lvl="1"/>
            <a:r>
              <a:rPr lang="en-US" dirty="0">
                <a:solidFill>
                  <a:schemeClr val="tx1"/>
                </a:solidFill>
              </a:rPr>
              <a:t>Most entrepreneurs are moderate risk takers.</a:t>
            </a:r>
          </a:p>
          <a:p>
            <a:pPr lvl="1"/>
            <a:r>
              <a:rPr lang="en-US" dirty="0">
                <a:solidFill>
                  <a:schemeClr val="tx1"/>
                </a:solidFill>
              </a:rPr>
              <a:t>The idea that entrepreneurs are gamblers originates from two sources:</a:t>
            </a:r>
          </a:p>
          <a:p>
            <a:pPr lvl="2"/>
            <a:r>
              <a:rPr lang="en-US" dirty="0">
                <a:solidFill>
                  <a:schemeClr val="tx1"/>
                </a:solidFill>
              </a:rPr>
              <a:t>Entrepreneurs typically have jobs that are less structured, and so they face a more uncertain set of possibilities than people in traditional jobs.</a:t>
            </a:r>
          </a:p>
          <a:p>
            <a:pPr lvl="2"/>
            <a:r>
              <a:rPr lang="en-US" dirty="0">
                <a:solidFill>
                  <a:schemeClr val="tx1"/>
                </a:solidFill>
              </a:rPr>
              <a:t>Many entrepreneurs have a strong need to achieve and set challenging goals, a behavior that is often equated with risk taking.</a:t>
            </a:r>
          </a:p>
        </p:txBody>
      </p:sp>
    </p:spTree>
    <p:extLst>
      <p:ext uri="{BB962C8B-B14F-4D97-AF65-F5344CB8AC3E}">
        <p14:creationId xmlns:p14="http://schemas.microsoft.com/office/powerpoint/2010/main" val="379428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(4 of 6)</a:t>
            </a:r>
          </a:p>
        </p:txBody>
      </p:sp>
      <p:sp>
        <p:nvSpPr>
          <p:cNvPr id="3" name="Content Placeholder 2"/>
          <p:cNvSpPr>
            <a:spLocks noGrp="1"/>
          </p:cNvSpPr>
          <p:nvPr>
            <p:ph sz="quarter" idx="13"/>
          </p:nvPr>
        </p:nvSpPr>
        <p:spPr>
          <a:xfrm>
            <a:off x="457200" y="1556327"/>
            <a:ext cx="8229600" cy="3368213"/>
          </a:xfrm>
        </p:spPr>
        <p:txBody>
          <a:bodyPr/>
          <a:lstStyle/>
          <a:p>
            <a:r>
              <a:rPr lang="en-US" b="1" dirty="0">
                <a:solidFill>
                  <a:schemeClr val="tx1"/>
                </a:solidFill>
                <a:cs typeface="Sakkal Majalla" panose="02000000000000000000" pitchFamily="2" charset="-78"/>
              </a:rPr>
              <a:t>Myth 3:</a:t>
            </a:r>
            <a:r>
              <a:rPr lang="en-US" dirty="0">
                <a:solidFill>
                  <a:schemeClr val="tx1"/>
                </a:solidFill>
                <a:cs typeface="Sakkal Majalla" panose="02000000000000000000" pitchFamily="2" charset="-78"/>
              </a:rPr>
              <a:t> Entrepreneurs Are Motivated Primarily by Money</a:t>
            </a:r>
          </a:p>
          <a:p>
            <a:pPr lvl="1"/>
            <a:r>
              <a:rPr lang="en-US" dirty="0">
                <a:solidFill>
                  <a:schemeClr val="tx1"/>
                </a:solidFill>
                <a:cs typeface="Sakkal Majalla" panose="02000000000000000000" pitchFamily="2" charset="-78"/>
              </a:rPr>
              <a:t>While it is naïve to think that entrepreneurs don</a:t>
            </a:r>
            <a:r>
              <a:rPr lang="en-US" altLang="en-US" dirty="0">
                <a:solidFill>
                  <a:schemeClr val="tx1"/>
                </a:solidFill>
                <a:cs typeface="Sakkal Majalla" panose="02000000000000000000" pitchFamily="2" charset="-78"/>
              </a:rPr>
              <a:t>’</a:t>
            </a:r>
            <a:r>
              <a:rPr lang="en-US" dirty="0">
                <a:solidFill>
                  <a:schemeClr val="tx1"/>
                </a:solidFill>
                <a:cs typeface="Sakkal Majalla" panose="02000000000000000000" pitchFamily="2" charset="-78"/>
              </a:rPr>
              <a:t>t seek financial rewards, money is rarely the reason entrepreneurs start new firms.</a:t>
            </a:r>
          </a:p>
          <a:p>
            <a:pPr lvl="1"/>
            <a:r>
              <a:rPr lang="en-US" dirty="0">
                <a:solidFill>
                  <a:schemeClr val="tx1"/>
                </a:solidFill>
                <a:cs typeface="Sakkal Majalla" panose="02000000000000000000" pitchFamily="2" charset="-78"/>
              </a:rPr>
              <a:t>In fact, some entrepreneurs warn that the pursuit of money can be distracting.</a:t>
            </a:r>
          </a:p>
        </p:txBody>
      </p:sp>
    </p:spTree>
    <p:extLst>
      <p:ext uri="{BB962C8B-B14F-4D97-AF65-F5344CB8AC3E}">
        <p14:creationId xmlns:p14="http://schemas.microsoft.com/office/powerpoint/2010/main" val="420253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(5 of 6)</a:t>
            </a:r>
          </a:p>
        </p:txBody>
      </p:sp>
      <p:sp>
        <p:nvSpPr>
          <p:cNvPr id="3" name="Content Placeholder 2"/>
          <p:cNvSpPr>
            <a:spLocks noGrp="1"/>
          </p:cNvSpPr>
          <p:nvPr>
            <p:ph sz="quarter" idx="13"/>
          </p:nvPr>
        </p:nvSpPr>
        <p:spPr>
          <a:xfrm>
            <a:off x="457200" y="1556327"/>
            <a:ext cx="8014771" cy="4586896"/>
          </a:xfrm>
        </p:spPr>
        <p:txBody>
          <a:bodyPr/>
          <a:lstStyle/>
          <a:p>
            <a:r>
              <a:rPr lang="en-US" b="1" dirty="0">
                <a:solidFill>
                  <a:schemeClr val="tx1"/>
                </a:solidFill>
              </a:rPr>
              <a:t>Myth 4:</a:t>
            </a:r>
            <a:r>
              <a:rPr lang="en-US" dirty="0">
                <a:solidFill>
                  <a:schemeClr val="tx1"/>
                </a:solidFill>
              </a:rPr>
              <a:t> Entrepreneurs Should Be Young and Energetic</a:t>
            </a:r>
          </a:p>
          <a:p>
            <a:pPr lvl="1"/>
            <a:r>
              <a:rPr lang="en-US" dirty="0">
                <a:solidFill>
                  <a:schemeClr val="tx1"/>
                </a:solidFill>
              </a:rPr>
              <a:t>Entrepreneurial activity is fairly evenly spread out over age ranges.</a:t>
            </a:r>
          </a:p>
          <a:p>
            <a:pPr lvl="1"/>
            <a:r>
              <a:rPr lang="en-US" dirty="0">
                <a:solidFill>
                  <a:schemeClr val="tx1"/>
                </a:solidFill>
              </a:rPr>
              <a:t>While it is important to be energetic, investors often cite the strength of the entrepreneur as their most important criterion in making investment decisions.</a:t>
            </a:r>
          </a:p>
          <a:p>
            <a:pPr lvl="2"/>
            <a:r>
              <a:rPr lang="en-US" dirty="0">
                <a:solidFill>
                  <a:schemeClr val="tx1"/>
                </a:solidFill>
              </a:rPr>
              <a:t>What makes an entrepreneur </a:t>
            </a:r>
            <a:r>
              <a:rPr lang="en-US" altLang="en-US" dirty="0">
                <a:solidFill>
                  <a:schemeClr val="tx1"/>
                </a:solidFill>
              </a:rPr>
              <a:t>“</a:t>
            </a:r>
            <a:r>
              <a:rPr lang="en-US" dirty="0">
                <a:solidFill>
                  <a:schemeClr val="tx1"/>
                </a:solidFill>
              </a:rPr>
              <a:t>strong</a:t>
            </a:r>
            <a:r>
              <a:rPr lang="en-US" altLang="en-US" dirty="0">
                <a:solidFill>
                  <a:schemeClr val="tx1"/>
                </a:solidFill>
              </a:rPr>
              <a:t>”</a:t>
            </a:r>
            <a:r>
              <a:rPr lang="en-US" dirty="0">
                <a:solidFill>
                  <a:schemeClr val="tx1"/>
                </a:solidFill>
              </a:rPr>
              <a:t> in the eyes of an investor is experience, maturity, a solid reputation, and a track record of success.</a:t>
            </a:r>
          </a:p>
          <a:p>
            <a:pPr lvl="2"/>
            <a:r>
              <a:rPr lang="en-US" dirty="0">
                <a:solidFill>
                  <a:schemeClr val="tx1"/>
                </a:solidFill>
              </a:rPr>
              <a:t>These criteria favor older rather than younger entrepreneurs.</a:t>
            </a:r>
          </a:p>
        </p:txBody>
      </p:sp>
    </p:spTree>
    <p:extLst>
      <p:ext uri="{BB962C8B-B14F-4D97-AF65-F5344CB8AC3E}">
        <p14:creationId xmlns:p14="http://schemas.microsoft.com/office/powerpoint/2010/main" val="3971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1.4 Age Distribution of New Entrepreneurs</a:t>
            </a:r>
          </a:p>
        </p:txBody>
      </p:sp>
      <p:graphicFrame>
        <p:nvGraphicFramePr>
          <p:cNvPr id="9" name="Table 8"/>
          <p:cNvGraphicFramePr>
            <a:graphicFrameLocks noGrp="1"/>
          </p:cNvGraphicFramePr>
          <p:nvPr>
            <p:extLst>
              <p:ext uri="{D42A27DB-BD31-4B8C-83A1-F6EECF244321}">
                <p14:modId xmlns:p14="http://schemas.microsoft.com/office/powerpoint/2010/main" val="647268872"/>
              </p:ext>
            </p:extLst>
          </p:nvPr>
        </p:nvGraphicFramePr>
        <p:xfrm>
          <a:off x="468313" y="1574800"/>
          <a:ext cx="6096000" cy="185420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3974393627"/>
                    </a:ext>
                  </a:extLst>
                </a:gridCol>
                <a:gridCol w="2032000">
                  <a:extLst>
                    <a:ext uri="{9D8B030D-6E8A-4147-A177-3AD203B41FA5}">
                      <a16:colId xmlns:a16="http://schemas.microsoft.com/office/drawing/2014/main" val="3373734162"/>
                    </a:ext>
                  </a:extLst>
                </a:gridCol>
                <a:gridCol w="2032000">
                  <a:extLst>
                    <a:ext uri="{9D8B030D-6E8A-4147-A177-3AD203B41FA5}">
                      <a16:colId xmlns:a16="http://schemas.microsoft.com/office/drawing/2014/main" val="4257187496"/>
                    </a:ext>
                  </a:extLst>
                </a:gridCol>
              </a:tblGrid>
              <a:tr h="370840">
                <a:tc>
                  <a:txBody>
                    <a:bodyPr/>
                    <a:lstStyle/>
                    <a:p>
                      <a:pPr algn="ctr"/>
                      <a:r>
                        <a:rPr lang="en-US" sz="1800" b="1" dirty="0">
                          <a:solidFill>
                            <a:schemeClr val="tx1"/>
                          </a:solidFill>
                          <a:latin typeface="+mn-lt"/>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mn-lt"/>
                        </a:rPr>
                        <a:t>1996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mn-lt"/>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1346323"/>
                  </a:ext>
                </a:extLst>
              </a:tr>
              <a:tr h="370840">
                <a:tc>
                  <a:txBody>
                    <a:bodyPr/>
                    <a:lstStyle/>
                    <a:p>
                      <a:pPr algn="ctr"/>
                      <a:r>
                        <a:rPr lang="en-US" sz="1800" dirty="0">
                          <a:solidFill>
                            <a:schemeClr val="tx1"/>
                          </a:solidFill>
                          <a:latin typeface="+mn-lt"/>
                        </a:rPr>
                        <a:t>20</a:t>
                      </a:r>
                      <a:r>
                        <a:rPr lang="en-US" sz="1800" dirty="0">
                          <a:solidFill>
                            <a:schemeClr val="tx1"/>
                          </a:solidFill>
                          <a:latin typeface="+mn-lt"/>
                          <a:cs typeface="Arial" panose="020B0604020202020204" pitchFamily="34" charset="0"/>
                        </a:rPr>
                        <a:t>–</a:t>
                      </a:r>
                      <a:r>
                        <a:rPr lang="en-US" sz="1800" dirty="0">
                          <a:solidFill>
                            <a:schemeClr val="tx1"/>
                          </a:solidFill>
                          <a:latin typeface="+mn-lt"/>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464971"/>
                  </a:ext>
                </a:extLst>
              </a:tr>
              <a:tr h="370840">
                <a:tc>
                  <a:txBody>
                    <a:bodyPr/>
                    <a:lstStyle/>
                    <a:p>
                      <a:pPr algn="ctr"/>
                      <a:r>
                        <a:rPr lang="en-US" sz="1800" dirty="0">
                          <a:solidFill>
                            <a:schemeClr val="tx1"/>
                          </a:solidFill>
                          <a:latin typeface="+mn-lt"/>
                        </a:rPr>
                        <a:t>35</a:t>
                      </a:r>
                      <a:r>
                        <a:rPr lang="en-US" sz="1800" dirty="0">
                          <a:solidFill>
                            <a:schemeClr val="tx1"/>
                          </a:solidFill>
                          <a:latin typeface="+mn-lt"/>
                          <a:cs typeface="Arial" panose="020B0604020202020204" pitchFamily="34" charset="0"/>
                        </a:rPr>
                        <a:t>–</a:t>
                      </a:r>
                      <a:r>
                        <a:rPr lang="en-US" sz="1800" dirty="0">
                          <a:solidFill>
                            <a:schemeClr val="tx1"/>
                          </a:solidFill>
                          <a:latin typeface="+mn-lt"/>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135776"/>
                  </a:ext>
                </a:extLst>
              </a:tr>
              <a:tr h="370840">
                <a:tc>
                  <a:txBody>
                    <a:bodyPr/>
                    <a:lstStyle/>
                    <a:p>
                      <a:pPr algn="ctr"/>
                      <a:r>
                        <a:rPr lang="en-US" sz="1800" dirty="0">
                          <a:solidFill>
                            <a:schemeClr val="tx1"/>
                          </a:solidFill>
                          <a:latin typeface="+mn-lt"/>
                        </a:rPr>
                        <a:t>45</a:t>
                      </a:r>
                      <a:r>
                        <a:rPr lang="en-US" sz="1800" dirty="0">
                          <a:solidFill>
                            <a:schemeClr val="tx1"/>
                          </a:solidFill>
                          <a:latin typeface="+mn-lt"/>
                          <a:cs typeface="Arial" panose="020B0604020202020204" pitchFamily="34" charset="0"/>
                        </a:rPr>
                        <a:t>–</a:t>
                      </a:r>
                      <a:r>
                        <a:rPr lang="en-US" sz="1800" dirty="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523106"/>
                  </a:ext>
                </a:extLst>
              </a:tr>
              <a:tr h="370840">
                <a:tc>
                  <a:txBody>
                    <a:bodyPr/>
                    <a:lstStyle/>
                    <a:p>
                      <a:pPr algn="ctr"/>
                      <a:r>
                        <a:rPr lang="en-US" sz="1800" dirty="0">
                          <a:solidFill>
                            <a:schemeClr val="tx1"/>
                          </a:solidFill>
                          <a:latin typeface="+mn-lt"/>
                        </a:rPr>
                        <a:t>55</a:t>
                      </a:r>
                      <a:r>
                        <a:rPr lang="en-US" sz="1800" dirty="0">
                          <a:solidFill>
                            <a:schemeClr val="tx1"/>
                          </a:solidFill>
                          <a:latin typeface="+mn-lt"/>
                          <a:cs typeface="Arial" panose="020B0604020202020204" pitchFamily="34" charset="0"/>
                        </a:rPr>
                        <a:t>–</a:t>
                      </a:r>
                      <a:r>
                        <a:rPr lang="en-US" sz="1800" dirty="0">
                          <a:solidFill>
                            <a:schemeClr val="tx1"/>
                          </a:solidFill>
                          <a:latin typeface="+mn-lt"/>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mn-lt"/>
                        </a:rPr>
                        <a:t>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643614"/>
                  </a:ext>
                </a:extLst>
              </a:tr>
            </a:tbl>
          </a:graphicData>
        </a:graphic>
      </p:graphicFrame>
      <p:sp>
        <p:nvSpPr>
          <p:cNvPr id="4" name="Content Placeholder 3"/>
          <p:cNvSpPr>
            <a:spLocks noGrp="1"/>
          </p:cNvSpPr>
          <p:nvPr>
            <p:ph sz="quarter" idx="13"/>
          </p:nvPr>
        </p:nvSpPr>
        <p:spPr>
          <a:xfrm>
            <a:off x="457200" y="3691150"/>
            <a:ext cx="5139369" cy="407125"/>
          </a:xfrm>
        </p:spPr>
        <p:txBody>
          <a:bodyPr/>
          <a:lstStyle/>
          <a:p>
            <a:pPr marL="432" indent="0">
              <a:buNone/>
            </a:pPr>
            <a:r>
              <a:rPr lang="en-US" sz="1200" b="1" dirty="0"/>
              <a:t>Source: </a:t>
            </a:r>
            <a:r>
              <a:rPr lang="en-US" sz="1200" dirty="0"/>
              <a:t>R. Fairlie, S. Desai, and A.J. Herrmann, “2019 National Report on Early-Stage Entrepreneurship,” Kauffman Indicators of Entrepreneurship,</a:t>
            </a:r>
          </a:p>
        </p:txBody>
      </p:sp>
      <p:sp>
        <p:nvSpPr>
          <p:cNvPr id="6" name="Text Placeholder 5"/>
          <p:cNvSpPr>
            <a:spLocks noGrp="1"/>
          </p:cNvSpPr>
          <p:nvPr>
            <p:ph type="body" sz="quarter" idx="15"/>
          </p:nvPr>
        </p:nvSpPr>
        <p:spPr>
          <a:xfrm>
            <a:off x="468313" y="4143588"/>
            <a:ext cx="7113587" cy="209337"/>
          </a:xfrm>
        </p:spPr>
        <p:txBody>
          <a:bodyPr/>
          <a:lstStyle/>
          <a:p>
            <a:pPr marL="0" indent="0">
              <a:buNone/>
            </a:pPr>
            <a:r>
              <a:rPr lang="en-US" sz="1200" dirty="0">
                <a:solidFill>
                  <a:schemeClr val="tx1"/>
                </a:solidFill>
                <a:latin typeface="+mn-lt"/>
                <a:hlinkClick r:id="rId2" tooltip="https://www.indicators.kauffman.org/wp-content/uploads/sites/2/2019/09/National_Report_Sept_2019.pdf"/>
              </a:rPr>
              <a:t>https://www.indicators.kauffman.org/wp-content/uploads/sites/2/2019/09/National_Report_Sept_2019.pdf</a:t>
            </a:r>
            <a:endParaRPr lang="en-US" sz="1200" dirty="0">
              <a:solidFill>
                <a:schemeClr val="tx1"/>
              </a:solidFill>
              <a:latin typeface="+mn-lt"/>
            </a:endParaRPr>
          </a:p>
        </p:txBody>
      </p:sp>
      <p:sp>
        <p:nvSpPr>
          <p:cNvPr id="7" name="Content Placeholder 6"/>
          <p:cNvSpPr>
            <a:spLocks noGrp="1"/>
          </p:cNvSpPr>
          <p:nvPr>
            <p:ph sz="quarter" idx="16"/>
          </p:nvPr>
        </p:nvSpPr>
        <p:spPr>
          <a:xfrm>
            <a:off x="7606780" y="4143588"/>
            <a:ext cx="594911" cy="209337"/>
          </a:xfrm>
        </p:spPr>
        <p:txBody>
          <a:bodyPr/>
          <a:lstStyle/>
          <a:p>
            <a:pPr marL="0" indent="0">
              <a:buNone/>
            </a:pPr>
            <a:r>
              <a:rPr lang="en-US" sz="1200" dirty="0">
                <a:latin typeface="+mn-lt"/>
              </a:rPr>
              <a:t>(2019).</a:t>
            </a:r>
          </a:p>
        </p:txBody>
      </p:sp>
    </p:spTree>
    <p:extLst>
      <p:ext uri="{BB962C8B-B14F-4D97-AF65-F5344CB8AC3E}">
        <p14:creationId xmlns:p14="http://schemas.microsoft.com/office/powerpoint/2010/main" val="98894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Learning Objectives </a:t>
            </a:r>
            <a:r>
              <a:rPr lang="en-US" sz="2000" b="0" dirty="0"/>
              <a:t>(1 of 2)</a:t>
            </a:r>
          </a:p>
        </p:txBody>
      </p:sp>
      <p:sp>
        <p:nvSpPr>
          <p:cNvPr id="15" name="Content Placeholder 14"/>
          <p:cNvSpPr>
            <a:spLocks noGrp="1"/>
          </p:cNvSpPr>
          <p:nvPr>
            <p:ph sz="quarter" idx="13"/>
          </p:nvPr>
        </p:nvSpPr>
        <p:spPr>
          <a:xfrm>
            <a:off x="457200" y="1556327"/>
            <a:ext cx="8229600" cy="4117360"/>
          </a:xfrm>
        </p:spPr>
        <p:txBody>
          <a:bodyPr/>
          <a:lstStyle/>
          <a:p>
            <a:pPr marL="0" indent="0">
              <a:buNone/>
            </a:pPr>
            <a:r>
              <a:rPr lang="en-US" b="1" dirty="0">
                <a:solidFill>
                  <a:schemeClr val="tx2"/>
                </a:solidFill>
              </a:rPr>
              <a:t>1.1</a:t>
            </a:r>
            <a:r>
              <a:rPr lang="en-US" dirty="0"/>
              <a:t> Describe entrepreneurship, corporate entrepreneurship, and the characteristics of entrepreneurial firms.</a:t>
            </a:r>
          </a:p>
          <a:p>
            <a:pPr marL="0" indent="0">
              <a:buNone/>
            </a:pPr>
            <a:r>
              <a:rPr lang="en-US" b="1" dirty="0">
                <a:solidFill>
                  <a:schemeClr val="tx2"/>
                </a:solidFill>
              </a:rPr>
              <a:t>1.2</a:t>
            </a:r>
            <a:r>
              <a:rPr lang="en-US" dirty="0"/>
              <a:t> Discuss three main reasons people decide to become entrepreneurs.</a:t>
            </a:r>
          </a:p>
          <a:p>
            <a:pPr marL="0" indent="0">
              <a:buNone/>
            </a:pPr>
            <a:r>
              <a:rPr lang="en-US" b="1" dirty="0">
                <a:solidFill>
                  <a:schemeClr val="tx2"/>
                </a:solidFill>
              </a:rPr>
              <a:t>1.3</a:t>
            </a:r>
            <a:r>
              <a:rPr lang="en-US" dirty="0"/>
              <a:t> Identify four main characteristics of successful entrepreneurs.</a:t>
            </a:r>
          </a:p>
          <a:p>
            <a:pPr marL="0" indent="0">
              <a:buNone/>
            </a:pPr>
            <a:r>
              <a:rPr lang="en-US" b="1" dirty="0">
                <a:solidFill>
                  <a:schemeClr val="tx2"/>
                </a:solidFill>
              </a:rPr>
              <a:t>1.4</a:t>
            </a:r>
            <a:r>
              <a:rPr lang="en-US" dirty="0"/>
              <a:t> Explain five common myths regarding entrepreneurship.</a:t>
            </a:r>
          </a:p>
          <a:p>
            <a:pPr marL="0" indent="0">
              <a:buNone/>
            </a:pPr>
            <a:r>
              <a:rPr lang="en-US" b="1" dirty="0">
                <a:solidFill>
                  <a:schemeClr val="tx2"/>
                </a:solidFill>
              </a:rPr>
              <a:t>1.5</a:t>
            </a:r>
            <a:r>
              <a:rPr lang="en-US" dirty="0"/>
              <a:t> Describe</a:t>
            </a:r>
            <a:r>
              <a:rPr lang="en-US" dirty="0">
                <a:solidFill>
                  <a:srgbClr val="FF0000"/>
                </a:solidFill>
              </a:rPr>
              <a:t> </a:t>
            </a:r>
            <a:r>
              <a:rPr lang="en-US" dirty="0">
                <a:solidFill>
                  <a:schemeClr val="tx1"/>
                </a:solidFill>
              </a:rPr>
              <a:t>the three types of startup firms.</a:t>
            </a:r>
          </a:p>
        </p:txBody>
      </p:sp>
    </p:spTree>
    <p:extLst>
      <p:ext uri="{BB962C8B-B14F-4D97-AF65-F5344CB8AC3E}">
        <p14:creationId xmlns:p14="http://schemas.microsoft.com/office/powerpoint/2010/main" val="149143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1.4 Common Myths About Entrepreneurs </a:t>
            </a:r>
            <a:r>
              <a:rPr lang="en-US" sz="2000" b="0" dirty="0"/>
              <a:t>(6 of 6)</a:t>
            </a:r>
          </a:p>
        </p:txBody>
      </p:sp>
      <p:sp>
        <p:nvSpPr>
          <p:cNvPr id="3" name="Content Placeholder 2"/>
          <p:cNvSpPr>
            <a:spLocks noGrp="1"/>
          </p:cNvSpPr>
          <p:nvPr>
            <p:ph sz="quarter" idx="13"/>
          </p:nvPr>
        </p:nvSpPr>
        <p:spPr>
          <a:xfrm>
            <a:off x="457200" y="1593308"/>
            <a:ext cx="8115300" cy="2286361"/>
          </a:xfrm>
        </p:spPr>
        <p:txBody>
          <a:bodyPr/>
          <a:lstStyle/>
          <a:p>
            <a:r>
              <a:rPr lang="en-US" sz="2200" b="1" dirty="0">
                <a:solidFill>
                  <a:schemeClr val="tx1"/>
                </a:solidFill>
              </a:rPr>
              <a:t>Myth 5: </a:t>
            </a:r>
            <a:r>
              <a:rPr lang="en-US" sz="2200" dirty="0">
                <a:solidFill>
                  <a:schemeClr val="tx1"/>
                </a:solidFill>
              </a:rPr>
              <a:t>Entrepreneurs Love the Spotlight</a:t>
            </a:r>
          </a:p>
          <a:p>
            <a:pPr lvl="1"/>
            <a:r>
              <a:rPr lang="en-US" sz="2200" dirty="0">
                <a:solidFill>
                  <a:schemeClr val="tx1"/>
                </a:solidFill>
              </a:rPr>
              <a:t>While some entrepreneurs are flamboyant, the vast majority of them do not attract public attention.</a:t>
            </a:r>
          </a:p>
          <a:p>
            <a:pPr lvl="1"/>
            <a:r>
              <a:rPr lang="en-US" sz="2200" dirty="0">
                <a:solidFill>
                  <a:schemeClr val="tx1"/>
                </a:solidFill>
              </a:rPr>
              <a:t>As evidence of this, consider the following question: </a:t>
            </a:r>
            <a:r>
              <a:rPr lang="en-US" altLang="en-US" sz="2200" dirty="0">
                <a:solidFill>
                  <a:schemeClr val="tx1"/>
                </a:solidFill>
              </a:rPr>
              <a:t>“</a:t>
            </a:r>
            <a:r>
              <a:rPr lang="en-US" sz="2200" dirty="0">
                <a:solidFill>
                  <a:schemeClr val="tx1"/>
                </a:solidFill>
              </a:rPr>
              <a:t>How many entrepreneurs could you name?</a:t>
            </a:r>
            <a:r>
              <a:rPr lang="en-US" altLang="en-US" sz="2200" dirty="0">
                <a:solidFill>
                  <a:schemeClr val="tx1"/>
                </a:solidFill>
              </a:rPr>
              <a:t>”</a:t>
            </a:r>
            <a:endParaRPr lang="en-US" sz="2200" dirty="0">
              <a:solidFill>
                <a:schemeClr val="tx1"/>
              </a:solidFill>
            </a:endParaRPr>
          </a:p>
          <a:p>
            <a:pPr lvl="2"/>
            <a:r>
              <a:rPr lang="en-US" sz="2200" dirty="0">
                <a:solidFill>
                  <a:schemeClr val="tx1"/>
                </a:solidFill>
              </a:rPr>
              <a:t>Most of us could come up with Jeff Bezos of</a:t>
            </a:r>
          </a:p>
        </p:txBody>
      </p:sp>
      <p:sp>
        <p:nvSpPr>
          <p:cNvPr id="8" name="Text Placeholder 7"/>
          <p:cNvSpPr>
            <a:spLocks noGrp="1"/>
          </p:cNvSpPr>
          <p:nvPr>
            <p:ph type="body" sz="quarter" idx="15"/>
          </p:nvPr>
        </p:nvSpPr>
        <p:spPr>
          <a:xfrm>
            <a:off x="1602285" y="3951883"/>
            <a:ext cx="1736725" cy="390656"/>
          </a:xfrm>
        </p:spPr>
        <p:txBody>
          <a:bodyPr/>
          <a:lstStyle/>
          <a:p>
            <a:pPr marL="0" lvl="2"/>
            <a:r>
              <a:rPr lang="en-US" sz="2200" dirty="0">
                <a:solidFill>
                  <a:schemeClr val="tx1"/>
                </a:solidFill>
                <a:hlinkClick r:id="rId2" tooltip="http://www.amazon.com/"/>
              </a:rPr>
              <a:t>Amazon.com</a:t>
            </a:r>
            <a:endParaRPr lang="en-US" sz="2200" dirty="0"/>
          </a:p>
        </p:txBody>
      </p:sp>
      <p:sp>
        <p:nvSpPr>
          <p:cNvPr id="9" name="Content Placeholder 8"/>
          <p:cNvSpPr>
            <a:spLocks noGrp="1"/>
          </p:cNvSpPr>
          <p:nvPr>
            <p:ph sz="quarter" idx="16"/>
          </p:nvPr>
        </p:nvSpPr>
        <p:spPr>
          <a:xfrm>
            <a:off x="3396158" y="3951604"/>
            <a:ext cx="5458281" cy="391796"/>
          </a:xfrm>
        </p:spPr>
        <p:txBody>
          <a:bodyPr/>
          <a:lstStyle/>
          <a:p>
            <a:pPr marL="0" lvl="2" indent="0">
              <a:buNone/>
            </a:pPr>
            <a:r>
              <a:rPr lang="en-US" sz="2200" dirty="0">
                <a:solidFill>
                  <a:schemeClr val="tx1"/>
                </a:solidFill>
              </a:rPr>
              <a:t>, Robert Johnson of B</a:t>
            </a:r>
            <a:r>
              <a:rPr lang="en-US" sz="100" dirty="0">
                <a:solidFill>
                  <a:schemeClr val="tx1"/>
                </a:solidFill>
              </a:rPr>
              <a:t> </a:t>
            </a:r>
            <a:r>
              <a:rPr lang="en-US" sz="2200" dirty="0">
                <a:solidFill>
                  <a:schemeClr val="tx1"/>
                </a:solidFill>
              </a:rPr>
              <a:t>E</a:t>
            </a:r>
            <a:r>
              <a:rPr lang="en-US" sz="100" dirty="0">
                <a:solidFill>
                  <a:schemeClr val="tx1"/>
                </a:solidFill>
              </a:rPr>
              <a:t> </a:t>
            </a:r>
            <a:r>
              <a:rPr lang="en-US" sz="2200" dirty="0">
                <a:solidFill>
                  <a:schemeClr val="tx1"/>
                </a:solidFill>
              </a:rPr>
              <a:t>T, Mark Zuckerberg</a:t>
            </a:r>
            <a:endParaRPr lang="en-US" sz="2200" dirty="0"/>
          </a:p>
        </p:txBody>
      </p:sp>
      <p:sp>
        <p:nvSpPr>
          <p:cNvPr id="11" name="Content Placeholder 10"/>
          <p:cNvSpPr>
            <a:spLocks noGrp="1"/>
          </p:cNvSpPr>
          <p:nvPr>
            <p:ph sz="quarter" idx="18"/>
          </p:nvPr>
        </p:nvSpPr>
        <p:spPr>
          <a:xfrm>
            <a:off x="457200" y="4428647"/>
            <a:ext cx="8229600" cy="1813216"/>
          </a:xfrm>
        </p:spPr>
        <p:txBody>
          <a:bodyPr/>
          <a:lstStyle/>
          <a:p>
            <a:pPr marL="1144800" lvl="2" indent="0">
              <a:buNone/>
            </a:pPr>
            <a:r>
              <a:rPr lang="en-US" sz="2200" dirty="0">
                <a:solidFill>
                  <a:schemeClr val="tx1"/>
                </a:solidFill>
              </a:rPr>
              <a:t>of Facebook, or Elon Musk of Tesla, Space</a:t>
            </a:r>
            <a:r>
              <a:rPr lang="en-US" sz="100" dirty="0">
                <a:solidFill>
                  <a:schemeClr val="tx1"/>
                </a:solidFill>
              </a:rPr>
              <a:t> </a:t>
            </a:r>
            <a:r>
              <a:rPr lang="en-US" sz="2200" dirty="0">
                <a:solidFill>
                  <a:schemeClr val="tx1"/>
                </a:solidFill>
              </a:rPr>
              <a:t>X, and X (formerly Twitter).</a:t>
            </a:r>
          </a:p>
          <a:p>
            <a:pPr lvl="2" indent="-230400"/>
            <a:r>
              <a:rPr lang="en-US" sz="2200" dirty="0">
                <a:solidFill>
                  <a:schemeClr val="tx1"/>
                </a:solidFill>
              </a:rPr>
              <a:t>But few could name the founders of Netflix, Spotify, Alibaba, Instagram, or Redditt, even though we frequently use those firms</a:t>
            </a:r>
            <a:r>
              <a:rPr lang="en-US" altLang="en-US" sz="2200" dirty="0">
                <a:solidFill>
                  <a:schemeClr val="tx1"/>
                </a:solidFill>
              </a:rPr>
              <a:t>’</a:t>
            </a:r>
            <a:r>
              <a:rPr lang="en-US" sz="2200" dirty="0">
                <a:solidFill>
                  <a:schemeClr val="tx1"/>
                </a:solidFill>
              </a:rPr>
              <a:t> services.</a:t>
            </a:r>
          </a:p>
        </p:txBody>
      </p:sp>
    </p:spTree>
    <p:extLst>
      <p:ext uri="{BB962C8B-B14F-4D97-AF65-F5344CB8AC3E}">
        <p14:creationId xmlns:p14="http://schemas.microsoft.com/office/powerpoint/2010/main" val="254862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1.2 Types of Startup Firms</a:t>
            </a:r>
          </a:p>
        </p:txBody>
      </p:sp>
      <p:sp>
        <p:nvSpPr>
          <p:cNvPr id="10" name="Content Placeholder 9"/>
          <p:cNvSpPr>
            <a:spLocks noGrp="1"/>
          </p:cNvSpPr>
          <p:nvPr>
            <p:ph sz="quarter" idx="13"/>
          </p:nvPr>
        </p:nvSpPr>
        <p:spPr>
          <a:xfrm>
            <a:off x="457201" y="1552575"/>
            <a:ext cx="2374134" cy="3316880"/>
          </a:xfrm>
        </p:spPr>
        <p:txBody>
          <a:bodyPr/>
          <a:lstStyle/>
          <a:p>
            <a:pPr marL="432" indent="0">
              <a:buNone/>
            </a:pPr>
            <a:r>
              <a:rPr lang="en-US" sz="2000" b="1" dirty="0">
                <a:solidFill>
                  <a:schemeClr val="tx1"/>
                </a:solidFill>
              </a:rPr>
              <a:t>Salary-Substitute Firms</a:t>
            </a:r>
          </a:p>
          <a:p>
            <a:pPr marL="432" indent="0">
              <a:buNone/>
            </a:pPr>
            <a:r>
              <a:rPr lang="en-US" sz="2000" dirty="0">
                <a:solidFill>
                  <a:schemeClr val="tx1"/>
                </a:solidFill>
              </a:rPr>
              <a:t>Firms that basically provide their owner or owners a similar level of income to what they would be able to earn in a conventional job</a:t>
            </a:r>
          </a:p>
        </p:txBody>
      </p:sp>
      <p:sp>
        <p:nvSpPr>
          <p:cNvPr id="11" name="Content Placeholder 10"/>
          <p:cNvSpPr>
            <a:spLocks noGrp="1"/>
          </p:cNvSpPr>
          <p:nvPr>
            <p:ph sz="quarter" idx="14"/>
          </p:nvPr>
        </p:nvSpPr>
        <p:spPr>
          <a:xfrm>
            <a:off x="3287211" y="1557338"/>
            <a:ext cx="2210206" cy="3168898"/>
          </a:xfrm>
        </p:spPr>
        <p:txBody>
          <a:bodyPr/>
          <a:lstStyle/>
          <a:p>
            <a:pPr marL="432" indent="0">
              <a:buNone/>
            </a:pPr>
            <a:r>
              <a:rPr lang="en-US" sz="2000" b="1" dirty="0">
                <a:solidFill>
                  <a:schemeClr val="tx1"/>
                </a:solidFill>
              </a:rPr>
              <a:t>Lifestyle Firms</a:t>
            </a:r>
          </a:p>
          <a:p>
            <a:pPr marL="432" indent="0">
              <a:buNone/>
            </a:pPr>
            <a:r>
              <a:rPr lang="en-US" sz="2000" dirty="0">
                <a:solidFill>
                  <a:schemeClr val="tx1"/>
                </a:solidFill>
              </a:rPr>
              <a:t>Firms that provide their owner or owners the opportunity to pursue a particular lifestyle, and make a living at it</a:t>
            </a:r>
          </a:p>
        </p:txBody>
      </p:sp>
      <p:sp>
        <p:nvSpPr>
          <p:cNvPr id="12" name="Content Placeholder 11"/>
          <p:cNvSpPr>
            <a:spLocks noGrp="1"/>
          </p:cNvSpPr>
          <p:nvPr>
            <p:ph sz="quarter" idx="15"/>
          </p:nvPr>
        </p:nvSpPr>
        <p:spPr>
          <a:xfrm>
            <a:off x="6085840" y="1592263"/>
            <a:ext cx="2600959" cy="3499404"/>
          </a:xfrm>
        </p:spPr>
        <p:txBody>
          <a:bodyPr/>
          <a:lstStyle/>
          <a:p>
            <a:pPr marL="432" indent="0">
              <a:buNone/>
            </a:pPr>
            <a:r>
              <a:rPr lang="en-US" sz="2000" b="1" dirty="0">
                <a:solidFill>
                  <a:schemeClr val="tx1"/>
                </a:solidFill>
              </a:rPr>
              <a:t>Entrepreneurial Firms</a:t>
            </a:r>
          </a:p>
          <a:p>
            <a:pPr marL="432" indent="0">
              <a:buNone/>
            </a:pPr>
            <a:r>
              <a:rPr lang="en-US" sz="2000" dirty="0">
                <a:solidFill>
                  <a:schemeClr val="tx1"/>
                </a:solidFill>
              </a:rPr>
              <a:t>Firms that bring new products and services to the market by creating and seizing opportunities regardless of the resources they control currently</a:t>
            </a:r>
          </a:p>
        </p:txBody>
      </p:sp>
    </p:spTree>
    <p:extLst>
      <p:ext uri="{BB962C8B-B14F-4D97-AF65-F5344CB8AC3E}">
        <p14:creationId xmlns:p14="http://schemas.microsoft.com/office/powerpoint/2010/main" val="124522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1.6 Who Is the Entrepreneur? </a:t>
            </a:r>
            <a:r>
              <a:rPr lang="en-US" sz="2000" b="0" dirty="0"/>
              <a:t>(1 of 5)</a:t>
            </a:r>
          </a:p>
        </p:txBody>
      </p:sp>
      <p:sp>
        <p:nvSpPr>
          <p:cNvPr id="17" name="Content Placeholder 16"/>
          <p:cNvSpPr>
            <a:spLocks noGrp="1"/>
          </p:cNvSpPr>
          <p:nvPr>
            <p:ph sz="quarter" idx="13"/>
          </p:nvPr>
        </p:nvSpPr>
        <p:spPr>
          <a:xfrm>
            <a:off x="457201" y="1556327"/>
            <a:ext cx="7541046" cy="4586896"/>
          </a:xfrm>
        </p:spPr>
        <p:txBody>
          <a:bodyPr/>
          <a:lstStyle/>
          <a:p>
            <a:r>
              <a:rPr lang="en-US" dirty="0">
                <a:solidFill>
                  <a:schemeClr val="tx1"/>
                </a:solidFill>
              </a:rPr>
              <a:t>Women Entrepreneurs</a:t>
            </a:r>
          </a:p>
          <a:p>
            <a:pPr lvl="1"/>
            <a:r>
              <a:rPr lang="en-US" dirty="0">
                <a:solidFill>
                  <a:schemeClr val="tx1"/>
                </a:solidFill>
              </a:rPr>
              <a:t>In 2020, women accounted for 40.5 percent of new business owners.</a:t>
            </a:r>
          </a:p>
          <a:p>
            <a:pPr lvl="1"/>
            <a:r>
              <a:rPr lang="en-US" dirty="0">
                <a:solidFill>
                  <a:schemeClr val="tx1"/>
                </a:solidFill>
              </a:rPr>
              <a:t>There are several excellent organizations promoting and supporting entrepreneurship by women. The National Association of Women Business Owners (N</a:t>
            </a:r>
            <a:r>
              <a:rPr lang="en-US" sz="100" dirty="0">
                <a:solidFill>
                  <a:schemeClr val="tx1"/>
                </a:solidFill>
              </a:rPr>
              <a:t> </a:t>
            </a:r>
            <a:r>
              <a:rPr lang="en-US" dirty="0">
                <a:solidFill>
                  <a:schemeClr val="tx1"/>
                </a:solidFill>
              </a:rPr>
              <a:t>A</a:t>
            </a:r>
            <a:r>
              <a:rPr lang="en-US" sz="100" dirty="0">
                <a:solidFill>
                  <a:schemeClr val="tx1"/>
                </a:solidFill>
              </a:rPr>
              <a:t> </a:t>
            </a:r>
            <a:r>
              <a:rPr lang="en-US" dirty="0">
                <a:solidFill>
                  <a:schemeClr val="tx1"/>
                </a:solidFill>
              </a:rPr>
              <a:t>W</a:t>
            </a:r>
            <a:r>
              <a:rPr lang="en-US" sz="100" dirty="0">
                <a:solidFill>
                  <a:schemeClr val="tx1"/>
                </a:solidFill>
              </a:rPr>
              <a:t> </a:t>
            </a:r>
            <a:r>
              <a:rPr lang="en-US" dirty="0">
                <a:solidFill>
                  <a:schemeClr val="tx1"/>
                </a:solidFill>
              </a:rPr>
              <a:t>B</a:t>
            </a:r>
            <a:r>
              <a:rPr lang="en-US" sz="100" dirty="0">
                <a:solidFill>
                  <a:schemeClr val="tx1"/>
                </a:solidFill>
              </a:rPr>
              <a:t> </a:t>
            </a:r>
            <a:r>
              <a:rPr lang="en-US" dirty="0">
                <a:solidFill>
                  <a:schemeClr val="tx1"/>
                </a:solidFill>
              </a:rPr>
              <a:t>O), with chapters throughout the United States.</a:t>
            </a:r>
          </a:p>
          <a:p>
            <a:pPr lvl="1"/>
            <a:r>
              <a:rPr lang="en-US" dirty="0">
                <a:solidFill>
                  <a:schemeClr val="tx1"/>
                </a:solidFill>
              </a:rPr>
              <a:t>There is an increasing number of venture funds and startup accelerators for women choosing to be entrepreneurs.</a:t>
            </a:r>
          </a:p>
        </p:txBody>
      </p:sp>
    </p:spTree>
    <p:extLst>
      <p:ext uri="{BB962C8B-B14F-4D97-AF65-F5344CB8AC3E}">
        <p14:creationId xmlns:p14="http://schemas.microsoft.com/office/powerpoint/2010/main" val="157214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1.6 Who Is the Entrepreneur? </a:t>
            </a:r>
            <a:r>
              <a:rPr lang="en-US" sz="2000" b="0" dirty="0"/>
              <a:t>(2 of 5)</a:t>
            </a:r>
          </a:p>
        </p:txBody>
      </p:sp>
      <p:sp>
        <p:nvSpPr>
          <p:cNvPr id="17" name="Content Placeholder 16"/>
          <p:cNvSpPr>
            <a:spLocks noGrp="1"/>
          </p:cNvSpPr>
          <p:nvPr>
            <p:ph sz="quarter" idx="13"/>
          </p:nvPr>
        </p:nvSpPr>
        <p:spPr/>
        <p:txBody>
          <a:bodyPr/>
          <a:lstStyle/>
          <a:p>
            <a:r>
              <a:rPr lang="en-US" dirty="0">
                <a:solidFill>
                  <a:schemeClr val="tx1"/>
                </a:solidFill>
              </a:rPr>
              <a:t>Entrepreneurs of Different Races/Ethnicities</a:t>
            </a:r>
          </a:p>
          <a:p>
            <a:pPr lvl="1"/>
            <a:r>
              <a:rPr lang="en-US" dirty="0">
                <a:solidFill>
                  <a:schemeClr val="tx1"/>
                </a:solidFill>
              </a:rPr>
              <a:t>There has been a substantial increase in minority entrepreneurs in the United States.</a:t>
            </a:r>
          </a:p>
          <a:p>
            <a:pPr lvl="1"/>
            <a:r>
              <a:rPr lang="en-US" dirty="0">
                <a:solidFill>
                  <a:schemeClr val="tx1"/>
                </a:solidFill>
              </a:rPr>
              <a:t>In 2020, new entrepreneurs were 55.6 percent White, 21.7 percent Latinx, 13.1 percent African American, and 6.7 percent Asian American.</a:t>
            </a:r>
          </a:p>
          <a:p>
            <a:pPr lvl="1"/>
            <a:r>
              <a:rPr lang="en-US" dirty="0">
                <a:solidFill>
                  <a:schemeClr val="tx1"/>
                </a:solidFill>
              </a:rPr>
              <a:t>Organizations promoting and supporting minority entrepreneurs include the Minority Business Development Agency (M</a:t>
            </a:r>
            <a:r>
              <a:rPr lang="en-US" sz="100" dirty="0">
                <a:solidFill>
                  <a:schemeClr val="tx1"/>
                </a:solidFill>
              </a:rPr>
              <a:t> </a:t>
            </a:r>
            <a:r>
              <a:rPr lang="en-US" dirty="0">
                <a:solidFill>
                  <a:schemeClr val="tx1"/>
                </a:solidFill>
              </a:rPr>
              <a:t>B</a:t>
            </a:r>
            <a:r>
              <a:rPr lang="en-US" sz="100" dirty="0">
                <a:solidFill>
                  <a:schemeClr val="tx1"/>
                </a:solidFill>
              </a:rPr>
              <a:t> </a:t>
            </a:r>
            <a:r>
              <a:rPr lang="en-US" dirty="0">
                <a:solidFill>
                  <a:schemeClr val="tx1"/>
                </a:solidFill>
              </a:rPr>
              <a:t>D</a:t>
            </a:r>
            <a:r>
              <a:rPr lang="en-US" sz="100" dirty="0">
                <a:solidFill>
                  <a:schemeClr val="tx1"/>
                </a:solidFill>
              </a:rPr>
              <a:t> </a:t>
            </a:r>
            <a:r>
              <a:rPr lang="en-US" dirty="0">
                <a:solidFill>
                  <a:schemeClr val="tx1"/>
                </a:solidFill>
              </a:rPr>
              <a:t>A), the U.S. Hispanic Chamber of Commerce, the Black Business Association, and the Asian Business Association.</a:t>
            </a:r>
          </a:p>
        </p:txBody>
      </p:sp>
    </p:spTree>
    <p:extLst>
      <p:ext uri="{BB962C8B-B14F-4D97-AF65-F5344CB8AC3E}">
        <p14:creationId xmlns:p14="http://schemas.microsoft.com/office/powerpoint/2010/main" val="123885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1.6 Who Is the Entrepreneur? </a:t>
            </a:r>
            <a:r>
              <a:rPr lang="en-US" sz="2000" b="0" dirty="0"/>
              <a:t>(3 of 5)</a:t>
            </a:r>
          </a:p>
        </p:txBody>
      </p:sp>
      <p:sp>
        <p:nvSpPr>
          <p:cNvPr id="17" name="Content Placeholder 16"/>
          <p:cNvSpPr>
            <a:spLocks noGrp="1"/>
          </p:cNvSpPr>
          <p:nvPr>
            <p:ph sz="quarter" idx="13"/>
          </p:nvPr>
        </p:nvSpPr>
        <p:spPr>
          <a:xfrm>
            <a:off x="457200" y="1556327"/>
            <a:ext cx="8091889" cy="4586896"/>
          </a:xfrm>
        </p:spPr>
        <p:txBody>
          <a:bodyPr/>
          <a:lstStyle/>
          <a:p>
            <a:r>
              <a:rPr lang="en-US" dirty="0">
                <a:solidFill>
                  <a:schemeClr val="tx1"/>
                </a:solidFill>
              </a:rPr>
              <a:t>Foreign-Born v</a:t>
            </a:r>
            <a:r>
              <a:rPr lang="en-US" sz="100" dirty="0">
                <a:solidFill>
                  <a:schemeClr val="tx1"/>
                </a:solidFill>
              </a:rPr>
              <a:t>ersu</a:t>
            </a:r>
            <a:r>
              <a:rPr lang="en-US" dirty="0">
                <a:solidFill>
                  <a:schemeClr val="tx1"/>
                </a:solidFill>
              </a:rPr>
              <a:t>s U.S.-Born Entrepreneurs</a:t>
            </a:r>
          </a:p>
          <a:p>
            <a:pPr lvl="1"/>
            <a:r>
              <a:rPr lang="en-US" dirty="0">
                <a:solidFill>
                  <a:schemeClr val="tx1"/>
                </a:solidFill>
              </a:rPr>
              <a:t>The share of foreign-born new entrepreneurs more than doubled from 1996 to 2018.</a:t>
            </a:r>
          </a:p>
          <a:p>
            <a:pPr lvl="2"/>
            <a:r>
              <a:rPr lang="en-US" dirty="0">
                <a:solidFill>
                  <a:schemeClr val="tx1"/>
                </a:solidFill>
              </a:rPr>
              <a:t>Immigrant Learning Center data shows that 43 percent of Fortune 500 companies have founders who were either first- or second-generation immigrants, while immigrants founded 28 percent of Main Street Businesses across the United States.</a:t>
            </a:r>
          </a:p>
        </p:txBody>
      </p:sp>
    </p:spTree>
    <p:extLst>
      <p:ext uri="{BB962C8B-B14F-4D97-AF65-F5344CB8AC3E}">
        <p14:creationId xmlns:p14="http://schemas.microsoft.com/office/powerpoint/2010/main" val="594835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1.6 Who Is the Entrepreneur? </a:t>
            </a:r>
            <a:r>
              <a:rPr lang="en-US" sz="2000" b="0" dirty="0"/>
              <a:t>(4 of 5)</a:t>
            </a:r>
          </a:p>
        </p:txBody>
      </p:sp>
      <p:sp>
        <p:nvSpPr>
          <p:cNvPr id="17" name="Content Placeholder 16"/>
          <p:cNvSpPr>
            <a:spLocks noGrp="1"/>
          </p:cNvSpPr>
          <p:nvPr>
            <p:ph sz="quarter" idx="13"/>
          </p:nvPr>
        </p:nvSpPr>
        <p:spPr>
          <a:xfrm>
            <a:off x="457200" y="1556326"/>
            <a:ext cx="8124940" cy="4717473"/>
          </a:xfrm>
        </p:spPr>
        <p:txBody>
          <a:bodyPr/>
          <a:lstStyle/>
          <a:p>
            <a:r>
              <a:rPr lang="en-US" dirty="0">
                <a:solidFill>
                  <a:schemeClr val="tx1"/>
                </a:solidFill>
              </a:rPr>
              <a:t>Gen Z Entrepreneurs</a:t>
            </a:r>
          </a:p>
          <a:p>
            <a:pPr lvl="1"/>
            <a:r>
              <a:rPr lang="en-US" dirty="0">
                <a:solidFill>
                  <a:schemeClr val="tx1"/>
                </a:solidFill>
              </a:rPr>
              <a:t>Gen Z includes those born between 1997 and 2012.</a:t>
            </a:r>
          </a:p>
          <a:p>
            <a:pPr lvl="1"/>
            <a:r>
              <a:rPr lang="en-US" dirty="0">
                <a:solidFill>
                  <a:schemeClr val="tx1"/>
                </a:solidFill>
              </a:rPr>
              <a:t>Gen Z has a strong desire to pursue an entrepreneurial career and a strong focus on environmental issues.</a:t>
            </a:r>
          </a:p>
          <a:p>
            <a:pPr lvl="1"/>
            <a:r>
              <a:rPr lang="en-US" dirty="0">
                <a:solidFill>
                  <a:schemeClr val="tx1"/>
                </a:solidFill>
              </a:rPr>
              <a:t>An Ernest &amp; Young survey shows several points of interest:</a:t>
            </a:r>
          </a:p>
          <a:p>
            <a:pPr lvl="2"/>
            <a:r>
              <a:rPr lang="en-US" dirty="0">
                <a:solidFill>
                  <a:schemeClr val="tx1"/>
                </a:solidFill>
              </a:rPr>
              <a:t>Digital acceleration</a:t>
            </a:r>
          </a:p>
          <a:p>
            <a:pPr lvl="2"/>
            <a:r>
              <a:rPr lang="en-US" dirty="0">
                <a:solidFill>
                  <a:schemeClr val="tx1"/>
                </a:solidFill>
              </a:rPr>
              <a:t>Intentional consumerism</a:t>
            </a:r>
          </a:p>
          <a:p>
            <a:pPr lvl="2"/>
            <a:r>
              <a:rPr lang="en-US" dirty="0">
                <a:solidFill>
                  <a:schemeClr val="tx1"/>
                </a:solidFill>
              </a:rPr>
              <a:t>Purpose and environmental, social, &amp; governance</a:t>
            </a:r>
          </a:p>
          <a:p>
            <a:pPr lvl="2"/>
            <a:r>
              <a:rPr lang="en-US" dirty="0">
                <a:solidFill>
                  <a:schemeClr val="tx1"/>
                </a:solidFill>
              </a:rPr>
              <a:t>Workplace culture</a:t>
            </a:r>
          </a:p>
        </p:txBody>
      </p:sp>
    </p:spTree>
    <p:extLst>
      <p:ext uri="{BB962C8B-B14F-4D97-AF65-F5344CB8AC3E}">
        <p14:creationId xmlns:p14="http://schemas.microsoft.com/office/powerpoint/2010/main" val="223820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1.6 Who Is the Entrepreneur? </a:t>
            </a:r>
            <a:r>
              <a:rPr lang="en-US" sz="2000" b="0" dirty="0"/>
              <a:t>(5 of 5)</a:t>
            </a:r>
          </a:p>
        </p:txBody>
      </p:sp>
      <p:sp>
        <p:nvSpPr>
          <p:cNvPr id="17" name="Content Placeholder 16"/>
          <p:cNvSpPr>
            <a:spLocks noGrp="1"/>
          </p:cNvSpPr>
          <p:nvPr>
            <p:ph sz="quarter" idx="13"/>
          </p:nvPr>
        </p:nvSpPr>
        <p:spPr>
          <a:xfrm>
            <a:off x="457200" y="1556327"/>
            <a:ext cx="8229600" cy="3269061"/>
          </a:xfrm>
        </p:spPr>
        <p:txBody>
          <a:bodyPr/>
          <a:lstStyle/>
          <a:p>
            <a:r>
              <a:rPr lang="en-US" dirty="0">
                <a:solidFill>
                  <a:schemeClr val="tx1"/>
                </a:solidFill>
              </a:rPr>
              <a:t>There are many organizations available to help college students learn more about entrepreneurship and/or advance their business ideas.</a:t>
            </a:r>
          </a:p>
          <a:p>
            <a:pPr lvl="1"/>
            <a:r>
              <a:rPr lang="en-US" dirty="0">
                <a:solidFill>
                  <a:schemeClr val="tx1"/>
                </a:solidFill>
              </a:rPr>
              <a:t>These include C</a:t>
            </a:r>
            <a:r>
              <a:rPr lang="en-US" sz="100" dirty="0">
                <a:solidFill>
                  <a:schemeClr val="tx1"/>
                </a:solidFill>
              </a:rPr>
              <a:t> </a:t>
            </a:r>
            <a:r>
              <a:rPr lang="en-US" dirty="0">
                <a:solidFill>
                  <a:schemeClr val="tx1"/>
                </a:solidFill>
              </a:rPr>
              <a:t>E</a:t>
            </a:r>
            <a:r>
              <a:rPr lang="en-US" sz="100" dirty="0">
                <a:solidFill>
                  <a:schemeClr val="tx1"/>
                </a:solidFill>
              </a:rPr>
              <a:t> </a:t>
            </a:r>
            <a:r>
              <a:rPr lang="en-US" dirty="0">
                <a:solidFill>
                  <a:schemeClr val="tx1"/>
                </a:solidFill>
              </a:rPr>
              <a:t>O (Collegiate Entrepreneurs’ Organization), CollabFinder, Dorm Room Fund, Entrepreneurs’ Organization, and VentureWell.</a:t>
            </a:r>
          </a:p>
        </p:txBody>
      </p:sp>
    </p:spTree>
    <p:extLst>
      <p:ext uri="{BB962C8B-B14F-4D97-AF65-F5344CB8AC3E}">
        <p14:creationId xmlns:p14="http://schemas.microsoft.com/office/powerpoint/2010/main" val="165832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1.7 The Positive Effects of Entrepreneurship and Entrepreneurial Firms </a:t>
            </a:r>
            <a:r>
              <a:rPr lang="en-US" sz="2000" b="0" dirty="0"/>
              <a:t>(1 of 3)</a:t>
            </a:r>
          </a:p>
        </p:txBody>
      </p:sp>
      <p:sp>
        <p:nvSpPr>
          <p:cNvPr id="3" name="Content Placeholder 2"/>
          <p:cNvSpPr>
            <a:spLocks noGrp="1"/>
          </p:cNvSpPr>
          <p:nvPr>
            <p:ph sz="quarter" idx="13"/>
          </p:nvPr>
        </p:nvSpPr>
        <p:spPr>
          <a:xfrm>
            <a:off x="457200" y="1556327"/>
            <a:ext cx="8080872" cy="4586896"/>
          </a:xfrm>
        </p:spPr>
        <p:txBody>
          <a:bodyPr/>
          <a:lstStyle/>
          <a:p>
            <a:r>
              <a:rPr lang="en-US" dirty="0">
                <a:solidFill>
                  <a:schemeClr val="tx1"/>
                </a:solidFill>
              </a:rPr>
              <a:t>Creative Destruction</a:t>
            </a:r>
          </a:p>
          <a:p>
            <a:pPr lvl="1"/>
            <a:r>
              <a:rPr lang="en-US" dirty="0">
                <a:solidFill>
                  <a:schemeClr val="tx1"/>
                </a:solidFill>
              </a:rPr>
              <a:t>Entrepreneurs develop new products and technologies that over time make current products and technologies obsolete.</a:t>
            </a:r>
          </a:p>
          <a:p>
            <a:pPr lvl="2"/>
            <a:r>
              <a:rPr lang="en-US" dirty="0">
                <a:solidFill>
                  <a:schemeClr val="tx1"/>
                </a:solidFill>
              </a:rPr>
              <a:t>New products and technologies are typically better than those they replace, and the availability of improved products and technologies increases consumer demand, so creative destruction stimulates economic activity.</a:t>
            </a:r>
          </a:p>
        </p:txBody>
      </p:sp>
    </p:spTree>
    <p:extLst>
      <p:ext uri="{BB962C8B-B14F-4D97-AF65-F5344CB8AC3E}">
        <p14:creationId xmlns:p14="http://schemas.microsoft.com/office/powerpoint/2010/main" val="2211854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1.7 The Positive Effects of Entrepreneurship and Entrepreneurial Firms </a:t>
            </a:r>
            <a:r>
              <a:rPr lang="en-US" sz="2000" b="0" dirty="0"/>
              <a:t>(2 of 3)</a:t>
            </a:r>
          </a:p>
        </p:txBody>
      </p:sp>
      <p:sp>
        <p:nvSpPr>
          <p:cNvPr id="3" name="Content Placeholder 2"/>
          <p:cNvSpPr>
            <a:spLocks noGrp="1"/>
          </p:cNvSpPr>
          <p:nvPr>
            <p:ph sz="quarter" idx="13"/>
          </p:nvPr>
        </p:nvSpPr>
        <p:spPr>
          <a:xfrm>
            <a:off x="457200" y="1556326"/>
            <a:ext cx="8069855" cy="4717473"/>
          </a:xfrm>
        </p:spPr>
        <p:txBody>
          <a:bodyPr/>
          <a:lstStyle/>
          <a:p>
            <a:r>
              <a:rPr lang="en-US" sz="2200" dirty="0">
                <a:solidFill>
                  <a:schemeClr val="tx1"/>
                </a:solidFill>
              </a:rPr>
              <a:t>Innovation</a:t>
            </a:r>
          </a:p>
          <a:p>
            <a:pPr lvl="1"/>
            <a:r>
              <a:rPr lang="en-US" sz="2200" dirty="0">
                <a:solidFill>
                  <a:schemeClr val="tx1"/>
                </a:solidFill>
              </a:rPr>
              <a:t>Is the process of creating something new, which is central to the entrepreneurial process.</a:t>
            </a:r>
          </a:p>
          <a:p>
            <a:pPr lvl="2"/>
            <a:r>
              <a:rPr lang="en-US" sz="2200" dirty="0">
                <a:solidFill>
                  <a:schemeClr val="tx1"/>
                </a:solidFill>
              </a:rPr>
              <a:t>Small businesses that engage in R&amp;D generate more patents per employee than larger businesses that engage in R&amp;D.</a:t>
            </a:r>
          </a:p>
          <a:p>
            <a:r>
              <a:rPr lang="en-US" sz="2200" dirty="0">
                <a:solidFill>
                  <a:schemeClr val="tx1"/>
                </a:solidFill>
              </a:rPr>
              <a:t>Job Creation</a:t>
            </a:r>
          </a:p>
          <a:p>
            <a:pPr lvl="1"/>
            <a:r>
              <a:rPr lang="en-US" sz="2200" dirty="0">
                <a:solidFill>
                  <a:schemeClr val="tx1"/>
                </a:solidFill>
              </a:rPr>
              <a:t>Small businesses create a substantial number of net new jobs in the United States.</a:t>
            </a:r>
          </a:p>
          <a:p>
            <a:pPr lvl="2"/>
            <a:r>
              <a:rPr lang="en-US" sz="2200" dirty="0">
                <a:solidFill>
                  <a:schemeClr val="tx1"/>
                </a:solidFill>
              </a:rPr>
              <a:t>As of the first quarter of 2022, small firms had recovered almost all net jobs lost during the COVID-19 pandemic.</a:t>
            </a:r>
          </a:p>
        </p:txBody>
      </p:sp>
    </p:spTree>
    <p:extLst>
      <p:ext uri="{BB962C8B-B14F-4D97-AF65-F5344CB8AC3E}">
        <p14:creationId xmlns:p14="http://schemas.microsoft.com/office/powerpoint/2010/main" val="209599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1.7 The Positive Effects of Entrepreneurship and Entrepreneurial Firms </a:t>
            </a:r>
            <a:r>
              <a:rPr lang="en-US" sz="2000" b="0" dirty="0"/>
              <a:t>(3 of 3)</a:t>
            </a:r>
          </a:p>
        </p:txBody>
      </p:sp>
      <p:sp>
        <p:nvSpPr>
          <p:cNvPr id="3" name="Content Placeholder 2"/>
          <p:cNvSpPr>
            <a:spLocks noGrp="1"/>
          </p:cNvSpPr>
          <p:nvPr>
            <p:ph sz="quarter" idx="13"/>
          </p:nvPr>
        </p:nvSpPr>
        <p:spPr>
          <a:xfrm>
            <a:off x="457200" y="1556326"/>
            <a:ext cx="8229600" cy="4717473"/>
          </a:xfrm>
        </p:spPr>
        <p:txBody>
          <a:bodyPr/>
          <a:lstStyle/>
          <a:p>
            <a:r>
              <a:rPr lang="en-US" dirty="0">
                <a:solidFill>
                  <a:schemeClr val="tx1"/>
                </a:solidFill>
              </a:rPr>
              <a:t>Impact on Society</a:t>
            </a:r>
          </a:p>
          <a:p>
            <a:pPr lvl="1"/>
            <a:r>
              <a:rPr lang="en-US" dirty="0">
                <a:solidFill>
                  <a:schemeClr val="tx1"/>
                </a:solidFill>
              </a:rPr>
              <a:t>The innovations of entrepreneurial firms have a dramatic impact on society.</a:t>
            </a:r>
          </a:p>
          <a:p>
            <a:pPr lvl="2"/>
            <a:r>
              <a:rPr lang="en-US" dirty="0">
                <a:solidFill>
                  <a:schemeClr val="tx1"/>
                </a:solidFill>
              </a:rPr>
              <a:t>Think of all the new products and services that make our lives easier, enhance our productivity at work, improve our health, and entertain us.</a:t>
            </a:r>
          </a:p>
          <a:p>
            <a:r>
              <a:rPr lang="en-US" dirty="0">
                <a:solidFill>
                  <a:schemeClr val="tx1"/>
                </a:solidFill>
              </a:rPr>
              <a:t>Impact on Larger Firms</a:t>
            </a:r>
          </a:p>
          <a:p>
            <a:pPr lvl="1"/>
            <a:r>
              <a:rPr lang="en-US" dirty="0">
                <a:solidFill>
                  <a:schemeClr val="tx1"/>
                </a:solidFill>
              </a:rPr>
              <a:t>Many entrepreneurial firms have built their entire business models around producing products and services that help larger firms become more efficient and effective.</a:t>
            </a:r>
          </a:p>
        </p:txBody>
      </p:sp>
    </p:spTree>
    <p:extLst>
      <p:ext uri="{BB962C8B-B14F-4D97-AF65-F5344CB8AC3E}">
        <p14:creationId xmlns:p14="http://schemas.microsoft.com/office/powerpoint/2010/main" val="123680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Learning Objectives </a:t>
            </a:r>
            <a:r>
              <a:rPr lang="en-US" sz="2000" b="0" dirty="0"/>
              <a:t>(2 of 2)</a:t>
            </a:r>
          </a:p>
        </p:txBody>
      </p:sp>
      <p:sp>
        <p:nvSpPr>
          <p:cNvPr id="15" name="Content Placeholder 14"/>
          <p:cNvSpPr>
            <a:spLocks noGrp="1"/>
          </p:cNvSpPr>
          <p:nvPr>
            <p:ph sz="quarter" idx="13"/>
          </p:nvPr>
        </p:nvSpPr>
        <p:spPr>
          <a:xfrm>
            <a:off x="457200" y="1556327"/>
            <a:ext cx="8229600" cy="3720753"/>
          </a:xfrm>
        </p:spPr>
        <p:txBody>
          <a:bodyPr/>
          <a:lstStyle/>
          <a:p>
            <a:pPr marL="432" indent="0">
              <a:buNone/>
            </a:pPr>
            <a:r>
              <a:rPr lang="en-US" b="1" dirty="0">
                <a:solidFill>
                  <a:schemeClr val="tx2"/>
                </a:solidFill>
              </a:rPr>
              <a:t>1.6</a:t>
            </a:r>
            <a:r>
              <a:rPr lang="en-US" dirty="0"/>
              <a:t> Discuss the changing diversity of new entrepreneurs.</a:t>
            </a:r>
          </a:p>
          <a:p>
            <a:pPr marL="432" indent="0">
              <a:buNone/>
            </a:pPr>
            <a:r>
              <a:rPr lang="en-US" b="1" dirty="0">
                <a:solidFill>
                  <a:schemeClr val="tx2"/>
                </a:solidFill>
              </a:rPr>
              <a:t>1.7</a:t>
            </a:r>
            <a:r>
              <a:rPr lang="en-US" dirty="0"/>
              <a:t> Discuss the positive effects of entrepreneurship and entrepreneurial firms on economies and societies.</a:t>
            </a:r>
          </a:p>
          <a:p>
            <a:pPr marL="432" indent="0">
              <a:buNone/>
            </a:pPr>
            <a:r>
              <a:rPr lang="en-US" b="1" dirty="0">
                <a:solidFill>
                  <a:schemeClr val="tx2"/>
                </a:solidFill>
              </a:rPr>
              <a:t>1.8</a:t>
            </a:r>
            <a:r>
              <a:rPr lang="en-US" dirty="0"/>
              <a:t> Explain the entrepreneurial process.</a:t>
            </a:r>
          </a:p>
          <a:p>
            <a:pPr marL="432" indent="0">
              <a:buNone/>
            </a:pPr>
            <a:r>
              <a:rPr lang="en-US" b="1" dirty="0">
                <a:solidFill>
                  <a:schemeClr val="tx2"/>
                </a:solidFill>
              </a:rPr>
              <a:t>1.9</a:t>
            </a:r>
            <a:r>
              <a:rPr lang="en-US" dirty="0"/>
              <a:t> Learn how understanding entrepreneurship and the entrepreneurial process can facilitate your career success.</a:t>
            </a:r>
          </a:p>
        </p:txBody>
      </p:sp>
    </p:spTree>
    <p:extLst>
      <p:ext uri="{BB962C8B-B14F-4D97-AF65-F5344CB8AC3E}">
        <p14:creationId xmlns:p14="http://schemas.microsoft.com/office/powerpoint/2010/main" val="2531407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The Entrepreneurial Process</a:t>
            </a:r>
          </a:p>
        </p:txBody>
      </p:sp>
      <p:sp>
        <p:nvSpPr>
          <p:cNvPr id="3" name="Content Placeholder 2"/>
          <p:cNvSpPr>
            <a:spLocks noGrp="1"/>
          </p:cNvSpPr>
          <p:nvPr>
            <p:ph sz="quarter" idx="13"/>
          </p:nvPr>
        </p:nvSpPr>
        <p:spPr>
          <a:xfrm>
            <a:off x="457200" y="1556327"/>
            <a:ext cx="8229600" cy="3169909"/>
          </a:xfrm>
        </p:spPr>
        <p:txBody>
          <a:bodyPr/>
          <a:lstStyle/>
          <a:p>
            <a:pPr marL="0" indent="0">
              <a:spcBef>
                <a:spcPct val="50000"/>
              </a:spcBef>
              <a:buNone/>
            </a:pPr>
            <a:r>
              <a:rPr lang="en-US" dirty="0">
                <a:solidFill>
                  <a:schemeClr val="tx1"/>
                </a:solidFill>
              </a:rPr>
              <a:t>The Entrepreneurial Process Consists of Four Steps</a:t>
            </a:r>
          </a:p>
          <a:p>
            <a:pPr marL="0" indent="0">
              <a:spcBef>
                <a:spcPct val="50000"/>
              </a:spcBef>
              <a:buNone/>
            </a:pPr>
            <a:r>
              <a:rPr lang="en-US" b="1" dirty="0">
                <a:solidFill>
                  <a:schemeClr val="tx1"/>
                </a:solidFill>
              </a:rPr>
              <a:t>Step 1: </a:t>
            </a:r>
            <a:r>
              <a:rPr lang="en-US" dirty="0">
                <a:solidFill>
                  <a:schemeClr val="tx1"/>
                </a:solidFill>
              </a:rPr>
              <a:t>Decision to become an entrepreneur</a:t>
            </a:r>
          </a:p>
          <a:p>
            <a:pPr marL="0" indent="0">
              <a:spcBef>
                <a:spcPct val="50000"/>
              </a:spcBef>
              <a:buNone/>
            </a:pPr>
            <a:r>
              <a:rPr lang="en-US" b="1" dirty="0">
                <a:solidFill>
                  <a:schemeClr val="tx1"/>
                </a:solidFill>
              </a:rPr>
              <a:t>Step 2: </a:t>
            </a:r>
            <a:r>
              <a:rPr lang="en-US" dirty="0">
                <a:solidFill>
                  <a:schemeClr val="tx1"/>
                </a:solidFill>
              </a:rPr>
              <a:t>Developing successful business ideas</a:t>
            </a:r>
          </a:p>
          <a:p>
            <a:pPr marL="0" indent="0">
              <a:spcBef>
                <a:spcPct val="50000"/>
              </a:spcBef>
              <a:buNone/>
            </a:pPr>
            <a:r>
              <a:rPr lang="en-US" b="1" dirty="0">
                <a:solidFill>
                  <a:schemeClr val="tx1"/>
                </a:solidFill>
              </a:rPr>
              <a:t>Step 3: </a:t>
            </a:r>
            <a:r>
              <a:rPr lang="en-US" dirty="0">
                <a:solidFill>
                  <a:schemeClr val="tx1"/>
                </a:solidFill>
              </a:rPr>
              <a:t>Moving from an idea to an entrepreneurial firm</a:t>
            </a:r>
          </a:p>
          <a:p>
            <a:pPr marL="0" indent="0">
              <a:spcBef>
                <a:spcPct val="50000"/>
              </a:spcBef>
              <a:buNone/>
            </a:pPr>
            <a:r>
              <a:rPr lang="en-US" b="1" dirty="0">
                <a:solidFill>
                  <a:schemeClr val="tx1"/>
                </a:solidFill>
              </a:rPr>
              <a:t>Step 4: </a:t>
            </a:r>
            <a:r>
              <a:rPr lang="en-US" dirty="0">
                <a:solidFill>
                  <a:schemeClr val="tx1"/>
                </a:solidFill>
              </a:rPr>
              <a:t>Managing and growing the entrepreneurial firm</a:t>
            </a:r>
          </a:p>
        </p:txBody>
      </p:sp>
    </p:spTree>
    <p:extLst>
      <p:ext uri="{BB962C8B-B14F-4D97-AF65-F5344CB8AC3E}">
        <p14:creationId xmlns:p14="http://schemas.microsoft.com/office/powerpoint/2010/main" val="136399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1.9 Developing Skills for Your Career</a:t>
            </a:r>
          </a:p>
        </p:txBody>
      </p:sp>
      <p:sp>
        <p:nvSpPr>
          <p:cNvPr id="3" name="Content Placeholder 2"/>
          <p:cNvSpPr>
            <a:spLocks noGrp="1"/>
          </p:cNvSpPr>
          <p:nvPr>
            <p:ph sz="quarter" idx="13"/>
          </p:nvPr>
        </p:nvSpPr>
        <p:spPr>
          <a:xfrm>
            <a:off x="457200" y="1556325"/>
            <a:ext cx="8229600" cy="4756339"/>
          </a:xfrm>
        </p:spPr>
        <p:txBody>
          <a:bodyPr/>
          <a:lstStyle/>
          <a:p>
            <a:r>
              <a:rPr lang="en-US" dirty="0"/>
              <a:t>Business Ethics and Social Responsibility</a:t>
            </a:r>
          </a:p>
          <a:p>
            <a:pPr lvl="1"/>
            <a:r>
              <a:rPr lang="en-US" dirty="0"/>
              <a:t>Understand the importance of a strong ethical culture</a:t>
            </a:r>
          </a:p>
          <a:p>
            <a:r>
              <a:rPr lang="en-US" dirty="0"/>
              <a:t>Critical Thinking</a:t>
            </a:r>
          </a:p>
          <a:p>
            <a:pPr lvl="1"/>
            <a:r>
              <a:rPr lang="en-US" dirty="0"/>
              <a:t>Think critically about entrepreneurial success</a:t>
            </a:r>
          </a:p>
          <a:p>
            <a:pPr lvl="2"/>
            <a:r>
              <a:rPr lang="en-US" dirty="0"/>
              <a:t>What Went Wrong features</a:t>
            </a:r>
          </a:p>
          <a:p>
            <a:r>
              <a:rPr lang="en-US" dirty="0"/>
              <a:t>Collaboration</a:t>
            </a:r>
          </a:p>
          <a:p>
            <a:pPr lvl="1"/>
            <a:r>
              <a:rPr lang="en-US" dirty="0"/>
              <a:t>Collaborate to reach goals</a:t>
            </a:r>
          </a:p>
          <a:p>
            <a:pPr lvl="2"/>
            <a:r>
              <a:rPr lang="en-US" dirty="0"/>
              <a:t>Partnering for Success features</a:t>
            </a:r>
          </a:p>
          <a:p>
            <a:r>
              <a:rPr lang="en-US" dirty="0"/>
              <a:t>Data Literacy</a:t>
            </a:r>
          </a:p>
          <a:p>
            <a:pPr lvl="1"/>
            <a:r>
              <a:rPr lang="en-US" dirty="0"/>
              <a:t>Learn how to access and interpret data</a:t>
            </a:r>
          </a:p>
        </p:txBody>
      </p:sp>
    </p:spTree>
    <p:extLst>
      <p:ext uri="{BB962C8B-B14F-4D97-AF65-F5344CB8AC3E}">
        <p14:creationId xmlns:p14="http://schemas.microsoft.com/office/powerpoint/2010/main" val="9361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Entrepreneurship </a:t>
            </a:r>
            <a:r>
              <a:rPr lang="en-US" sz="2000" b="0" dirty="0"/>
              <a:t>(1 of 3)</a:t>
            </a:r>
          </a:p>
        </p:txBody>
      </p:sp>
      <p:sp>
        <p:nvSpPr>
          <p:cNvPr id="3" name="Content Placeholder 2"/>
          <p:cNvSpPr>
            <a:spLocks noGrp="1"/>
          </p:cNvSpPr>
          <p:nvPr>
            <p:ph sz="quarter" idx="13"/>
          </p:nvPr>
        </p:nvSpPr>
        <p:spPr>
          <a:xfrm>
            <a:off x="457200" y="1556327"/>
            <a:ext cx="7937653" cy="3280078"/>
          </a:xfrm>
        </p:spPr>
        <p:txBody>
          <a:bodyPr/>
          <a:lstStyle/>
          <a:p>
            <a:pPr marL="432" indent="0">
              <a:buNone/>
            </a:pPr>
            <a:r>
              <a:rPr lang="en-US" b="1" dirty="0">
                <a:solidFill>
                  <a:schemeClr val="tx1"/>
                </a:solidFill>
              </a:rPr>
              <a:t>There is tremendous interest in entrepreneurship in the United States and around the world.</a:t>
            </a:r>
          </a:p>
          <a:p>
            <a:r>
              <a:rPr lang="en-US" dirty="0">
                <a:solidFill>
                  <a:schemeClr val="tx1"/>
                </a:solidFill>
              </a:rPr>
              <a:t>According to a G</a:t>
            </a:r>
            <a:r>
              <a:rPr lang="en-US" sz="100" dirty="0">
                <a:solidFill>
                  <a:schemeClr val="tx1"/>
                </a:solidFill>
              </a:rPr>
              <a:t> </a:t>
            </a:r>
            <a:r>
              <a:rPr lang="en-US" dirty="0">
                <a:solidFill>
                  <a:schemeClr val="tx1"/>
                </a:solidFill>
              </a:rPr>
              <a:t>E</a:t>
            </a:r>
            <a:r>
              <a:rPr lang="en-US" sz="100" dirty="0">
                <a:solidFill>
                  <a:schemeClr val="tx1"/>
                </a:solidFill>
              </a:rPr>
              <a:t> </a:t>
            </a:r>
            <a:r>
              <a:rPr lang="en-US" dirty="0">
                <a:solidFill>
                  <a:schemeClr val="tx1"/>
                </a:solidFill>
              </a:rPr>
              <a:t>M study, one out of every six American adults is engaged actively in starting a business or is the owner/manager of a business that is less than three-and-a-half-years old.</a:t>
            </a:r>
          </a:p>
        </p:txBody>
      </p:sp>
    </p:spTree>
    <p:extLst>
      <p:ext uri="{BB962C8B-B14F-4D97-AF65-F5344CB8AC3E}">
        <p14:creationId xmlns:p14="http://schemas.microsoft.com/office/powerpoint/2010/main" val="204166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Entrepreneurship </a:t>
            </a:r>
            <a:r>
              <a:rPr lang="en-US" sz="2000" b="0" dirty="0"/>
              <a:t>(2 of 3)</a:t>
            </a:r>
          </a:p>
        </p:txBody>
      </p:sp>
      <p:sp>
        <p:nvSpPr>
          <p:cNvPr id="3" name="Content Placeholder 2"/>
          <p:cNvSpPr>
            <a:spLocks noGrp="1"/>
          </p:cNvSpPr>
          <p:nvPr>
            <p:ph sz="quarter" idx="13"/>
          </p:nvPr>
        </p:nvSpPr>
        <p:spPr>
          <a:xfrm>
            <a:off x="457200" y="1552575"/>
            <a:ext cx="1547870" cy="408427"/>
          </a:xfrm>
        </p:spPr>
        <p:txBody>
          <a:bodyPr/>
          <a:lstStyle/>
          <a:p>
            <a:r>
              <a:rPr lang="en-US" dirty="0"/>
              <a:t>Books</a:t>
            </a:r>
          </a:p>
        </p:txBody>
      </p:sp>
      <p:sp>
        <p:nvSpPr>
          <p:cNvPr id="4" name="Content Placeholder 3"/>
          <p:cNvSpPr>
            <a:spLocks noGrp="1"/>
          </p:cNvSpPr>
          <p:nvPr>
            <p:ph sz="quarter" idx="14"/>
          </p:nvPr>
        </p:nvSpPr>
        <p:spPr>
          <a:xfrm>
            <a:off x="457200" y="2033791"/>
            <a:ext cx="787706" cy="422969"/>
          </a:xfrm>
        </p:spPr>
        <p:txBody>
          <a:bodyPr/>
          <a:lstStyle/>
          <a:p>
            <a:pPr marL="486918" lvl="1" indent="0"/>
            <a:r>
              <a:rPr lang="en-US" dirty="0"/>
              <a:t> </a:t>
            </a:r>
            <a:r>
              <a:rPr lang="en-US" sz="100" dirty="0"/>
              <a:t> </a:t>
            </a:r>
          </a:p>
        </p:txBody>
      </p:sp>
      <p:sp>
        <p:nvSpPr>
          <p:cNvPr id="5" name="Text Placeholder 4"/>
          <p:cNvSpPr>
            <a:spLocks noGrp="1"/>
          </p:cNvSpPr>
          <p:nvPr>
            <p:ph type="body" sz="quarter" idx="15"/>
          </p:nvPr>
        </p:nvSpPr>
        <p:spPr>
          <a:xfrm>
            <a:off x="1311007" y="2033791"/>
            <a:ext cx="1916935" cy="422969"/>
          </a:xfrm>
        </p:spPr>
        <p:txBody>
          <a:bodyPr/>
          <a:lstStyle/>
          <a:p>
            <a:pPr marL="0" lvl="1" indent="0">
              <a:buNone/>
            </a:pPr>
            <a:r>
              <a:rPr lang="en-US" sz="2400" dirty="0">
                <a:latin typeface="+mn-lt"/>
                <a:hlinkClick r:id="rId2" tooltip="http://www.Amazon.com"/>
              </a:rPr>
              <a:t>Amazon.com</a:t>
            </a:r>
            <a:endParaRPr lang="en-US" sz="2400" dirty="0">
              <a:latin typeface="+mn-lt"/>
            </a:endParaRPr>
          </a:p>
        </p:txBody>
      </p:sp>
      <p:sp>
        <p:nvSpPr>
          <p:cNvPr id="6" name="Content Placeholder 5"/>
          <p:cNvSpPr>
            <a:spLocks noGrp="1"/>
          </p:cNvSpPr>
          <p:nvPr>
            <p:ph sz="quarter" idx="16"/>
          </p:nvPr>
        </p:nvSpPr>
        <p:spPr>
          <a:xfrm>
            <a:off x="3294043" y="2033791"/>
            <a:ext cx="4252511" cy="422969"/>
          </a:xfrm>
        </p:spPr>
        <p:txBody>
          <a:bodyPr/>
          <a:lstStyle/>
          <a:p>
            <a:pPr marL="0" lvl="1" indent="0">
              <a:buNone/>
            </a:pPr>
            <a:r>
              <a:rPr lang="en-US" sz="2400" dirty="0">
                <a:solidFill>
                  <a:schemeClr val="tx1"/>
                </a:solidFill>
                <a:latin typeface="+mn-lt"/>
              </a:rPr>
              <a:t>lists over 30,000 books about</a:t>
            </a:r>
          </a:p>
        </p:txBody>
      </p:sp>
      <p:sp>
        <p:nvSpPr>
          <p:cNvPr id="7" name="Content Placeholder 6"/>
          <p:cNvSpPr>
            <a:spLocks noGrp="1"/>
          </p:cNvSpPr>
          <p:nvPr>
            <p:ph sz="quarter" idx="17"/>
          </p:nvPr>
        </p:nvSpPr>
        <p:spPr>
          <a:xfrm>
            <a:off x="457200" y="2529550"/>
            <a:ext cx="7816467" cy="1205168"/>
          </a:xfrm>
        </p:spPr>
        <p:txBody>
          <a:bodyPr/>
          <a:lstStyle/>
          <a:p>
            <a:pPr marL="741600" lvl="1" indent="0">
              <a:buNone/>
            </a:pPr>
            <a:r>
              <a:rPr lang="en-US" sz="2400" dirty="0">
                <a:solidFill>
                  <a:schemeClr val="tx1"/>
                </a:solidFill>
                <a:latin typeface="+mn-lt"/>
              </a:rPr>
              <a:t>entrepreneurship, 60,000 focused on business startups, and over 100,000 books concerned with small businesses.</a:t>
            </a:r>
          </a:p>
        </p:txBody>
      </p:sp>
    </p:spTree>
    <p:extLst>
      <p:ext uri="{BB962C8B-B14F-4D97-AF65-F5344CB8AC3E}">
        <p14:creationId xmlns:p14="http://schemas.microsoft.com/office/powerpoint/2010/main" val="81159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Entrepreneurship </a:t>
            </a:r>
            <a:r>
              <a:rPr lang="en-US" sz="2000" b="0" dirty="0"/>
              <a:t>(3 of 3)</a:t>
            </a:r>
          </a:p>
        </p:txBody>
      </p:sp>
      <p:sp>
        <p:nvSpPr>
          <p:cNvPr id="3" name="Content Placeholder 2"/>
          <p:cNvSpPr>
            <a:spLocks noGrp="1"/>
          </p:cNvSpPr>
          <p:nvPr>
            <p:ph sz="quarter" idx="13"/>
          </p:nvPr>
        </p:nvSpPr>
        <p:spPr>
          <a:xfrm>
            <a:off x="457200" y="1556327"/>
            <a:ext cx="8229600" cy="3147875"/>
          </a:xfrm>
        </p:spPr>
        <p:txBody>
          <a:bodyPr/>
          <a:lstStyle/>
          <a:p>
            <a:r>
              <a:rPr lang="en-US" dirty="0">
                <a:solidFill>
                  <a:schemeClr val="tx1"/>
                </a:solidFill>
              </a:rPr>
              <a:t>Having a motivation to start and run a business is not enough</a:t>
            </a:r>
          </a:p>
          <a:p>
            <a:pPr lvl="1" indent="-283464"/>
            <a:r>
              <a:rPr lang="en-US" dirty="0">
                <a:solidFill>
                  <a:schemeClr val="tx1"/>
                </a:solidFill>
              </a:rPr>
              <a:t>Also need:</a:t>
            </a:r>
          </a:p>
          <a:p>
            <a:pPr lvl="2"/>
            <a:r>
              <a:rPr lang="en-US" dirty="0">
                <a:solidFill>
                  <a:schemeClr val="tx1"/>
                </a:solidFill>
              </a:rPr>
              <a:t>A solid business idea</a:t>
            </a:r>
          </a:p>
          <a:p>
            <a:pPr lvl="2"/>
            <a:r>
              <a:rPr lang="en-US" dirty="0">
                <a:solidFill>
                  <a:schemeClr val="tx1"/>
                </a:solidFill>
              </a:rPr>
              <a:t>Good financial management</a:t>
            </a:r>
          </a:p>
          <a:p>
            <a:pPr lvl="2"/>
            <a:r>
              <a:rPr lang="en-US" dirty="0">
                <a:solidFill>
                  <a:schemeClr val="tx1"/>
                </a:solidFill>
              </a:rPr>
              <a:t>Effective execution</a:t>
            </a:r>
          </a:p>
        </p:txBody>
      </p:sp>
    </p:spTree>
    <p:extLst>
      <p:ext uri="{BB962C8B-B14F-4D97-AF65-F5344CB8AC3E}">
        <p14:creationId xmlns:p14="http://schemas.microsoft.com/office/powerpoint/2010/main" val="59758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Entrepreneurship? </a:t>
            </a:r>
            <a:r>
              <a:rPr lang="en-US" sz="2000" b="0" dirty="0"/>
              <a:t>(1 of 3)</a:t>
            </a:r>
          </a:p>
        </p:txBody>
      </p:sp>
      <p:sp>
        <p:nvSpPr>
          <p:cNvPr id="3" name="Content Placeholder 2"/>
          <p:cNvSpPr>
            <a:spLocks noGrp="1"/>
          </p:cNvSpPr>
          <p:nvPr>
            <p:ph sz="quarter" idx="13"/>
          </p:nvPr>
        </p:nvSpPr>
        <p:spPr>
          <a:xfrm>
            <a:off x="457200" y="1556327"/>
            <a:ext cx="8229600" cy="3258044"/>
          </a:xfrm>
        </p:spPr>
        <p:txBody>
          <a:bodyPr/>
          <a:lstStyle/>
          <a:p>
            <a:r>
              <a:rPr lang="en-US" dirty="0">
                <a:solidFill>
                  <a:schemeClr val="tx1"/>
                </a:solidFill>
              </a:rPr>
              <a:t>Entrepreneurship is the process by which individuals pursue opportunities without regard to resources they currently control.</a:t>
            </a:r>
          </a:p>
          <a:p>
            <a:pPr lvl="1"/>
            <a:r>
              <a:rPr lang="en-US" dirty="0">
                <a:solidFill>
                  <a:schemeClr val="tx1"/>
                </a:solidFill>
              </a:rPr>
              <a:t>Entrepreneurs assemble and then integrate all the resources needed</a:t>
            </a:r>
            <a:r>
              <a:rPr lang="en-US" dirty="0">
                <a:solidFill>
                  <a:schemeClr val="tx1"/>
                </a:solidFill>
                <a:cs typeface="Arial" panose="020B0604020202020204" pitchFamily="34" charset="0"/>
              </a:rPr>
              <a:t>—</a:t>
            </a:r>
            <a:r>
              <a:rPr lang="en-US" dirty="0">
                <a:solidFill>
                  <a:schemeClr val="tx1"/>
                </a:solidFill>
              </a:rPr>
              <a:t>the money, the people, the business model, the strategy</a:t>
            </a:r>
            <a:r>
              <a:rPr lang="en-US" dirty="0">
                <a:solidFill>
                  <a:schemeClr val="tx1"/>
                </a:solidFill>
                <a:cs typeface="Arial" panose="020B0604020202020204" pitchFamily="34" charset="0"/>
              </a:rPr>
              <a:t>—</a:t>
            </a:r>
            <a:r>
              <a:rPr lang="en-US" dirty="0">
                <a:solidFill>
                  <a:schemeClr val="tx1"/>
                </a:solidFill>
              </a:rPr>
              <a:t>to transform an invention or an idea into a viable business.</a:t>
            </a:r>
          </a:p>
        </p:txBody>
      </p:sp>
    </p:spTree>
    <p:extLst>
      <p:ext uri="{BB962C8B-B14F-4D97-AF65-F5344CB8AC3E}">
        <p14:creationId xmlns:p14="http://schemas.microsoft.com/office/powerpoint/2010/main" val="199359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Entrepreneurship? </a:t>
            </a:r>
            <a:r>
              <a:rPr lang="en-US" sz="2000" b="0" dirty="0"/>
              <a:t>(2 of 3)</a:t>
            </a:r>
          </a:p>
        </p:txBody>
      </p:sp>
      <p:sp>
        <p:nvSpPr>
          <p:cNvPr id="3" name="Content Placeholder 2"/>
          <p:cNvSpPr>
            <a:spLocks noGrp="1"/>
          </p:cNvSpPr>
          <p:nvPr>
            <p:ph sz="quarter" idx="13"/>
          </p:nvPr>
        </p:nvSpPr>
        <p:spPr>
          <a:xfrm>
            <a:off x="457200" y="1556327"/>
            <a:ext cx="8003754" cy="3632618"/>
          </a:xfrm>
        </p:spPr>
        <p:txBody>
          <a:bodyPr/>
          <a:lstStyle/>
          <a:p>
            <a:r>
              <a:rPr lang="en-US" dirty="0">
                <a:solidFill>
                  <a:schemeClr val="tx1"/>
                </a:solidFill>
              </a:rPr>
              <a:t>Corporate Entrepreneurship</a:t>
            </a:r>
          </a:p>
          <a:p>
            <a:pPr lvl="1"/>
            <a:r>
              <a:rPr lang="en-US" dirty="0">
                <a:solidFill>
                  <a:schemeClr val="tx1"/>
                </a:solidFill>
              </a:rPr>
              <a:t>Is the conceptualization of entrepreneurship at the firm level.</a:t>
            </a:r>
          </a:p>
          <a:p>
            <a:pPr lvl="2"/>
            <a:r>
              <a:rPr lang="en-US" dirty="0">
                <a:solidFill>
                  <a:schemeClr val="tx1"/>
                </a:solidFill>
              </a:rPr>
              <a:t>All firms fall along a conceptual continuum that ranges from highly conservative to highly entrepreneurial.</a:t>
            </a:r>
          </a:p>
          <a:p>
            <a:pPr lvl="3"/>
            <a:r>
              <a:rPr lang="en-US" dirty="0">
                <a:solidFill>
                  <a:schemeClr val="tx1"/>
                </a:solidFill>
              </a:rPr>
              <a:t>The position of a firm on this continuum is referred to as its entrepreneurial intensity.</a:t>
            </a:r>
          </a:p>
        </p:txBody>
      </p:sp>
    </p:spTree>
    <p:extLst>
      <p:ext uri="{BB962C8B-B14F-4D97-AF65-F5344CB8AC3E}">
        <p14:creationId xmlns:p14="http://schemas.microsoft.com/office/powerpoint/2010/main" val="25844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Entrepreneurship? </a:t>
            </a:r>
            <a:r>
              <a:rPr lang="en-US" sz="2000" b="0" dirty="0"/>
              <a:t>(3 of 3)</a:t>
            </a:r>
          </a:p>
        </p:txBody>
      </p:sp>
      <p:sp>
        <p:nvSpPr>
          <p:cNvPr id="4" name="Content Placeholder 3"/>
          <p:cNvSpPr>
            <a:spLocks noGrp="1"/>
          </p:cNvSpPr>
          <p:nvPr>
            <p:ph sz="quarter" idx="13"/>
          </p:nvPr>
        </p:nvSpPr>
        <p:spPr>
          <a:xfrm>
            <a:off x="457200" y="1556327"/>
            <a:ext cx="3464805" cy="2267528"/>
          </a:xfrm>
        </p:spPr>
        <p:txBody>
          <a:bodyPr/>
          <a:lstStyle/>
          <a:p>
            <a:pPr>
              <a:buNone/>
            </a:pPr>
            <a:r>
              <a:rPr lang="en-US" b="1" dirty="0">
                <a:solidFill>
                  <a:schemeClr val="tx1"/>
                </a:solidFill>
              </a:rPr>
              <a:t>Entrepreneurial Firms</a:t>
            </a:r>
          </a:p>
          <a:p>
            <a:r>
              <a:rPr lang="en-US" dirty="0">
                <a:solidFill>
                  <a:schemeClr val="tx1"/>
                </a:solidFill>
              </a:rPr>
              <a:t>Proactive</a:t>
            </a:r>
          </a:p>
          <a:p>
            <a:r>
              <a:rPr lang="en-US" dirty="0">
                <a:solidFill>
                  <a:schemeClr val="tx1"/>
                </a:solidFill>
              </a:rPr>
              <a:t>Innovative</a:t>
            </a:r>
          </a:p>
          <a:p>
            <a:r>
              <a:rPr lang="en-US" dirty="0">
                <a:solidFill>
                  <a:schemeClr val="tx1"/>
                </a:solidFill>
              </a:rPr>
              <a:t>Risk taking</a:t>
            </a:r>
          </a:p>
        </p:txBody>
      </p:sp>
      <p:sp>
        <p:nvSpPr>
          <p:cNvPr id="5" name="Content Placeholder 4"/>
          <p:cNvSpPr>
            <a:spLocks noGrp="1"/>
          </p:cNvSpPr>
          <p:nvPr>
            <p:ph sz="quarter" idx="14"/>
          </p:nvPr>
        </p:nvSpPr>
        <p:spPr>
          <a:xfrm>
            <a:off x="4572000" y="1556328"/>
            <a:ext cx="3822853" cy="2519914"/>
          </a:xfrm>
        </p:spPr>
        <p:txBody>
          <a:bodyPr/>
          <a:lstStyle/>
          <a:p>
            <a:pPr>
              <a:buNone/>
            </a:pPr>
            <a:r>
              <a:rPr lang="en-US" b="1" dirty="0">
                <a:solidFill>
                  <a:schemeClr val="tx1"/>
                </a:solidFill>
              </a:rPr>
              <a:t>Conservative Firms</a:t>
            </a:r>
          </a:p>
          <a:p>
            <a:r>
              <a:rPr lang="en-US" dirty="0">
                <a:solidFill>
                  <a:schemeClr val="tx1"/>
                </a:solidFill>
              </a:rPr>
              <a:t>Take a more </a:t>
            </a:r>
            <a:r>
              <a:rPr lang="en-US" altLang="en-US" dirty="0">
                <a:solidFill>
                  <a:schemeClr val="tx1"/>
                </a:solidFill>
              </a:rPr>
              <a:t>“</a:t>
            </a:r>
            <a:r>
              <a:rPr lang="en-US" dirty="0">
                <a:solidFill>
                  <a:schemeClr val="tx1"/>
                </a:solidFill>
              </a:rPr>
              <a:t>wait and see</a:t>
            </a:r>
            <a:r>
              <a:rPr lang="en-US" altLang="en-US" dirty="0">
                <a:solidFill>
                  <a:schemeClr val="tx1"/>
                </a:solidFill>
              </a:rPr>
              <a:t>” </a:t>
            </a:r>
            <a:r>
              <a:rPr lang="en-US" dirty="0">
                <a:solidFill>
                  <a:schemeClr val="tx1"/>
                </a:solidFill>
              </a:rPr>
              <a:t>posture</a:t>
            </a:r>
          </a:p>
          <a:p>
            <a:r>
              <a:rPr lang="en-US" dirty="0">
                <a:solidFill>
                  <a:schemeClr val="tx1"/>
                </a:solidFill>
              </a:rPr>
              <a:t>Less innovative</a:t>
            </a:r>
          </a:p>
          <a:p>
            <a:r>
              <a:rPr lang="en-US" dirty="0">
                <a:solidFill>
                  <a:schemeClr val="tx1"/>
                </a:solidFill>
              </a:rPr>
              <a:t>Risk averse</a:t>
            </a:r>
          </a:p>
        </p:txBody>
      </p:sp>
    </p:spTree>
    <p:extLst>
      <p:ext uri="{BB962C8B-B14F-4D97-AF65-F5344CB8AC3E}">
        <p14:creationId xmlns:p14="http://schemas.microsoft.com/office/powerpoint/2010/main" val="164962284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151005</TotalTime>
  <Words>2476</Words>
  <Application>Microsoft Office PowerPoint</Application>
  <PresentationFormat>On-screen Show (4:3)</PresentationFormat>
  <Paragraphs>224</Paragraphs>
  <Slides>32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Noto Sans Symbols</vt:lpstr>
      <vt:lpstr>Sakkal Majalla</vt:lpstr>
      <vt:lpstr>Arial</vt:lpstr>
      <vt:lpstr>Verdana</vt:lpstr>
      <vt:lpstr>Times New Roman</vt:lpstr>
      <vt:lpstr>USHE</vt:lpstr>
      <vt:lpstr>USHE_slide options</vt:lpstr>
      <vt:lpstr>Entrepreneurship: Successfully Launching New Ventures</vt:lpstr>
      <vt:lpstr>Learning Objectives (1 of 2)</vt:lpstr>
      <vt:lpstr>Learning Objectives (2 of 2)</vt:lpstr>
      <vt:lpstr>Introduction to Entrepreneurship (1 of 3)</vt:lpstr>
      <vt:lpstr>Introduction to Entrepreneurship (2 of 3)</vt:lpstr>
      <vt:lpstr>Introduction to Entrepreneurship (3 of 3)</vt:lpstr>
      <vt:lpstr>1.1 What Is Entrepreneurship? (1 of 3)</vt:lpstr>
      <vt:lpstr>1.1 What Is Entrepreneurship? (2 of 3)</vt:lpstr>
      <vt:lpstr>1.1 What Is Entrepreneurship? (3 of 3)</vt:lpstr>
      <vt:lpstr>1.2 Why Do People Become Entrepreneurs?</vt:lpstr>
      <vt:lpstr>1.3 Characteristics of Successful Entrepreneurs (1 of 2)</vt:lpstr>
      <vt:lpstr>Figure 1.1 Four Primary Characteristics of Successful Entrepreneurs</vt:lpstr>
      <vt:lpstr>1.3 Characteristics of Successful Entrepreneurs (2 of 2)</vt:lpstr>
      <vt:lpstr>1.4 Common Myths About Entrepreneurs (1 of 6)</vt:lpstr>
      <vt:lpstr>1.4 Common Myths About Entrepreneurs (2 of 6)</vt:lpstr>
      <vt:lpstr>1.4 Common Myths About Entrepreneurs (3 of 6)</vt:lpstr>
      <vt:lpstr>1.4 Common Myths About Entrepreneurs (4 of 6)</vt:lpstr>
      <vt:lpstr>1.4 Common Myths About Entrepreneurs (5 of 6)</vt:lpstr>
      <vt:lpstr>Table 1.4 Age Distribution of New Entrepreneurs</vt:lpstr>
      <vt:lpstr>1.4 Common Myths About Entrepreneurs (6 of 6)</vt:lpstr>
      <vt:lpstr>Figure 1.2 Types of Startup Firms</vt:lpstr>
      <vt:lpstr>1.6 Who Is the Entrepreneur? (1 of 5)</vt:lpstr>
      <vt:lpstr>1.6 Who Is the Entrepreneur? (2 of 5)</vt:lpstr>
      <vt:lpstr>1.6 Who Is the Entrepreneur? (3 of 5)</vt:lpstr>
      <vt:lpstr>1.6 Who Is the Entrepreneur? (4 of 5)</vt:lpstr>
      <vt:lpstr>1.6 Who Is the Entrepreneur? (5 of 5)</vt:lpstr>
      <vt:lpstr>1.7 The Positive Effects of Entrepreneurship and Entrepreneurial Firms (1 of 3)</vt:lpstr>
      <vt:lpstr>1.7 The Positive Effects of Entrepreneurship and Entrepreneurial Firms (2 of 3)</vt:lpstr>
      <vt:lpstr>1.7 The Positive Effects of Entrepreneurship and Entrepreneurial Firms (3 of 3)</vt:lpstr>
      <vt:lpstr>1.8 The Entrepreneurial Process</vt:lpstr>
      <vt:lpstr>1.9 Developing Skills for Your Career</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Successfully Launching New Ventures, Seventh Edition, Chapter 1, Introduction to Entrepreneurship</dc:title>
  <dc:subject>Business</dc:subject>
  <dc:creator>Barringer/Ireland</dc:creator>
  <cp:keywords>Entrepreneurship</cp:keywords>
  <dc:description>This presentation contains the hyperlinks; Additional author contents are available on the Notes Pane; Long description alt-text is inserted in the notes pane.</dc:description>
  <cp:lastModifiedBy>skhand87 skhand87</cp:lastModifiedBy>
  <cp:revision>2191</cp:revision>
  <dcterms:modified xsi:type="dcterms:W3CDTF">2026-03-28T17:32:54Z</dcterms:modified>
</cp:coreProperties>
</file>