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8C227D"/>
    <a:srgbClr val="7F0113"/>
    <a:srgbClr val="88267C"/>
    <a:srgbClr val="FF66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66992A-C27A-48F5-B61A-C1427EBC1A04}" type="doc">
      <dgm:prSet loTypeId="urn:microsoft.com/office/officeart/2005/8/layout/radial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B9A83F-CC08-48AE-B865-5BFEB760F5DE}">
      <dgm:prSet phldrT="[Text]" custT="1"/>
      <dgm:spPr/>
      <dgm:t>
        <a:bodyPr/>
        <a:lstStyle/>
        <a:p>
          <a:r>
            <a:rPr lang="th-TH" sz="28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องค์ประกอบภาพลักษณ์องค์การ</a:t>
          </a:r>
          <a:endParaRPr lang="en-US" sz="2800" dirty="0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8B58C78F-C3A3-4700-8829-7DE703C5F983}" type="parTrans" cxnId="{97A3E924-4899-42DD-AEF5-DC1582746E8C}">
      <dgm:prSet/>
      <dgm:spPr/>
      <dgm:t>
        <a:bodyPr/>
        <a:lstStyle/>
        <a:p>
          <a:endParaRPr lang="en-US"/>
        </a:p>
      </dgm:t>
    </dgm:pt>
    <dgm:pt modelId="{7CD65E25-0720-4DF4-961E-CB5EA8491F8B}" type="sibTrans" cxnId="{97A3E924-4899-42DD-AEF5-DC1582746E8C}">
      <dgm:prSet/>
      <dgm:spPr/>
      <dgm:t>
        <a:bodyPr/>
        <a:lstStyle/>
        <a:p>
          <a:endParaRPr lang="en-US"/>
        </a:p>
      </dgm:t>
    </dgm:pt>
    <dgm:pt modelId="{0694512A-09E5-447D-A4DA-979CC4BA3590}">
      <dgm:prSet phldrT="[Text]"/>
      <dgm:spPr/>
      <dgm:t>
        <a:bodyPr/>
        <a:lstStyle/>
        <a:p>
          <a:r>
            <a:rPr lang="th-TH" dirty="0" smtClean="0"/>
            <a:t>อาคาร สถานที่ สิ่งแวดล้อม</a:t>
          </a:r>
          <a:endParaRPr lang="en-US" dirty="0"/>
        </a:p>
      </dgm:t>
    </dgm:pt>
    <dgm:pt modelId="{3B83E35E-096C-4642-9E78-B5BF72D3D291}" type="parTrans" cxnId="{DEC7EC90-0688-4264-9C26-F796D27A87F2}">
      <dgm:prSet/>
      <dgm:spPr/>
      <dgm:t>
        <a:bodyPr/>
        <a:lstStyle/>
        <a:p>
          <a:endParaRPr lang="en-US"/>
        </a:p>
      </dgm:t>
    </dgm:pt>
    <dgm:pt modelId="{D9FA18D3-EE35-4186-A81D-4BD9C0DE5A4B}" type="sibTrans" cxnId="{DEC7EC90-0688-4264-9C26-F796D27A87F2}">
      <dgm:prSet/>
      <dgm:spPr/>
      <dgm:t>
        <a:bodyPr/>
        <a:lstStyle/>
        <a:p>
          <a:endParaRPr lang="en-US"/>
        </a:p>
      </dgm:t>
    </dgm:pt>
    <dgm:pt modelId="{7F4B48EF-5315-4E93-8058-3CB233C66E4D}">
      <dgm:prSet phldrT="[Text]"/>
      <dgm:spPr/>
      <dgm:t>
        <a:bodyPr/>
        <a:lstStyle/>
        <a:p>
          <a:r>
            <a:rPr lang="th-TH" dirty="0" smtClean="0"/>
            <a:t>พฤติกรรมของคนในองค์กร</a:t>
          </a:r>
          <a:endParaRPr lang="en-US" dirty="0"/>
        </a:p>
      </dgm:t>
    </dgm:pt>
    <dgm:pt modelId="{DEB0BA32-FEE5-4186-82D0-BC929BFAEBFB}" type="parTrans" cxnId="{8D4FD4C8-83B2-4BBF-9704-9DE736A768A3}">
      <dgm:prSet/>
      <dgm:spPr/>
      <dgm:t>
        <a:bodyPr/>
        <a:lstStyle/>
        <a:p>
          <a:endParaRPr lang="en-US"/>
        </a:p>
      </dgm:t>
    </dgm:pt>
    <dgm:pt modelId="{679DA199-C0E2-4EAF-9B09-273DA0F351FE}" type="sibTrans" cxnId="{8D4FD4C8-83B2-4BBF-9704-9DE736A768A3}">
      <dgm:prSet/>
      <dgm:spPr/>
      <dgm:t>
        <a:bodyPr/>
        <a:lstStyle/>
        <a:p>
          <a:endParaRPr lang="en-US"/>
        </a:p>
      </dgm:t>
    </dgm:pt>
    <dgm:pt modelId="{BA8F7B5F-187A-4595-8445-9AD0073B5665}">
      <dgm:prSet phldrT="[Text]"/>
      <dgm:spPr/>
      <dgm:t>
        <a:bodyPr/>
        <a:lstStyle/>
        <a:p>
          <a:r>
            <a:rPr lang="th-TH" dirty="0" smtClean="0"/>
            <a:t>การบริการ</a:t>
          </a:r>
          <a:endParaRPr lang="en-US" dirty="0"/>
        </a:p>
      </dgm:t>
    </dgm:pt>
    <dgm:pt modelId="{32FD9F7C-E18A-437A-84F5-D55278491E8F}" type="parTrans" cxnId="{8BE2C6D0-5441-440B-8AFD-D76405FF85A4}">
      <dgm:prSet/>
      <dgm:spPr/>
      <dgm:t>
        <a:bodyPr/>
        <a:lstStyle/>
        <a:p>
          <a:endParaRPr lang="en-US"/>
        </a:p>
      </dgm:t>
    </dgm:pt>
    <dgm:pt modelId="{FD03E704-2FCB-4D5C-B40D-A0478772A4C9}" type="sibTrans" cxnId="{8BE2C6D0-5441-440B-8AFD-D76405FF85A4}">
      <dgm:prSet/>
      <dgm:spPr/>
      <dgm:t>
        <a:bodyPr/>
        <a:lstStyle/>
        <a:p>
          <a:endParaRPr lang="en-US"/>
        </a:p>
      </dgm:t>
    </dgm:pt>
    <dgm:pt modelId="{167B231E-A328-4A5B-B9D3-FCFCAC885C39}">
      <dgm:prSet phldrT="[Text]"/>
      <dgm:spPr/>
      <dgm:t>
        <a:bodyPr/>
        <a:lstStyle/>
        <a:p>
          <a:r>
            <a:rPr lang="th-TH" dirty="0" smtClean="0"/>
            <a:t>ความซื่อตรง จริงใจ</a:t>
          </a:r>
          <a:endParaRPr lang="en-US" dirty="0"/>
        </a:p>
      </dgm:t>
    </dgm:pt>
    <dgm:pt modelId="{7051554B-D9C5-40A2-A8F6-034FDA0E10C3}" type="parTrans" cxnId="{95D64E8C-4EAC-4CC3-9723-0F4F5F6FE299}">
      <dgm:prSet/>
      <dgm:spPr/>
      <dgm:t>
        <a:bodyPr/>
        <a:lstStyle/>
        <a:p>
          <a:endParaRPr lang="en-US"/>
        </a:p>
      </dgm:t>
    </dgm:pt>
    <dgm:pt modelId="{4D52FB66-E648-4132-954A-7160A0EA8387}" type="sibTrans" cxnId="{95D64E8C-4EAC-4CC3-9723-0F4F5F6FE299}">
      <dgm:prSet/>
      <dgm:spPr/>
      <dgm:t>
        <a:bodyPr/>
        <a:lstStyle/>
        <a:p>
          <a:endParaRPr lang="en-US"/>
        </a:p>
      </dgm:t>
    </dgm:pt>
    <dgm:pt modelId="{A9869A7F-4A6D-4DFB-ABCF-16CFDB433DA5}">
      <dgm:prSet/>
      <dgm:spPr/>
      <dgm:t>
        <a:bodyPr/>
        <a:lstStyle/>
        <a:p>
          <a:r>
            <a:rPr lang="th-TH" dirty="0" smtClean="0"/>
            <a:t>ความสามัคคี</a:t>
          </a:r>
          <a:endParaRPr lang="en-US" dirty="0"/>
        </a:p>
      </dgm:t>
    </dgm:pt>
    <dgm:pt modelId="{EFD15AFE-46FE-43D5-8FCB-C1976A82B2AF}" type="parTrans" cxnId="{B6864807-3BEB-4B89-B90D-41387816E9D1}">
      <dgm:prSet/>
      <dgm:spPr/>
      <dgm:t>
        <a:bodyPr/>
        <a:lstStyle/>
        <a:p>
          <a:endParaRPr lang="en-US"/>
        </a:p>
      </dgm:t>
    </dgm:pt>
    <dgm:pt modelId="{28C00F5E-45FA-4672-B0A9-CD8B3BEE72F2}" type="sibTrans" cxnId="{B6864807-3BEB-4B89-B90D-41387816E9D1}">
      <dgm:prSet/>
      <dgm:spPr/>
      <dgm:t>
        <a:bodyPr/>
        <a:lstStyle/>
        <a:p>
          <a:endParaRPr lang="en-US"/>
        </a:p>
      </dgm:t>
    </dgm:pt>
    <dgm:pt modelId="{2639A0EC-63FC-461A-BB6A-F2992D71D5D9}">
      <dgm:prSet/>
      <dgm:spPr/>
      <dgm:t>
        <a:bodyPr/>
        <a:lstStyle/>
        <a:p>
          <a:r>
            <a:rPr lang="th-TH" dirty="0" smtClean="0"/>
            <a:t>ศิลปะ รสนิยม</a:t>
          </a:r>
          <a:endParaRPr lang="en-US" dirty="0"/>
        </a:p>
      </dgm:t>
    </dgm:pt>
    <dgm:pt modelId="{EA7314A6-31DA-436C-91D5-30EADB0C5D26}" type="parTrans" cxnId="{93407448-A602-4890-9B3E-29743E7FDF54}">
      <dgm:prSet/>
      <dgm:spPr/>
      <dgm:t>
        <a:bodyPr/>
        <a:lstStyle/>
        <a:p>
          <a:endParaRPr lang="en-US"/>
        </a:p>
      </dgm:t>
    </dgm:pt>
    <dgm:pt modelId="{1E1C1BF5-F808-4B27-ACE7-222DDB6ABB4C}" type="sibTrans" cxnId="{93407448-A602-4890-9B3E-29743E7FDF54}">
      <dgm:prSet/>
      <dgm:spPr/>
      <dgm:t>
        <a:bodyPr/>
        <a:lstStyle/>
        <a:p>
          <a:endParaRPr lang="en-US"/>
        </a:p>
      </dgm:t>
    </dgm:pt>
    <dgm:pt modelId="{F928DCA3-8619-486F-943C-4549E2DE725B}">
      <dgm:prSet/>
      <dgm:spPr/>
      <dgm:t>
        <a:bodyPr/>
        <a:lstStyle/>
        <a:p>
          <a:r>
            <a:rPr lang="th-TH" dirty="0" smtClean="0"/>
            <a:t>บทบาทในสังคม</a:t>
          </a:r>
          <a:endParaRPr lang="en-US" dirty="0"/>
        </a:p>
      </dgm:t>
    </dgm:pt>
    <dgm:pt modelId="{9F54DBC1-BE61-4F2F-B26D-711BDC33AAD1}" type="parTrans" cxnId="{1726CE84-3E57-424A-A8DF-9534FF710606}">
      <dgm:prSet/>
      <dgm:spPr/>
      <dgm:t>
        <a:bodyPr/>
        <a:lstStyle/>
        <a:p>
          <a:endParaRPr lang="en-US"/>
        </a:p>
      </dgm:t>
    </dgm:pt>
    <dgm:pt modelId="{AB9043F4-C6A4-41C4-9DE1-E440A47502E6}" type="sibTrans" cxnId="{1726CE84-3E57-424A-A8DF-9534FF710606}">
      <dgm:prSet/>
      <dgm:spPr/>
      <dgm:t>
        <a:bodyPr/>
        <a:lstStyle/>
        <a:p>
          <a:endParaRPr lang="en-US"/>
        </a:p>
      </dgm:t>
    </dgm:pt>
    <dgm:pt modelId="{1F53F592-C1B0-4098-B5AE-72ADA9BA6D2A}">
      <dgm:prSet/>
      <dgm:spPr/>
      <dgm:t>
        <a:bodyPr/>
        <a:lstStyle/>
        <a:p>
          <a:r>
            <a:rPr lang="th-TH" dirty="0" smtClean="0"/>
            <a:t>การเสนอบริการที่แปลกใหม่เสมอ</a:t>
          </a:r>
          <a:endParaRPr lang="en-US" dirty="0"/>
        </a:p>
      </dgm:t>
    </dgm:pt>
    <dgm:pt modelId="{BDE526B6-3C4B-4416-BE83-ECB463F43217}" type="parTrans" cxnId="{C29728A3-8CA1-43DF-9F68-06143A9035B5}">
      <dgm:prSet/>
      <dgm:spPr/>
      <dgm:t>
        <a:bodyPr/>
        <a:lstStyle/>
        <a:p>
          <a:endParaRPr lang="en-US"/>
        </a:p>
      </dgm:t>
    </dgm:pt>
    <dgm:pt modelId="{D8590E9F-F21F-466C-A4E0-D09DBAE87731}" type="sibTrans" cxnId="{C29728A3-8CA1-43DF-9F68-06143A9035B5}">
      <dgm:prSet/>
      <dgm:spPr/>
      <dgm:t>
        <a:bodyPr/>
        <a:lstStyle/>
        <a:p>
          <a:endParaRPr lang="en-US"/>
        </a:p>
      </dgm:t>
    </dgm:pt>
    <dgm:pt modelId="{47BD2BC2-D732-4C72-82CE-ADAB8DB4E23C}">
      <dgm:prSet/>
      <dgm:spPr/>
      <dgm:t>
        <a:bodyPr/>
        <a:lstStyle/>
        <a:p>
          <a:r>
            <a:rPr lang="th-TH" dirty="0" smtClean="0"/>
            <a:t>การแสดงออกว่าทำประโยชน์ต่อสังคม</a:t>
          </a:r>
          <a:endParaRPr lang="en-US" dirty="0"/>
        </a:p>
      </dgm:t>
    </dgm:pt>
    <dgm:pt modelId="{21F4628C-EED6-42C4-A49E-47538FFCAB5A}" type="parTrans" cxnId="{A641573E-F053-4427-AEF9-D0592079C09F}">
      <dgm:prSet/>
      <dgm:spPr/>
      <dgm:t>
        <a:bodyPr/>
        <a:lstStyle/>
        <a:p>
          <a:endParaRPr lang="en-US"/>
        </a:p>
      </dgm:t>
    </dgm:pt>
    <dgm:pt modelId="{0A3AB68E-F6AE-4BEB-A3D4-50F46A6CCAAE}" type="sibTrans" cxnId="{A641573E-F053-4427-AEF9-D0592079C09F}">
      <dgm:prSet/>
      <dgm:spPr/>
      <dgm:t>
        <a:bodyPr/>
        <a:lstStyle/>
        <a:p>
          <a:endParaRPr lang="en-US"/>
        </a:p>
      </dgm:t>
    </dgm:pt>
    <dgm:pt modelId="{F97D0383-93B0-4FE9-9572-21357D2FC14B}" type="pres">
      <dgm:prSet presAssocID="{FF66992A-C27A-48F5-B61A-C1427EBC1A0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682DF77-789E-4B19-9F48-B6C4F8F9A7E5}" type="pres">
      <dgm:prSet presAssocID="{FF66992A-C27A-48F5-B61A-C1427EBC1A04}" presName="radial" presStyleCnt="0">
        <dgm:presLayoutVars>
          <dgm:animLvl val="ctr"/>
        </dgm:presLayoutVars>
      </dgm:prSet>
      <dgm:spPr/>
    </dgm:pt>
    <dgm:pt modelId="{A5282D47-DDC3-4CA9-BDB3-DF228E6D943C}" type="pres">
      <dgm:prSet presAssocID="{A7B9A83F-CC08-48AE-B865-5BFEB760F5DE}" presName="centerShape" presStyleLbl="vennNode1" presStyleIdx="0" presStyleCnt="10" custScaleX="75367" custScaleY="46276"/>
      <dgm:spPr/>
      <dgm:t>
        <a:bodyPr/>
        <a:lstStyle/>
        <a:p>
          <a:endParaRPr lang="en-US"/>
        </a:p>
      </dgm:t>
    </dgm:pt>
    <dgm:pt modelId="{9823D9A2-DA1B-4771-8B7C-5A89CF2C0926}" type="pres">
      <dgm:prSet presAssocID="{0694512A-09E5-447D-A4DA-979CC4BA3590}" presName="node" presStyleLbl="vennNode1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6FB3AC-4265-4DB1-87CB-8E5E656CAA2A}" type="pres">
      <dgm:prSet presAssocID="{A9869A7F-4A6D-4DFB-ABCF-16CFDB433DA5}" presName="node" presStyleLbl="vennNode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8B9B13-F80F-4D19-9417-D6858F1D9041}" type="pres">
      <dgm:prSet presAssocID="{F928DCA3-8619-486F-943C-4549E2DE725B}" presName="node" presStyleLbl="vennNode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C774C9-83B3-410E-86E6-DDA0DB8E63BA}" type="pres">
      <dgm:prSet presAssocID="{1F53F592-C1B0-4098-B5AE-72ADA9BA6D2A}" presName="node" presStyleLbl="venn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102E5A-925E-4F9F-ACFB-BF0BF7F81DBB}" type="pres">
      <dgm:prSet presAssocID="{47BD2BC2-D732-4C72-82CE-ADAB8DB4E23C}" presName="node" presStyleLbl="venn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868E21-D116-4123-A1FC-DFD4002C66DC}" type="pres">
      <dgm:prSet presAssocID="{2639A0EC-63FC-461A-BB6A-F2992D71D5D9}" presName="node" presStyleLbl="venn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6D8933-F92F-4A3D-B124-D06033AB2ECF}" type="pres">
      <dgm:prSet presAssocID="{7F4B48EF-5315-4E93-8058-3CB233C66E4D}" presName="node" presStyleLbl="venn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21A820-2724-48E8-8762-9AC58198FB4F}" type="pres">
      <dgm:prSet presAssocID="{BA8F7B5F-187A-4595-8445-9AD0073B5665}" presName="node" presStyleLbl="venn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C7FAF6-3EB0-4492-8079-9B8E62F53723}" type="pres">
      <dgm:prSet presAssocID="{167B231E-A328-4A5B-B9D3-FCFCAC885C39}" presName="node" presStyleLbl="venn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7A3E924-4899-42DD-AEF5-DC1582746E8C}" srcId="{FF66992A-C27A-48F5-B61A-C1427EBC1A04}" destId="{A7B9A83F-CC08-48AE-B865-5BFEB760F5DE}" srcOrd="0" destOrd="0" parTransId="{8B58C78F-C3A3-4700-8829-7DE703C5F983}" sibTransId="{7CD65E25-0720-4DF4-961E-CB5EA8491F8B}"/>
    <dgm:cxn modelId="{0245E677-25F6-435B-B060-2B982075A615}" type="presOf" srcId="{1F53F592-C1B0-4098-B5AE-72ADA9BA6D2A}" destId="{1CC774C9-83B3-410E-86E6-DDA0DB8E63BA}" srcOrd="0" destOrd="0" presId="urn:microsoft.com/office/officeart/2005/8/layout/radial3"/>
    <dgm:cxn modelId="{E8040384-C93D-47F9-93DF-34BEF25330D3}" type="presOf" srcId="{BA8F7B5F-187A-4595-8445-9AD0073B5665}" destId="{8A21A820-2724-48E8-8762-9AC58198FB4F}" srcOrd="0" destOrd="0" presId="urn:microsoft.com/office/officeart/2005/8/layout/radial3"/>
    <dgm:cxn modelId="{379046E3-D165-4AA4-9AB3-A7EB3605DB8F}" type="presOf" srcId="{47BD2BC2-D732-4C72-82CE-ADAB8DB4E23C}" destId="{11102E5A-925E-4F9F-ACFB-BF0BF7F81DBB}" srcOrd="0" destOrd="0" presId="urn:microsoft.com/office/officeart/2005/8/layout/radial3"/>
    <dgm:cxn modelId="{A4173EEC-5EE5-4029-AEA4-2642192AAC96}" type="presOf" srcId="{7F4B48EF-5315-4E93-8058-3CB233C66E4D}" destId="{436D8933-F92F-4A3D-B124-D06033AB2ECF}" srcOrd="0" destOrd="0" presId="urn:microsoft.com/office/officeart/2005/8/layout/radial3"/>
    <dgm:cxn modelId="{F6E26CB1-53FE-4C30-A96D-E3B77FC29A92}" type="presOf" srcId="{FF66992A-C27A-48F5-B61A-C1427EBC1A04}" destId="{F97D0383-93B0-4FE9-9572-21357D2FC14B}" srcOrd="0" destOrd="0" presId="urn:microsoft.com/office/officeart/2005/8/layout/radial3"/>
    <dgm:cxn modelId="{B6864807-3BEB-4B89-B90D-41387816E9D1}" srcId="{A7B9A83F-CC08-48AE-B865-5BFEB760F5DE}" destId="{A9869A7F-4A6D-4DFB-ABCF-16CFDB433DA5}" srcOrd="1" destOrd="0" parTransId="{EFD15AFE-46FE-43D5-8FCB-C1976A82B2AF}" sibTransId="{28C00F5E-45FA-4672-B0A9-CD8B3BEE72F2}"/>
    <dgm:cxn modelId="{F643C157-364C-4525-9474-D206C71EDFB0}" type="presOf" srcId="{2639A0EC-63FC-461A-BB6A-F2992D71D5D9}" destId="{B7868E21-D116-4123-A1FC-DFD4002C66DC}" srcOrd="0" destOrd="0" presId="urn:microsoft.com/office/officeart/2005/8/layout/radial3"/>
    <dgm:cxn modelId="{A641573E-F053-4427-AEF9-D0592079C09F}" srcId="{A7B9A83F-CC08-48AE-B865-5BFEB760F5DE}" destId="{47BD2BC2-D732-4C72-82CE-ADAB8DB4E23C}" srcOrd="4" destOrd="0" parTransId="{21F4628C-EED6-42C4-A49E-47538FFCAB5A}" sibTransId="{0A3AB68E-F6AE-4BEB-A3D4-50F46A6CCAAE}"/>
    <dgm:cxn modelId="{0FF66D99-CE95-4829-A36A-9A2812EBBAFF}" type="presOf" srcId="{F928DCA3-8619-486F-943C-4549E2DE725B}" destId="{5D8B9B13-F80F-4D19-9417-D6858F1D9041}" srcOrd="0" destOrd="0" presId="urn:microsoft.com/office/officeart/2005/8/layout/radial3"/>
    <dgm:cxn modelId="{DEC7EC90-0688-4264-9C26-F796D27A87F2}" srcId="{A7B9A83F-CC08-48AE-B865-5BFEB760F5DE}" destId="{0694512A-09E5-447D-A4DA-979CC4BA3590}" srcOrd="0" destOrd="0" parTransId="{3B83E35E-096C-4642-9E78-B5BF72D3D291}" sibTransId="{D9FA18D3-EE35-4186-A81D-4BD9C0DE5A4B}"/>
    <dgm:cxn modelId="{542E641B-EB7F-4274-B483-D8A1B99CF4F9}" type="presOf" srcId="{167B231E-A328-4A5B-B9D3-FCFCAC885C39}" destId="{F7C7FAF6-3EB0-4492-8079-9B8E62F53723}" srcOrd="0" destOrd="0" presId="urn:microsoft.com/office/officeart/2005/8/layout/radial3"/>
    <dgm:cxn modelId="{7897DC35-CE57-49CC-8384-5998A31665FD}" type="presOf" srcId="{A7B9A83F-CC08-48AE-B865-5BFEB760F5DE}" destId="{A5282D47-DDC3-4CA9-BDB3-DF228E6D943C}" srcOrd="0" destOrd="0" presId="urn:microsoft.com/office/officeart/2005/8/layout/radial3"/>
    <dgm:cxn modelId="{1726CE84-3E57-424A-A8DF-9534FF710606}" srcId="{A7B9A83F-CC08-48AE-B865-5BFEB760F5DE}" destId="{F928DCA3-8619-486F-943C-4549E2DE725B}" srcOrd="2" destOrd="0" parTransId="{9F54DBC1-BE61-4F2F-B26D-711BDC33AAD1}" sibTransId="{AB9043F4-C6A4-41C4-9DE1-E440A47502E6}"/>
    <dgm:cxn modelId="{8BE2C6D0-5441-440B-8AFD-D76405FF85A4}" srcId="{A7B9A83F-CC08-48AE-B865-5BFEB760F5DE}" destId="{BA8F7B5F-187A-4595-8445-9AD0073B5665}" srcOrd="7" destOrd="0" parTransId="{32FD9F7C-E18A-437A-84F5-D55278491E8F}" sibTransId="{FD03E704-2FCB-4D5C-B40D-A0478772A4C9}"/>
    <dgm:cxn modelId="{DC691223-1438-438C-93FF-6B81266BC609}" type="presOf" srcId="{A9869A7F-4A6D-4DFB-ABCF-16CFDB433DA5}" destId="{AF6FB3AC-4265-4DB1-87CB-8E5E656CAA2A}" srcOrd="0" destOrd="0" presId="urn:microsoft.com/office/officeart/2005/8/layout/radial3"/>
    <dgm:cxn modelId="{95D64E8C-4EAC-4CC3-9723-0F4F5F6FE299}" srcId="{A7B9A83F-CC08-48AE-B865-5BFEB760F5DE}" destId="{167B231E-A328-4A5B-B9D3-FCFCAC885C39}" srcOrd="8" destOrd="0" parTransId="{7051554B-D9C5-40A2-A8F6-034FDA0E10C3}" sibTransId="{4D52FB66-E648-4132-954A-7160A0EA8387}"/>
    <dgm:cxn modelId="{93407448-A602-4890-9B3E-29743E7FDF54}" srcId="{A7B9A83F-CC08-48AE-B865-5BFEB760F5DE}" destId="{2639A0EC-63FC-461A-BB6A-F2992D71D5D9}" srcOrd="5" destOrd="0" parTransId="{EA7314A6-31DA-436C-91D5-30EADB0C5D26}" sibTransId="{1E1C1BF5-F808-4B27-ACE7-222DDB6ABB4C}"/>
    <dgm:cxn modelId="{C29728A3-8CA1-43DF-9F68-06143A9035B5}" srcId="{A7B9A83F-CC08-48AE-B865-5BFEB760F5DE}" destId="{1F53F592-C1B0-4098-B5AE-72ADA9BA6D2A}" srcOrd="3" destOrd="0" parTransId="{BDE526B6-3C4B-4416-BE83-ECB463F43217}" sibTransId="{D8590E9F-F21F-466C-A4E0-D09DBAE87731}"/>
    <dgm:cxn modelId="{8D4FD4C8-83B2-4BBF-9704-9DE736A768A3}" srcId="{A7B9A83F-CC08-48AE-B865-5BFEB760F5DE}" destId="{7F4B48EF-5315-4E93-8058-3CB233C66E4D}" srcOrd="6" destOrd="0" parTransId="{DEB0BA32-FEE5-4186-82D0-BC929BFAEBFB}" sibTransId="{679DA199-C0E2-4EAF-9B09-273DA0F351FE}"/>
    <dgm:cxn modelId="{10DBBF14-15B2-48F4-B99C-2E7CFAD77D97}" type="presOf" srcId="{0694512A-09E5-447D-A4DA-979CC4BA3590}" destId="{9823D9A2-DA1B-4771-8B7C-5A89CF2C0926}" srcOrd="0" destOrd="0" presId="urn:microsoft.com/office/officeart/2005/8/layout/radial3"/>
    <dgm:cxn modelId="{227B2829-0D2B-47EF-8D9D-B645301BB3FE}" type="presParOf" srcId="{F97D0383-93B0-4FE9-9572-21357D2FC14B}" destId="{5682DF77-789E-4B19-9F48-B6C4F8F9A7E5}" srcOrd="0" destOrd="0" presId="urn:microsoft.com/office/officeart/2005/8/layout/radial3"/>
    <dgm:cxn modelId="{0E1527B5-BFF8-462C-B9DB-430C61D654C1}" type="presParOf" srcId="{5682DF77-789E-4B19-9F48-B6C4F8F9A7E5}" destId="{A5282D47-DDC3-4CA9-BDB3-DF228E6D943C}" srcOrd="0" destOrd="0" presId="urn:microsoft.com/office/officeart/2005/8/layout/radial3"/>
    <dgm:cxn modelId="{94ECB3A8-3082-47C6-8513-B79508CC23F7}" type="presParOf" srcId="{5682DF77-789E-4B19-9F48-B6C4F8F9A7E5}" destId="{9823D9A2-DA1B-4771-8B7C-5A89CF2C0926}" srcOrd="1" destOrd="0" presId="urn:microsoft.com/office/officeart/2005/8/layout/radial3"/>
    <dgm:cxn modelId="{61DA7F79-62ED-4098-AE36-20DC81AD8AE0}" type="presParOf" srcId="{5682DF77-789E-4B19-9F48-B6C4F8F9A7E5}" destId="{AF6FB3AC-4265-4DB1-87CB-8E5E656CAA2A}" srcOrd="2" destOrd="0" presId="urn:microsoft.com/office/officeart/2005/8/layout/radial3"/>
    <dgm:cxn modelId="{DC659A80-3B6C-475F-97E0-BF0468F50F6A}" type="presParOf" srcId="{5682DF77-789E-4B19-9F48-B6C4F8F9A7E5}" destId="{5D8B9B13-F80F-4D19-9417-D6858F1D9041}" srcOrd="3" destOrd="0" presId="urn:microsoft.com/office/officeart/2005/8/layout/radial3"/>
    <dgm:cxn modelId="{8FB3C0BC-2770-4A4E-A650-E38BD998CD64}" type="presParOf" srcId="{5682DF77-789E-4B19-9F48-B6C4F8F9A7E5}" destId="{1CC774C9-83B3-410E-86E6-DDA0DB8E63BA}" srcOrd="4" destOrd="0" presId="urn:microsoft.com/office/officeart/2005/8/layout/radial3"/>
    <dgm:cxn modelId="{9D09B1FE-9321-42B1-89F0-7523C0FEC40D}" type="presParOf" srcId="{5682DF77-789E-4B19-9F48-B6C4F8F9A7E5}" destId="{11102E5A-925E-4F9F-ACFB-BF0BF7F81DBB}" srcOrd="5" destOrd="0" presId="urn:microsoft.com/office/officeart/2005/8/layout/radial3"/>
    <dgm:cxn modelId="{D64A03FB-1472-423E-8EFC-35FB96D9BD13}" type="presParOf" srcId="{5682DF77-789E-4B19-9F48-B6C4F8F9A7E5}" destId="{B7868E21-D116-4123-A1FC-DFD4002C66DC}" srcOrd="6" destOrd="0" presId="urn:microsoft.com/office/officeart/2005/8/layout/radial3"/>
    <dgm:cxn modelId="{9D5021D8-901C-4EAB-842E-BE0A587B704E}" type="presParOf" srcId="{5682DF77-789E-4B19-9F48-B6C4F8F9A7E5}" destId="{436D8933-F92F-4A3D-B124-D06033AB2ECF}" srcOrd="7" destOrd="0" presId="urn:microsoft.com/office/officeart/2005/8/layout/radial3"/>
    <dgm:cxn modelId="{42F7185F-F15D-487E-8C32-667041E45EE0}" type="presParOf" srcId="{5682DF77-789E-4B19-9F48-B6C4F8F9A7E5}" destId="{8A21A820-2724-48E8-8762-9AC58198FB4F}" srcOrd="8" destOrd="0" presId="urn:microsoft.com/office/officeart/2005/8/layout/radial3"/>
    <dgm:cxn modelId="{D3B3C887-FE99-42F6-96E8-A5D09AC3E0D4}" type="presParOf" srcId="{5682DF77-789E-4B19-9F48-B6C4F8F9A7E5}" destId="{F7C7FAF6-3EB0-4492-8079-9B8E62F53723}" srcOrd="9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82D47-DDC3-4CA9-BDB3-DF228E6D943C}">
      <dsp:nvSpPr>
        <dsp:cNvPr id="0" name=""/>
        <dsp:cNvSpPr/>
      </dsp:nvSpPr>
      <dsp:spPr>
        <a:xfrm>
          <a:off x="3456973" y="2035760"/>
          <a:ext cx="2255452" cy="138486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องค์ประกอบภาพลักษณ์องค์การ</a:t>
          </a:r>
          <a:endParaRPr lang="en-US" sz="2800" kern="1200" dirty="0">
            <a:latin typeface="Angsana New" panose="02020603050405020304" pitchFamily="18" charset="-34"/>
            <a:cs typeface="Angsana New" panose="02020603050405020304" pitchFamily="18" charset="-34"/>
          </a:endParaRPr>
        </a:p>
      </dsp:txBody>
      <dsp:txXfrm>
        <a:off x="3787276" y="2238569"/>
        <a:ext cx="1594846" cy="979249"/>
      </dsp:txXfrm>
    </dsp:sp>
    <dsp:sp modelId="{9823D9A2-DA1B-4771-8B7C-5A89CF2C0926}">
      <dsp:nvSpPr>
        <dsp:cNvPr id="0" name=""/>
        <dsp:cNvSpPr/>
      </dsp:nvSpPr>
      <dsp:spPr>
        <a:xfrm>
          <a:off x="3836543" y="29590"/>
          <a:ext cx="1496313" cy="149631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400" kern="1200" dirty="0" smtClean="0"/>
            <a:t>อาคาร สถานที่ สิ่งแวดล้อม</a:t>
          </a:r>
          <a:endParaRPr lang="en-US" sz="1400" kern="1200" dirty="0"/>
        </a:p>
      </dsp:txBody>
      <dsp:txXfrm>
        <a:off x="4055673" y="248720"/>
        <a:ext cx="1058053" cy="1058053"/>
      </dsp:txXfrm>
    </dsp:sp>
    <dsp:sp modelId="{AF6FB3AC-4265-4DB1-87CB-8E5E656CAA2A}">
      <dsp:nvSpPr>
        <dsp:cNvPr id="0" name=""/>
        <dsp:cNvSpPr/>
      </dsp:nvSpPr>
      <dsp:spPr>
        <a:xfrm>
          <a:off x="5090266" y="485908"/>
          <a:ext cx="1496313" cy="149631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400" kern="1200" dirty="0" smtClean="0"/>
            <a:t>ความสามัคคี</a:t>
          </a:r>
          <a:endParaRPr lang="en-US" sz="1400" kern="1200" dirty="0"/>
        </a:p>
      </dsp:txBody>
      <dsp:txXfrm>
        <a:off x="5309396" y="705038"/>
        <a:ext cx="1058053" cy="1058053"/>
      </dsp:txXfrm>
    </dsp:sp>
    <dsp:sp modelId="{5D8B9B13-F80F-4D19-9417-D6858F1D9041}">
      <dsp:nvSpPr>
        <dsp:cNvPr id="0" name=""/>
        <dsp:cNvSpPr/>
      </dsp:nvSpPr>
      <dsp:spPr>
        <a:xfrm>
          <a:off x="5757359" y="1641345"/>
          <a:ext cx="1496313" cy="149631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400" kern="1200" dirty="0" smtClean="0"/>
            <a:t>บทบาทในสังคม</a:t>
          </a:r>
          <a:endParaRPr lang="en-US" sz="1400" kern="1200" dirty="0"/>
        </a:p>
      </dsp:txBody>
      <dsp:txXfrm>
        <a:off x="5976489" y="1860475"/>
        <a:ext cx="1058053" cy="1058053"/>
      </dsp:txXfrm>
    </dsp:sp>
    <dsp:sp modelId="{1CC774C9-83B3-410E-86E6-DDA0DB8E63BA}">
      <dsp:nvSpPr>
        <dsp:cNvPr id="0" name=""/>
        <dsp:cNvSpPr/>
      </dsp:nvSpPr>
      <dsp:spPr>
        <a:xfrm>
          <a:off x="5525680" y="2955261"/>
          <a:ext cx="1496313" cy="149631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400" kern="1200" dirty="0" smtClean="0"/>
            <a:t>การเสนอบริการที่แปลกใหม่เสมอ</a:t>
          </a:r>
          <a:endParaRPr lang="en-US" sz="1400" kern="1200" dirty="0"/>
        </a:p>
      </dsp:txBody>
      <dsp:txXfrm>
        <a:off x="5744810" y="3174391"/>
        <a:ext cx="1058053" cy="1058053"/>
      </dsp:txXfrm>
    </dsp:sp>
    <dsp:sp modelId="{11102E5A-925E-4F9F-ACFB-BF0BF7F81DBB}">
      <dsp:nvSpPr>
        <dsp:cNvPr id="0" name=""/>
        <dsp:cNvSpPr/>
      </dsp:nvSpPr>
      <dsp:spPr>
        <a:xfrm>
          <a:off x="4503635" y="3812858"/>
          <a:ext cx="1496313" cy="149631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400" kern="1200" dirty="0" smtClean="0"/>
            <a:t>การแสดงออกว่าทำประโยชน์ต่อสังคม</a:t>
          </a:r>
          <a:endParaRPr lang="en-US" sz="1400" kern="1200" dirty="0"/>
        </a:p>
      </dsp:txBody>
      <dsp:txXfrm>
        <a:off x="4722765" y="4031988"/>
        <a:ext cx="1058053" cy="1058053"/>
      </dsp:txXfrm>
    </dsp:sp>
    <dsp:sp modelId="{B7868E21-D116-4123-A1FC-DFD4002C66DC}">
      <dsp:nvSpPr>
        <dsp:cNvPr id="0" name=""/>
        <dsp:cNvSpPr/>
      </dsp:nvSpPr>
      <dsp:spPr>
        <a:xfrm>
          <a:off x="3169451" y="3812858"/>
          <a:ext cx="1496313" cy="149631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400" kern="1200" dirty="0" smtClean="0"/>
            <a:t>ศิลปะ รสนิยม</a:t>
          </a:r>
          <a:endParaRPr lang="en-US" sz="1400" kern="1200" dirty="0"/>
        </a:p>
      </dsp:txBody>
      <dsp:txXfrm>
        <a:off x="3388581" y="4031988"/>
        <a:ext cx="1058053" cy="1058053"/>
      </dsp:txXfrm>
    </dsp:sp>
    <dsp:sp modelId="{436D8933-F92F-4A3D-B124-D06033AB2ECF}">
      <dsp:nvSpPr>
        <dsp:cNvPr id="0" name=""/>
        <dsp:cNvSpPr/>
      </dsp:nvSpPr>
      <dsp:spPr>
        <a:xfrm>
          <a:off x="2147406" y="2955261"/>
          <a:ext cx="1496313" cy="149631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400" kern="1200" dirty="0" smtClean="0"/>
            <a:t>พฤติกรรมของคนในองค์กร</a:t>
          </a:r>
          <a:endParaRPr lang="en-US" sz="1400" kern="1200" dirty="0"/>
        </a:p>
      </dsp:txBody>
      <dsp:txXfrm>
        <a:off x="2366536" y="3174391"/>
        <a:ext cx="1058053" cy="1058053"/>
      </dsp:txXfrm>
    </dsp:sp>
    <dsp:sp modelId="{8A21A820-2724-48E8-8762-9AC58198FB4F}">
      <dsp:nvSpPr>
        <dsp:cNvPr id="0" name=""/>
        <dsp:cNvSpPr/>
      </dsp:nvSpPr>
      <dsp:spPr>
        <a:xfrm>
          <a:off x="1915727" y="1641345"/>
          <a:ext cx="1496313" cy="149631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400" kern="1200" dirty="0" smtClean="0"/>
            <a:t>การบริการ</a:t>
          </a:r>
          <a:endParaRPr lang="en-US" sz="1400" kern="1200" dirty="0"/>
        </a:p>
      </dsp:txBody>
      <dsp:txXfrm>
        <a:off x="2134857" y="1860475"/>
        <a:ext cx="1058053" cy="1058053"/>
      </dsp:txXfrm>
    </dsp:sp>
    <dsp:sp modelId="{F7C7FAF6-3EB0-4492-8079-9B8E62F53723}">
      <dsp:nvSpPr>
        <dsp:cNvPr id="0" name=""/>
        <dsp:cNvSpPr/>
      </dsp:nvSpPr>
      <dsp:spPr>
        <a:xfrm>
          <a:off x="2582820" y="485908"/>
          <a:ext cx="1496313" cy="149631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400" kern="1200" dirty="0" smtClean="0"/>
            <a:t>ความซื่อตรง จริงใจ</a:t>
          </a:r>
          <a:endParaRPr lang="en-US" sz="1400" kern="1200" dirty="0"/>
        </a:p>
      </dsp:txBody>
      <dsp:txXfrm>
        <a:off x="2801950" y="705038"/>
        <a:ext cx="1058053" cy="10580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1839-86C8-4ABA-BD19-F50CB7025376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9C20B-4FA5-47A8-A5AD-E25414153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267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1839-86C8-4ABA-BD19-F50CB7025376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9C20B-4FA5-47A8-A5AD-E25414153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912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1839-86C8-4ABA-BD19-F50CB7025376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9C20B-4FA5-47A8-A5AD-E25414153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96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1839-86C8-4ABA-BD19-F50CB7025376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9C20B-4FA5-47A8-A5AD-E25414153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42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1839-86C8-4ABA-BD19-F50CB7025376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9C20B-4FA5-47A8-A5AD-E25414153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550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1839-86C8-4ABA-BD19-F50CB7025376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9C20B-4FA5-47A8-A5AD-E25414153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068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1839-86C8-4ABA-BD19-F50CB7025376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9C20B-4FA5-47A8-A5AD-E25414153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55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1839-86C8-4ABA-BD19-F50CB7025376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9C20B-4FA5-47A8-A5AD-E25414153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005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1839-86C8-4ABA-BD19-F50CB7025376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9C20B-4FA5-47A8-A5AD-E25414153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967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1839-86C8-4ABA-BD19-F50CB7025376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9C20B-4FA5-47A8-A5AD-E25414153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05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1839-86C8-4ABA-BD19-F50CB7025376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9C20B-4FA5-47A8-A5AD-E2541415318E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9403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1839-86C8-4ABA-BD19-F50CB7025376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9C20B-4FA5-47A8-A5AD-E25414153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234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1839-86C8-4ABA-BD19-F50CB7025376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9C20B-4FA5-47A8-A5AD-E2541415318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8300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1839-86C8-4ABA-BD19-F50CB7025376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9C20B-4FA5-47A8-A5AD-E25414153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2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1839-86C8-4ABA-BD19-F50CB7025376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9C20B-4FA5-47A8-A5AD-E25414153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9141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B1839-86C8-4ABA-BD19-F50CB7025376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9C20B-4FA5-47A8-A5AD-E25414153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358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B1839-86C8-4ABA-BD19-F50CB7025376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729C20B-4FA5-47A8-A5AD-E25414153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57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6706" y="631491"/>
            <a:ext cx="7766936" cy="1646302"/>
          </a:xfrm>
        </p:spPr>
        <p:txBody>
          <a:bodyPr/>
          <a:lstStyle/>
          <a:p>
            <a:pPr algn="ctr"/>
            <a:r>
              <a:rPr lang="th-TH" dirty="0" smtClean="0"/>
              <a:t>การสร้างอัตลักษณ์ ภาพลักษณ์ </a:t>
            </a:r>
            <a:br>
              <a:rPr lang="th-TH" dirty="0" smtClean="0"/>
            </a:br>
            <a:r>
              <a:rPr lang="th-TH" dirty="0" smtClean="0"/>
              <a:t>ชื่อเสียงขององค์กร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50419" y="6166625"/>
            <a:ext cx="5928637" cy="531131"/>
          </a:xfrm>
        </p:spPr>
        <p:txBody>
          <a:bodyPr/>
          <a:lstStyle/>
          <a:p>
            <a:r>
              <a:rPr lang="th-TH" dirty="0" smtClean="0">
                <a:solidFill>
                  <a:schemeClr val="tx1"/>
                </a:solidFill>
              </a:rPr>
              <a:t>อาจารย์ ดร.นันทิดา โอฐกรรม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46435" y="5196469"/>
            <a:ext cx="5950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FF66CC"/>
                </a:solidFill>
                <a:sym typeface="Wingdings" panose="05000000000000000000" pitchFamily="2" charset="2"/>
              </a:rPr>
              <a:t></a:t>
            </a:r>
            <a:r>
              <a:rPr lang="en-US" sz="8000" dirty="0" smtClean="0">
                <a:solidFill>
                  <a:srgbClr val="FFC000"/>
                </a:solidFill>
                <a:sym typeface="Wingdings" panose="05000000000000000000" pitchFamily="2" charset="2"/>
              </a:rPr>
              <a:t> </a:t>
            </a:r>
            <a:r>
              <a:rPr lang="en-US" sz="80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 </a:t>
            </a:r>
            <a:endParaRPr lang="en-US" sz="8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770" y="2502985"/>
            <a:ext cx="3533450" cy="220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1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326995"/>
            <a:ext cx="9648695" cy="4714368"/>
          </a:xfrm>
        </p:spPr>
        <p:txBody>
          <a:bodyPr>
            <a:normAutofit/>
          </a:bodyPr>
          <a:lstStyle/>
          <a:p>
            <a:r>
              <a:rPr lang="th-TH" sz="3600" dirty="0">
                <a:solidFill>
                  <a:schemeClr val="accent1">
                    <a:lumMod val="75000"/>
                  </a:schemeClr>
                </a:solidFill>
                <a:latin typeface="Angsana New"/>
                <a:cs typeface="Angsana New"/>
              </a:rPr>
              <a:t>อัตลักษณ์ </a:t>
            </a:r>
            <a:r>
              <a:rPr lang="th-TH" sz="3600" dirty="0" smtClean="0">
                <a:solidFill>
                  <a:schemeClr val="accent1">
                    <a:lumMod val="75000"/>
                  </a:schemeClr>
                </a:solidFill>
                <a:latin typeface="Angsana New"/>
                <a:cs typeface="Angsana New"/>
              </a:rPr>
              <a:t>หมายถึง ...</a:t>
            </a:r>
          </a:p>
          <a:p>
            <a:pPr marL="365760" lvl="0" indent="-256032" defTabSz="914400">
              <a:spcBef>
                <a:spcPts val="400"/>
              </a:spcBef>
              <a:buClr>
                <a:srgbClr val="F06DA6"/>
              </a:buClr>
              <a:buSzPct val="68000"/>
              <a:buFont typeface="Wingdings 3"/>
              <a:buChar char=""/>
            </a:pP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คณะกรรมการบัญญัติศัพท์ของราชบัณฑิตยสถานให้ความหมายไว้ว่า </a:t>
            </a:r>
            <a:r>
              <a:rPr lang="th-TH" sz="2800" b="1" dirty="0">
                <a:solidFill>
                  <a:srgbClr val="000000"/>
                </a:solidFill>
                <a:latin typeface="Angsana New"/>
                <a:cs typeface="Angsana New"/>
              </a:rPr>
              <a:t>อัต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 (อัด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-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ตะ) หมายถึง ตน หรือ ตัวเอง  กับ </a:t>
            </a:r>
            <a:r>
              <a:rPr lang="th-TH" sz="2800" b="1" dirty="0">
                <a:solidFill>
                  <a:srgbClr val="000000"/>
                </a:solidFill>
                <a:latin typeface="Angsana New"/>
                <a:cs typeface="Angsana New"/>
              </a:rPr>
              <a:t>ลักษณ์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 ซึ่งหมายถึง สมบัติเฉพาะตัว คำว่า </a:t>
            </a:r>
            <a:r>
              <a:rPr lang="th-TH" sz="2800" b="1" dirty="0">
                <a:solidFill>
                  <a:srgbClr val="000000"/>
                </a:solidFill>
                <a:latin typeface="Angsana New"/>
                <a:cs typeface="Angsana New"/>
              </a:rPr>
              <a:t>อัตลักษณ์ (</a:t>
            </a:r>
            <a:r>
              <a:rPr lang="en-US" sz="2800" b="1" dirty="0">
                <a:solidFill>
                  <a:srgbClr val="000000"/>
                </a:solidFill>
                <a:latin typeface="Angsana New"/>
                <a:cs typeface="Angsana New"/>
              </a:rPr>
              <a:t>Identity</a:t>
            </a:r>
            <a:r>
              <a:rPr lang="th-TH" sz="2800" b="1" dirty="0">
                <a:solidFill>
                  <a:srgbClr val="000000"/>
                </a:solidFill>
                <a:latin typeface="Angsana New"/>
                <a:cs typeface="Angsana New"/>
              </a:rPr>
              <a:t>) 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จึงหมายถึง ผลรวมของลักษณะเฉพาะของสิ่งใดสิ่งหนึ่งซึ่งทำให้สิ่งนั้นเป็นที่รู้จักหรือจำได้ทันที  (สมศ., 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2556</a:t>
            </a:r>
            <a:r>
              <a:rPr lang="th-TH" sz="2800" dirty="0" smtClean="0">
                <a:solidFill>
                  <a:srgbClr val="000000"/>
                </a:solidFill>
                <a:latin typeface="Angsana New"/>
                <a:cs typeface="Angsana New"/>
              </a:rPr>
              <a:t>)</a:t>
            </a:r>
          </a:p>
          <a:p>
            <a:pPr marL="109728" lvl="0" indent="0" defTabSz="914400">
              <a:spcBef>
                <a:spcPts val="400"/>
              </a:spcBef>
              <a:buClr>
                <a:srgbClr val="F06DA6"/>
              </a:buClr>
              <a:buSzPct val="68000"/>
              <a:buNone/>
            </a:pPr>
            <a:endParaRPr lang="th-TH" sz="2800" dirty="0">
              <a:solidFill>
                <a:srgbClr val="000000"/>
              </a:solidFill>
              <a:latin typeface="Angsana New"/>
              <a:cs typeface="Angsana New"/>
            </a:endParaRPr>
          </a:p>
          <a:p>
            <a:pPr marL="365760" lvl="0" indent="-256032" defTabSz="914400">
              <a:spcBef>
                <a:spcPts val="400"/>
              </a:spcBef>
              <a:buClr>
                <a:srgbClr val="F06DA6"/>
              </a:buClr>
              <a:buSzPct val="68000"/>
              <a:buFont typeface="Wingdings 3"/>
              <a:buChar char=""/>
            </a:pP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อัตลักษณ์ บ่งบอกคุณลักษณะเฉพาะตัว ซึ่งเป็นตัวบ่งชี้ลักษณะเฉพาะของบุคคล องค์กร สังคม ชุมชน หรือประเทศนั้น ๆ เช่น เชื้อชาติ ภาษา วัฒนธรรมท้องถิ่น ศาสนา ซึ่งมีคุณลักษณะที่ไม่เหมือนกับของคนอื่น ๆ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653991" y="423746"/>
            <a:ext cx="62558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 smtClean="0">
                <a:solidFill>
                  <a:schemeClr val="accent1">
                    <a:lumMod val="75000"/>
                  </a:schemeClr>
                </a:solidFill>
                <a:latin typeface="Angsana New"/>
                <a:cs typeface="Angsana New"/>
              </a:rPr>
              <a:t>อัตลักษณ์องค์การ 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latin typeface="Angsana New"/>
                <a:cs typeface="Angsana New"/>
              </a:rPr>
              <a:t>Corporate Identity</a:t>
            </a:r>
          </a:p>
          <a:p>
            <a:r>
              <a:rPr lang="th-TH" sz="3600" dirty="0" smtClean="0">
                <a:solidFill>
                  <a:schemeClr val="accent1">
                    <a:lumMod val="75000"/>
                  </a:schemeClr>
                </a:solidFill>
                <a:latin typeface="Angsana New"/>
                <a:cs typeface="Angsana New"/>
              </a:rPr>
              <a:t> </a:t>
            </a:r>
            <a:endParaRPr lang="en-US" sz="3600" dirty="0">
              <a:solidFill>
                <a:srgbClr val="00B05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0838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57923"/>
            <a:ext cx="9526032" cy="5383440"/>
          </a:xfrm>
        </p:spPr>
        <p:txBody>
          <a:bodyPr>
            <a:normAutofit/>
          </a:bodyPr>
          <a:lstStyle/>
          <a:p>
            <a:r>
              <a:rPr lang="th-TH" sz="3600" dirty="0">
                <a:solidFill>
                  <a:schemeClr val="accent1">
                    <a:lumMod val="75000"/>
                  </a:schemeClr>
                </a:solidFill>
                <a:latin typeface="Angsana New"/>
                <a:cs typeface="Angsana New"/>
              </a:rPr>
              <a:t>อัตลักษณ์องค์การ หมายถึง </a:t>
            </a:r>
            <a:r>
              <a:rPr lang="th-TH" sz="3600" dirty="0" smtClean="0">
                <a:solidFill>
                  <a:schemeClr val="accent1">
                    <a:lumMod val="75000"/>
                  </a:schemeClr>
                </a:solidFill>
                <a:latin typeface="Angsana New"/>
                <a:cs typeface="Angsana New"/>
              </a:rPr>
              <a:t>...</a:t>
            </a:r>
          </a:p>
          <a:p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อัตลักษณ์องค์การ เกี่ยวข้องกับการเสริมสร้างภาพลักษณ์ขององค์การ เพื่อทำให้เกิดความแตกต่างในตำแหน่งของธุรกิจขึ้นในสายตาของกลุ่มผู้มีส่วนได้ส่วนเสีย (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Cornelissen, 2008</a:t>
            </a:r>
            <a:r>
              <a:rPr lang="th-TH" sz="2800" dirty="0" smtClean="0">
                <a:solidFill>
                  <a:srgbClr val="000000"/>
                </a:solidFill>
                <a:latin typeface="Angsana New"/>
                <a:cs typeface="Angsana New"/>
              </a:rPr>
              <a:t>)</a:t>
            </a:r>
          </a:p>
          <a:p>
            <a:pPr marL="0" indent="0">
              <a:buNone/>
            </a:pPr>
            <a:endParaRPr lang="th-TH" sz="2800" dirty="0">
              <a:solidFill>
                <a:srgbClr val="000000"/>
              </a:solidFill>
              <a:latin typeface="Angsana New"/>
              <a:cs typeface="Angsana New"/>
            </a:endParaRPr>
          </a:p>
          <a:p>
            <a:r>
              <a:rPr lang="en-US" sz="2800" dirty="0" err="1">
                <a:solidFill>
                  <a:srgbClr val="000000"/>
                </a:solidFill>
                <a:latin typeface="Angsana New"/>
                <a:cs typeface="Angsana New"/>
              </a:rPr>
              <a:t>Olins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 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(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1978, cited in Cornelissen, 2008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) ได้แสดงทรรศนะถึงอัตลักษณ์องค์การกับบุคลิกภาพขององค์การไว้ว่า “บุคลิกภาพขององค์การ” 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 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อยู่ในระดับลึก เกี่ยวข้องกับจิตวิญญาณ บุคลิกลักษณะ จิตใจ และวัฒนธรรมขององค์การที่ถูกแสดงออกมา จับต้องไม่ได้ ส่วน “อัตลักษณ์องค์การ” เป็นการแสดงบุคลิกภาพขององค์การให้ปรากฏออกมาในเชิงประจักษ์ สะท้อนให้เห็นถึงลักษณะและบุคลิกภาพที่จริงขององค์การ 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8180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24468"/>
            <a:ext cx="9091134" cy="6010507"/>
          </a:xfrm>
        </p:spPr>
        <p:txBody>
          <a:bodyPr>
            <a:normAutofit fontScale="92500"/>
          </a:bodyPr>
          <a:lstStyle/>
          <a:p>
            <a:r>
              <a:rPr lang="th-TH" sz="3600" dirty="0">
                <a:solidFill>
                  <a:schemeClr val="accent1">
                    <a:lumMod val="75000"/>
                  </a:schemeClr>
                </a:solidFill>
                <a:latin typeface="Angsana New"/>
                <a:cs typeface="Angsana New"/>
              </a:rPr>
              <a:t>อัตลักษณ์องค์การ หมายถึง </a:t>
            </a:r>
            <a:r>
              <a:rPr lang="th-TH" sz="3600" dirty="0" smtClean="0">
                <a:solidFill>
                  <a:schemeClr val="accent1">
                    <a:lumMod val="75000"/>
                  </a:schemeClr>
                </a:solidFill>
                <a:latin typeface="Angsana New"/>
                <a:cs typeface="Angsana New"/>
              </a:rPr>
              <a:t>...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Angsana New"/>
                <a:cs typeface="Angsana New"/>
              </a:rPr>
              <a:t>Argenti 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(2003) 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กล่าวว่า อัตลักษณ์องค์การ หมายถึง การแสดงออกเชิงประจักษ์ (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visual manifestation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) เกี่ยวกับความจริงขององค์การ ถ่ายทอดทางชื่อองค์การ (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the organization’s name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), ตราสัญลักษณ์ (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logo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), คำขวัญ (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motto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), สินค้า (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products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), บริการ (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services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), อาคารสถานที่ (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buildings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), เครื่องใช้สำนักงาน (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stationery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), เครื่องแบบ (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uniforms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) ตลอดจนส่วนประกอบอื่นๆ ที่สามารถสัมผัสได้ ซึ่งถูกกำหนดขึ้นโดยองค์การและถูกสื่อสารออกไปยังกลุ่มที่</a:t>
            </a:r>
            <a:r>
              <a:rPr lang="th-TH" sz="2800" dirty="0" smtClean="0">
                <a:solidFill>
                  <a:srgbClr val="000000"/>
                </a:solidFill>
                <a:latin typeface="Angsana New"/>
                <a:cs typeface="Angsana New"/>
              </a:rPr>
              <a:t>เกี่ยวข้อง</a:t>
            </a:r>
          </a:p>
          <a:p>
            <a:r>
              <a:rPr lang="th-TH" sz="3000" dirty="0" smtClean="0">
                <a:solidFill>
                  <a:srgbClr val="000000"/>
                </a:solidFill>
                <a:latin typeface="Angsana New"/>
                <a:cs typeface="Angsana New"/>
              </a:rPr>
              <a:t>โดย</a:t>
            </a:r>
            <a:r>
              <a:rPr lang="th-TH" sz="3000" dirty="0">
                <a:solidFill>
                  <a:srgbClr val="000000"/>
                </a:solidFill>
                <a:latin typeface="Angsana New"/>
                <a:cs typeface="Angsana New"/>
              </a:rPr>
              <a:t>สรุป “อัตลักษณ์” เป็นสิ่งที่สะท้อนบุคลิกภาพหรือความเป็นตัวตนขององค์การผ่าน</a:t>
            </a:r>
            <a:r>
              <a:rPr lang="th-TH" sz="3000" b="1" i="1" dirty="0">
                <a:solidFill>
                  <a:schemeClr val="accent1">
                    <a:lumMod val="75000"/>
                  </a:schemeClr>
                </a:solidFill>
                <a:latin typeface="Angsana New"/>
                <a:cs typeface="Angsana New"/>
              </a:rPr>
              <a:t>ชื่อ</a:t>
            </a:r>
            <a:r>
              <a:rPr lang="th-TH" sz="3000" dirty="0">
                <a:solidFill>
                  <a:srgbClr val="000000"/>
                </a:solidFill>
                <a:latin typeface="Angsana New"/>
                <a:cs typeface="Angsana New"/>
              </a:rPr>
              <a:t>และ</a:t>
            </a:r>
            <a:r>
              <a:rPr lang="th-TH" sz="3000" b="1" i="1" dirty="0">
                <a:solidFill>
                  <a:schemeClr val="accent1">
                    <a:lumMod val="75000"/>
                  </a:schemeClr>
                </a:solidFill>
                <a:latin typeface="Angsana New"/>
                <a:cs typeface="Angsana New"/>
              </a:rPr>
              <a:t>ตราสัญลักษณ์</a:t>
            </a:r>
            <a:r>
              <a:rPr lang="th-TH" sz="3000" dirty="0">
                <a:solidFill>
                  <a:srgbClr val="000000"/>
                </a:solidFill>
                <a:latin typeface="Angsana New"/>
                <a:cs typeface="Angsana New"/>
              </a:rPr>
              <a:t>ขององค์การ  </a:t>
            </a:r>
            <a:r>
              <a:rPr lang="th-TH" sz="3000" b="1" i="1" dirty="0">
                <a:solidFill>
                  <a:schemeClr val="accent1">
                    <a:lumMod val="75000"/>
                  </a:schemeClr>
                </a:solidFill>
                <a:latin typeface="Angsana New"/>
                <a:cs typeface="Angsana New"/>
              </a:rPr>
              <a:t>กระบวนการสื่อสารทั้งภายในและภายนอกองค์การ </a:t>
            </a:r>
            <a:r>
              <a:rPr lang="th-TH" sz="3000" dirty="0">
                <a:solidFill>
                  <a:srgbClr val="000000"/>
                </a:solidFill>
                <a:latin typeface="Angsana New"/>
                <a:cs typeface="Angsana New"/>
              </a:rPr>
              <a:t>รวมถึง</a:t>
            </a:r>
            <a:r>
              <a:rPr lang="th-TH" sz="3000" b="1" i="1" dirty="0">
                <a:solidFill>
                  <a:schemeClr val="accent1">
                    <a:lumMod val="75000"/>
                  </a:schemeClr>
                </a:solidFill>
                <a:latin typeface="Angsana New"/>
                <a:cs typeface="Angsana New"/>
              </a:rPr>
              <a:t>การแสดงออกของสมาชิกองค์การ  </a:t>
            </a:r>
            <a:r>
              <a:rPr lang="th-TH" sz="3000" dirty="0">
                <a:solidFill>
                  <a:srgbClr val="000000"/>
                </a:solidFill>
                <a:latin typeface="Angsana New"/>
                <a:cs typeface="Angsana New"/>
              </a:rPr>
              <a:t>เมื่อองค์การมีการกำหนดและสร้างสรรค์อัตลักษณ์ขึ้นและได้สื่อสารไปยังกลุ่มผู้เกี่ยวข้องต่าง ๆ เพื่อให้เกิดการรับรู้ (</a:t>
            </a:r>
            <a:r>
              <a:rPr lang="en-US" sz="3000" dirty="0">
                <a:solidFill>
                  <a:srgbClr val="000000"/>
                </a:solidFill>
                <a:latin typeface="Angsana New"/>
                <a:cs typeface="Angsana New"/>
              </a:rPr>
              <a:t>perceptions</a:t>
            </a:r>
            <a:r>
              <a:rPr lang="th-TH" sz="3000" dirty="0">
                <a:solidFill>
                  <a:srgbClr val="000000"/>
                </a:solidFill>
                <a:latin typeface="Angsana New"/>
                <a:cs typeface="Angsana New"/>
              </a:rPr>
              <a:t>)</a:t>
            </a:r>
            <a:r>
              <a:rPr lang="en-US" sz="3000" dirty="0">
                <a:solidFill>
                  <a:srgbClr val="000000"/>
                </a:solidFill>
                <a:latin typeface="Angsana New"/>
                <a:cs typeface="Angsana New"/>
              </a:rPr>
              <a:t> </a:t>
            </a:r>
            <a:r>
              <a:rPr lang="th-TH" sz="3000" dirty="0">
                <a:solidFill>
                  <a:srgbClr val="000000"/>
                </a:solidFill>
                <a:latin typeface="Angsana New"/>
                <a:cs typeface="Angsana New"/>
              </a:rPr>
              <a:t>แล้วหากภาพที่เกิดขึ้นในจิตใจของกลุ่มเป้าหมายสะท้อนความเป็นจริงเกี่ยวกับองค์การได้ถูกต้อง  นั่นแสดงว่าการสื่อสารอัตลักษณ์ขององค์การประสบผลสำเร็จ </a:t>
            </a:r>
          </a:p>
          <a:p>
            <a:pPr marL="0" indent="0">
              <a:buNone/>
            </a:pPr>
            <a:endParaRPr lang="th-TH" sz="3000" dirty="0">
              <a:solidFill>
                <a:schemeClr val="accent1">
                  <a:lumMod val="75000"/>
                </a:schemeClr>
              </a:solidFill>
              <a:latin typeface="Angsana New"/>
              <a:cs typeface="Angsana New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19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636" y="1014761"/>
            <a:ext cx="9068832" cy="5595313"/>
          </a:xfrm>
        </p:spPr>
        <p:txBody>
          <a:bodyPr>
            <a:normAutofit/>
          </a:bodyPr>
          <a:lstStyle/>
          <a:p>
            <a:r>
              <a:rPr lang="th-TH" sz="3600" dirty="0">
                <a:solidFill>
                  <a:srgbClr val="8C227D"/>
                </a:solidFill>
                <a:latin typeface="Angsana New"/>
                <a:cs typeface="Angsana New"/>
              </a:rPr>
              <a:t>ภาพลักษณ์ หมายถึง </a:t>
            </a:r>
            <a:r>
              <a:rPr lang="th-TH" sz="3600" dirty="0" smtClean="0">
                <a:solidFill>
                  <a:srgbClr val="8C227D"/>
                </a:solidFill>
                <a:latin typeface="Angsana New"/>
                <a:cs typeface="Angsana New"/>
              </a:rPr>
              <a:t>...</a:t>
            </a:r>
          </a:p>
          <a:p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ภาพของสถาบัน องค์การ หรือบุคคลที่เกิดความรู้สึกในจิตใจของคนเราว่า </a:t>
            </a:r>
            <a:r>
              <a:rPr lang="th-TH" sz="2800" b="1" i="1" dirty="0">
                <a:solidFill>
                  <a:srgbClr val="00B050"/>
                </a:solidFill>
                <a:latin typeface="Angsana New"/>
                <a:cs typeface="Angsana New"/>
              </a:rPr>
              <a:t>ดี ไม่ดี ชอบ ไม่ชอบ เชื่อถือ ไม่เชื่อถือ เห็นด้วย ไม่เห็นด้วย หรือรู้สึกเฉยๆ เป็นกลาง ไม่ดีไม่เลว</a:t>
            </a:r>
            <a:r>
              <a:rPr lang="th-TH" sz="2800" b="1" i="1" dirty="0">
                <a:solidFill>
                  <a:schemeClr val="tx2"/>
                </a:solidFill>
                <a:latin typeface="Angsana New"/>
                <a:cs typeface="Angsana New"/>
              </a:rPr>
              <a:t> 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ถ้าความคิดเห็นของคนส่วนมากเป็นเช่นไร  ภาพลักษณ์ของหน่วยงานก็จะเป็นเช่นนั้น ถ้าผลออกมาไม่ดีหรือปานกลาง ก็จะต้องรีบเร่งสร้างภาพลักษณ์ให้ดีขึ้น  เพื่อไม่ให้การดำเนินงานของสถาบันล้มเหลว (วิจิตร อาวะกุล, 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2539</a:t>
            </a:r>
            <a:r>
              <a:rPr lang="th-TH" sz="2800" dirty="0" smtClean="0">
                <a:solidFill>
                  <a:srgbClr val="000000"/>
                </a:solidFill>
                <a:latin typeface="Angsana New"/>
                <a:cs typeface="Angsana New"/>
              </a:rPr>
              <a:t>)</a:t>
            </a:r>
          </a:p>
          <a:p>
            <a:pPr marL="0" indent="0">
              <a:buNone/>
            </a:pPr>
            <a:endParaRPr lang="en-US" sz="2800" dirty="0">
              <a:solidFill>
                <a:srgbClr val="000000"/>
              </a:solidFill>
              <a:latin typeface="Angsana New"/>
              <a:cs typeface="Angsana New"/>
            </a:endParaRPr>
          </a:p>
          <a:p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ภาพในใจที่เกิดจากความรู้สึกนึกคิดที่ประชาชนมีต่อหน่วยงานองค์การสถาบันอันเกี่ยวเนื่องมาจาก</a:t>
            </a:r>
            <a:r>
              <a:rPr lang="th-TH" sz="2800" b="1" i="1" dirty="0">
                <a:solidFill>
                  <a:srgbClr val="00B050"/>
                </a:solidFill>
                <a:latin typeface="Angsana New"/>
                <a:cs typeface="Angsana New"/>
              </a:rPr>
              <a:t>ชื่อเสียง เกียรติคุณ ศักดิ์ศรี และพฤติกรรมการกระทำ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ของหน่วยงานเอง และภาพลักษณ์เป็นสิ่งที่เกิดขึ้นได้และเปลี่ยนแปลงได้เสมอ (วิรัช ลภิรัตนกุล, 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2553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)</a:t>
            </a:r>
            <a:endParaRPr lang="en-US" sz="2800" dirty="0">
              <a:solidFill>
                <a:srgbClr val="000000"/>
              </a:solidFill>
              <a:latin typeface="Angsana New"/>
              <a:cs typeface="Angsana New"/>
            </a:endParaRPr>
          </a:p>
          <a:p>
            <a:pPr marL="0" indent="0">
              <a:buNone/>
            </a:pPr>
            <a:endParaRPr lang="th-TH" sz="3600" dirty="0" smtClean="0">
              <a:solidFill>
                <a:srgbClr val="8C227D"/>
              </a:solidFill>
              <a:latin typeface="Angsana New"/>
              <a:cs typeface="Angsana New"/>
            </a:endParaRPr>
          </a:p>
          <a:p>
            <a:endParaRPr lang="th-TH" sz="3600" dirty="0" smtClean="0">
              <a:solidFill>
                <a:srgbClr val="88267C"/>
              </a:solidFill>
              <a:latin typeface="Angsana New"/>
              <a:cs typeface="Angsana New"/>
            </a:endParaRPr>
          </a:p>
          <a:p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3323676" y="368430"/>
            <a:ext cx="46522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dirty="0" smtClean="0">
                <a:solidFill>
                  <a:srgbClr val="8C227D"/>
                </a:solidFill>
                <a:latin typeface="Angsana New"/>
                <a:cs typeface="Angsana New"/>
              </a:rPr>
              <a:t>ภาพลักษณ์องค์การ </a:t>
            </a:r>
            <a:r>
              <a:rPr lang="en-US" sz="3600" dirty="0" smtClean="0">
                <a:solidFill>
                  <a:srgbClr val="8C227D"/>
                </a:solidFill>
                <a:latin typeface="Angsana New"/>
                <a:cs typeface="Angsana New"/>
              </a:rPr>
              <a:t>Corporate Image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6824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77334" y="1494263"/>
            <a:ext cx="8596668" cy="454709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ภาพลักษณ์ 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image 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หมายถึง ข้อเท็จจริง (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Objective facts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)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 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บวกกับการประเมินส่วนตัว (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personal judgment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)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 </a:t>
            </a:r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แล้วกลายเป็นภาพที่ฝังอยู่ในความรู้สึกนึกคิดของบุคคลอยู่นานแสนนาน  (เสรี วงศ์มณฑา, </a:t>
            </a:r>
            <a:r>
              <a:rPr lang="en-US" sz="2800" dirty="0">
                <a:solidFill>
                  <a:srgbClr val="000000"/>
                </a:solidFill>
                <a:latin typeface="Angsana New"/>
                <a:cs typeface="Angsana New"/>
              </a:rPr>
              <a:t>2542)</a:t>
            </a:r>
          </a:p>
          <a:p>
            <a:r>
              <a:rPr lang="th-TH" sz="2800" dirty="0">
                <a:solidFill>
                  <a:srgbClr val="000000"/>
                </a:solidFill>
                <a:latin typeface="Angsana New"/>
                <a:cs typeface="Angsana New"/>
              </a:rPr>
              <a:t>โดยสรุป ภาพลักษณ์เป็นสิ่งที่มาจากความรู้สึก ทัศนคติส่วนตัวที่มีต่อบุคคลหรือองค์การนั้น ๆ โดยที่ความรู้สึกหรือทัศนคตินั้นมาจากการที่เราได้ไปสัมผัส หรือรับรู้การกระทำของบุคคลหรือองค์การนั่นเอง </a:t>
            </a:r>
            <a:endParaRPr lang="en-US" sz="2800" dirty="0">
              <a:solidFill>
                <a:srgbClr val="000000"/>
              </a:solidFill>
              <a:latin typeface="Angsana New"/>
              <a:cs typeface="Angsana New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solidFill>
                  <a:srgbClr val="88267C"/>
                </a:solidFill>
                <a:latin typeface="Angsana New"/>
                <a:cs typeface="Angsana New"/>
              </a:rPr>
              <a:t>ภาพลักษณ์ หมายถึง ...</a:t>
            </a:r>
            <a:endParaRPr lang="en-US" dirty="0">
              <a:solidFill>
                <a:srgbClr val="88267C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639616" y="4492756"/>
            <a:ext cx="4392488" cy="1528532"/>
            <a:chOff x="1115616" y="4492756"/>
            <a:chExt cx="4392488" cy="1528532"/>
          </a:xfrm>
        </p:grpSpPr>
        <p:sp>
          <p:nvSpPr>
            <p:cNvPr id="4" name="Oval 3"/>
            <p:cNvSpPr/>
            <p:nvPr/>
          </p:nvSpPr>
          <p:spPr>
            <a:xfrm>
              <a:off x="1115616" y="4509120"/>
              <a:ext cx="1512168" cy="151216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dirty="0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ข้อเท็จจริง</a:t>
              </a:r>
              <a:endParaRPr lang="en-US" sz="2400" dirty="0">
                <a:solidFill>
                  <a:srgbClr val="000000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3347864" y="4492756"/>
              <a:ext cx="1512168" cy="1512168"/>
            </a:xfrm>
            <a:prstGeom prst="ellipse">
              <a:avLst/>
            </a:prstGeom>
            <a:solidFill>
              <a:srgbClr val="B5DDE1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dirty="0">
                  <a:solidFill>
                    <a:srgbClr val="000000"/>
                  </a:solidFill>
                  <a:latin typeface="Angsana New" pitchFamily="18" charset="-34"/>
                  <a:cs typeface="Angsana New" pitchFamily="18" charset="-34"/>
                </a:rPr>
                <a:t>การประเมินส่วนตัว</a:t>
              </a:r>
              <a:endParaRPr lang="en-US" sz="2400" dirty="0">
                <a:solidFill>
                  <a:srgbClr val="000000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6" name="Plus 5"/>
            <p:cNvSpPr/>
            <p:nvPr/>
          </p:nvSpPr>
          <p:spPr>
            <a:xfrm>
              <a:off x="2777220" y="5022996"/>
              <a:ext cx="504056" cy="484416"/>
            </a:xfrm>
            <a:prstGeom prst="mathPlus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Equal 6"/>
            <p:cNvSpPr/>
            <p:nvPr/>
          </p:nvSpPr>
          <p:spPr>
            <a:xfrm>
              <a:off x="5004048" y="5111368"/>
              <a:ext cx="504056" cy="396044"/>
            </a:xfrm>
            <a:prstGeom prst="mathEqual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Oval 7"/>
          <p:cNvSpPr/>
          <p:nvPr/>
        </p:nvSpPr>
        <p:spPr>
          <a:xfrm>
            <a:off x="7320136" y="4553306"/>
            <a:ext cx="1512168" cy="151216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200" b="1" dirty="0">
                <a:solidFill>
                  <a:srgbClr val="000000"/>
                </a:solidFill>
                <a:latin typeface="Angsana New" pitchFamily="18" charset="-34"/>
                <a:cs typeface="Angsana New" pitchFamily="18" charset="-34"/>
              </a:rPr>
              <a:t>ภาพลักษณ์</a:t>
            </a:r>
            <a:endParaRPr lang="en-US" sz="2200" b="1" dirty="0">
              <a:solidFill>
                <a:srgbClr val="00000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6117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4587508"/>
              </p:ext>
            </p:extLst>
          </p:nvPr>
        </p:nvGraphicFramePr>
        <p:xfrm>
          <a:off x="677863" y="301819"/>
          <a:ext cx="9169400" cy="5338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6695411" y="6232861"/>
            <a:ext cx="3395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accent1">
                    <a:lumMod val="75000"/>
                  </a:schemeClr>
                </a:solidFill>
                <a:latin typeface="Angsana New"/>
                <a:cs typeface="Angsana New"/>
              </a:rPr>
              <a:t>ชำนาญ ภู่เอี่ยม,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ngsana New"/>
                <a:cs typeface="Angsana New"/>
              </a:rPr>
              <a:t>2537 </a:t>
            </a:r>
            <a:r>
              <a:rPr lang="th-TH" dirty="0">
                <a:solidFill>
                  <a:schemeClr val="accent1">
                    <a:lumMod val="75000"/>
                  </a:schemeClr>
                </a:solidFill>
                <a:latin typeface="Angsana New"/>
                <a:cs typeface="Angsana New"/>
              </a:rPr>
              <a:t>อ้างถึงใน กิตาวี ศุภผลศิริ,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ngsana New"/>
                <a:cs typeface="Angsana New"/>
              </a:rPr>
              <a:t>2561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74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solidFill>
                  <a:srgbClr val="88267C"/>
                </a:solidFill>
              </a:rPr>
              <a:t>เทคนิคการสร้างและจัดการภาพลักษณ์องค์กร</a:t>
            </a:r>
            <a:endParaRPr lang="en-US" b="1" dirty="0">
              <a:solidFill>
                <a:srgbClr val="88267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61171"/>
            <a:ext cx="8596668" cy="4480191"/>
          </a:xfrm>
        </p:spPr>
        <p:txBody>
          <a:bodyPr>
            <a:normAutofit/>
          </a:bodyPr>
          <a:lstStyle/>
          <a:p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การเริ่มต้นที่บทบาทของผู้บริหารระดับสูง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2800" dirty="0" smtClean="0">
                <a:solidFill>
                  <a:srgbClr val="88267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(Management Decision)</a:t>
            </a:r>
            <a:endParaRPr lang="th-TH" sz="2800" dirty="0" smtClean="0">
              <a:solidFill>
                <a:srgbClr val="88267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การว่าจ้างบริษัทตัวแทน/ ที่ปรึกษาภายนอก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2800" dirty="0" smtClean="0">
                <a:solidFill>
                  <a:srgbClr val="88267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(Outside Agency)</a:t>
            </a:r>
            <a:endParaRPr lang="th-TH" sz="2800" dirty="0" smtClean="0">
              <a:solidFill>
                <a:srgbClr val="88267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การเป็นผู้ให้การสนับสนุน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2800" dirty="0" smtClean="0">
                <a:solidFill>
                  <a:srgbClr val="88267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(Sponsorship)</a:t>
            </a:r>
            <a:endParaRPr lang="th-TH" sz="2800" dirty="0" smtClean="0">
              <a:solidFill>
                <a:srgbClr val="88267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การอาศัยวิธีการบอกต่อ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2800" dirty="0" smtClean="0">
                <a:solidFill>
                  <a:srgbClr val="88267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(Word of Mouth)</a:t>
            </a:r>
            <a:endParaRPr lang="th-TH" sz="2800" dirty="0" smtClean="0">
              <a:solidFill>
                <a:srgbClr val="88267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การลงทุนซื้อสื่อเพื่อโฆษณาองค์กร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2800" dirty="0" smtClean="0">
                <a:solidFill>
                  <a:srgbClr val="88267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(Corporate Advertising)</a:t>
            </a:r>
            <a:endParaRPr lang="th-TH" sz="2800" dirty="0" smtClean="0">
              <a:solidFill>
                <a:srgbClr val="88267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การวัดประเมินภาพลักษณ์ขององค์กรเป็นระยะๆ </a:t>
            </a:r>
            <a:r>
              <a:rPr lang="th-TH" sz="2800" dirty="0" smtClean="0">
                <a:solidFill>
                  <a:srgbClr val="88267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en-US" sz="2800" dirty="0" smtClean="0">
                <a:solidFill>
                  <a:srgbClr val="88267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Corporate Image Evaluation</a:t>
            </a:r>
            <a:r>
              <a:rPr lang="th-TH" sz="2800" dirty="0" smtClean="0">
                <a:solidFill>
                  <a:srgbClr val="88267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en-US" sz="2800" dirty="0" smtClean="0">
              <a:solidFill>
                <a:srgbClr val="88267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 algn="r">
              <a:buNone/>
            </a:pPr>
            <a:endParaRPr lang="th-TH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 algn="r">
              <a:buNone/>
            </a:pPr>
            <a:r>
              <a:rPr lang="th-TH" dirty="0" smtClean="0">
                <a:solidFill>
                  <a:srgbClr val="92D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รุ่ง</a:t>
            </a:r>
            <a:r>
              <a:rPr lang="th-TH" dirty="0">
                <a:solidFill>
                  <a:srgbClr val="92D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รัตน์ ชัย</a:t>
            </a:r>
            <a:r>
              <a:rPr lang="th-TH" dirty="0" smtClean="0">
                <a:solidFill>
                  <a:srgbClr val="92D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สำเร็จ</a:t>
            </a:r>
            <a:r>
              <a:rPr lang="en-US" dirty="0" smtClean="0">
                <a:solidFill>
                  <a:srgbClr val="92D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, </a:t>
            </a:r>
            <a:r>
              <a:rPr lang="th-TH" dirty="0" smtClean="0">
                <a:solidFill>
                  <a:srgbClr val="92D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2558</a:t>
            </a:r>
            <a:r>
              <a:rPr lang="en-US" dirty="0" smtClean="0">
                <a:solidFill>
                  <a:srgbClr val="92D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, </a:t>
            </a:r>
            <a:r>
              <a:rPr lang="th-TH" dirty="0" smtClean="0">
                <a:solidFill>
                  <a:srgbClr val="92D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น. 79-80</a:t>
            </a:r>
            <a:endParaRPr lang="en-US" dirty="0">
              <a:solidFill>
                <a:srgbClr val="92D05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344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003610"/>
            <a:ext cx="9827116" cy="5037752"/>
          </a:xfrm>
        </p:spPr>
        <p:txBody>
          <a:bodyPr>
            <a:normAutofit/>
          </a:bodyPr>
          <a:lstStyle/>
          <a:p>
            <a:r>
              <a:rPr lang="th-TH" sz="3600" dirty="0" smtClean="0">
                <a:solidFill>
                  <a:srgbClr val="0033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ชื่อเสียง หมายถึง ...</a:t>
            </a:r>
            <a:endParaRPr lang="en-US" sz="3600" dirty="0" smtClean="0">
              <a:solidFill>
                <a:srgbClr val="0033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r>
              <a:rPr lang="th-TH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ม้ว่าชื่อเสียงกับภาพลักษณ์องค์กรจะเป็นแนวคิดสองเรื่องที่สัมพันธ์กันแต่ก็ยังมิใช่เรื่องเดียวกัน</a:t>
            </a:r>
            <a:endParaRPr lang="en-US" sz="2400" dirty="0" smtClean="0">
              <a:solidFill>
                <a:schemeClr val="tx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Fombrun</a:t>
            </a:r>
            <a:r>
              <a:rPr lang="en-US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(1996 </a:t>
            </a:r>
            <a:r>
              <a:rPr lang="th-TH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อ้างถึงใน รุ่งรัตน์ ชัยสำเร็จ, 2558</a:t>
            </a:r>
            <a:r>
              <a:rPr lang="en-US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th-TH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อธิบายความหมายของ </a:t>
            </a:r>
            <a:r>
              <a:rPr lang="en-US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“</a:t>
            </a:r>
            <a:r>
              <a:rPr lang="th-TH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ชื่อเสียงองค์การ</a:t>
            </a:r>
            <a:r>
              <a:rPr lang="en-US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”</a:t>
            </a:r>
            <a:r>
              <a:rPr lang="th-TH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ว่า เป็นผลรวมของภาพลักษณ์ด้านต่าง ๆ ของหน่วยงานใดหน่วยงานหนึ่ง ที่มีอยู่ในใจของกลุ่มต่าง ๆ ที่เกี่ยวข้องกับองค์กร โดยเขาได้ขยายความไว้ว่า ชื่อเสียงเป็นสิ่งที่บ่งบอกถึงการรับรู้ เกี่ยวกับการกระทำในอดีต และสิ่งที่คาดหวังเกี่ยวกับบริษัท ซึ่งบ่งชี้ถึงความดึงดูดใจโดยรวม (</a:t>
            </a:r>
            <a:r>
              <a:rPr lang="en-US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Overall Appeal</a:t>
            </a:r>
            <a:r>
              <a:rPr lang="th-TH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สำหรับผู้ที่มีส่วนเกี่ยวข้องกลุ่มหลัก ๆ เมื่อนำไปเปรียบเทียบกับคู่แข่งรายอื่น ๆ </a:t>
            </a:r>
          </a:p>
          <a:p>
            <a:pPr marL="0" indent="0">
              <a:buNone/>
            </a:pPr>
            <a:r>
              <a:rPr lang="th-TH" sz="2400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จะเห็นได้ว่า สมรรถนะขององค์กร หรือการบรรลุผลสำเร็จขององค์กร (</a:t>
            </a:r>
            <a:r>
              <a:rPr lang="en-US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Performance</a:t>
            </a:r>
            <a:r>
              <a:rPr lang="th-TH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หรือพฤติกรรมหรือการกระทำขององค์กร (</a:t>
            </a:r>
            <a:r>
              <a:rPr lang="en-US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Behavior</a:t>
            </a:r>
            <a:r>
              <a:rPr lang="th-TH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รวมทั้งการสื่อสารต่าง ๆ ขององค์กร เป็นองค์ประกอบสำคัญอย่างยิ่งยวดอันจะนำไปสู่ชื่อเสียงขององค์กร (</a:t>
            </a:r>
            <a:r>
              <a:rPr lang="en-US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Corporate Reputation</a:t>
            </a:r>
            <a:r>
              <a:rPr lang="th-TH" sz="2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en-US" sz="2400" dirty="0">
              <a:solidFill>
                <a:schemeClr val="tx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75210" y="223024"/>
            <a:ext cx="6032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 smtClean="0">
                <a:solidFill>
                  <a:srgbClr val="0033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ชื่อเสียงองค์การ </a:t>
            </a:r>
            <a:r>
              <a:rPr lang="en-US" sz="3600" dirty="0" smtClean="0">
                <a:solidFill>
                  <a:srgbClr val="0033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Corporate Reputation</a:t>
            </a:r>
            <a:endParaRPr lang="en-US" sz="3600" dirty="0">
              <a:solidFill>
                <a:srgbClr val="0033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0699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713679"/>
            <a:ext cx="9470276" cy="5327684"/>
          </a:xfrm>
        </p:spPr>
        <p:txBody>
          <a:bodyPr>
            <a:normAutofit/>
          </a:bodyPr>
          <a:lstStyle/>
          <a:p>
            <a:r>
              <a:rPr lang="th-TH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ความสัมพันธ์ระหว่าง</a:t>
            </a:r>
            <a:r>
              <a:rPr lang="th-TH" sz="3200" dirty="0" smtClean="0">
                <a:solidFill>
                  <a:srgbClr val="92D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อัตลักษณ์ </a:t>
            </a:r>
            <a:r>
              <a:rPr lang="th-TH" sz="3200" dirty="0" smtClean="0">
                <a:solidFill>
                  <a:srgbClr val="8C227D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ภาพลักษณ์</a:t>
            </a:r>
            <a:r>
              <a:rPr lang="th-TH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และการสร้าง</a:t>
            </a:r>
            <a:r>
              <a:rPr lang="th-TH" sz="3200" dirty="0" smtClean="0">
                <a:solidFill>
                  <a:srgbClr val="0033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ชื่อเสียง</a:t>
            </a:r>
            <a:r>
              <a:rPr lang="th-TH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ขององค์กร</a:t>
            </a:r>
          </a:p>
          <a:p>
            <a:pPr marL="0" indent="0">
              <a:buNone/>
            </a:pPr>
            <a:r>
              <a:rPr 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มีคำกล่าวที่น่าสนใจอยู่ว่า “ภาพลักษณ์” คือสิ่งที่ถูก</a:t>
            </a:r>
            <a:r>
              <a:rPr lang="th-TH" sz="2800" u="sng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สร้าง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ขึ้นโดยองค์กรเพื่อแสดงตัวตนให้ผู้มีส่วนได้ส่วนเสียต่าง ๆ ได้ประจักษ์ และก็เป็นค่าใช้จ่ายที่เพิ่มขึ้นตามการดำเนินงานนั้น ส่วน “ชื่อเสียง” เป็นสิ่งที่องค์กร</a:t>
            </a:r>
            <a:r>
              <a:rPr lang="th-TH" sz="2800" u="sng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ได้รับ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จากการดำเนินงานที่ต่อเนื่องยาวนาน  โดยเป็นสิ่งที่ผู้คนมองหรือนึกถึงองค์กร และก็เป็น สินทรัพย์ ที่จะดึงดูดโอกาสที่ดีเข้ามาสู่องค์กร รวมถึงช่วยเป็นเกราะป้องกันปัญหาได้ (รุงรัตน์ ชัยสำเร็จ, 2558)</a:t>
            </a:r>
          </a:p>
          <a:p>
            <a:pPr marL="0" indent="0">
              <a:buNone/>
            </a:pPr>
            <a:r>
              <a:rPr lang="th-TH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ชื่อเสียงองค์กรไม่เหมือนกับภาพลักษณ์องค์กร แม้ว่าแนวคิดเรื่องชื่อเสียงจะเชื่อมโยงกับภาพลักษณ์ แต่ชื่อเสียงเป็นการเข้าใจของสาธารณชนเกี่ยวข้องกับองค์กร ซึ่งผู้มีส่วนได้ส่วนเสียภายนอกองค์กรมีอยู่ในใจ โดย 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Aula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และ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Mantere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(2008 อ้างถึงใน รุ่ง</a:t>
            </a:r>
            <a:r>
              <a:rPr lang="th-TH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รัตน์ ชัยสำเร็จ,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2558, น 82-83) ได้อธิบายว่า ชื่อเสียงแตกต่างจากภาพลักษณ์ อย่างน้อยที่สุดในด้านต่าง ๆ ดังนี้</a:t>
            </a:r>
            <a:endParaRPr lang="en-US" sz="28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7917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34462"/>
          </a:xfrm>
        </p:spPr>
        <p:txBody>
          <a:bodyPr>
            <a:normAutofit fontScale="90000"/>
          </a:bodyPr>
          <a:lstStyle/>
          <a:p>
            <a:r>
              <a:rPr lang="th-TH" dirty="0">
                <a:solidFill>
                  <a:schemeClr val="tx1">
                    <a:lumMod val="75000"/>
                    <a:lumOff val="2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ความสัมพันธ์ระหว่าง</a:t>
            </a:r>
            <a:r>
              <a:rPr lang="th-TH" dirty="0">
                <a:solidFill>
                  <a:srgbClr val="92D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อัตลักษณ์ </a:t>
            </a:r>
            <a:r>
              <a:rPr lang="th-TH" dirty="0">
                <a:solidFill>
                  <a:srgbClr val="8C227D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ภาพลักษณ์</a:t>
            </a: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 และการสร้าง</a:t>
            </a:r>
            <a:r>
              <a:rPr lang="th-TH" dirty="0">
                <a:solidFill>
                  <a:srgbClr val="0033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ชื่อเสียง</a:t>
            </a: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ขององค์กร</a:t>
            </a:r>
            <a:b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68967"/>
            <a:ext cx="10092214" cy="4893678"/>
          </a:xfrm>
        </p:spPr>
        <p:txBody>
          <a:bodyPr>
            <a:normAutofit lnSpcReduction="10000"/>
          </a:bodyPr>
          <a:lstStyle/>
          <a:p>
            <a:r>
              <a:rPr lang="th-TH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โดย </a:t>
            </a:r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Aula</a:t>
            </a:r>
            <a:r>
              <a:rPr lang="th-TH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 และ</a:t>
            </a:r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28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Mantere</a:t>
            </a:r>
            <a:r>
              <a:rPr lang="th-TH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 (2008 อ้างถึงใน รุ่งรัตน์ ชัยสำเร็จ, 2558, น 82-83) ได้อธิบายว่า ชื่อเสียงแตกต่างจากภาพลักษณ์ อย่างน้อยที่สุดในด้านต่าง ๆ ดังนี้</a:t>
            </a:r>
            <a:endParaRPr lang="en-US" sz="28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r>
              <a:rPr lang="en-US" sz="2800" dirty="0" smtClean="0">
                <a:latin typeface="Angsana New"/>
                <a:cs typeface="Angsana New"/>
              </a:rPr>
              <a:t>1. </a:t>
            </a:r>
            <a:r>
              <a:rPr lang="th-TH" sz="2800" u="sng" dirty="0" smtClean="0">
                <a:latin typeface="Angsana New"/>
                <a:cs typeface="Angsana New"/>
              </a:rPr>
              <a:t>ชื่อเสียงประกอบด้วยความหมายเชิงสัญลักษณ์ (</a:t>
            </a:r>
            <a:r>
              <a:rPr lang="en-US" sz="2800" u="sng" dirty="0" smtClean="0">
                <a:latin typeface="Angsana New"/>
                <a:cs typeface="Angsana New"/>
              </a:rPr>
              <a:t>Symbolic Meaning</a:t>
            </a:r>
            <a:r>
              <a:rPr lang="th-TH" sz="2800" u="sng" dirty="0" smtClean="0">
                <a:latin typeface="Angsana New"/>
                <a:cs typeface="Angsana New"/>
              </a:rPr>
              <a:t>)</a:t>
            </a:r>
            <a:r>
              <a:rPr lang="en-US" sz="2800" u="sng" dirty="0" smtClean="0">
                <a:latin typeface="Angsana New"/>
                <a:cs typeface="Angsana New"/>
              </a:rPr>
              <a:t> </a:t>
            </a:r>
            <a:r>
              <a:rPr lang="th-TH" sz="2800" dirty="0" smtClean="0">
                <a:latin typeface="Angsana New"/>
                <a:cs typeface="Angsana New"/>
              </a:rPr>
              <a:t>ครอบคลุมอย่างกว้างขวาง เช่น ความเป็นมาและเรื่องราวขององค์กร เกร็ดเบ็ดเตล็ดเกี่ยวกับองค์กรฯลฯ ขณะที่</a:t>
            </a:r>
            <a:r>
              <a:rPr lang="th-TH" sz="2800" dirty="0" smtClean="0">
                <a:solidFill>
                  <a:srgbClr val="88267C"/>
                </a:solidFill>
                <a:latin typeface="Angsana New"/>
                <a:cs typeface="Angsana New"/>
              </a:rPr>
              <a:t>ภาพลักษณ์</a:t>
            </a:r>
            <a:r>
              <a:rPr lang="th-TH" sz="2800" dirty="0" smtClean="0">
                <a:latin typeface="Angsana New"/>
                <a:cs typeface="Angsana New"/>
              </a:rPr>
              <a:t>นั้นค่อนข้างสื่อถึงลักษณะของสิ่งต่าง ๆ ขององค์กรที่ปรากฏออกไปให้เห็น เช่น ความทันสมัยทางเทคโนโลยี การเป็นผู้สนับสนุนกีฬาเยาวชน ถึงแม้ว่าชื่อเสียงและภาพลักษณ์แตกต่างกัน แต่ก็มีบางมุมขององค์กรที่คาบเกี่ยวกัน</a:t>
            </a:r>
          </a:p>
          <a:p>
            <a:pPr marL="0" indent="0">
              <a:buNone/>
            </a:pPr>
            <a:r>
              <a:rPr lang="en-US" sz="2800" dirty="0" smtClean="0">
                <a:latin typeface="Angsana New"/>
                <a:cs typeface="Angsana New"/>
              </a:rPr>
              <a:t>2. </a:t>
            </a:r>
            <a:r>
              <a:rPr lang="th-TH" sz="2800" dirty="0" smtClean="0">
                <a:latin typeface="Angsana New"/>
                <a:cs typeface="Angsana New"/>
              </a:rPr>
              <a:t>ชื่อเสียงมีลักษณะเป็นพลวัตร (</a:t>
            </a:r>
            <a:r>
              <a:rPr lang="en-US" sz="2800" dirty="0" smtClean="0">
                <a:latin typeface="Angsana New"/>
                <a:cs typeface="Angsana New"/>
              </a:rPr>
              <a:t>Dynamic</a:t>
            </a:r>
            <a:r>
              <a:rPr lang="th-TH" sz="2800" dirty="0" smtClean="0">
                <a:latin typeface="Angsana New"/>
                <a:cs typeface="Angsana New"/>
              </a:rPr>
              <a:t>)</a:t>
            </a:r>
            <a:r>
              <a:rPr lang="en-US" sz="2800" dirty="0" smtClean="0">
                <a:latin typeface="Angsana New"/>
                <a:cs typeface="Angsana New"/>
              </a:rPr>
              <a:t> </a:t>
            </a:r>
            <a:r>
              <a:rPr lang="th-TH" sz="2800" dirty="0" smtClean="0">
                <a:latin typeface="Angsana New"/>
                <a:cs typeface="Angsana New"/>
              </a:rPr>
              <a:t>บ่งชี้ถึงการให้ความหมาย (</a:t>
            </a:r>
            <a:r>
              <a:rPr lang="en-US" sz="2800" dirty="0" err="1" smtClean="0">
                <a:latin typeface="Angsana New"/>
                <a:cs typeface="Angsana New"/>
              </a:rPr>
              <a:t>sensemaking</a:t>
            </a:r>
            <a:r>
              <a:rPr lang="th-TH" sz="2800" dirty="0" smtClean="0">
                <a:latin typeface="Angsana New"/>
                <a:cs typeface="Angsana New"/>
              </a:rPr>
              <a:t>)</a:t>
            </a:r>
            <a:r>
              <a:rPr lang="en-US" sz="2800" dirty="0" smtClean="0">
                <a:latin typeface="Angsana New"/>
                <a:cs typeface="Angsana New"/>
              </a:rPr>
              <a:t> </a:t>
            </a:r>
            <a:r>
              <a:rPr lang="th-TH" sz="2800" dirty="0" smtClean="0">
                <a:latin typeface="Angsana New"/>
                <a:cs typeface="Angsana New"/>
              </a:rPr>
              <a:t>ที่ผู้มีส่วนได้ส่วนเสียหลากหลายกลุ่มได้รู้จักองค์กรในแง่มุมต่าง ๆ มาอย่างยาวนาน ส่วนภาพลักษณ์นั้นถึงแม้จะมีลักษณะเป็นพลวัตร แต่ก็ยังน้อยกว่าชื่อเสียงอยู่มาก เนื่องจากมักจะพิจารณาในกรอบความหมายและช่วงเวลาจำเพาะที่แคบกว่า</a:t>
            </a:r>
            <a:r>
              <a:rPr lang="th-TH" sz="2800" dirty="0" smtClean="0">
                <a:solidFill>
                  <a:srgbClr val="000090"/>
                </a:solidFill>
                <a:latin typeface="Angsana New"/>
                <a:cs typeface="Angsana New"/>
              </a:rPr>
              <a:t>ชื่อเสียง</a:t>
            </a:r>
          </a:p>
        </p:txBody>
      </p:sp>
    </p:spTree>
    <p:extLst>
      <p:ext uri="{BB962C8B-B14F-4D97-AF65-F5344CB8AC3E}">
        <p14:creationId xmlns:p14="http://schemas.microsoft.com/office/powerpoint/2010/main" val="2383878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gsana New"/>
                <a:cs typeface="Angsana New"/>
              </a:rPr>
              <a:t>เหตุผลที่ทำให้</a:t>
            </a:r>
            <a:r>
              <a:rPr lang="th-TH" dirty="0" smtClean="0">
                <a:solidFill>
                  <a:srgbClr val="0000FF"/>
                </a:solidFill>
                <a:latin typeface="Angsana New"/>
                <a:cs typeface="Angsana New"/>
              </a:rPr>
              <a:t>ชื่อเสียง </a:t>
            </a:r>
            <a:r>
              <a:rPr lang="th-TH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gsana New"/>
                <a:cs typeface="Angsana New"/>
              </a:rPr>
              <a:t>เป็นเรื่องที่สำคัญสำหรับองค์กร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ngsana New"/>
              <a:cs typeface="Angsana New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444445"/>
            <a:ext cx="9457247" cy="4596917"/>
          </a:xfrm>
        </p:spPr>
        <p:txBody>
          <a:bodyPr>
            <a:normAutofit/>
          </a:bodyPr>
          <a:lstStyle/>
          <a:p>
            <a:r>
              <a:rPr lang="th-TH" sz="3000" dirty="0" smtClean="0">
                <a:solidFill>
                  <a:srgbClr val="0000FF"/>
                </a:solidFill>
                <a:latin typeface="Angsana New"/>
                <a:cs typeface="Angsana New"/>
              </a:rPr>
              <a:t>ชื่อเสียง</a:t>
            </a:r>
            <a:r>
              <a:rPr lang="th-TH" sz="3000" dirty="0" smtClean="0">
                <a:latin typeface="Angsana New"/>
                <a:cs typeface="Angsana New"/>
              </a:rPr>
              <a:t>ที่แข็งแกร่งในเชิงบวกช่วยดึงดูดความสนใจได้ง่าย และช่วยขยายโอกาสในการแข่งขัน</a:t>
            </a:r>
          </a:p>
          <a:p>
            <a:r>
              <a:rPr lang="th-TH" sz="3000" dirty="0" smtClean="0">
                <a:latin typeface="Angsana New"/>
                <a:cs typeface="Angsana New"/>
              </a:rPr>
              <a:t>ชื่อเสียงที่แข็งแกร่งในเชิงบวกช่วยให้องค์กรรับมือกับวิกฤตต่าง ๆ ได้ง่ายขึ้น</a:t>
            </a:r>
          </a:p>
          <a:p>
            <a:r>
              <a:rPr lang="th-TH" sz="3000" dirty="0" smtClean="0">
                <a:latin typeface="Angsana New"/>
                <a:cs typeface="Angsana New"/>
              </a:rPr>
              <a:t>สภาพแวดล้อมหรือสังคมภายนอกองค์กรที่เปลี่ยนแปลงไป ส่งผลให้องค์กรต้องหันมาให้ความสำคัญกับการสร้าง</a:t>
            </a:r>
            <a:r>
              <a:rPr lang="th-TH" sz="3000" dirty="0" smtClean="0">
                <a:solidFill>
                  <a:srgbClr val="0000FF"/>
                </a:solidFill>
                <a:latin typeface="Angsana New"/>
                <a:cs typeface="Angsana New"/>
              </a:rPr>
              <a:t>ชื่อเสียง</a:t>
            </a:r>
            <a:r>
              <a:rPr lang="th-TH" sz="3000" dirty="0" smtClean="0">
                <a:latin typeface="Angsana New"/>
                <a:cs typeface="Angsana New"/>
              </a:rPr>
              <a:t>ให้แข็งแกร่งอย่างจริงจัง</a:t>
            </a:r>
          </a:p>
          <a:p>
            <a:pPr marL="0" indent="0">
              <a:buNone/>
            </a:pPr>
            <a:r>
              <a:rPr lang="th-TH" sz="3000" dirty="0" smtClean="0">
                <a:latin typeface="Angsana New"/>
                <a:cs typeface="Angsana New"/>
              </a:rPr>
              <a:t>(</a:t>
            </a:r>
            <a:r>
              <a:rPr lang="en-US" sz="3000" dirty="0" smtClean="0">
                <a:latin typeface="Angsana New"/>
                <a:cs typeface="Angsana New"/>
              </a:rPr>
              <a:t>Argenti, 2009 </a:t>
            </a:r>
            <a:r>
              <a:rPr lang="th-TH" sz="3000" dirty="0" smtClean="0">
                <a:latin typeface="Angsana New"/>
                <a:cs typeface="Angsana New"/>
              </a:rPr>
              <a:t>อ้างถึงใน รุ่งรัตน์ ชัยสำเร็จ, </a:t>
            </a:r>
            <a:r>
              <a:rPr lang="en-US" sz="3000" dirty="0" smtClean="0">
                <a:latin typeface="Angsana New"/>
                <a:cs typeface="Angsana New"/>
              </a:rPr>
              <a:t>2558, </a:t>
            </a:r>
            <a:r>
              <a:rPr lang="th-TH" sz="3000" dirty="0" smtClean="0">
                <a:latin typeface="Angsana New"/>
                <a:cs typeface="Angsana New"/>
              </a:rPr>
              <a:t>น </a:t>
            </a:r>
            <a:r>
              <a:rPr lang="en-US" sz="3000" dirty="0" smtClean="0">
                <a:latin typeface="Angsana New"/>
                <a:cs typeface="Angsana New"/>
              </a:rPr>
              <a:t>87</a:t>
            </a:r>
            <a:r>
              <a:rPr lang="th-TH" sz="3000" dirty="0" smtClean="0">
                <a:latin typeface="Angsana New"/>
                <a:cs typeface="Angsana New"/>
              </a:rPr>
              <a:t>)</a:t>
            </a:r>
            <a:endParaRPr lang="en-US" sz="3000" dirty="0">
              <a:latin typeface="Angsana New"/>
              <a:cs typeface="Angsana New"/>
            </a:endParaRPr>
          </a:p>
        </p:txBody>
      </p:sp>
    </p:spTree>
    <p:extLst>
      <p:ext uri="{BB962C8B-B14F-4D97-AF65-F5344CB8AC3E}">
        <p14:creationId xmlns:p14="http://schemas.microsoft.com/office/powerpoint/2010/main" val="4079947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Angsana New"/>
                <a:cs typeface="Angsana New"/>
              </a:rPr>
              <a:t>รายการอ้างอิง</a:t>
            </a:r>
            <a:endParaRPr lang="en-US" dirty="0">
              <a:latin typeface="Angsana New"/>
              <a:cs typeface="Angsana New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19159"/>
            <a:ext cx="8596668" cy="45222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2400" dirty="0" smtClean="0">
                <a:latin typeface="Angsana New"/>
                <a:cs typeface="Angsana New"/>
              </a:rPr>
              <a:t>	</a:t>
            </a:r>
            <a:r>
              <a:rPr lang="th-TH" sz="2000" dirty="0" smtClean="0">
                <a:latin typeface="Angsana New"/>
                <a:cs typeface="Angsana New"/>
              </a:rPr>
              <a:t>รุ่ง</a:t>
            </a:r>
            <a:r>
              <a:rPr lang="th-TH" sz="2000" dirty="0">
                <a:latin typeface="Angsana New"/>
                <a:cs typeface="Angsana New"/>
              </a:rPr>
              <a:t>รัตน์ ชัย</a:t>
            </a:r>
            <a:r>
              <a:rPr lang="th-TH" sz="2000" dirty="0" smtClean="0">
                <a:latin typeface="Angsana New"/>
                <a:cs typeface="Angsana New"/>
              </a:rPr>
              <a:t>สำเร็จ</a:t>
            </a:r>
            <a:r>
              <a:rPr lang="en-US" sz="2000" dirty="0" smtClean="0">
                <a:latin typeface="Angsana New"/>
                <a:cs typeface="Angsana New"/>
              </a:rPr>
              <a:t>.</a:t>
            </a:r>
            <a:r>
              <a:rPr lang="th-TH" sz="2000" dirty="0" smtClean="0">
                <a:latin typeface="Angsana New"/>
                <a:cs typeface="Angsana New"/>
              </a:rPr>
              <a:t> </a:t>
            </a:r>
            <a:r>
              <a:rPr lang="en-US" sz="2000" dirty="0">
                <a:latin typeface="Angsana New"/>
                <a:cs typeface="Angsana New"/>
              </a:rPr>
              <a:t>(</a:t>
            </a:r>
            <a:r>
              <a:rPr lang="en-US" sz="2000" dirty="0" smtClean="0">
                <a:latin typeface="Angsana New"/>
                <a:cs typeface="Angsana New"/>
              </a:rPr>
              <a:t>2558). </a:t>
            </a:r>
            <a:r>
              <a:rPr lang="th-TH" sz="2000" dirty="0" smtClean="0">
                <a:latin typeface="Angsana New"/>
                <a:cs typeface="Angsana New"/>
              </a:rPr>
              <a:t>การสื่อสารองค์กร</a:t>
            </a:r>
            <a:r>
              <a:rPr lang="en-US" sz="2000" dirty="0" smtClean="0">
                <a:latin typeface="Angsana New"/>
                <a:cs typeface="Angsana New"/>
              </a:rPr>
              <a:t>: </a:t>
            </a:r>
            <a:r>
              <a:rPr lang="th-TH" sz="2000" dirty="0" smtClean="0">
                <a:latin typeface="Angsana New"/>
                <a:cs typeface="Angsana New"/>
              </a:rPr>
              <a:t>แนวคิดการสร้างชื่ออย่างยั่งยืน. กรุงเทพฯ </a:t>
            </a:r>
            <a:r>
              <a:rPr lang="en-US" sz="2000" dirty="0" smtClean="0">
                <a:latin typeface="Angsana New"/>
                <a:cs typeface="Angsana New"/>
              </a:rPr>
              <a:t>: </a:t>
            </a:r>
            <a:r>
              <a:rPr lang="th-TH" sz="2000" dirty="0" smtClean="0">
                <a:latin typeface="Angsana New"/>
                <a:cs typeface="Angsana New"/>
              </a:rPr>
              <a:t>โรงพิมพ์แห่งจุฬาลงกรณ์มหาวิทยาลัย.</a:t>
            </a:r>
            <a:endParaRPr lang="en-US" sz="2000" dirty="0" smtClean="0">
              <a:latin typeface="Angsana New"/>
              <a:cs typeface="Angsana New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latin typeface="Angsana New"/>
                <a:cs typeface="Angsana New"/>
              </a:rPr>
              <a:t>	Argenti, P. A. (2003). Corporate Communication. New York: </a:t>
            </a:r>
            <a:r>
              <a:rPr lang="en-US" sz="2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McGraw-Hill/Irwin.</a:t>
            </a:r>
            <a:endParaRPr lang="en-US" sz="2000" dirty="0" smtClean="0">
              <a:solidFill>
                <a:srgbClr val="0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latin typeface="Angsana New"/>
                <a:cs typeface="Angsana New"/>
              </a:rPr>
              <a:t>	Cornelissen, J. (2008</a:t>
            </a:r>
            <a:r>
              <a:rPr lang="th-TH" sz="2000" dirty="0" smtClean="0">
                <a:solidFill>
                  <a:srgbClr val="000000"/>
                </a:solidFill>
                <a:latin typeface="Angsana New"/>
                <a:cs typeface="Angsana New"/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Angsana New"/>
                <a:cs typeface="Angsana New"/>
              </a:rPr>
              <a:t>. Corporate Communication: A guide to theory and practice. Los Angeles: Sage.</a:t>
            </a:r>
            <a:endParaRPr lang="en-US" sz="2000" dirty="0" smtClean="0">
              <a:solidFill>
                <a:srgbClr val="000000"/>
              </a:solidFill>
              <a:latin typeface="Angsana New"/>
              <a:cs typeface="Angsana New"/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  <a:latin typeface="Angsana New"/>
              <a:cs typeface="Angsana New"/>
            </a:endParaRPr>
          </a:p>
          <a:p>
            <a:pPr marL="0" indent="0">
              <a:buNone/>
            </a:pPr>
            <a:endParaRPr lang="th-TH" sz="2400" dirty="0">
              <a:solidFill>
                <a:srgbClr val="000000"/>
              </a:solidFill>
              <a:latin typeface="Angsana New"/>
              <a:cs typeface="Angsana New"/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  <a:latin typeface="Angsana New"/>
              <a:cs typeface="Angsana New"/>
            </a:endParaRP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3266124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272</TotalTime>
  <Words>1407</Words>
  <Application>Microsoft Office PowerPoint</Application>
  <PresentationFormat>Widescreen</PresentationFormat>
  <Paragraphs>71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Angsana New</vt:lpstr>
      <vt:lpstr>Arial</vt:lpstr>
      <vt:lpstr>Cordia New</vt:lpstr>
      <vt:lpstr>IrisUPC</vt:lpstr>
      <vt:lpstr>Trebuchet MS</vt:lpstr>
      <vt:lpstr>Wingdings</vt:lpstr>
      <vt:lpstr>Wingdings 3</vt:lpstr>
      <vt:lpstr>Facet</vt:lpstr>
      <vt:lpstr>การสร้างอัตลักษณ์ ภาพลักษณ์  ชื่อเสียงขององค์กร</vt:lpstr>
      <vt:lpstr>PowerPoint Presentation</vt:lpstr>
      <vt:lpstr>PowerPoint Presentation</vt:lpstr>
      <vt:lpstr>PowerPoint Presentation</vt:lpstr>
      <vt:lpstr>PowerPoint Presentation</vt:lpstr>
      <vt:lpstr>ภาพลักษณ์ หมายถึง ...</vt:lpstr>
      <vt:lpstr>PowerPoint Presentation</vt:lpstr>
      <vt:lpstr>เทคนิคการสร้างและจัดการภาพลักษณ์องค์กร</vt:lpstr>
      <vt:lpstr>PowerPoint Presentation</vt:lpstr>
      <vt:lpstr>PowerPoint Presentation</vt:lpstr>
      <vt:lpstr>ความสัมพันธ์ระหว่างอัตลักษณ์ ภาพลักษณ์ และการสร้างชื่อเสียงขององค์กร </vt:lpstr>
      <vt:lpstr>เหตุผลที่ทำให้ชื่อเสียง เป็นเรื่องที่สำคัญสำหรับองค์กร</vt:lpstr>
      <vt:lpstr>รายการอ้างอิง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การสร้างอัตลักษณ์ ภาพลักษณ์  ชื่อเสียงขององค์กร</dc:title>
  <dc:creator>LENOVO</dc:creator>
  <cp:lastModifiedBy>LENOVO</cp:lastModifiedBy>
  <cp:revision>31</cp:revision>
  <dcterms:created xsi:type="dcterms:W3CDTF">2023-01-03T03:39:58Z</dcterms:created>
  <dcterms:modified xsi:type="dcterms:W3CDTF">2023-01-04T00:57:38Z</dcterms:modified>
</cp:coreProperties>
</file>