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feeaf2a656e4e4b" /><Relationship Type="http://schemas.openxmlformats.org/officeDocument/2006/relationships/extended-properties" Target="/docProps/app.xml" Id="R564e67796f7242f2" /><Relationship Type="http://schemas.openxmlformats.org/officeDocument/2006/relationships/officeDocument" Target="/ppt/presentation.xml" Id="Rf59bbf75613740e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4af7da2e84c4e01"/>
  </p:sldMasterIdLst>
  <p:notesMasterIdLst>
    <p:notesMasterId xmlns:r="http://schemas.openxmlformats.org/officeDocument/2006/relationships" r:id="Rfc7985c0c12a4efd"/>
  </p:notesMasterIdLst>
  <p:sldIdLst>
    <p:sldId xmlns:r="http://schemas.openxmlformats.org/officeDocument/2006/relationships" id="256" r:id="Re0c87d26c18b4d62"/>
    <p:sldId xmlns:r="http://schemas.openxmlformats.org/officeDocument/2006/relationships" id="257" r:id="R69f538275d4a423b"/>
    <p:sldId xmlns:r="http://schemas.openxmlformats.org/officeDocument/2006/relationships" id="258" r:id="R308fbd5f53b34183"/>
    <p:sldId xmlns:r="http://schemas.openxmlformats.org/officeDocument/2006/relationships" id="259" r:id="R8fcead7fc8da44e9"/>
    <p:sldId xmlns:r="http://schemas.openxmlformats.org/officeDocument/2006/relationships" id="260" r:id="R1b6a025574d644f0"/>
    <p:sldId xmlns:r="http://schemas.openxmlformats.org/officeDocument/2006/relationships" id="261" r:id="R87548744872f4af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6754ebddd1d4750" /><Relationship Type="http://schemas.openxmlformats.org/officeDocument/2006/relationships/slideMaster" Target="/ppt/slideMasters/slideMaster1.xml" Id="R74af7da2e84c4e01" /><Relationship Type="http://schemas.openxmlformats.org/officeDocument/2006/relationships/notesMaster" Target="/ppt/notesMasters/notesMaster1.xml" Id="Rfc7985c0c12a4efd" /><Relationship Type="http://schemas.openxmlformats.org/officeDocument/2006/relationships/presProps" Target="/ppt/presProps.xml" Id="R0ccf525c2b7b4416" /><Relationship Type="http://schemas.openxmlformats.org/officeDocument/2006/relationships/tableStyles" Target="/ppt/tableStyles.xml" Id="R5956046452f94a1a" /><Relationship Type="http://schemas.openxmlformats.org/officeDocument/2006/relationships/slide" Target="/ppt/slides/slide1.xml" Id="Re0c87d26c18b4d62" /><Relationship Type="http://schemas.openxmlformats.org/officeDocument/2006/relationships/slide" Target="/ppt/slides/slide2.xml" Id="R69f538275d4a423b" /><Relationship Type="http://schemas.openxmlformats.org/officeDocument/2006/relationships/slide" Target="/ppt/slides/slide3.xml" Id="R308fbd5f53b34183" /><Relationship Type="http://schemas.openxmlformats.org/officeDocument/2006/relationships/slide" Target="/ppt/slides/slide4.xml" Id="R8fcead7fc8da44e9" /><Relationship Type="http://schemas.openxmlformats.org/officeDocument/2006/relationships/slide" Target="/ppt/slides/slide5.xml" Id="R1b6a025574d644f0" /><Relationship Type="http://schemas.openxmlformats.org/officeDocument/2006/relationships/slide" Target="/ppt/slides/slide6.xml" Id="R87548744872f4af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f84a68b580944a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647c70541f2453a" /><Relationship Type="http://schemas.openxmlformats.org/officeDocument/2006/relationships/notesMaster" Target="/ppt/notesMasters/notesMaster1.xml" Id="R3f3171a2885e44e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4a70f2631744925" /><Relationship Type="http://schemas.openxmlformats.org/officeDocument/2006/relationships/notesMaster" Target="/ppt/notesMasters/notesMaster1.xml" Id="R1017d80d1e2e466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466b39060f14057" /><Relationship Type="http://schemas.openxmlformats.org/officeDocument/2006/relationships/notesMaster" Target="/ppt/notesMasters/notesMaster1.xml" Id="Rb02c18205f4c425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2b8aecd12524092" /><Relationship Type="http://schemas.openxmlformats.org/officeDocument/2006/relationships/notesMaster" Target="/ppt/notesMasters/notesMaster1.xml" Id="R9cd680d9841142e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3ea517d05254760" /><Relationship Type="http://schemas.openxmlformats.org/officeDocument/2006/relationships/notesMaster" Target="/ppt/notesMasters/notesMaster1.xml" Id="R31bdc7fe28ad4f9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525ef87a9f14093" /><Relationship Type="http://schemas.openxmlformats.org/officeDocument/2006/relationships/notesMaster" Target="/ppt/notesMasters/notesMaster1.xml" Id="R222c262d8a53404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07d5648f0446f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a38912a3a434058" /><Relationship Type="http://schemas.openxmlformats.org/officeDocument/2006/relationships/slideLayout" Target="/ppt/slideLayouts/slideLayout1.xml" Id="R08cf67e8845344c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8cf67e8845344c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bd7bf1e92646b1" /><Relationship Type="http://schemas.openxmlformats.org/officeDocument/2006/relationships/notesSlide" Target="/ppt/notesSlides/notesSlide1.xml" Id="R85428db95fd24a2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6d58dd7bb94774" /><Relationship Type="http://schemas.openxmlformats.org/officeDocument/2006/relationships/notesSlide" Target="/ppt/notesSlides/notesSlide2.xml" Id="Rba49e5de48f3433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ca6463bd844623" /><Relationship Type="http://schemas.openxmlformats.org/officeDocument/2006/relationships/notesSlide" Target="/ppt/notesSlides/notesSlide3.xml" Id="Re33cfffe95f447a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2f73c6b1e74f62" /><Relationship Type="http://schemas.openxmlformats.org/officeDocument/2006/relationships/notesSlide" Target="/ppt/notesSlides/notesSlide4.xml" Id="R50209db677644ae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72564dea7e47d5" /><Relationship Type="http://schemas.openxmlformats.org/officeDocument/2006/relationships/notesSlide" Target="/ppt/notesSlides/notesSlide5.xml" Id="R30a33c747c534a8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6b4260e29641f8" /><Relationship Type="http://schemas.openxmlformats.org/officeDocument/2006/relationships/notesSlide" Target="/ppt/notesSlides/notesSlide6.xml" Id="Rba30baee47a745b3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-3-1">
            <a:extLst xmlns:a="http://schemas.openxmlformats.org/drawingml/2006/main">
              <a:ext uri="{FF2B5EF4-FFF2-40B4-BE49-F238E27FC236}">
                <a16:creationId xmlns:a16="http://schemas.microsoft.com/office/drawing/2014/main" id="{2067066E-C8F2-4DD4-B57F-53DDA5AAA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738789"/>
            <a:ext cx="9448800" cy="24914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Surveying Innovation
for Design</a:t>
            </a:r>
          </a:p>
        </p:txBody>
      </p:sp>
      <p:sp>
        <p:nvSpPr>
          <p:cNvPr id="2" name="Subtitle-4-2">
            <a:extLst xmlns:a="http://schemas.openxmlformats.org/drawingml/2006/main">
              <a:ext uri="{FF2B5EF4-FFF2-40B4-BE49-F238E27FC236}">
                <a16:creationId xmlns:a16="http://schemas.microsoft.com/office/drawing/2014/main" id="{9DFC4F0C-E81A-4EC7-AE1C-6ADBCB340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742212"/>
            <a:ext cx="5702332" cy="108023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Turning field data into accurate, informed, and creative design decisions.</a:t>
            </a:r>
          </a:p>
        </p:txBody>
      </p:sp>
      <p:sp>
        <p:nvSpPr>
          <p:cNvPr id="3" name="Subtitle-4-3">
            <a:extLst xmlns:a="http://schemas.openxmlformats.org/drawingml/2006/main">
              <a:ext uri="{FF2B5EF4-FFF2-40B4-BE49-F238E27FC236}">
                <a16:creationId xmlns:a16="http://schemas.microsoft.com/office/drawing/2014/main" id="{775B2CFA-8B91-4BFB-B640-A3250DECA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92240"/>
            <a:ext cx="5702332" cy="64912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DESIGN &amp; DIGITAL INNOVATION</a:t>
            </a:r>
          </a:p>
        </p:txBody>
      </p:sp>
    </p:spTree>
    <p:extLst>
      <p:ext uri="{BB962C8B-B14F-4D97-AF65-F5344CB8AC3E}">
        <p14:creationId xmlns:p14="http://schemas.microsoft.com/office/powerpoint/2010/main" val="88237673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C67618C0-5E24-491B-93E0-15141FE45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2</a:t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AA79D859-B745-47CB-A365-DD8084153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Surveying innovation connects the real world with design</a:t>
            </a:r>
          </a:p>
        </p:txBody>
      </p:sp>
      <p:sp>
        <p:nvSpPr>
          <p:cNvPr id="3" name="Google-Shape-534-p58-4">
            <a:extLst xmlns:a="http://schemas.openxmlformats.org/drawingml/2006/main">
              <a:ext uri="{FF2B5EF4-FFF2-40B4-BE49-F238E27FC236}">
                <a16:creationId xmlns:a16="http://schemas.microsoft.com/office/drawing/2014/main" id="{CF4AE081-68A7-4300-A06B-55C0AF69F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031968"/>
            <a:ext cx="5537168" cy="353482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it means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use of modern instruments, sensors, software, and data workflows to measure sites, objects, and environments with greater speed and accuracy.</a:t>
            </a:r>
          </a:p>
        </p:txBody>
      </p:sp>
      <p:sp>
        <p:nvSpPr>
          <p:cNvPr id="4" name="Content-Placeholder-3-5">
            <a:extLst xmlns:a="http://schemas.openxmlformats.org/drawingml/2006/main">
              <a:ext uri="{FF2B5EF4-FFF2-40B4-BE49-F238E27FC236}">
                <a16:creationId xmlns:a16="http://schemas.microsoft.com/office/drawing/2014/main" id="{D31B069C-1D37-4BF3-9A7D-E5F7758A5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6592" y="2031968"/>
            <a:ext cx="5537168" cy="353482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Why designers need it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Reliable survey data reduces assumptions. It supports better dimensions, safer planning, clearer visualization, and evidence-based design decisions.</a:t>
            </a:r>
          </a:p>
        </p:txBody>
      </p:sp>
    </p:spTree>
    <p:extLst>
      <p:ext uri="{BB962C8B-B14F-4D97-AF65-F5344CB8AC3E}">
        <p14:creationId xmlns:p14="http://schemas.microsoft.com/office/powerpoint/2010/main" val="187296272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360C2EEC-CFFC-4B1F-8C6A-BDBF8F9E2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3</a:t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58465B9B-6BDB-494F-82A9-ED0D4C186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Three technology groups expand what designers can observe</a:t>
            </a:r>
          </a:p>
        </p:txBody>
      </p:sp>
      <p:sp>
        <p:nvSpPr>
          <p:cNvPr id="3" name="Google-Shape-558-p61-4">
            <a:extLst xmlns:a="http://schemas.openxmlformats.org/drawingml/2006/main">
              <a:ext uri="{FF2B5EF4-FFF2-40B4-BE49-F238E27FC236}">
                <a16:creationId xmlns:a16="http://schemas.microsoft.com/office/drawing/2014/main" id="{15C7792C-95FB-4932-A665-9D6ED8E2C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3D Scanning
Captures shape, surface, and spatial detail as a point cloud or digital model.</a:t>
            </a:r>
          </a:p>
        </p:txBody>
      </p:sp>
      <p:sp>
        <p:nvSpPr>
          <p:cNvPr id="4" name="Google-Shape-559-p61-5">
            <a:extLst xmlns:a="http://schemas.openxmlformats.org/drawingml/2006/main">
              <a:ext uri="{FF2B5EF4-FFF2-40B4-BE49-F238E27FC236}">
                <a16:creationId xmlns:a16="http://schemas.microsoft.com/office/drawing/2014/main" id="{5327FCB0-8183-4B9E-8C9F-D31A5CE8E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7968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Drone &amp; Photogrammetry
Collects aerial images to create maps, orthophotos, and 3D site models.</a:t>
            </a:r>
          </a:p>
        </p:txBody>
      </p:sp>
      <p:sp>
        <p:nvSpPr>
          <p:cNvPr id="5" name="Google-Shape-560-p61-6">
            <a:extLst xmlns:a="http://schemas.openxmlformats.org/drawingml/2006/main">
              <a:ext uri="{FF2B5EF4-FFF2-40B4-BE49-F238E27FC236}">
                <a16:creationId xmlns:a16="http://schemas.microsoft.com/office/drawing/2014/main" id="{9C104AD0-4DDE-4450-9BCE-9FD38BDB4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2267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GNSS, GIS &amp; Sensors
Records position and environmental conditions for spatial analysis and monitoring.</a:t>
            </a:r>
          </a:p>
        </p:txBody>
      </p:sp>
      <p:sp>
        <p:nvSpPr>
          <p:cNvPr id="6" name="Google-Shape-561-p61-7">
            <a:extLst xmlns:a="http://schemas.openxmlformats.org/drawingml/2006/main">
              <a:ext uri="{FF2B5EF4-FFF2-40B4-BE49-F238E27FC236}">
                <a16:creationId xmlns:a16="http://schemas.microsoft.com/office/drawing/2014/main" id="{12909885-76CA-495C-8B6C-4D3488FCA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868" y="3382328"/>
            <a:ext cx="315563" cy="353854"/>
          </a:xfrm>
          <a:custGeom xmlns:a="http://schemas.openxmlformats.org/drawingml/2006/main">
            <a:pathLst>
              <a:path w="192747900" h="191595375">
                <a:moveTo>
                  <a:pt x="107661075" y="24707850"/>
                </a:moveTo>
                <a:lnTo>
                  <a:pt x="20716875" y="114138075"/>
                </a:lnTo>
                <a:lnTo>
                  <a:pt x="86039325" y="114138075"/>
                </a:lnTo>
                <a:cubicBezTo>
                  <a:pt x="89192100" y="114138075"/>
                  <a:pt x="92182950" y="115423950"/>
                  <a:pt x="94135575" y="117614700"/>
                </a:cubicBezTo>
                <a:cubicBezTo>
                  <a:pt x="96097725" y="119814975"/>
                  <a:pt x="96821625" y="122682000"/>
                  <a:pt x="96097725" y="125406150"/>
                </a:cubicBezTo>
                <a:lnTo>
                  <a:pt x="85086825" y="166897050"/>
                </a:lnTo>
                <a:lnTo>
                  <a:pt x="172031025" y="77466825"/>
                </a:lnTo>
                <a:lnTo>
                  <a:pt x="106708575" y="77466825"/>
                </a:lnTo>
                <a:cubicBezTo>
                  <a:pt x="103555800" y="77466825"/>
                  <a:pt x="100564950" y="76190475"/>
                  <a:pt x="98612325" y="73990200"/>
                </a:cubicBezTo>
                <a:cubicBezTo>
                  <a:pt x="96650175" y="71789925"/>
                  <a:pt x="95926275" y="68922900"/>
                  <a:pt x="96650175" y="66198750"/>
                </a:cubicBezTo>
                <a:lnTo>
                  <a:pt x="107661075" y="24707850"/>
                </a:lnTo>
                <a:close/>
                <a:moveTo>
                  <a:pt x="98888550" y="5648325"/>
                </a:moveTo>
                <a:cubicBezTo>
                  <a:pt x="111242475" y="-7067550"/>
                  <a:pt x="134540625" y="3457575"/>
                  <a:pt x="130206750" y="19792950"/>
                </a:cubicBezTo>
                <a:lnTo>
                  <a:pt x="119767350" y="59131200"/>
                </a:lnTo>
                <a:lnTo>
                  <a:pt x="172031025" y="59131200"/>
                </a:lnTo>
                <a:cubicBezTo>
                  <a:pt x="189718950" y="59131200"/>
                  <a:pt x="199243950" y="77552550"/>
                  <a:pt x="187690125" y="89439750"/>
                </a:cubicBezTo>
                <a:lnTo>
                  <a:pt x="93859350" y="185956575"/>
                </a:lnTo>
                <a:cubicBezTo>
                  <a:pt x="81505425" y="198672450"/>
                  <a:pt x="58207275" y="188147325"/>
                  <a:pt x="62541150" y="171811950"/>
                </a:cubicBezTo>
                <a:lnTo>
                  <a:pt x="72980550" y="132473700"/>
                </a:lnTo>
                <a:lnTo>
                  <a:pt x="20716875" y="132473700"/>
                </a:lnTo>
                <a:cubicBezTo>
                  <a:pt x="3028950" y="132473700"/>
                  <a:pt x="-6496050" y="114052350"/>
                  <a:pt x="5057775" y="102165150"/>
                </a:cubicBezTo>
                <a:lnTo>
                  <a:pt x="98888550" y="5648325"/>
                </a:ln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  <p:sp>
        <p:nvSpPr>
          <p:cNvPr id="7" name="Google-Shape-562-p61-8">
            <a:extLst xmlns:a="http://schemas.openxmlformats.org/drawingml/2006/main">
              <a:ext uri="{FF2B5EF4-FFF2-40B4-BE49-F238E27FC236}">
                <a16:creationId xmlns:a16="http://schemas.microsoft.com/office/drawing/2014/main" id="{72A98D91-309A-4F0F-97F1-040B4C426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384" y="3378232"/>
            <a:ext cx="327089" cy="362045"/>
          </a:xfrm>
          <a:custGeom xmlns:a="http://schemas.openxmlformats.org/drawingml/2006/main">
            <a:pathLst>
              <a:path w="205740000" h="203196825">
                <a:moveTo>
                  <a:pt x="108194475" y="20288250"/>
                </a:moveTo>
                <a:cubicBezTo>
                  <a:pt x="104908350" y="18583275"/>
                  <a:pt x="100850700" y="18583275"/>
                  <a:pt x="97545525" y="20288250"/>
                </a:cubicBezTo>
                <a:lnTo>
                  <a:pt x="30956250" y="54597300"/>
                </a:lnTo>
                <a:lnTo>
                  <a:pt x="103031925" y="90773250"/>
                </a:lnTo>
                <a:lnTo>
                  <a:pt x="177098325" y="55778400"/>
                </a:lnTo>
                <a:lnTo>
                  <a:pt x="108194475" y="20288250"/>
                </a:lnTo>
                <a:close/>
                <a:moveTo>
                  <a:pt x="184442100" y="73809225"/>
                </a:moveTo>
                <a:lnTo>
                  <a:pt x="113518950" y="107318175"/>
                </a:lnTo>
                <a:lnTo>
                  <a:pt x="113518950" y="180174900"/>
                </a:lnTo>
                <a:lnTo>
                  <a:pt x="179117625" y="146370675"/>
                </a:lnTo>
                <a:cubicBezTo>
                  <a:pt x="182422800" y="144675225"/>
                  <a:pt x="184442100" y="141541500"/>
                  <a:pt x="184442100" y="138141075"/>
                </a:cubicBezTo>
                <a:lnTo>
                  <a:pt x="184442100" y="73809225"/>
                </a:lnTo>
                <a:close/>
                <a:moveTo>
                  <a:pt x="92221050" y="180174900"/>
                </a:moveTo>
                <a:lnTo>
                  <a:pt x="92221050" y="107156250"/>
                </a:lnTo>
                <a:lnTo>
                  <a:pt x="21297900" y="71561325"/>
                </a:lnTo>
                <a:lnTo>
                  <a:pt x="21297900" y="138141075"/>
                </a:lnTo>
                <a:cubicBezTo>
                  <a:pt x="21297900" y="141541500"/>
                  <a:pt x="23317200" y="144675225"/>
                  <a:pt x="26622375" y="146370675"/>
                </a:cubicBezTo>
                <a:lnTo>
                  <a:pt x="92221050" y="180174900"/>
                </a:lnTo>
                <a:close/>
                <a:moveTo>
                  <a:pt x="86896575" y="3819525"/>
                </a:moveTo>
                <a:cubicBezTo>
                  <a:pt x="96774000" y="-1266825"/>
                  <a:pt x="108966000" y="-1266825"/>
                  <a:pt x="118843425" y="3819525"/>
                </a:cubicBezTo>
                <a:lnTo>
                  <a:pt x="189766575" y="40366950"/>
                </a:lnTo>
                <a:cubicBezTo>
                  <a:pt x="199663050" y="45462825"/>
                  <a:pt x="205740000" y="54873525"/>
                  <a:pt x="205740000" y="65055750"/>
                </a:cubicBezTo>
                <a:lnTo>
                  <a:pt x="205740000" y="138141075"/>
                </a:lnTo>
                <a:cubicBezTo>
                  <a:pt x="205740000" y="148323300"/>
                  <a:pt x="199663050" y="157743525"/>
                  <a:pt x="189766575" y="162839400"/>
                </a:cubicBezTo>
                <a:lnTo>
                  <a:pt x="118843425" y="199377300"/>
                </a:lnTo>
                <a:cubicBezTo>
                  <a:pt x="108966000" y="204473175"/>
                  <a:pt x="96774000" y="204473175"/>
                  <a:pt x="86896575" y="199377300"/>
                </a:cubicBezTo>
                <a:lnTo>
                  <a:pt x="15973425" y="162839400"/>
                </a:lnTo>
                <a:cubicBezTo>
                  <a:pt x="6096000" y="157743525"/>
                  <a:pt x="0" y="148323300"/>
                  <a:pt x="0" y="138141075"/>
                </a:cubicBezTo>
                <a:lnTo>
                  <a:pt x="0" y="65055750"/>
                </a:lnTo>
                <a:cubicBezTo>
                  <a:pt x="0" y="54873525"/>
                  <a:pt x="6096000" y="45462825"/>
                  <a:pt x="15973425" y="40366950"/>
                </a:cubicBezTo>
                <a:lnTo>
                  <a:pt x="86896575" y="3819525"/>
                </a:ln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  <p:sp>
        <p:nvSpPr>
          <p:cNvPr id="8" name="Google-Shape-563-p61-9">
            <a:extLst xmlns:a="http://schemas.openxmlformats.org/drawingml/2006/main">
              <a:ext uri="{FF2B5EF4-FFF2-40B4-BE49-F238E27FC236}">
                <a16:creationId xmlns:a16="http://schemas.microsoft.com/office/drawing/2014/main" id="{0D551FBA-2FA8-454E-A7F2-709817138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1600" y="3406807"/>
            <a:ext cx="338614" cy="270891"/>
          </a:xfrm>
          <a:custGeom xmlns:a="http://schemas.openxmlformats.org/drawingml/2006/main">
            <a:pathLst>
              <a:path w="205740000" h="205740000">
                <a:moveTo>
                  <a:pt x="59245500" y="0"/>
                </a:moveTo>
                <a:lnTo>
                  <a:pt x="146494500" y="0"/>
                </a:lnTo>
                <a:cubicBezTo>
                  <a:pt x="154781250" y="0"/>
                  <a:pt x="161620200" y="0"/>
                  <a:pt x="167182800" y="561975"/>
                </a:cubicBezTo>
                <a:cubicBezTo>
                  <a:pt x="172964475" y="1162050"/>
                  <a:pt x="178279425" y="2428875"/>
                  <a:pt x="183270525" y="5610225"/>
                </a:cubicBezTo>
                <a:cubicBezTo>
                  <a:pt x="191023875" y="10534650"/>
                  <a:pt x="197310375" y="18402300"/>
                  <a:pt x="201253725" y="28079700"/>
                </a:cubicBezTo>
                <a:cubicBezTo>
                  <a:pt x="203796900" y="34318575"/>
                  <a:pt x="204816075" y="40967025"/>
                  <a:pt x="205282800" y="48196500"/>
                </a:cubicBezTo>
                <a:cubicBezTo>
                  <a:pt x="205740000" y="55149750"/>
                  <a:pt x="205740000" y="63703200"/>
                  <a:pt x="205740000" y="74056875"/>
                </a:cubicBezTo>
                <a:lnTo>
                  <a:pt x="205740000" y="131683125"/>
                </a:lnTo>
                <a:cubicBezTo>
                  <a:pt x="205740000" y="142036800"/>
                  <a:pt x="205740000" y="150590250"/>
                  <a:pt x="205282800" y="157543500"/>
                </a:cubicBezTo>
                <a:cubicBezTo>
                  <a:pt x="204816075" y="164772975"/>
                  <a:pt x="203796900" y="171421425"/>
                  <a:pt x="201253725" y="177660300"/>
                </a:cubicBezTo>
                <a:cubicBezTo>
                  <a:pt x="197310375" y="187337700"/>
                  <a:pt x="191023875" y="195205350"/>
                  <a:pt x="183270525" y="200129775"/>
                </a:cubicBezTo>
                <a:cubicBezTo>
                  <a:pt x="178279425" y="203311125"/>
                  <a:pt x="172964475" y="204577950"/>
                  <a:pt x="167182800" y="205178025"/>
                </a:cubicBezTo>
                <a:cubicBezTo>
                  <a:pt x="161620200" y="205740000"/>
                  <a:pt x="154781250" y="205740000"/>
                  <a:pt x="146494500" y="205740000"/>
                </a:cubicBezTo>
                <a:lnTo>
                  <a:pt x="59245500" y="205740000"/>
                </a:lnTo>
                <a:cubicBezTo>
                  <a:pt x="50958750" y="205740000"/>
                  <a:pt x="44119800" y="205740000"/>
                  <a:pt x="38557200" y="205178025"/>
                </a:cubicBezTo>
                <a:cubicBezTo>
                  <a:pt x="32775525" y="204577950"/>
                  <a:pt x="27460575" y="203311125"/>
                  <a:pt x="22469475" y="200129775"/>
                </a:cubicBezTo>
                <a:cubicBezTo>
                  <a:pt x="14716125" y="195205350"/>
                  <a:pt x="8429625" y="187337700"/>
                  <a:pt x="4486275" y="177660300"/>
                </a:cubicBezTo>
                <a:cubicBezTo>
                  <a:pt x="1943100" y="171421425"/>
                  <a:pt x="923925" y="164772975"/>
                  <a:pt x="457200" y="157543500"/>
                </a:cubicBezTo>
                <a:cubicBezTo>
                  <a:pt x="0" y="150590250"/>
                  <a:pt x="0" y="142036800"/>
                  <a:pt x="0" y="131683125"/>
                </a:cubicBezTo>
                <a:lnTo>
                  <a:pt x="0" y="74056875"/>
                </a:lnTo>
                <a:cubicBezTo>
                  <a:pt x="0" y="63703200"/>
                  <a:pt x="0" y="55149750"/>
                  <a:pt x="457200" y="48196500"/>
                </a:cubicBezTo>
                <a:cubicBezTo>
                  <a:pt x="923925" y="40967025"/>
                  <a:pt x="1943100" y="34318575"/>
                  <a:pt x="4486275" y="28079700"/>
                </a:cubicBezTo>
                <a:cubicBezTo>
                  <a:pt x="8429625" y="18402300"/>
                  <a:pt x="14716125" y="10534650"/>
                  <a:pt x="22469475" y="5610225"/>
                </a:cubicBezTo>
                <a:cubicBezTo>
                  <a:pt x="27460575" y="2428875"/>
                  <a:pt x="32775525" y="1162050"/>
                  <a:pt x="38557200" y="561975"/>
                </a:cubicBezTo>
                <a:cubicBezTo>
                  <a:pt x="44119800" y="0"/>
                  <a:pt x="50958750" y="0"/>
                  <a:pt x="59245500" y="0"/>
                </a:cubicBezTo>
                <a:close/>
                <a:moveTo>
                  <a:pt x="20574000" y="90011250"/>
                </a:moveTo>
                <a:lnTo>
                  <a:pt x="20574000" y="131159250"/>
                </a:lnTo>
                <a:cubicBezTo>
                  <a:pt x="20574000" y="142179675"/>
                  <a:pt x="20583525" y="149666325"/>
                  <a:pt x="20964525" y="155448000"/>
                </a:cubicBezTo>
                <a:cubicBezTo>
                  <a:pt x="21326475" y="161077275"/>
                  <a:pt x="21993225" y="163972875"/>
                  <a:pt x="22812375" y="165982650"/>
                </a:cubicBezTo>
                <a:cubicBezTo>
                  <a:pt x="24793575" y="170811825"/>
                  <a:pt x="27936825" y="174755175"/>
                  <a:pt x="31803975" y="177222150"/>
                </a:cubicBezTo>
                <a:cubicBezTo>
                  <a:pt x="33413700" y="178250850"/>
                  <a:pt x="35728275" y="179079525"/>
                  <a:pt x="40233600" y="179536725"/>
                </a:cubicBezTo>
                <a:cubicBezTo>
                  <a:pt x="44862750" y="180012975"/>
                  <a:pt x="50844450" y="180022500"/>
                  <a:pt x="59664600" y="180022500"/>
                </a:cubicBezTo>
                <a:lnTo>
                  <a:pt x="146075400" y="180022500"/>
                </a:lnTo>
                <a:cubicBezTo>
                  <a:pt x="154895550" y="180022500"/>
                  <a:pt x="160877250" y="180012975"/>
                  <a:pt x="165506400" y="179536725"/>
                </a:cubicBezTo>
                <a:cubicBezTo>
                  <a:pt x="170011725" y="179079525"/>
                  <a:pt x="172326300" y="178250850"/>
                  <a:pt x="173936025" y="177222150"/>
                </a:cubicBezTo>
                <a:cubicBezTo>
                  <a:pt x="177803175" y="174755175"/>
                  <a:pt x="180946425" y="170811825"/>
                  <a:pt x="182927625" y="165982650"/>
                </a:cubicBezTo>
                <a:cubicBezTo>
                  <a:pt x="183746775" y="163972875"/>
                  <a:pt x="184413525" y="161077275"/>
                  <a:pt x="184775475" y="155448000"/>
                </a:cubicBezTo>
                <a:cubicBezTo>
                  <a:pt x="185156475" y="149666325"/>
                  <a:pt x="185166000" y="142179675"/>
                  <a:pt x="185166000" y="131159250"/>
                </a:cubicBezTo>
                <a:lnTo>
                  <a:pt x="185166000" y="90011250"/>
                </a:lnTo>
                <a:lnTo>
                  <a:pt x="20574000" y="90011250"/>
                </a:lnTo>
                <a:close/>
                <a:moveTo>
                  <a:pt x="185146950" y="64293750"/>
                </a:moveTo>
                <a:cubicBezTo>
                  <a:pt x="185118375" y="58559700"/>
                  <a:pt x="185023125" y="54073425"/>
                  <a:pt x="184775475" y="50292000"/>
                </a:cubicBezTo>
                <a:cubicBezTo>
                  <a:pt x="184413525" y="44662725"/>
                  <a:pt x="183746775" y="41767125"/>
                  <a:pt x="182927625" y="39757350"/>
                </a:cubicBezTo>
                <a:cubicBezTo>
                  <a:pt x="180946425" y="34928175"/>
                  <a:pt x="177803175" y="30994350"/>
                  <a:pt x="173936025" y="28517850"/>
                </a:cubicBezTo>
                <a:cubicBezTo>
                  <a:pt x="172326300" y="27489150"/>
                  <a:pt x="170011725" y="26660475"/>
                  <a:pt x="165506400" y="26203275"/>
                </a:cubicBezTo>
                <a:cubicBezTo>
                  <a:pt x="160877250" y="25727025"/>
                  <a:pt x="154895550" y="25717500"/>
                  <a:pt x="146075400" y="25717500"/>
                </a:cubicBezTo>
                <a:lnTo>
                  <a:pt x="59664600" y="25717500"/>
                </a:lnTo>
                <a:cubicBezTo>
                  <a:pt x="50844450" y="25717500"/>
                  <a:pt x="44862750" y="25727025"/>
                  <a:pt x="40233600" y="26203275"/>
                </a:cubicBezTo>
                <a:cubicBezTo>
                  <a:pt x="35728275" y="26660475"/>
                  <a:pt x="33413700" y="27489150"/>
                  <a:pt x="31803975" y="28517850"/>
                </a:cubicBezTo>
                <a:cubicBezTo>
                  <a:pt x="27936825" y="30994350"/>
                  <a:pt x="24793575" y="34928175"/>
                  <a:pt x="22812375" y="39757350"/>
                </a:cubicBezTo>
                <a:cubicBezTo>
                  <a:pt x="21993225" y="41767125"/>
                  <a:pt x="21326475" y="44662725"/>
                  <a:pt x="20964525" y="50292000"/>
                </a:cubicBezTo>
                <a:cubicBezTo>
                  <a:pt x="20716875" y="54073425"/>
                  <a:pt x="20621625" y="58559700"/>
                  <a:pt x="20593050" y="64293750"/>
                </a:cubicBezTo>
                <a:lnTo>
                  <a:pt x="185146950" y="64293750"/>
                </a:lnTo>
                <a:close/>
                <a:moveTo>
                  <a:pt x="123444000" y="141446250"/>
                </a:moveTo>
                <a:cubicBezTo>
                  <a:pt x="123444000" y="134350125"/>
                  <a:pt x="128054100" y="128587500"/>
                  <a:pt x="133731000" y="128587500"/>
                </a:cubicBezTo>
                <a:lnTo>
                  <a:pt x="154305000" y="128587500"/>
                </a:lnTo>
                <a:cubicBezTo>
                  <a:pt x="159981900" y="128587500"/>
                  <a:pt x="164592000" y="134350125"/>
                  <a:pt x="164592000" y="141446250"/>
                </a:cubicBezTo>
                <a:cubicBezTo>
                  <a:pt x="164592000" y="148542375"/>
                  <a:pt x="159981900" y="154305000"/>
                  <a:pt x="154305000" y="154305000"/>
                </a:cubicBezTo>
                <a:lnTo>
                  <a:pt x="133731000" y="154305000"/>
                </a:lnTo>
                <a:cubicBezTo>
                  <a:pt x="128054100" y="154305000"/>
                  <a:pt x="123444000" y="148542375"/>
                  <a:pt x="123444000" y="141446250"/>
                </a:cubicBez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</p:spTree>
    <p:extLst>
      <p:ext uri="{BB962C8B-B14F-4D97-AF65-F5344CB8AC3E}">
        <p14:creationId xmlns:p14="http://schemas.microsoft.com/office/powerpoint/2010/main" val="847079088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lide-Number-Placeholder-3-2">
            <a:extLst xmlns:a="http://schemas.openxmlformats.org/drawingml/2006/main">
              <a:ext uri="{FF2B5EF4-FFF2-40B4-BE49-F238E27FC236}">
                <a16:creationId xmlns:a16="http://schemas.microsoft.com/office/drawing/2014/main" id="{6D7C3C0C-D23A-4AC6-B242-877EE4790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4</a:t>
            </a:r>
          </a:p>
        </p:txBody>
      </p:sp>
      <p:sp>
        <p:nvSpPr>
          <p:cNvPr id="2" name="Title-10-3">
            <a:extLst xmlns:a="http://schemas.openxmlformats.org/drawingml/2006/main">
              <a:ext uri="{FF2B5EF4-FFF2-40B4-BE49-F238E27FC236}">
                <a16:creationId xmlns:a16="http://schemas.microsoft.com/office/drawing/2014/main" id="{9328EAC8-AAED-400C-98DA-EE3596122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 disciplined workflow turns measurements into design evidence</a:t>
            </a:r>
          </a:p>
        </p:txBody>
      </p:sp>
      <p:cxnSp>
        <p:nvCxnSpPr>
          <p:cNvPr id="15" name="Google-Shape-2259-p159-4"/>
          <p:cNvCxnSpPr/>
          <p:nvPr/>
        </p:nvCxnSpPr>
        <p:spPr>
          <a:xfrm xmlns:a="http://schemas.openxmlformats.org/drawingml/2006/main">
            <a:off x="337757" y="3373755"/>
            <a:ext cx="12245435" cy="286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000000"/>
            </a:solidFill>
            <a:prstDash val="solid"/>
          </a:ln>
        </p:spPr>
      </p:cxnSp>
      <p:sp>
        <p:nvSpPr>
          <p:cNvPr id="4" name="Google-Shape-2260-p159-5">
            <a:extLst xmlns:a="http://schemas.openxmlformats.org/drawingml/2006/main">
              <a:ext uri="{FF2B5EF4-FFF2-40B4-BE49-F238E27FC236}">
                <a16:creationId xmlns:a16="http://schemas.microsoft.com/office/drawing/2014/main" id="{FD9FDAD9-0D67-4BDD-96BB-CA25875DE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757" y="3320225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5" name="Google-Shape-2261-p159-6">
            <a:extLst xmlns:a="http://schemas.openxmlformats.org/drawingml/2006/main">
              <a:ext uri="{FF2B5EF4-FFF2-40B4-BE49-F238E27FC236}">
                <a16:creationId xmlns:a16="http://schemas.microsoft.com/office/drawing/2014/main" id="{042EC4C7-05CD-42F0-BE5C-DE6AE8E52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770" y="3320225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6" name="Google-Shape-2262-p159-7">
            <a:extLst xmlns:a="http://schemas.openxmlformats.org/drawingml/2006/main">
              <a:ext uri="{FF2B5EF4-FFF2-40B4-BE49-F238E27FC236}">
                <a16:creationId xmlns:a16="http://schemas.microsoft.com/office/drawing/2014/main" id="{F136BD13-9FB2-47D5-83D0-549525E77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6070" y="3320225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7" name="Content-Placeholder-15-8">
            <a:extLst xmlns:a="http://schemas.openxmlformats.org/drawingml/2006/main">
              <a:ext uri="{FF2B5EF4-FFF2-40B4-BE49-F238E27FC236}">
                <a16:creationId xmlns:a16="http://schemas.microsoft.com/office/drawing/2014/main" id="{9C56344D-5F71-48D3-B172-0FCB4AA5A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843308"/>
            <a:ext cx="1612868" cy="26241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01  CAPTURE</a:t>
            </a:r>
          </a:p>
        </p:txBody>
      </p:sp>
      <p:sp>
        <p:nvSpPr>
          <p:cNvPr id="8" name="Content-Placeholder-15-9">
            <a:extLst xmlns:a="http://schemas.openxmlformats.org/drawingml/2006/main">
              <a:ext uri="{FF2B5EF4-FFF2-40B4-BE49-F238E27FC236}">
                <a16:creationId xmlns:a16="http://schemas.microsoft.com/office/drawing/2014/main" id="{C5D145EA-32B0-440C-BE3F-0BCA0FDF1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4156" y="2843308"/>
            <a:ext cx="1612868" cy="26241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02  PROCESS</a:t>
            </a:r>
          </a:p>
        </p:txBody>
      </p:sp>
      <p:sp>
        <p:nvSpPr>
          <p:cNvPr id="9" name="Content-Placeholder-15-10">
            <a:extLst xmlns:a="http://schemas.openxmlformats.org/drawingml/2006/main">
              <a:ext uri="{FF2B5EF4-FFF2-40B4-BE49-F238E27FC236}">
                <a16:creationId xmlns:a16="http://schemas.microsoft.com/office/drawing/2014/main" id="{26426BD7-BFE0-450C-912C-6570098F7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18" y="2843308"/>
            <a:ext cx="1612868" cy="26241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03  APPLY</a:t>
            </a:r>
          </a:p>
        </p:txBody>
      </p:sp>
      <p:sp>
        <p:nvSpPr>
          <p:cNvPr id="10" name="Text-Placeholder-16-11">
            <a:extLst xmlns:a="http://schemas.openxmlformats.org/drawingml/2006/main">
              <a:ext uri="{FF2B5EF4-FFF2-40B4-BE49-F238E27FC236}">
                <a16:creationId xmlns:a16="http://schemas.microsoft.com/office/drawing/2014/main" id="{FFE7A5AD-97A6-4B07-9844-91489D2FE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7111" y="3822668"/>
            <a:ext cx="3156109" cy="158629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Clean and analyze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Register, filter, classify, georeference, and check the collected data for quality.</a:t>
            </a:r>
          </a:p>
        </p:txBody>
      </p:sp>
      <p:sp>
        <p:nvSpPr>
          <p:cNvPr id="11" name="Text-Placeholder-16-12">
            <a:extLst xmlns:a="http://schemas.openxmlformats.org/drawingml/2006/main">
              <a:ext uri="{FF2B5EF4-FFF2-40B4-BE49-F238E27FC236}">
                <a16:creationId xmlns:a16="http://schemas.microsoft.com/office/drawing/2014/main" id="{5E3ECFB7-4332-43B8-ADBA-5E000DF83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859" y="3822668"/>
            <a:ext cx="3156109" cy="158629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Plan and survey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Define the purpose, coordinate system, accuracy, coverage, and field safety requirements.</a:t>
            </a:r>
          </a:p>
        </p:txBody>
      </p:sp>
      <p:sp>
        <p:nvSpPr>
          <p:cNvPr id="12" name="Text-Placeholder-16-13">
            <a:extLst xmlns:a="http://schemas.openxmlformats.org/drawingml/2006/main">
              <a:ext uri="{FF2B5EF4-FFF2-40B4-BE49-F238E27FC236}">
                <a16:creationId xmlns:a16="http://schemas.microsoft.com/office/drawing/2014/main" id="{E3EBD94A-D951-4ADB-BFEF-F26F1CE04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7879" y="3822668"/>
            <a:ext cx="3156109" cy="158629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Design and communicate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Turn findings into drawings, models, maps, simulations, and proposals.</a:t>
            </a:r>
          </a:p>
        </p:txBody>
      </p:sp>
    </p:spTree>
    <p:extLst>
      <p:ext uri="{BB962C8B-B14F-4D97-AF65-F5344CB8AC3E}">
        <p14:creationId xmlns:p14="http://schemas.microsoft.com/office/powerpoint/2010/main" val="177495639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Number-Placeholder-1-2">
            <a:extLst xmlns:a="http://schemas.openxmlformats.org/drawingml/2006/main">
              <a:ext uri="{FF2B5EF4-FFF2-40B4-BE49-F238E27FC236}">
                <a16:creationId xmlns:a16="http://schemas.microsoft.com/office/drawing/2014/main" id="{EEE2609B-3DFE-4AE5-ADD6-FBADF8546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219" y="6278594"/>
            <a:ext cx="519113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5</a:t>
            </a:r>
          </a:p>
        </p:txBody>
      </p:sp>
      <p:sp>
        <p:nvSpPr>
          <p:cNvPr id="2" name="Title-2-3">
            <a:extLst xmlns:a="http://schemas.openxmlformats.org/drawingml/2006/main">
              <a:ext uri="{FF2B5EF4-FFF2-40B4-BE49-F238E27FC236}">
                <a16:creationId xmlns:a16="http://schemas.microsoft.com/office/drawing/2014/main" id="{FFB1731F-4804-4A14-9E18-6B705EDE9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Survey outputs support design across four scales</a:t>
            </a:r>
          </a:p>
        </p:txBody>
      </p:sp>
      <p:sp>
        <p:nvSpPr>
          <p:cNvPr id="3" name="Content-Placeholder-9-4">
            <a:extLst xmlns:a="http://schemas.openxmlformats.org/drawingml/2006/main">
              <a:ext uri="{FF2B5EF4-FFF2-40B4-BE49-F238E27FC236}">
                <a16:creationId xmlns:a16="http://schemas.microsoft.com/office/drawing/2014/main" id="{17E3C91D-A60B-49B9-A109-1EE4F2126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031968"/>
            <a:ext cx="5537168" cy="16430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Product &amp; Object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Reverse engineering, ergonomic measurement, customization, and digital fabrication.</a:t>
            </a:r>
          </a:p>
        </p:txBody>
      </p:sp>
      <p:sp>
        <p:nvSpPr>
          <p:cNvPr id="4" name="Content-Placeholder-10-5">
            <a:extLst xmlns:a="http://schemas.openxmlformats.org/drawingml/2006/main">
              <a:ext uri="{FF2B5EF4-FFF2-40B4-BE49-F238E27FC236}">
                <a16:creationId xmlns:a16="http://schemas.microsoft.com/office/drawing/2014/main" id="{34090993-D022-4634-B6DB-55F497AF5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6592" y="2031968"/>
            <a:ext cx="5537168" cy="16430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Interior &amp; Exhibition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As-built documentation, installation planning, circulation, and spatial experience.</a:t>
            </a:r>
          </a:p>
        </p:txBody>
      </p:sp>
      <p:sp>
        <p:nvSpPr>
          <p:cNvPr id="5" name="Content-Placeholder-9-6">
            <a:extLst xmlns:a="http://schemas.openxmlformats.org/drawingml/2006/main">
              <a:ext uri="{FF2B5EF4-FFF2-40B4-BE49-F238E27FC236}">
                <a16:creationId xmlns:a16="http://schemas.microsoft.com/office/drawing/2014/main" id="{F524C56C-B1A8-48E3-8052-4DBBBCF84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016978"/>
            <a:ext cx="5537168" cy="164315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Architecture &amp; Landscape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Site analysis, terrain modeling, building documentation, and conservation.</a:t>
            </a:r>
          </a:p>
        </p:txBody>
      </p:sp>
      <p:sp>
        <p:nvSpPr>
          <p:cNvPr id="6" name="Content-Placeholder-10-7">
            <a:extLst xmlns:a="http://schemas.openxmlformats.org/drawingml/2006/main">
              <a:ext uri="{FF2B5EF4-FFF2-40B4-BE49-F238E27FC236}">
                <a16:creationId xmlns:a16="http://schemas.microsoft.com/office/drawing/2014/main" id="{84202DB7-CA83-4633-AD10-785485F59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6592" y="4016978"/>
            <a:ext cx="5537168" cy="164315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Urban &amp; Community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Land-use mapping, mobility studies, risk assessment, and participatory planning.</a:t>
            </a:r>
          </a:p>
        </p:txBody>
      </p:sp>
    </p:spTree>
    <p:extLst>
      <p:ext uri="{BB962C8B-B14F-4D97-AF65-F5344CB8AC3E}">
        <p14:creationId xmlns:p14="http://schemas.microsoft.com/office/powerpoint/2010/main" val="1743971703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-3-1">
            <a:extLst xmlns:a="http://schemas.openxmlformats.org/drawingml/2006/main">
              <a:ext uri="{FF2B5EF4-FFF2-40B4-BE49-F238E27FC236}">
                <a16:creationId xmlns:a16="http://schemas.microsoft.com/office/drawing/2014/main" id="{1AF0A5D5-6F68-4714-960D-5C875874F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738789"/>
            <a:ext cx="9448800" cy="24914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Observe. Measure.
Redesign.</a:t>
            </a:r>
          </a:p>
        </p:txBody>
      </p:sp>
      <p:sp>
        <p:nvSpPr>
          <p:cNvPr id="2" name="Subtitle-4-2">
            <a:extLst xmlns:a="http://schemas.openxmlformats.org/drawingml/2006/main">
              <a:ext uri="{FF2B5EF4-FFF2-40B4-BE49-F238E27FC236}">
                <a16:creationId xmlns:a16="http://schemas.microsoft.com/office/drawing/2014/main" id="{6DEC442F-4224-4E08-A4F4-1551195DA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973288"/>
            <a:ext cx="3568732" cy="108023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1. Select a small space or object.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2. Choose a suitable survey method.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3. Propose one evidence-based improvement.</a:t>
            </a:r>
          </a:p>
        </p:txBody>
      </p:sp>
      <p:sp>
        <p:nvSpPr>
          <p:cNvPr id="3" name="Subtitle-4-3">
            <a:extLst xmlns:a="http://schemas.openxmlformats.org/drawingml/2006/main">
              <a:ext uri="{FF2B5EF4-FFF2-40B4-BE49-F238E27FC236}">
                <a16:creationId xmlns:a16="http://schemas.microsoft.com/office/drawing/2014/main" id="{03A897BF-33CE-41DD-80D1-4FCCC7AFD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92240"/>
            <a:ext cx="1612868" cy="64912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ACTIVITY</a:t>
            </a:r>
          </a:p>
        </p:txBody>
      </p:sp>
    </p:spTree>
    <p:extLst>
      <p:ext uri="{BB962C8B-B14F-4D97-AF65-F5344CB8AC3E}">
        <p14:creationId xmlns:p14="http://schemas.microsoft.com/office/powerpoint/2010/main" val="3575209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2026-08-10T09:54:12.6220000Z</dcterms:created>
  <dcterms:modified xsi:type="dcterms:W3CDTF">2026-08-10T09:54:12.6220000Z</dcterms:modified>
</coreProperties>
</file>