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1" r:id="rId6"/>
    <p:sldId id="304" r:id="rId7"/>
    <p:sldId id="308" r:id="rId8"/>
    <p:sldId id="305" r:id="rId9"/>
    <p:sldId id="310" r:id="rId10"/>
    <p:sldId id="309" r:id="rId11"/>
    <p:sldId id="30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9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5FA7-3902-48D8-B68D-14813957BB7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40A7-602A-4A48-98AB-D94DA0A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age2.slideserve.com/5264959/slide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51" y="0"/>
            <a:ext cx="9230749" cy="69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ic.co.th/storages/articles/illustration/57c8005ce66c41615f7be5f02497cd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9" y="1927912"/>
            <a:ext cx="3273022" cy="3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tic.co.th/storages/articles/illustration/dd540ff90dad5d1835d417f2ae205b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77" y="2239857"/>
            <a:ext cx="3965637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73879" y="1147087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Sarabun"/>
              </a:rPr>
              <a:t>เฉพาะด้านความปลอดภัย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355086" y="1147087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Sarabun"/>
              </a:rPr>
              <a:t>มาตรฐานสำหรับผลิตภัณฑ์ชุมชน (ม</a:t>
            </a:r>
            <a:r>
              <a:rPr lang="th-TH" b="1" dirty="0" err="1">
                <a:solidFill>
                  <a:schemeClr val="accent2">
                    <a:lumMod val="75000"/>
                  </a:schemeClr>
                </a:solidFill>
                <a:latin typeface="Sarabun"/>
              </a:rPr>
              <a:t>ผช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Sarabun"/>
              </a:rPr>
              <a:t>.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Sarabun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ic.co.th/storages/articles/illustration/86afff187d844e60d98382accb1852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43" y="2400523"/>
            <a:ext cx="2951905" cy="27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ic.co.th/storages/articles/illustration/73927e5ec5cfb3b0a170cd7aa6aed1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04" y="2400523"/>
            <a:ext cx="3023365" cy="29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126936" y="1331645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FF"/>
                </a:solidFill>
                <a:latin typeface="Sarabun"/>
              </a:rPr>
              <a:t>เฉพาะด้านความเข้ากันได้ทางแม่เหล็กไฟฟ้า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94097" y="1331645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Sarabun"/>
              </a:rPr>
              <a:t>เฉพาะด้านสิ่งแวดล้อม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age2.slideserve.com/5264959/slide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5" y="0"/>
            <a:ext cx="9229666" cy="69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age2.slideserve.com/5264959/slide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27" y="17542"/>
            <a:ext cx="9120610" cy="68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2.slideserve.com/5264959/slide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age2.slideserve.com/5264959/slide9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9" y="105627"/>
            <a:ext cx="9003164" cy="67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age2.slideserve.com/5264959/slide10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2.slideserve.com/5264959/slide1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36" y="0"/>
            <a:ext cx="9156205" cy="68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2.slideserve.com/5264959/slide1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99" y="0"/>
            <a:ext cx="9206539" cy="69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2.slideserve.com/5264959/slide1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3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th-TH" b="1" dirty="0" smtClean="0"/>
              <a:t>ลำดับความสำคัญมาตรฐาน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52796"/>
            <a:ext cx="10515600" cy="3232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cs typeface="+mj-cs"/>
              </a:rPr>
              <a:t>1. </a:t>
            </a:r>
            <a:r>
              <a:rPr lang="th-TH" b="1" dirty="0" smtClean="0">
                <a:cs typeface="+mj-cs"/>
              </a:rPr>
              <a:t>มาตรฐาน</a:t>
            </a:r>
            <a:r>
              <a:rPr lang="th-TH" b="1" dirty="0">
                <a:cs typeface="+mj-cs"/>
              </a:rPr>
              <a:t>ระดับบริษัท (</a:t>
            </a:r>
            <a:r>
              <a:rPr lang="en-US" b="1" dirty="0">
                <a:cs typeface="+mj-cs"/>
              </a:rPr>
              <a:t>company standards) </a:t>
            </a:r>
            <a:endParaRPr lang="en-US" b="1" dirty="0" smtClean="0">
              <a:cs typeface="+mj-cs"/>
            </a:endParaRPr>
          </a:p>
          <a:p>
            <a:pPr marL="0" indent="0">
              <a:buNone/>
            </a:pPr>
            <a:endParaRPr lang="en-US" b="1" dirty="0" smtClean="0"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cs typeface="+mj-cs"/>
              </a:rPr>
              <a:t>2. </a:t>
            </a:r>
            <a:r>
              <a:rPr lang="th-TH" b="1" dirty="0" smtClean="0">
                <a:cs typeface="+mj-cs"/>
              </a:rPr>
              <a:t>มาตรฐาน</a:t>
            </a:r>
            <a:r>
              <a:rPr lang="th-TH" b="1" dirty="0">
                <a:cs typeface="+mj-cs"/>
              </a:rPr>
              <a:t>ระดับประเทศ (</a:t>
            </a:r>
            <a:r>
              <a:rPr lang="en-US" b="1" dirty="0">
                <a:cs typeface="+mj-cs"/>
              </a:rPr>
              <a:t>national standards) TIS, JIS, ASTM, BS, … </a:t>
            </a:r>
            <a:endParaRPr lang="en-US" b="1" dirty="0" smtClean="0">
              <a:cs typeface="+mj-cs"/>
            </a:endParaRPr>
          </a:p>
          <a:p>
            <a:pPr marL="0" indent="0">
              <a:buNone/>
            </a:pPr>
            <a:endParaRPr lang="en-US" b="1" dirty="0" smtClean="0"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cs typeface="+mj-cs"/>
              </a:rPr>
              <a:t>3. </a:t>
            </a:r>
            <a:r>
              <a:rPr lang="th-TH" b="1" dirty="0" smtClean="0">
                <a:cs typeface="+mj-cs"/>
              </a:rPr>
              <a:t>มาตรฐาน</a:t>
            </a:r>
            <a:r>
              <a:rPr lang="th-TH" b="1" dirty="0">
                <a:cs typeface="+mj-cs"/>
              </a:rPr>
              <a:t>ระดับภูมิภาค (</a:t>
            </a:r>
            <a:r>
              <a:rPr lang="en-US" b="1" dirty="0">
                <a:cs typeface="+mj-cs"/>
              </a:rPr>
              <a:t>regional standards) EN, </a:t>
            </a:r>
            <a:r>
              <a:rPr lang="en-US" b="1" dirty="0" smtClean="0">
                <a:cs typeface="+mj-cs"/>
              </a:rPr>
              <a:t>ASEAN, …</a:t>
            </a:r>
          </a:p>
          <a:p>
            <a:pPr marL="0" indent="0">
              <a:buNone/>
            </a:pPr>
            <a:endParaRPr lang="en-US" b="1" dirty="0" smtClean="0"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cs typeface="+mj-cs"/>
              </a:rPr>
              <a:t>4. </a:t>
            </a:r>
            <a:r>
              <a:rPr lang="th-TH" b="1" dirty="0" smtClean="0">
                <a:cs typeface="+mj-cs"/>
              </a:rPr>
              <a:t>มาตรฐาน</a:t>
            </a:r>
            <a:r>
              <a:rPr lang="th-TH" b="1" dirty="0">
                <a:cs typeface="+mj-cs"/>
              </a:rPr>
              <a:t>ระดับสากล(</a:t>
            </a:r>
            <a:r>
              <a:rPr lang="en-US" b="1" dirty="0">
                <a:cs typeface="+mj-cs"/>
              </a:rPr>
              <a:t>International Organization for Standardization-ISO</a:t>
            </a:r>
            <a:r>
              <a:rPr lang="en-US" b="1" dirty="0" smtClean="0">
                <a:cs typeface="+mj-cs"/>
              </a:rPr>
              <a:t>)</a:t>
            </a:r>
          </a:p>
          <a:p>
            <a:pPr marL="0" indent="0">
              <a:buNone/>
            </a:pP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3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2.slideserve.com/5264959/slide14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33" y="0"/>
            <a:ext cx="9248484" cy="69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2.slideserve.com/5264959/slide15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45" y="0"/>
            <a:ext cx="9223317" cy="69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2.slideserve.com/5264959/slide4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2.slideserve.com/5264959/slide4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93" y="0"/>
            <a:ext cx="9337879" cy="70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2.slideserve.com/5264959/slide4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6" y="193711"/>
            <a:ext cx="8885719" cy="66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2.slideserve.com/5264959/slide49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07" y="0"/>
            <a:ext cx="9226025" cy="691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2.slideserve.com/5264959/slide50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28" y="0"/>
            <a:ext cx="9212888" cy="69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2.slideserve.com/5264959/slide5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49" y="0"/>
            <a:ext cx="9136543" cy="68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2.slideserve.com/5264959/slide5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2" y="0"/>
            <a:ext cx="9192469" cy="68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2.slideserve.com/5264959/slide5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36" y="-69908"/>
            <a:ext cx="9237211" cy="69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2.slideserve.com/5264959/slide4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60" y="-58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2.slideserve.com/5264959/slide54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64" y="0"/>
            <a:ext cx="9315508" cy="69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2.slideserve.com/5264959/slide55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99" y="0"/>
            <a:ext cx="9147728" cy="68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2.slideserve.com/5264959/slide5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8" y="0"/>
            <a:ext cx="9112220" cy="68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2.slideserve.com/5264959/slide5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90" y="177566"/>
            <a:ext cx="8907244" cy="66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2.slideserve.com/5264959/slide5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55" y="0"/>
            <a:ext cx="9024689" cy="67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2.slideserve.com/5264959/slide59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3" y="74169"/>
            <a:ext cx="9045108" cy="67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age2.slideserve.com/5264959/slide5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58" y="0"/>
            <a:ext cx="9091801" cy="68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5" y="910204"/>
            <a:ext cx="6496002" cy="487310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182295" y="1407254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1. ระบบ</a:t>
            </a:r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ไฟ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เสียง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h-TH" sz="2400" dirty="0" smtClean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เบรก </a:t>
            </a:r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และด้านสิ่งแวดล้อม (มลพิษ).</a:t>
            </a:r>
            <a:endParaRPr lang="en-US" sz="24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82295" y="209504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2. อัตรา</a:t>
            </a:r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การปล่อยก๊าซ </a:t>
            </a:r>
            <a:r>
              <a:rPr lang="en-US" sz="2400" dirty="0" smtClean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CO2</a:t>
            </a:r>
            <a:endParaRPr lang="en-US" sz="2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82295" y="3475042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</a:t>
            </a:r>
            <a:r>
              <a:rPr lang="th-TH" sz="2400" dirty="0" smtClean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. มาตรฐาน</a:t>
            </a:r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แบตเตอรี่และระบบชาร์จไฟ.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174451" y="2782832"/>
            <a:ext cx="412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</a:t>
            </a:r>
            <a:r>
              <a:rPr lang="th-TH" sz="2400" dirty="0" smtClean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. อัตรา</a:t>
            </a:r>
            <a:r>
              <a:rPr lang="th-TH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สิ้นเปลืองเชื้อเพลิง (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Eco Sticker)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941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/>
              <a:t>ประโยชน์</a:t>
            </a:r>
            <a:r>
              <a:rPr lang="th-TH" dirty="0" smtClean="0"/>
              <a:t>ต่อผู้ผลิต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52795"/>
            <a:ext cx="10515600" cy="31742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1.ช่วยเพิ่ม</a:t>
            </a:r>
            <a:r>
              <a:rPr lang="th-TH" sz="3600" dirty="0" smtClean="0"/>
              <a:t>ประส</a:t>
            </a:r>
            <a:r>
              <a:rPr lang="th-TH" sz="3600" dirty="0"/>
              <a:t>ิ</a:t>
            </a:r>
            <a:r>
              <a:rPr lang="th-TH" sz="3600" dirty="0" smtClean="0"/>
              <a:t>ทธิภาพ</a:t>
            </a:r>
            <a:r>
              <a:rPr lang="th-TH" sz="3600" dirty="0"/>
              <a:t>ในการ</a:t>
            </a:r>
            <a:r>
              <a:rPr lang="th-TH" sz="3600" dirty="0" smtClean="0"/>
              <a:t>ผลิต</a:t>
            </a:r>
            <a:r>
              <a:rPr lang="th-TH" sz="3600" dirty="0"/>
              <a:t>   </a:t>
            </a:r>
            <a:endParaRPr lang="th-TH" sz="3600" dirty="0" smtClean="0"/>
          </a:p>
          <a:p>
            <a:pPr marL="0" indent="0">
              <a:buNone/>
            </a:pPr>
            <a:r>
              <a:rPr lang="th-TH" sz="3600" dirty="0" smtClean="0"/>
              <a:t>2</a:t>
            </a:r>
            <a:r>
              <a:rPr lang="th-TH" sz="3600" dirty="0"/>
              <a:t>. </a:t>
            </a:r>
            <a:r>
              <a:rPr lang="th-TH" sz="3600" dirty="0" smtClean="0"/>
              <a:t>ช่วย</a:t>
            </a:r>
            <a:r>
              <a:rPr lang="th-TH" sz="3600" dirty="0"/>
              <a:t>ให้</a:t>
            </a:r>
            <a:r>
              <a:rPr lang="th-TH" sz="3600" dirty="0" smtClean="0"/>
              <a:t>ได้สินค้าที่</a:t>
            </a:r>
            <a:r>
              <a:rPr lang="th-TH" sz="3600" dirty="0"/>
              <a:t>มี</a:t>
            </a:r>
            <a:r>
              <a:rPr lang="th-TH" sz="3600" dirty="0" smtClean="0"/>
              <a:t>คุณภาพสม่ำเสมอ</a:t>
            </a:r>
            <a:r>
              <a:rPr lang="th-TH" sz="3600" dirty="0"/>
              <a:t>   </a:t>
            </a:r>
            <a:endParaRPr lang="th-TH" sz="3600" dirty="0" smtClean="0"/>
          </a:p>
          <a:p>
            <a:pPr marL="0" indent="0">
              <a:buNone/>
            </a:pPr>
            <a:r>
              <a:rPr lang="th-TH" sz="3600" dirty="0"/>
              <a:t>3</a:t>
            </a:r>
            <a:r>
              <a:rPr lang="th-TH" sz="3600" dirty="0" smtClean="0"/>
              <a:t>. </a:t>
            </a:r>
            <a:r>
              <a:rPr lang="th-TH" sz="3600" dirty="0" err="1"/>
              <a:t>ทํา</a:t>
            </a:r>
            <a:r>
              <a:rPr lang="th-TH" sz="3600" dirty="0" err="1" smtClean="0"/>
              <a:t>ให้</a:t>
            </a:r>
            <a:r>
              <a:rPr lang="th-TH" sz="3600" dirty="0" smtClean="0"/>
              <a:t>สินค้ามีคณภาพดีขึ้นและราคาถูกลง </a:t>
            </a:r>
            <a:r>
              <a:rPr lang="th-TH" sz="3600" dirty="0"/>
              <a:t>   </a:t>
            </a:r>
            <a:endParaRPr lang="th-TH" sz="3600" dirty="0" smtClean="0"/>
          </a:p>
          <a:p>
            <a:pPr marL="0" indent="0">
              <a:buNone/>
            </a:pPr>
            <a:r>
              <a:rPr lang="th-TH" sz="3600" dirty="0"/>
              <a:t>4</a:t>
            </a:r>
            <a:r>
              <a:rPr lang="th-TH" sz="3600" dirty="0" smtClean="0"/>
              <a:t>. </a:t>
            </a:r>
            <a:r>
              <a:rPr lang="th-TH" sz="3600" dirty="0"/>
              <a:t>เพิ่มโอกาสทางการค้า ใน</a:t>
            </a:r>
            <a:r>
              <a:rPr lang="th-TH" sz="3600" dirty="0" err="1" smtClean="0"/>
              <a:t>การจัด</a:t>
            </a:r>
            <a:r>
              <a:rPr lang="th-TH" sz="3600" dirty="0" smtClean="0"/>
              <a:t>ซื้อจัดจ้างของหน่วยงานที่</a:t>
            </a:r>
            <a:r>
              <a:rPr lang="th-TH" sz="3600" dirty="0"/>
              <a:t>มีการ</a:t>
            </a:r>
            <a:r>
              <a:rPr lang="th-TH" sz="3600" dirty="0" err="1"/>
              <a:t>กําหนดให้</a:t>
            </a:r>
            <a:r>
              <a:rPr lang="th-TH" sz="3600" dirty="0" smtClean="0"/>
              <a:t>สินค้าต้องได้ มอก.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5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 smtClean="0"/>
              <a:t>ประโยชน์ผู้บริโภค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52796"/>
            <a:ext cx="10515600" cy="3232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dirty="0"/>
              <a:t>1.ช่วยใน</a:t>
            </a:r>
            <a:r>
              <a:rPr lang="th-TH" sz="3000" dirty="0" smtClean="0"/>
              <a:t>การตัดสินใจเลือกซื้อสินค้าและบริการ</a:t>
            </a:r>
            <a:r>
              <a:rPr lang="th-TH" sz="3000" dirty="0"/>
              <a:t>   </a:t>
            </a:r>
            <a:endParaRPr lang="th-TH" sz="3000" dirty="0" smtClean="0"/>
          </a:p>
          <a:p>
            <a:pPr marL="0" indent="0">
              <a:buNone/>
            </a:pPr>
            <a:r>
              <a:rPr lang="th-TH" sz="3000" dirty="0" smtClean="0"/>
              <a:t>2</a:t>
            </a:r>
            <a:r>
              <a:rPr lang="th-TH" sz="3000" dirty="0"/>
              <a:t>. สร้างความ</a:t>
            </a:r>
            <a:r>
              <a:rPr lang="th-TH" sz="3000" dirty="0" smtClean="0"/>
              <a:t>ปลอดภัย</a:t>
            </a:r>
            <a:r>
              <a:rPr lang="th-TH" sz="3000" dirty="0"/>
              <a:t>ในกา</a:t>
            </a:r>
            <a:r>
              <a:rPr lang="th-TH" sz="3000" dirty="0" smtClean="0"/>
              <a:t>รนำไปใช้</a:t>
            </a:r>
            <a:r>
              <a:rPr lang="th-TH" sz="3000" dirty="0"/>
              <a:t>   </a:t>
            </a:r>
            <a:endParaRPr lang="th-TH" sz="3000" dirty="0" smtClean="0"/>
          </a:p>
          <a:p>
            <a:pPr marL="0" indent="0">
              <a:buNone/>
            </a:pPr>
            <a:r>
              <a:rPr lang="th-TH" sz="3000" dirty="0" smtClean="0"/>
              <a:t>3</a:t>
            </a:r>
            <a:r>
              <a:rPr lang="th-TH" sz="3000" dirty="0"/>
              <a:t>. ในกรณีที่</a:t>
            </a:r>
            <a:r>
              <a:rPr lang="th-TH" sz="3000" dirty="0" err="1"/>
              <a:t>ชํารุด</a:t>
            </a:r>
            <a:r>
              <a:rPr lang="th-TH" sz="3000" dirty="0"/>
              <a:t> ก็สามารถหา</a:t>
            </a:r>
            <a:r>
              <a:rPr lang="th-TH" sz="3000" dirty="0" smtClean="0"/>
              <a:t>อะไหล่ได้ง่าย เพราะสินค้ามี</a:t>
            </a:r>
            <a:r>
              <a:rPr lang="th-TH" sz="3000" dirty="0"/>
              <a:t>มาตรฐาน</a:t>
            </a:r>
            <a:r>
              <a:rPr lang="th-TH" sz="3000" dirty="0" smtClean="0"/>
              <a:t>เดียวกันใช้ทดแทนกัน</a:t>
            </a:r>
            <a:r>
              <a:rPr lang="th-TH" sz="3000" dirty="0"/>
              <a:t>  </a:t>
            </a:r>
            <a:endParaRPr lang="th-TH" sz="3000" dirty="0" smtClean="0"/>
          </a:p>
          <a:p>
            <a:pPr marL="0" indent="0">
              <a:buNone/>
            </a:pPr>
            <a:r>
              <a:rPr lang="th-TH" sz="3000" dirty="0" smtClean="0"/>
              <a:t>4</a:t>
            </a:r>
            <a:r>
              <a:rPr lang="th-TH" sz="3000" dirty="0"/>
              <a:t>. </a:t>
            </a:r>
            <a:r>
              <a:rPr lang="th-TH" sz="3000" dirty="0" smtClean="0"/>
              <a:t>วิธีการใช้และ</a:t>
            </a:r>
            <a:r>
              <a:rPr lang="th-TH" sz="3000" dirty="0" err="1" smtClean="0"/>
              <a:t>บํารุ</a:t>
            </a:r>
            <a:r>
              <a:rPr lang="th-TH" sz="3000" dirty="0" smtClean="0"/>
              <a:t>งรักษา</a:t>
            </a:r>
            <a:r>
              <a:rPr lang="th-TH" sz="3000" dirty="0"/>
              <a:t>ใกล้เคียง</a:t>
            </a:r>
            <a:r>
              <a:rPr lang="th-TH" sz="3000" dirty="0" smtClean="0"/>
              <a:t>กันไม่ต้องเรียนรู้ใหม่ทุกครั้งที่ซื้อ</a:t>
            </a:r>
            <a:r>
              <a:rPr lang="th-TH" sz="3000" dirty="0"/>
              <a:t>   </a:t>
            </a:r>
            <a:endParaRPr lang="th-TH" sz="3000" dirty="0" smtClean="0"/>
          </a:p>
          <a:p>
            <a:pPr marL="0" indent="0">
              <a:buNone/>
            </a:pPr>
            <a:r>
              <a:rPr lang="th-TH" sz="3000" dirty="0" smtClean="0"/>
              <a:t>5</a:t>
            </a:r>
            <a:r>
              <a:rPr lang="th-TH" sz="3000" dirty="0"/>
              <a:t>. </a:t>
            </a:r>
            <a:r>
              <a:rPr lang="th-TH" sz="3000" dirty="0" smtClean="0"/>
              <a:t>ได้สินค้าคุณภาพดีขึ้นในราคาเป็นธรรมคุ้มการใช้งาน</a:t>
            </a:r>
            <a:r>
              <a:rPr lang="th-TH" sz="3000" dirty="0"/>
              <a:t>  </a:t>
            </a:r>
            <a:r>
              <a:rPr lang="th-TH" dirty="0"/>
              <a:t> 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2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/>
              <a:t>ประโยชน์ต่อ</a:t>
            </a:r>
            <a:r>
              <a:rPr lang="th-TH" dirty="0" smtClean="0"/>
              <a:t>เศรษฐกิจส่วนรวม</a:t>
            </a:r>
            <a:r>
              <a:rPr lang="th-TH" dirty="0"/>
              <a:t>หรือประโยชน์ร่วมกัน  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52796"/>
            <a:ext cx="10515600" cy="3232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1. ช่วย</a:t>
            </a:r>
            <a:r>
              <a:rPr lang="th-TH" dirty="0"/>
              <a:t>เป็นสื่อกลาง</a:t>
            </a:r>
            <a:r>
              <a:rPr lang="th-TH" dirty="0" err="1"/>
              <a:t>เป็</a:t>
            </a:r>
            <a:r>
              <a:rPr lang="th-TH" dirty="0"/>
              <a:t>นบ</a:t>
            </a:r>
            <a:r>
              <a:rPr lang="th-TH" dirty="0" err="1"/>
              <a:t>รร</a:t>
            </a:r>
            <a:r>
              <a:rPr lang="th-TH" dirty="0"/>
              <a:t>ทดฐาน</a:t>
            </a:r>
            <a:r>
              <a:rPr lang="th-TH" dirty="0" smtClean="0"/>
              <a:t>ทางการค้าทำให้ผู้ผลิตและผู้บริโภคมีความเข้าใจตรงกัน</a:t>
            </a:r>
            <a:r>
              <a:rPr lang="th-TH" dirty="0"/>
              <a:t>  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2</a:t>
            </a:r>
            <a:r>
              <a:rPr lang="th-TH" dirty="0"/>
              <a:t>. ก่อให้เกิด</a:t>
            </a:r>
            <a:r>
              <a:rPr lang="th-TH" dirty="0" smtClean="0"/>
              <a:t>ความยุติธรรมในการซื้อขาย </a:t>
            </a:r>
            <a:r>
              <a:rPr lang="th-TH" dirty="0"/>
              <a:t>  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3</a:t>
            </a:r>
            <a:r>
              <a:rPr lang="th-TH" dirty="0"/>
              <a:t>. ประหยดการ</a:t>
            </a:r>
            <a:r>
              <a:rPr lang="th-TH" dirty="0" smtClean="0"/>
              <a:t>ใช้ทรัพยากร</a:t>
            </a:r>
            <a:r>
              <a:rPr lang="th-TH" dirty="0"/>
              <a:t>ของชาติ</a:t>
            </a:r>
            <a:r>
              <a:rPr lang="th-TH" dirty="0" err="1"/>
              <a:t>ทําให้</a:t>
            </a:r>
            <a:r>
              <a:rPr lang="th-TH" dirty="0"/>
              <a:t>มีการใช้ทรัพยากรอย่างเกิดประโยชน์</a:t>
            </a:r>
            <a:r>
              <a:rPr lang="th-TH" dirty="0" smtClean="0"/>
              <a:t>สูงสุด </a:t>
            </a:r>
            <a:r>
              <a:rPr lang="th-TH" dirty="0"/>
              <a:t>  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4</a:t>
            </a:r>
            <a:r>
              <a:rPr lang="th-TH" dirty="0"/>
              <a:t>. สร้างโอกาสทางการ</a:t>
            </a:r>
            <a:r>
              <a:rPr lang="th-TH" dirty="0" smtClean="0"/>
              <a:t>แข่งขันให้ผู้ประกอบการไทย </a:t>
            </a:r>
            <a:r>
              <a:rPr lang="th-TH" dirty="0"/>
              <a:t>  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5</a:t>
            </a:r>
            <a:r>
              <a:rPr lang="th-TH" dirty="0"/>
              <a:t>. </a:t>
            </a:r>
            <a:r>
              <a:rPr lang="th-TH" dirty="0" smtClean="0"/>
              <a:t>ป้องกันสินค้าคุณภาพต่ำนำเข้า</a:t>
            </a:r>
            <a:r>
              <a:rPr lang="th-TH" dirty="0"/>
              <a:t>มา</a:t>
            </a:r>
            <a:r>
              <a:rPr lang="th-TH" dirty="0" err="1"/>
              <a:t>จําหน่าย</a:t>
            </a:r>
            <a:r>
              <a:rPr lang="th-TH" dirty="0"/>
              <a:t>ในประเทศ  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6</a:t>
            </a:r>
            <a:r>
              <a:rPr lang="th-TH" dirty="0"/>
              <a:t>. สร้างความเข้มแข็ง</a:t>
            </a:r>
            <a:r>
              <a:rPr lang="th-TH" dirty="0" smtClean="0"/>
              <a:t>ให้กับอ</a:t>
            </a:r>
            <a:r>
              <a:rPr lang="th-TH" dirty="0"/>
              <a:t>ุ</a:t>
            </a:r>
            <a:r>
              <a:rPr lang="th-TH" dirty="0" smtClean="0"/>
              <a:t>ตสาหกรรม</a:t>
            </a:r>
            <a:r>
              <a:rPr lang="th-TH" dirty="0"/>
              <a:t>และ</a:t>
            </a:r>
            <a:r>
              <a:rPr lang="th-TH" dirty="0" smtClean="0"/>
              <a:t>เศรษฐกิจของ</a:t>
            </a:r>
            <a:r>
              <a:rPr lang="th-TH" dirty="0"/>
              <a:t>ประเทศ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6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มอก. คืออะไร ? เหตุใดถึงมีความสำคั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85" y="1866213"/>
            <a:ext cx="4693262" cy="46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มาตรฐานอุตสาหกรรม (มอก.) - THE 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40" y="1866213"/>
            <a:ext cx="3166466" cy="31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162</Words>
  <Application>Microsoft Office PowerPoint</Application>
  <PresentationFormat>แบบจอกว้าง</PresentationFormat>
  <Paragraphs>34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3" baseType="lpstr">
      <vt:lpstr>Angsana New</vt:lpstr>
      <vt:lpstr>Arial</vt:lpstr>
      <vt:lpstr>Calibri</vt:lpstr>
      <vt:lpstr>Calibri Light</vt:lpstr>
      <vt:lpstr>Cordia New</vt:lpstr>
      <vt:lpstr>Sarabun</vt:lpstr>
      <vt:lpstr>Times New Roman</vt:lpstr>
      <vt:lpstr>ธีมของ Office</vt:lpstr>
      <vt:lpstr>งานนำเสนอ PowerPoint</vt:lpstr>
      <vt:lpstr>ลำดับความสำคัญมาตรฐาน</vt:lpstr>
      <vt:lpstr>งานนำเสนอ PowerPoint</vt:lpstr>
      <vt:lpstr>งานนำเสนอ PowerPoint</vt:lpstr>
      <vt:lpstr>งานนำเสนอ PowerPoint</vt:lpstr>
      <vt:lpstr>ประโยชน์ต่อผู้ผลิต</vt:lpstr>
      <vt:lpstr>ประโยชน์ผู้บริโภค</vt:lpstr>
      <vt:lpstr>ประโยชน์ต่อเศรษฐกิจส่วนรวมหรือประโยชน์ร่วมกัน  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aran tum</dc:creator>
  <cp:lastModifiedBy>aran tum</cp:lastModifiedBy>
  <cp:revision>13</cp:revision>
  <dcterms:created xsi:type="dcterms:W3CDTF">2023-07-17T04:56:10Z</dcterms:created>
  <dcterms:modified xsi:type="dcterms:W3CDTF">2025-12-25T03:00:09Z</dcterms:modified>
</cp:coreProperties>
</file>