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3" r:id="rId4"/>
    <p:sldId id="259" r:id="rId5"/>
    <p:sldId id="265" r:id="rId6"/>
    <p:sldId id="294" r:id="rId7"/>
    <p:sldId id="260" r:id="rId8"/>
    <p:sldId id="267" r:id="rId9"/>
    <p:sldId id="268" r:id="rId10"/>
    <p:sldId id="269" r:id="rId11"/>
    <p:sldId id="270" r:id="rId12"/>
    <p:sldId id="272" r:id="rId13"/>
    <p:sldId id="275" r:id="rId14"/>
    <p:sldId id="276" r:id="rId15"/>
    <p:sldId id="274" r:id="rId16"/>
    <p:sldId id="277" r:id="rId17"/>
    <p:sldId id="278" r:id="rId18"/>
    <p:sldId id="295" r:id="rId19"/>
    <p:sldId id="280" r:id="rId20"/>
    <p:sldId id="296" r:id="rId21"/>
    <p:sldId id="301" r:id="rId22"/>
    <p:sldId id="302" r:id="rId23"/>
    <p:sldId id="297" r:id="rId24"/>
    <p:sldId id="285" r:id="rId25"/>
    <p:sldId id="282" r:id="rId26"/>
    <p:sldId id="283" r:id="rId27"/>
    <p:sldId id="303" r:id="rId28"/>
    <p:sldId id="284" r:id="rId29"/>
    <p:sldId id="286" r:id="rId30"/>
    <p:sldId id="287" r:id="rId31"/>
    <p:sldId id="288" r:id="rId32"/>
    <p:sldId id="306" r:id="rId33"/>
    <p:sldId id="304" r:id="rId34"/>
    <p:sldId id="305" r:id="rId35"/>
    <p:sldId id="289" r:id="rId36"/>
    <p:sldId id="290" r:id="rId37"/>
    <p:sldId id="299" r:id="rId38"/>
    <p:sldId id="281" r:id="rId39"/>
    <p:sldId id="309" r:id="rId40"/>
    <p:sldId id="323" r:id="rId41"/>
    <p:sldId id="317" r:id="rId42"/>
    <p:sldId id="314" r:id="rId43"/>
    <p:sldId id="325" r:id="rId44"/>
    <p:sldId id="326" r:id="rId45"/>
    <p:sldId id="324" r:id="rId46"/>
    <p:sldId id="312" r:id="rId47"/>
    <p:sldId id="316" r:id="rId48"/>
    <p:sldId id="311" r:id="rId49"/>
    <p:sldId id="318" r:id="rId50"/>
    <p:sldId id="327" r:id="rId51"/>
    <p:sldId id="328" r:id="rId52"/>
    <p:sldId id="329" r:id="rId53"/>
    <p:sldId id="319" r:id="rId54"/>
    <p:sldId id="330" r:id="rId55"/>
    <p:sldId id="308" r:id="rId56"/>
    <p:sldId id="331" r:id="rId57"/>
    <p:sldId id="332" r:id="rId58"/>
    <p:sldId id="335" r:id="rId59"/>
    <p:sldId id="333" r:id="rId60"/>
    <p:sldId id="334" r:id="rId61"/>
    <p:sldId id="336" r:id="rId62"/>
    <p:sldId id="337" r:id="rId63"/>
    <p:sldId id="338" r:id="rId64"/>
    <p:sldId id="364" r:id="rId65"/>
    <p:sldId id="340" r:id="rId66"/>
    <p:sldId id="344" r:id="rId67"/>
    <p:sldId id="343" r:id="rId68"/>
    <p:sldId id="342" r:id="rId69"/>
    <p:sldId id="345" r:id="rId70"/>
    <p:sldId id="346" r:id="rId71"/>
    <p:sldId id="347" r:id="rId72"/>
    <p:sldId id="348" r:id="rId73"/>
    <p:sldId id="349" r:id="rId74"/>
    <p:sldId id="350" r:id="rId75"/>
    <p:sldId id="357" r:id="rId76"/>
    <p:sldId id="352" r:id="rId77"/>
    <p:sldId id="353" r:id="rId78"/>
    <p:sldId id="358" r:id="rId79"/>
    <p:sldId id="351" r:id="rId80"/>
    <p:sldId id="365" r:id="rId81"/>
    <p:sldId id="354" r:id="rId82"/>
    <p:sldId id="360" r:id="rId83"/>
    <p:sldId id="361" r:id="rId84"/>
    <p:sldId id="362" r:id="rId85"/>
    <p:sldId id="359" r:id="rId86"/>
    <p:sldId id="363" r:id="rId87"/>
    <p:sldId id="355" r:id="rId88"/>
    <p:sldId id="341" r:id="rId89"/>
    <p:sldId id="310" r:id="rId90"/>
    <p:sldId id="258" r:id="rId91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17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0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6.4" units="1/cm"/>
          <inkml:channelProperty channel="Y" name="resolution" value="6.4" units="1/cm"/>
          <inkml:channelProperty channel="T" name="resolution" value="1" units="1/dev"/>
        </inkml:channelProperties>
      </inkml:inkSource>
      <inkml:timestamp xml:id="ts0" timeString="2025-09-05T02:37:53.84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21762 8731 0,'0'33'78,"-33"-33"78,0 0-93,33-33 15,0 66-62,-33-33-1,0 0 63,0 0-15,33 33-16,-33-33-32,-1 0 32,1 0 16,0 0-16,0 0 0,0 0-1,0 0 17,0 0-16,0 33 0,0-33 15,33-33-31,-33 33-15,0 0 47,0 0-17,0 0 17,0 0-16,-1 0 31,1 0-47,0 0 16,0 33 0,33-66-31,-33 33 15,33 33 0,-33-66 0,0 33 32,0 0-32,0 0 0,0 0 16,0 0 0,0 0 0,0 0 0,0 0 0,-1 0-16,1 0 0,0 0 0,0 0 32,0 0-1,33-33-30,-33 66 15,0-33-1,0 0 1,33-33-15,0 66-1,-33-66-16,0 33 48</inkml:trace>
  <inkml:trace contextRef="#ctx0" brushRef="#br0" timeOffset="328.0086">20307 8764 0</inkml:trace>
  <inkml:trace contextRef="#ctx0" brushRef="#br0" timeOffset="3584.5661">19943 8698 0,'0'33'31,"-33"-33"63,0 0-63,33 33 1,-33-33-17,0 0 17,0 0 14,33-33-14,0 66-32,-33-33 15,-1 0 1,1 0 15,0 0 16,0 0 16,0 0-32,0 0 16,0 0 0,0 0-16,33-33-16,-33 33 17,0 0-1,0 0 0,0 0-15,0 0-1,0 33 1,-1-33 0,1 0-1,0 0 17,0-33-17,0 33 32,0 0-16,0 0 1,0 0-1,0 0-16,0 0 17,0 0-17,0 0 17,0 0-1,-1 0 16,1 0-16,0 33 0,0-33 16,0 0 0,0 0-16,0 0 0,33 33-15,-33-33 0,0 0 31,0 0 31,33-33-31,0 66-32,-33-33 1,33-33-16,-33 33 47,0 0 156,0 0-63,66 0 1</inkml:trace>
  <inkml:trace contextRef="#ctx0" brushRef="#br0" timeOffset="7408.3626">18058 8797 0,'-33'0'110,"0"0"-1,0 0-46,0 0-1,-1 0-31,1 0 16,0 0 0,0 0-16,0 0 1,0 0-1,0 0 0,0 0 16,0 33-31,0-33 15,0-33 16,0 33-16,0 0 0,0 0 1,-1 0-17,1 0 32,0 0-31,0 0 15,33-33-31,-33 33 31,0 0-15,0 0 15,0 0 0,0 0 16,33-33-47,-33 33 31,0 0 1,0 0-1,0 0 0,-1 0-15,1 0 15,0 0 0,0 0 16,0 0 0,0 33 0,0-33 0,0 0 0,0 0 15,0 0-15,0 0 16,0 0 171,0 0 78</inkml:trace>
  <inkml:trace contextRef="#ctx0" brushRef="#br0" timeOffset="10696.0535">16239 8764 0,'-33'0'188,"0"0"-141,33-33-16,-33 33-31,0 0 31,-1 0 16,1 0-31,0 0-1,0 0 17,0 33-17,0-33 1,0 0 0,0 0 15,0 0 0,0 0 0,0 0-15,33 33 15,-33-33-15,0 0-1,-1 0 1,1 0 15,0 0-15,0 0 46,0 0-30,33 33-17,-33-33 1,0 0 15,0 0 0,0 0 1,0 34-1,0-34 0,0 0 0,0 0-15,0 0 0,-1 0 15,1 0 0,0 0 0,0 0 1,33-34-32,-33 34 15,0 0 17,0 0-1,0 0 16,33-33-47,-33 33 47,0 0-1,33-33-30,-33 66 0,33-66-1,0 66 1,-33-66 0,0 33 499</inkml:trace>
  <inkml:trace contextRef="#ctx0" brushRef="#br0" timeOffset="12960.0762">14387 8830 0,'-33'0'94,"0"0"-47,0 0-16,-1 0-15,1 0 15,0 0-15,33 34-1,-33-68 1,33 68-16,-33-34 16,0 0-1,0 0 1,0 0 0,0 0-16,0 0 15,0 0 1,0 33-1,0-33-15,-1 0 16,1 0 15,0 0-15,0-33 15,0 33-15,0 0 15,0 0-15,33-34-1,-33 68 1,33-68 0,-33 34-1,0 0-15,0 0 31,33-33-15,-33 33-16,0 0 31,0 0 1,-1 0-17,1 0 32,0 0 0,0 33-31,0-33 15,0 0-16,0 0 17,0 0 30,0 0-31,0 0 16,0 0-15,0 0-1,0 0 0,33-33-15,0 66-1,0-66-15,-33 33 16,-1 0 78,34 33 46,0-66-108,-33 33-17</inkml:trace>
  <inkml:trace contextRef="#ctx0" brushRef="#br0" timeOffset="16632.0425">12468 8764 0,'34'33'141,"-1"-33"-79,-66 0 173,-1 0-188,1 0 0,0 0-1,0 0 17,0 0-32,0 0 0,0 0-15,0 0 0,0 0 15,0 0 0,33 33 0,0-66-31,-33 66 16,33-66 15,-33 33 1,0 0 14,0 0 1,-1 0-15,1 0-1,0 0 0,0 0-15,0 0-1,0 0 17,0 0-17,0 0 1,33-33-1,-33 33 1,0 0 15,0 0-15,0-33 0,0 33 15,0 0-16,-1 0 1,1 0 15,0 0-15,0 33 31,33-66-32,0 66 1,-33-33 15,33-33 1,-33 33-17,0 0 32,0 0-16,0 0 16,0 0-16,0 0 32,33 33-47,-33-33 15,0 0 0,33 33 16,-33-33-31,-1 0 46</inkml:trace>
  <inkml:trace contextRef="#ctx0" brushRef="#br0" timeOffset="19495.808">11278 8764 0,'-33'0'63,"33"33"-32,-33-33-15,0 0 31,33 33-16,0-66 0,-33 33-15,33 33-1,-33-33 17,-1 0 30,1 0 16,33-33 110,-33 33-173,33 33 1,0-66 15,0 66 0,0-66-15,-33 33 31,0 0 109</inkml:trace>
  <inkml:trace contextRef="#ctx0" brushRef="#br0" timeOffset="23039.7991">10683 8731 0,'-34'0'78,"34"33"-46,-33-33-17,0 0 32,0 0 31,0 0-46,33 33-1,-33-66-31,33 66 15,-33-33 17,0 0-17,0 0 17,0 0 14,0 0 17,0 0-16,0 0 0,0 0 0,-1 0-1,1 0 1,0 0 16,0 0-1,0 0 1,0 0-32,0 0 16,0 0 15,0 0-30,0 0 15,0-33-16,0 33 16,33 33-32,-33-33 1,33-33-16,-33 33 31,-1 0-15,1 0-1,0 0 17,0 0-17,0 0 17,0 0-17,0 0 1,0 0 15,0 0 0,0 0 1,0 0 46,0-33-47,33 66-15,0-66-16,0 66 15,0-66-15,-33 33 16,-1 0 62,1 0 0,0 0 16,0 0 78,0 0 109</inkml:trace>
  <inkml:trace contextRef="#ctx0" brushRef="#br0" timeOffset="55546.8123">8268 8136 0,'0'0'0,"0"-33"31,-33 33 1,33 33 15,-33-33-32,33 33-15,0 0 16,0 0-16,-33 0 15,33 33 1,0-33-16,33 1 16,-33-1-16,0 0 15,0 0-15,33 33 16,0 0 0,0-33-1,0-33 16,34 0-15,-34 0 0,0-33-1,0 0 1,-33-33 0,33 0-1,-33 0 1,0 32-16,-33-65 15,0 66 1,0-33-16,0 0 16,-34 33-1,1 0 1,33 66 0,33 0-1</inkml:trace>
  <inkml:trace contextRef="#ctx0" brushRef="#br0" timeOffset="56762.9859">7805 8202 0,'0'-33'15,"-33"33"1,33-33 0,-33 66-1,0-33 1,33 33-1,-33 33 1,0 0 0,33 34-1,0-34 1,33 33 0,-33-66 15,33 0-16,33-33 1,-33 0 0,33-66-1,-33 0 1,1 33-16,-1-33 16,-33-1-16,0 34 15,-33-66 1,-1 33-1,1 0 1,-33 66 0,33 33-1,0-33 1</inkml:trace>
  <inkml:trace contextRef="#ctx0" brushRef="#br0" timeOffset="59230.0132">7408 8268 0,'33'0'15,"-33"-33"1,0 0 47,-33 33-48,33-33-15,-33 33 16,0 0-1,0 0 1,0 0-16,0 0 16,33 33-16,-33-33 0,0 33 15,0 0 1,33 33 0,0 1-1,0 32 1,0-33-1,33 0 1,0-33 0,0 0-1,33-33 1,0-33 0,-33 0-1,0 0 1,34-33-1,-67 33-15,0 0 16,33-33 0,-66-34-1,-1 34 1,-32 33 0,0 0-1,0 66 1,33 0-1,0 0 1,33 0-16</inkml:trace>
  <inkml:trace contextRef="#ctx0" brushRef="#br0" timeOffset="75215.7964">8566 8830 0,'-33'0'94,"33"34"-94,-33-34 31,0 0-15,0 0-1,33 33 1,-33-33-16,-1 0 15,1 0 1,0 0 0,-33 33-1,33-33 1,0 0-16,0 0 16,0 0-1,33 33-15,-66-33 16,33 0-1,-33 33 17,32-33-17,-32 0 1,33 33 0,0-33-1,0 33 1,0-33-1,0 0-15,33 33 16,-33-33 0,0 0-1,0 0 1,33 33-16,-33-33 16,0 0-1,-1 0 1,1 0-1,0 0 1,-33 33 15,33-33-15,0 0 0,0 0-1,0 0 16,0 0 1,0 0 15,0 0 93</inkml:trace>
  <inkml:trace contextRef="#ctx0" brushRef="#br0" timeOffset="86055.9315">8731 8830 0,'33'0'141,"-33"-33"-95,33 33 17,-66 0 93,0 0-109,0 0 16,33 33-32,-33-33 0,0 0 0,0 0 16,0 0 31,0 0-15,33 34 46,-33-34-109,0 0 31,0 0 16,0 33-31,-1-33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6.4" units="1/cm"/>
          <inkml:channelProperty channel="Y" name="resolution" value="6.4" units="1/cm"/>
          <inkml:channelProperty channel="T" name="resolution" value="1" units="1/dev"/>
        </inkml:channelProperties>
      </inkml:inkSource>
      <inkml:timestamp xml:id="ts0" timeString="2025-09-05T03:17:01.1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11939 11212 0,'-33'0'16,"33"-33"0,0 0-1,-33 33 1,33-33-1,0-1 17,-33 1 15,0 0 15,0 0 63,33 0-109,33 33-1,-33-33 1,0 0 0,0 0-1,33 33 1,-33 33 46,33 0-46,-66 33-16,33-33 16,0 33-16,0-32 15,-33 32 1,33-33-1,-33-66 1,33 0 0,0 0-1,0-34 1,33 1-16,-33 0 0,0 0 16,33-33-1,0-1 1,0 34-1,33 33 1,-33 66 0,1 33-1,-1 34 1,0 32 0,-33 0-1,0 1 1,33-67-1,-33-33-15,0 0 16,0 0 0,33-66-1,-33 0 1,0 0 0,33-33-1,-33-67 1,-33 34-1,33-66 1,-33-34 0,-33 34-1,-34 33 1,67 99-16,0 33 16,0-34-16,-33 68 15,33-1 1,33 0-16,33 33 15,66-33 1,0-99 0,34-33 15,-67 32-31</inkml:trace>
  <inkml:trace contextRef="#ctx0" brushRef="#br0" timeOffset="583.165">12502 10649 0,'0'0'0,"-34"0"47,34 34-31,-33-1-16,33 0 15,-33 66 1,33 33 0,0-33-1,33-32 1,0-34 0,34-66-1,-1-67 1,0-32-1,-33-33 1,-33-34 0,-33 67-1,0 66 1,-33 33 0,33 33-16,-34 33 15,1 33 1,33 66-1,0-33 1,33 1 0</inkml:trace>
  <inkml:trace contextRef="#ctx0" brushRef="#br0" timeOffset="1199.7264">12998 10583 0,'0'-33'32,"0"0"-32,0 0 15,33 33-15,-33-66 16,33 33 0,0 33-1,-33 66 1,-33 99-1,0 1 1,-33-1 0,33-33 15,-1-32-15,68-67-1,32 0 1,33-66-1,0 0 1,-66 0-16,33 0 16,-33-1-16,0-32 0,1 33 15,-34-99 1,0-33 0,0 32-1,-34 67 1,34 0-1</inkml:trace>
  <inkml:trace contextRef="#ctx0" brushRef="#br0" timeOffset="1902.0757">13758 10517 0,'0'-33'32,"33"33"-17,-33-33 1,33 33 0,-33-33-1,34 33 1,-68 0 15,1 0-31,33 33 16,-66 33-1,33-33 1,0 33 0,0 1-1,66-34 1,0 0-1,0-33-15,0 33 16,0-33 0,-66 0-1,0 66 17,0-33-17,33 33 1,33 33-1,33-66 1,34 1 0,-1-34-1,0-67 1,-66-32 0,-33 0-16,0-66 15</inkml:trace>
  <inkml:trace contextRef="#ctx0" brushRef="#br0" timeOffset="2066.3075">14221 9757 0,'0'0'0,"33"-67"15,-33 1 1,34 0 0,-68 132-1,1 100 1,0 98-1,0-132-15</inkml:trace>
  <inkml:trace contextRef="#ctx0" brushRef="#br0" timeOffset="2683.45">14717 10616 0,'0'0'0,"34"-33"0,-34 0 15,0 0 1,0 0-1,-34 33 1,-32 0 0,0 66-1,-33 33 1,33 1 0,0 32-1,66 0 1,0-32-1,33-34 1,66-66 0,0-33 15,-66 0-31,66-34 16,-65 1-16,32 0 15,-33-66 1,-33-34-1,-33 34 1,-33 66 0,-34 66-1,34 66 1,0 66 0,33 34-1,66-34 1,66 0-1</inkml:trace>
  <inkml:trace contextRef="#ctx0" brushRef="#br0" timeOffset="3166.0513">15445 10517 0,'0'0'0,"-33"0"15,0 0 16,0 0-15,0 0 0,0 33-16,-33 0 15,-1 33 17,1 34-17,66-1 1,0 0-1,66-33 1,1 34 0,-34-100-16,0 33 15,33-33-15,-33 0 16,33-33 0,-33-34-1,-33 1 1</inkml:trace>
  <inkml:trace contextRef="#ctx0" brushRef="#br0" timeOffset="3325.8298">15313 10749 0,'0'0'0,"-33"33"16,0-33 0,0 0-1,-1 33 1,68-33-1,-1 0-15,66-33 16,-33 33-16</inkml:trace>
  <inkml:trace contextRef="#ctx0" brushRef="#br0" timeOffset="4149.2236">16040 10550 0,'33'0'15,"-33"33"1,-33 0-16,33 0 16,0 34-16,-33-1 15,33-33-15,-66 99 16,33-99-1,0 0-15,-33 0 16,0-99 0,33 0-1,33-66 17,33 33-17,33-1 1,33 1-1,33 66 1,-32 66 0,-67 0-16,0 0 15,0 33-15,-33 34 16,0-1-16,0 66 16,-33 1-1</inkml:trace>
  <inkml:trace contextRef="#ctx0" brushRef="#br0" timeOffset="4765.7763">16470 10980 0,'0'33'16,"0"-66"15,33 33-15,-33-33-16,0-33 31,33 33-31,-66-33 16,33 0-16,-33 33 0,33-34 15,-66 1 1,0 0-1,33 33 1,0 33 0,99-33-1,0-66 1,33 0 0,-66-67-1,-33 34 1,-66 0-1,66 65-15,-33 34 16,33 0-16,-33 0 16,66-33-16,33 0 15,1 33 17,-1 33-32</inkml:trace>
  <inkml:trace contextRef="#ctx0" brushRef="#br0" timeOffset="5116.5066">16900 10749 0,'33'0'16,"-33"-33"-16,33 0 15,0-1 1,1 34 0,32 0-1,0 34 1,-66 65-1,-33 66 1,-33 1 0,-34-1-1,34-99-15,33-33 16</inkml:trace>
  <inkml:trace contextRef="#ctx0" brushRef="#br0" timeOffset="5848.9859">17330 10583 0,'0'0'0,"0"-33"15,0-33 1,33 33-1,33 0 1,-32 66 0,-34 66-1,0 0 1,-34 1 0,1 32-1,33-99 1,0-33-1,0-66 1,33 33-16,34-66 16,-34 32-1,0 34-15,33 0 16,0 33 15,0 33-15,-66 67-1,33 32 1,-66 0 0,33-33-1</inkml:trace>
  <inkml:trace contextRef="#ctx0" brushRef="#br0" timeOffset="6325.8368">17859 10120 0,'0'0'15,"0"-33"-15,-66-66 16,-33 0 0,33 33-1,0 33 1,66 66 15,33 0-15,0 0-16,33 33 15,-33 0 1,0-33 15,0-33-15,-33-33-1,0 0-15,33-99 16,-33 66-16</inkml:trace>
  <inkml:trace contextRef="#ctx0" brushRef="#br0" timeOffset="6482.1429">17959 8897 0,'0'0'0,"0"-33"0,33-1 15,-66 68 1,33 65 0,-33-33-1</inkml:trace>
  <inkml:trace contextRef="#ctx0" brushRef="#br0" timeOffset="7365.3892">18620 10550 0,'0'0'0,"33"0"16,0-33-1,-33 0 1,33 0 0,-33-33-1,-33 0 1,-33 66-1,-33 33 1,33 33 0,0 0-1,66-33-15,0 33 16,99 0 0,-33-32-16,99 32 15,1 0 1,-67 0-1,0-33 1,-99 33 0,-66 0-1,-33-33 17,-34-33-17,34-33 1,66-33-1,33-66 1,66 66-16,33-67 16,1 67-16,-34 0 15,0 33-15</inkml:trace>
  <inkml:trace contextRef="#ctx0" brushRef="#br0" timeOffset="9269.0289">13461 12237 0,'0'0'0,"33"-33"0,0 33 15,33-33 1,0 33-16,99-33 15,-65 33 1,-1-33-16,132 0 16,34 0-1,66-1 17,33-32-17,32 0 1,-32 33-1,0 0 1,0 0 0,-33 0-1,-67 33 1,-132-33-16,133 33 16,-166-33-1,0 33-15,100-33 16,-100 0-1,-33 33 1,-33 0 0,-33 33-1,-33-33 17</inkml:trace>
  <inkml:trace contextRef="#ctx0" brushRef="#br0" timeOffset="20525.1861">10782 3605 0,'0'-33'63,"33"33"-17,-33 33-46,0-66 32,33 33-32,0 0 31,0 0-15,0 0-1,0 0 1,0 0-1,0 0-15,0-33 16,1 33-16,-1 0 16,0 0-1,0-33 1,33 33 0,-33 0-1,33 0 1,0 0-1,0-33 1,1 33 0,-34 0-1,33 0 1,-33 33 0,33-33 15,-33 0-16,0 0 1,33 33 0,0-33-1,-33 0 1,34 33 0,-1-33-1,-33 0 1,33 0-1,0 0 1,0 33 0,-33-33-1,33 0 1,-32 0 0,-1 0-1,33 0 16,-33 0-15,33 0 0,0 0-1,-33 0 1,33 0 0,-33 0-1,1 0-15,-1 0 16,0 0-1,0 0-15,0 0 16,33 0 0,0 0-1,0 0 1,-33 0 0,33 0 15,-32 0-16,32 33 1,0-33 0,0 0-1,-33 0-15,0 0 16,33 0-16,-33 0 16,33 0-1,-32 0 1,32 0-1,-33 0 1,0 0 0,33 0-1,0 0 1,-33 0 0,33-33 15,1 33-16,-34 0 1,0 0-16,33 0 16,-33 0-16,0 0 15,0 0 1,33 0 0,-33 0-1,33 0 1,-33 0-1,34 0 1,-1 0 0,0 0-1,0 0 1,-33 0-16,0 0 16,0 0-1,0 0-15,0 0 0,34 0 31,32 0-15,-33 0 0,33 0-1,0 0 1,-33 0 0,34 0-1,-1 0 1,0 0-1,-33 0 1,-33 0-16,0 0 16,1 0-16,-1 0 15,33 0 1,-33 0 0,33 0 15,-33 0-16,33 0 1,0 0 0,0 0-1,34 0 1,-34 0 0,33 0-1,-66 0-15,0 0 16,0 0-16,33 0 15,-33 0-15,34-33 16,32 33 0,-66 0-1,33 0 1,0 0 0,0 0 15,-33 0-16,34-33 1,-1 33 0,0 0-1,-33 0-15,0 0 16,0 0-16,33 0 0,0 0 16,34 0-1,32-33 1,0 33-1,-33 0 1,1 0 0,32 0-1,-33 0 1,0 0 0,34 0 15,-34-33-16,-33 33-15,-33 0 16,33 0-16,0 0 0,-33 0 16,67 0-1,-1 0 1,-33 0 0,0 0-1,33 0 1,-32 0-1,-1 0 1,0 0 0,0 0-1,0 0 1,0 0 0,-33-33-1,0 66 1,0-33-16,1 0 15,32 0 1,-33 0 0,33 0-1,0 0 1,-33 0 0,33 0-1,0 0 1,1 33-1,-34-33 1,0 0-16,0 0 16,0 0-16,0 0 15,0 0-15,33-33 16,0 33 0,-33 0 15,34 33-16,-1-33 1,-33 0 0,0 0-1,0 0 1,0 0 0,0 0-1,33 0 1,-33 0-1,0 0 1,0 0 0,0 0-1,1 0 1,-1 0 0,0-33 15,-33 66-16,0-66 1,0 66 0,33-66-1,0 33 17</inkml:trace>
  <inkml:trace contextRef="#ctx0" brushRef="#br0" timeOffset="30911.2429">7904 3770 0,'-33'-33'16,"33"0"30,0 66 17,33-33-47,1 33-1,-1 0 1,0-33-1,-33 33 1,33 1-16,33-1 16,-33 0-16,-33 0 15,66 0 1,-33 33 0,0-33-1</inkml:trace>
  <inkml:trace contextRef="#ctx0" brushRef="#br0" timeOffset="31596.3698">8334 3638 0,'0'33'78,"-33"-33"-62,33 33-1,-33 0 1,0 0 15,33 0-31,-33 0 16,33 1-16,-33-1 15,33 0-15,-66 33 16,33 0 0,33-33-1,-33 0 1,33 0 15</inkml:trace>
  <inkml:trace contextRef="#ctx0" brushRef="#br0" timeOffset="32349.2292">8467 3969 0,'33'0'47,"-33"-33"-31,33 0-1,-33 0 1,33-1 15,-33 68 0,0-1-15,0 0 0,0 0-16,0 33 15,-33 0 1,33-33-1,0 0 1,0 0 0,0-66 31,0 0 31</inkml:trace>
  <inkml:trace contextRef="#ctx0" brushRef="#br0" timeOffset="32677.6041">8566 3936 0,'-33'0'78,"33"33"-62,0 0-1,0 0-15,0 0 16,0 0 0,0 0-1,0 33 1,0-33-16,0 33 16,0-32-16,0-1 15,0 33 1,0-66-1</inkml:trace>
  <inkml:trace contextRef="#ctx0" brushRef="#br0" timeOffset="33453.7949">8698 3936 0,'0'0'0,"-33"33"79,33 0-64,0 0 1,0 0-16,0 0 31,0 33-15,33 0-1,-33-33 1,33 0 0,0-33 15,0 0-16,0 0 1,-33-33 0,34 0-1,-1-33 1,-33 33 0,33-33-1,-33 33 1,-33 0-1,33-33 17,-33 33-17,-1 33 1,1-33 0,0 33-1,0 0 1,0 0-16,33 33 47</inkml:trace>
  <inkml:trace contextRef="#ctx0" brushRef="#br0" timeOffset="35069.9519">16536 3803 0,'0'0'0,"34"33"125,-1 1-109,0-1 15,0 0-15,0-33-16,0 33 15,0 0 1,33 0 0,-33 0-1,0-33-15,0 66 16,-33-33 15</inkml:trace>
  <inkml:trace contextRef="#ctx0" brushRef="#br0" timeOffset="35773.0853">17033 3737 0,'0'33'62,"-34"-33"-46,1 33 15,0 0-15,0 1-16,0-1 16,0 33-1,0 0 1,-33 0-1,33-33 1,33 0 0,-33 0-1,33 0 1</inkml:trace>
  <inkml:trace contextRef="#ctx0" brushRef="#br0" timeOffset="36868.9178">17165 4035 0,'33'0'79,"-33"-33"-64,0 0 32,0 0-16,33 33 1,-33-33-32,0 66 93,-33 0-77,33 0-16,0 0 16,0 0-16,0 0 15,0 0-15,0 0 16,0 33-1,0-33 17,0 0-32,0 1 15,-33-34-15</inkml:trace>
  <inkml:trace contextRef="#ctx0" brushRef="#br0" timeOffset="37628.9163">17363 4035 0,'33'0'31,"-33"-33"-15,0 0-1,33 33-15,-33-66 32,0 33-17,34-1 1,-34 1 0,0 66 15,0 1-16,0-1 1,0 0-16,0 33 16,0-33-1,0 33-15,0 0 16,33 0 0,-33-33-1,0 0 1,0 1-1,0-1 1</inkml:trace>
  <inkml:trace contextRef="#ctx0" brushRef="#br0" timeOffset="39543.1464">12336 6052 0,'-33'0'0,"33"33"32,-33-33-17,0 33 1,0-33 15,0 34-15,0-34-1,0 33-15,0 0 16,0-33 0,-1 33-1,1 0 1,33 0 0,-33-33-1,0 0-15,33 33 16,-33 0-1,33 0-15,-33 0 32,0 33-17,33 1 1,0-34 0,0 33-1,33 0 1,0 0-1,0-33 1,0 33 0,33-33-1,-32 0-15,-1 0 16,0-33-16,0 0 16,0 34-16,33-34 15,33-34 1,-33 1-1,0 0 1,1-33 15,-34 0-15,33 0 0,-33-33-1,-33-1 1,-33 1-1,0-33 1,0 66-16,-33-33 16,32 65-1,34 1-15,-66 33 16,33 0 0,33 33-1,-33-33 1</inkml:trace>
  <inkml:trace contextRef="#ctx0" brushRef="#br0" timeOffset="40426.3294">13130 6251 0,'33'-33'0,"-33"66"78,0 0-78,33 0 16,-33 0-16,0 0 15,0 33 1,33 33 0,-33 1-1,33-1 1,-33-66-16</inkml:trace>
  <inkml:trace contextRef="#ctx0" brushRef="#br0" timeOffset="41188.2051">13395 6449 0,'0'0'15,"0"-33"17,0 0-1,33 33-31,-33-33 15,0 0-15,66 0 32,-33 0-17,0 0-15,33 0 16,-33 33 0,0 33-1,-33 0 1,33 0-1,-66 33 1,0 33 0,0 0-1,0 1 1,-33-1 0,66-66-1,-33 33 1,66-66-16,0 33 15,0-66 1,0 33 0,33-33-1,-33 33 1,33-33 0,-33 33-1</inkml:trace>
  <inkml:trace contextRef="#ctx0" brushRef="#br0" timeOffset="42261.778">10451 6978 0,'0'33'15,"0"1"17,0-1-32,0 0 15,33 66 1,-33-33-1,0 33 1,0 0 0,0 1-1,0-67 1,0 0-16,-33 0 16</inkml:trace>
  <inkml:trace contextRef="#ctx0" brushRef="#br0" timeOffset="43061.2058">10451 7011 0,'0'-33'16,"0"66"62,-33-33-62,33 34-1,0-1 1,-33 0-1,33 0-15,0 0 16,-33 0-16,33 0 31,33-33 1,0 0-17,-33-33 1,33 33-1,0-33 1,0 33 0,0-33-1,0 33 1,-66-33 0,33 0-1,-33 33 1</inkml:trace>
  <inkml:trace contextRef="#ctx0" brushRef="#br0" timeOffset="43842.3239">10616 7739 0,'33'-33'31,"-33"66"0,0 0-15,0 0-16,-33 0 16,33 0-1,0 34-15,0 32 16,0 0-1,0 0 1,-33-66 0</inkml:trace>
  <inkml:trace contextRef="#ctx0" brushRef="#br0" timeOffset="47124.205">10848 7904 0,'0'-33'62,"33"0"-31,-33 0 1,33 33-32,0-33 15,0 33 1,0 0 0,0 33-1,-33 0 16,33-33-31,-33 33 16,-33 0 0,33 1-16,0-1 15,-33 0 1,33 0 15,-33-33-31,66-33 63,0 33-32,-33-33-31,33 33 16,1 0-1,-1 0 1,-33 33-1,33 0 1,-33 0 0,0 33-1,-33 0 1,0 0 0,-1 0-1,1-33 1,-33 34-1,33-67 1,33 33-16,-33-66 31</inkml:trace>
  <inkml:trace contextRef="#ctx0" brushRef="#br0" timeOffset="146852.5882">6615 7177 0,'0'-33'32,"0"66"77,0 0-93,33 0-16,-33 0 15,0 0 1,0 0-16,0 0 15,0 0 1,0 0-16,33 34 16,-33-34-16,0 0 15,0 33 1,0-33 0,0 0-1,33 0 1,-33 0-1,0 0 17</inkml:trace>
  <inkml:trace contextRef="#ctx0" brushRef="#br0" timeOffset="147933.1457">6548 7177 0,'34'0'16,"-34"-33"15,0 66 63,0 0-79,0 0 1,0 0-16,0 0 15,-34-33-15,34 66 16,0-33 0,0 0-1,0-66 63,34 33-78,-1-33 32,0 33-17,0-33 1,0 33 15,-33-33-31,-33 0 47,33 0-31,0 0-1,-33 33 1,33-33 0,0 0-1</inkml:trace>
  <inkml:trace contextRef="#ctx0" brushRef="#br0" timeOffset="148891.4548">6912 7871 0,'33'33'78,"-33"1"-63,0-1 1,0 0 0,0 0-1,0 0-15,0 0 0,0 0 16,0 33-1,0 0 1,33 0 0,-33-33 15,0 1-15</inkml:trace>
  <inkml:trace contextRef="#ctx0" brushRef="#br0" timeOffset="149773.9026">7111 8070 0,'-33'0'31,"33"-33"16,33 0-32,-33 0 1,33 33 0,-33-33-16,33 33 15,-33-34-15,66 1 32,-33 33-17,0 0 1,0 33-1,-33 34 1,-33-1 0,0 33-1,0-33 1,0-33-16,66-33 47,0-33-32,0 0 1,0 33-16,33 0 16,-33 0-1,0 33 17,-33 33-17,0-33 1,-33 67-1,-33-34 1,33-33-16,-33 0 16,33 0-16,0-33 15,0 33 1,33-66 15</inkml:trace>
  <inkml:trace contextRef="#ctx0" brushRef="#br0" timeOffset="259021.7433">16140 13692 0,'33'-33'0,"-33"0"31,0 66 0,0 0-15,0 0 0,0 0-16,0 67 15,0-34-15,0 0 16,0 66 0,0 0-1</inkml:trace>
  <inkml:trace contextRef="#ctx0" brushRef="#br0" timeOffset="261138.0829">16603 13593 0,'-33'0'32,"-1"33"-1,1 0 0,0 0-15,33 0-16,0 0 15,-33 33-15,33-32 16,0-1 0,0 33-16,0 0 15,0-33-15,0 33 16,33 0-1,0-33 1,0 0 0,1 1-1,-1-34 1,0-34 0,0 1 15,0-33-16,0 0 1,0 0 0,0 33-16,-33-33 15,0 33-15,0-34 0,0 34 16,-33-66 0,-33 33-1,33 33 1,0 33-1,-33 0 1,32 33 0,1 0-1,33 33 1,33-33 0</inkml:trace>
  <inkml:trace contextRef="#ctx0" brushRef="#br0" timeOffset="262029.1047">17099 14089 0,'0'-33'32,"0"66"15,33-33 46,-33-33-77,33 33 0,-33 33 46,-33-33-46,33 33-1,0-66 17</inkml:trace>
  <inkml:trace contextRef="#ctx0" brushRef="#br0" timeOffset="288849.8772">661 4465 0,'0'33'63,"-33"-33"-63,33 33 15,33-33 1,-33 33-1,0 0 1,34 0 0,-1-33-1,0 0 1,-33-33 0,33 0-1,-66-33 1,33 33-16,0-33 15,0 33-15,0-34 16,-33 34-16,33-33 16,-33 0 15,-1 66-15,1 0-1,33-33 1,33 33-1,1-33 1,32 0 0,-33 33-16</inkml:trace>
  <inkml:trace contextRef="#ctx0" brushRef="#br0" timeOffset="289633.1414">1025 4134 0,'-33'-33'15,"33"66"17,0 0-17,0 0-15,0 0 16,0 0 0,33 67-1,-33-1 1,0-66-16,0 0 15,33 0 1,0-66 15,-33 0-15,33 0-16,-33 0 16,34-33-1,-1 33 1,-33-34-1,0 1 1,33 0 0,-33 33-1,0 0 1,0 0 0,0 66 15,0 0-16,0 33-15,0-33 16,33 100 0,0-34-1,0 0 1</inkml:trace>
  <inkml:trace contextRef="#ctx0" brushRef="#br0" timeOffset="289849.7042">1224 3803 0,'0'0'0,"0"-33"31,33 0-31,0 33 16,0-33-1</inkml:trace>
  <inkml:trace contextRef="#ctx0" brushRef="#br0" timeOffset="290709.8669">1554 4233 0,'0'-33'0,"0"0"16,34 33 15,-34 33-31,0 0 15,0 0-15,-34 34 16,34-1 0,0-33 15,-33-33-15,33-33-1,0 0 1,33 33-16,-33-67 15,0 34-15,34 33 16,-34-33 0,33 33-1,0 0 1,0 33 0,0 34-1,-33-34 1,33 33-1,-33-33 1,0-66 31,0-33-31,0 33-1,-33-67 1,0-32-1,0 33 1,-33 33 0,32 33-1,1 0 1,33 66 0,0 0-1,33 0 1,34-33-1,-34 0-15,66-33 16,-66 0 0</inkml:trace>
  <inkml:trace contextRef="#ctx0" brushRef="#br0" timeOffset="291449.4295">2315 3969 0,'0'0'0,"0"-33"0,0 66 63,0 0-47,0 33-16,0-33 15,33 33-15,-33 33 16,0 34-1,0-67 1</inkml:trace>
  <inkml:trace contextRef="#ctx0" brushRef="#br0" timeOffset="292182.6345">2547 3969 0,'0'33'63,"-33"-33"-47,33 33-1,0 0 1,0 0-16,0 0 15,-34 66 1,68 1 0,-34-34-1,0-33 1,33 0 0,0 0-16,0-33 31,0 0-16,-33-33 1,33 0 0,-33 0-16,33-33 15,-33 32 17,33-32-17,-33-33 1,-33 33-1,33 0 1,0 0 0,-33 66-16,33-33 15,-33 33-15,0 0 16,0 0 0,0 33-1,33 0 1,0 0-1</inkml:trace>
  <inkml:trace contextRef="#ctx0" brushRef="#br0" timeOffset="332741.0546">17529 13692 0,'0'0'0,"0"-33"31,33 33-15,-33-33-16,-33 33 47,33 33-32,0 0 1,-33 0-1,33 0 1,0 0 0,33-33 15,0 0-15,0 0 15,0 0-16,0 0 1,0 33 0,0 1 15,-33-1-15,33-33-1,-33 33-15,0 0 16,-33 0-1,33 0 17,0 0-17,-33-33 1,33 33 0,-33-33-1,0 33 1,0-33-16,0-33 15,0 33 1</inkml:trace>
  <inkml:trace contextRef="#ctx0" brushRef="#br0" timeOffset="333180.7279">17562 13626 0,'0'0'0,"33"0"46,-33-33-30,33 33-16,0-33 16,0 33 15,0 0-15,0 0-1,0 33 1</inkml:trace>
  <inkml:trace contextRef="#ctx0" brushRef="#br0" timeOffset="333992.0544">18091 13659 0,'-33'0'47,"33"33"-31,-33-33-1,33 33 1,-33 0-16,0 0 16,0 34 15,33-1-15,0 0-1,0 0 1,0-33-16,33 0 15,-33 0-15,33-33 16,0 33 0,0-33-1,33 0 1,-33-33 0,0 0-1,0-33 1,0 33-1,-33-33 1,33 0 15,-66-1-15,33 1-16,0 0 16,-33 66-16,33-33 15,-33 0 1,-33 33-1,33 0 1,0 33 0,33 0-1</inkml:trace>
  <inkml:trace contextRef="#ctx0" brushRef="#br0" timeOffset="334991.9488">18785 13758 0,'-33'0'32,"33"33"-32,0-66 15,-33 33 1,33-33-1,0 0 1,0 0 0,33 0-1,-33 66 48,0 0-48,0 0-15,0 66 16,0-32 0,0-34 15,0 0-15,0 0-1,33-33 1,0-33-1,34 33 1,-34-33 0,33 33-1,0 0 1,-33 33 0,0-33-1,0 33 1,-33 0-1,0 0 1,-33-33 0,0 33 15,0-33-15,33-33-16,-33 0 15,0 0-15,33 0 16,-33-66-1,33-1 1,33-32 0,-33 66-1,33 0 1</inkml:trace>
  <inkml:trace contextRef="#ctx0" brushRef="#br0" timeOffset="335661.1098">19315 14023 0,'33'-33'16,"-33"0"15,0 0-15,33 33 15,-33 33-15,0 0 15,0-66 47,33 33-62,-66 0 46</inkml:trace>
  <inkml:trace contextRef="#ctx0" brushRef="#br0" timeOffset="370402.4133">13957 13791 0,'0'33'16,"0"1"-1,0-1 1,-33 33 0,0 0-1,33-33 1,-33-33-1,33-33 1,0 0-16,33-33 16,-33 33-1,0 0-15,33-34 16,0 1 0,0 33-1,0 33 1,0 66-1,33-33 17,-66 67-17,33-34 1,0 33 0,-33-33-1,0-33 1,33 0-1,-33-66 17,0 0-17,0 0 1,0 0 0,0 0-16,0 0 15,-33-33 1,33 0-1,-66-1 17,33 34-32,33 0 15,-33 0-15,0 0 0,0 33 16,-33-33 0,0 0-1,32 66 1,34 0-1,34-33 1,-1 0 0,0 0-1,33-33 1,-33-33 0,33-33-1</inkml:trace>
  <inkml:trace contextRef="#ctx0" brushRef="#br0" timeOffset="370719.0241">14122 12766 0,'0'0'0,"0"33"31,0 0-31,0 67 31,0 65-15,33-99-16</inkml:trace>
  <inkml:trace contextRef="#ctx0" brushRef="#br0" timeOffset="371436.4965">14651 13692 0,'0'-33'31,"0"0"-16,0 0 1,0 0 0,0 0-1,33 66 1,0 33 0,1 33-1,-34 67 1,33-34-1,-66 0 1,-1-33 0,-32-99-1,0-66 1,-33-99 0,66 33-1,0-1 1,33 100-1,-33 0-15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6.4" units="1/cm"/>
          <inkml:channelProperty channel="Y" name="resolution" value="6.4" units="1/cm"/>
          <inkml:channelProperty channel="T" name="resolution" value="1" units="1/dev"/>
        </inkml:channelProperties>
      </inkml:inkSource>
      <inkml:timestamp xml:id="ts0" timeString="2025-09-05T03:39:58.09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9525 13494 0,'33'0'31,"0"0"0,0 0-15,0 0 0,0 0-1,34 0 1,-1 0 0,0 0-1,0 0 1,0 0-1,-33 0-15,0 0 16,0 0-16,0 0 16,0 0-16,34 0 15,-1 0 1,0 0 0,0-33-1,33 33 16,-33-33-15,34 33 0,-34 0-1,33 0 1,-33 0 0,-33 0-16,33 0 15,-33 0-15,1 0 0,-1-33 16,66 33-1,0 0 1,33-34 0,-32 34-1,32 0 1,-33 0 0,33 0-1,-32 0 1,-1 0 15,0 0-15,0 34-1,-66-34-15,100 0 16,-100 0-16,33 0 16,66 0-1,0-34 1,1 34-1,-34 0 1,0 34 0,-33-34-1,33 0 1,1 0 0,-1 33-1,0-33 1,-33 33-1,33-33 1,-32 0-16,-1 0 16,66 0-1,0-33 1,-32 33 0,32 0-1,0 0 1,0 0-1,-32 0 1,32 0 0,-33 33-1,-66-33-15,0 0 16,33 0-16,-32 0 16,32 0-16,33 33 15,0-33 1,0 33 15,34-33-15,-1 0-1,0 0 1,1-33 0,-1 33-1,-33 0 1,0 0-1,-33 0-15,-33 0 16,1 0-16,32 0 16,0 0-16,33 0 15,0 33 1,34-33 0,-1-33-1,-33 33 1,33 0 15,-32-33-15,32 33-1,-33 0 1,66 0 0,-32-33-1,-67 33-15,99 0 16,-99 0-16,1 0 15,65-33 1,0 33 0,0 0-1,1 33 1,-1-33 0,-33 0-1,0 33 1,1-33 15,-1 0-15,0 0-1,-66 0-15,66 0 16,-32 0-16,-34 0 16,33 0-1,0 0 1,33 33-1,-33-33 1,0 0 0,1 0-1,-1 0 1,0 0 0,0 33-1,-33-33 16,0 0-31,0 0 16,0 0-16,0 0 16,0 33-1,34-33 1,-34 0 0,0 0-1,-33 33 1,33-33-1,0 0 1</inkml:trace>
  <inkml:trace contextRef="#ctx0" brushRef="#br0" timeOffset="4632.8236">20505 13494 0,'33'0'15,"-33"33"1,-33 0-1,33 0 1,0 0-16,0 33 16,0 0-16,0 67 15,0 65 1,33 1 0,-33-34-1,0 0 1,0-66 15,33-32-15,-33-1-1,0-99 1</inkml:trace>
  <inkml:trace contextRef="#ctx0" brushRef="#br0" timeOffset="6137.9708">9426 13560 0,'0'0'0,"0"33"63,0 0-48,33 33-15,-33-33 16,0 33-16,0 1 16,33 98-1,-33 0 1,33 1 0,-33-67-16,33-33 15,-33 33-15,33-66 16,-33 33-16,33 1 15,0-1 1,-33-33 15,0-66-15</inkml:trace>
  <inkml:trace contextRef="#ctx0" brushRef="#br0" timeOffset="64975.9871">16338 14453 0,'0'0'0,"33"0"0,0 0 16,33 0 15,0-33-15,1 33 0,32 0-1,-66 0 1,33 0-1,0 0 1,0 0 0,0 0-1,-32-33-15,-1 33 16,0 0 0,0 0-16,0 0 15,0 0 1,33 0-1,-33 33 1,33-33 15,-33 0-15,34 0 0,-1 0-1,-33-33 1,33 33-1,-33 0-15,0 0 16,0 0-16,0 0 0,0 0 16,33 0-1,1 33 1,-1-33 0,0 0-1,0 0 1,0 0-1,0 0 1,0 33 15,1-66-15,-1 66 0,33-33-1,-66 0-15,33 0 16,-33 0-16,0 0 15,33 0 1,1 0 0,-1 0-1,0 33 1,33-33 0,-33 0-1,33 0 1,-32 0-1,32 0 1,-33 0 0,0 0-1,0 0 1,-33 0-16,0 0 16,34 0-1,32 0 1,-33 0-1,0 0 1,0 0 0,33 33-1,-32-33 1,-1-33 0,0 33-1,-33 0 1,0 0-16,0 0 15,0 0 1,0 0 0,0 0-1,0 0 1,0 0 15,1 0-15,-1 0 15,-33-33 32,33 66-48,-66-33 48</inkml:trace>
  <inkml:trace contextRef="#ctx0" brushRef="#br0" timeOffset="70476.7246">9657 14420 0,'33'-33'0,"-33"66"16,33-66 15,-33 66-16,34-33 1,-1 0-16,0 0 16,0 0-1,33 0 1,33 0 0,-66 0-16,33 0 15,-33 0 1,0 0-16,34 33 15,-1-33 1,-33 0 0,33 0 15,0 0-15,0 0-1,0 0 1,1 0-1,-1 0 1,0 0 0,-33 0-16,33 0 15,-33 0-15,0 0 16,33 0 0,1 0-1,-1 0 1,0 0-1,0 0 1,0 0 0,0 0 15,0 33-15,34-33-1,-1 0 1,-33 0-16,-33 0 15,0 0-15,33 0 0,-33 0 16,33 33 0,34-33-1,-34 0 1,0 0 0,0 33-1,0-33 1,0 0-1,34 0 1,-1-33 0</inkml:trace>
  <inkml:trace contextRef="#ctx0" brushRef="#br0" timeOffset="71576.278">13494 14453 0,'0'0'0,"33"0"0,0 0 15,33 0 1,0-33-1,-33 33-15,0 0 16,33 0-16,-32 0 16,-1 0-16,33 0 15,0 0 17,33 0-17,-33 0 1,0 0-1,1 33 1,-34-33 0,33 0-1,-33 0 1,33 0 0,-33 0-1,0 0 1,33 0-1,-33 0 1,0 0 0,34 0-1,-1 0 1,0 0 15,0 0-15,0 0-1,-33 0 1,0 0 0,0 0-16,0-33 15,1 33-15,-1 0 16,0 0 0,33-33-1,-33 33 1,0 0-1,33 0 1,-33 0 0,33-33 15,-33 66-15,34-33-1,-34 0 1,0 0-16,0 0 15,33 0 1,0 0 0,-33 0-1,33 0 1,0 0 0,-32 0-1,32 0 1,-33 0-1,0 0 1,0 0 0,0 0 15,-33 33 47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6.4" units="1/cm"/>
          <inkml:channelProperty channel="Y" name="resolution" value="6.4" units="1/cm"/>
          <inkml:channelProperty channel="T" name="resolution" value="1" units="1/dev"/>
        </inkml:channelProperties>
      </inkml:inkSource>
      <inkml:timestamp xml:id="ts0" timeString="2025-09-05T03:31:16.48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9558 13725 0,'0'-33'46,"0"66"329,33-33-265,-33 33 77,0 0 63,0 0-109,0 1-47,0-1 15,0 0-15,0 0-32,0 0 63,0 0 0,0 0 78</inkml:trace>
  <inkml:trace contextRef="#ctx0" brushRef="#br0" timeOffset="4432.0329">9525 16272 0,'0'33'79,"0"0"30,0 0-15,0 0-32,0 0 48,33-33-48,-66 33-31,66-33-15,-66 0 15,66 0 32,-33 33-48,0 0 63,33-33-46,0 0 61,0 0 79,-33-33-140,0 0 14,0 0 1,33 33 31,-33-33-62,-33 33 47,66-33-48,-66 33 1,66-33-1,-66 33 1,66-33 31,-66 33-31,33-33 30,0 0 33,-33 33-1,33-33-47,0 0 110,-33 33-79,33 33 126,-33-33-173,33 33 95,-33-33-32,33 33 0,-33-33 0,33 33-47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DE2A-CC4D-4F6C-B02C-EC309FA050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8FFA-BCA9-47A2-8B09-B08AECBCA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67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DE2A-CC4D-4F6C-B02C-EC309FA050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8FFA-BCA9-47A2-8B09-B08AECBCA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75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DE2A-CC4D-4F6C-B02C-EC309FA050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8FFA-BCA9-47A2-8B09-B08AECBCA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0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DE2A-CC4D-4F6C-B02C-EC309FA050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8FFA-BCA9-47A2-8B09-B08AECBCA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DE2A-CC4D-4F6C-B02C-EC309FA050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8FFA-BCA9-47A2-8B09-B08AECBCA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9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DE2A-CC4D-4F6C-B02C-EC309FA050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8FFA-BCA9-47A2-8B09-B08AECBCA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90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DE2A-CC4D-4F6C-B02C-EC309FA050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8FFA-BCA9-47A2-8B09-B08AECBCA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2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DE2A-CC4D-4F6C-B02C-EC309FA050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8FFA-BCA9-47A2-8B09-B08AECBCA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6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DE2A-CC4D-4F6C-B02C-EC309FA050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8FFA-BCA9-47A2-8B09-B08AECBCA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74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DE2A-CC4D-4F6C-B02C-EC309FA050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8FFA-BCA9-47A2-8B09-B08AECBCA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06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DE2A-CC4D-4F6C-B02C-EC309FA050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8FFA-BCA9-47A2-8B09-B08AECBCA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44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BDE2A-CC4D-4F6C-B02C-EC309FA050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58FFA-BCA9-47A2-8B09-B08AECBCA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emf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4.emf"/></Relationships>
</file>

<file path=ppt/slides/_rels/slide8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2.emf"/><Relationship Id="rId4" Type="http://schemas.openxmlformats.org/officeDocument/2006/relationships/customXml" Target="../ink/ink4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png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937" y="2308163"/>
            <a:ext cx="721736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บทที่ </a:t>
            </a:r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ภาษา</a:t>
            </a:r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ของ</a:t>
            </a:r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คอมพิวเตอร์</a:t>
            </a:r>
          </a:p>
          <a:p>
            <a:pPr algn="ctr"/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Language of the Computer</a:t>
            </a:r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8660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441"/>
            <a:ext cx="901080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2.2 การทำงานของฮาร์ดแวร์คอมพิวเตอร์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Operations of the Computer Hardware)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06763" y="1002650"/>
            <a:ext cx="9782727" cy="52662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 ก.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โปรแกรม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ประกอบด้วยตัวแปร 5 ตัว คือ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a, b, c, d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e 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pt-BR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 = b + c;</a:t>
            </a:r>
          </a:p>
          <a:p>
            <a:pPr lvl="1" algn="thaiDist">
              <a:lnSpc>
                <a:spcPct val="50000"/>
              </a:lnSpc>
              <a:spcAft>
                <a:spcPts val="800"/>
              </a:spcAft>
            </a:pPr>
            <a:r>
              <a:rPr lang="pt-BR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 = a - e;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คอมไพเลอร์จะแปลคำสั่งจากภาษา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 ภาษาแอสเซมบลี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assembly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 </a:t>
            </a: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ข.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คำสั่งที่ดำเนินการ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กับตัวดำเนินการต้น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ทาง 2 ตัว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และวางผลลัพธ์ไว้ในตัวดำเนินการปลายทางตัวเดียว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ดังนั้นจะถูกคอมไพล์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โดยตรงเป็นคำสั่ง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ภาษาแอสเซมบลีได้คำสั่งนี้</a:t>
            </a:r>
            <a:endParaRPr lang="th-TH" sz="3200" i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a, b, c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SUB d, a, </a:t>
            </a:r>
            <a:r>
              <a:rPr lang="en-US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e</a:t>
            </a:r>
            <a:endParaRPr lang="en-US" sz="3200" b="1" i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5293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441"/>
            <a:ext cx="901080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2.2 การทำงานของฮาร์ดแวร์คอมพิวเตอร์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Operations of the Computer Hardware)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06763" y="1002650"/>
            <a:ext cx="9782727" cy="5413598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การคอมไพล์คำสั่งกำหนดค่าที่ซับซ้อนของภาษา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ไปเป็นคำสั่ง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LEGv8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ซึ่งคำสั่งที่ประกอบด้วย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ตัวแปร 5 ตัว ได้แก่ </a:t>
            </a: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f, g, h, </a:t>
            </a:r>
            <a:r>
              <a:rPr lang="en-US" sz="3200" b="1" i="1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j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คือ</a:t>
            </a:r>
            <a:endParaRPr lang="en-US" sz="3200" i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6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f = (g </a:t>
            </a:r>
            <a:r>
              <a:rPr lang="en-US" sz="36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+ </a:t>
            </a:r>
            <a:r>
              <a:rPr lang="en-US" sz="36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h) </a:t>
            </a:r>
            <a:r>
              <a:rPr lang="th-TH" sz="36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-</a:t>
            </a:r>
            <a:r>
              <a:rPr lang="en-US" sz="36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6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600" b="1" i="1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6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+ j);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จากคำสั่งนี้คอมไพเลอร์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อาจสร้างอะไรได้บ้าง</a:t>
            </a:r>
            <a:endParaRPr lang="th-TH" sz="3200" i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คอมไพเลอร์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ต้องแยกคำสั่งนี้ออกเป็นคำสั่งแอสเซมบลีหลายคำสั่ง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เนื่องจาก</a:t>
            </a:r>
            <a:r>
              <a:rPr lang="th-TH" sz="32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หนึ่ง</a:t>
            </a:r>
            <a:r>
              <a:rPr lang="th-TH" sz="3200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จะดำเนินการเพียง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คำสั่งเดียว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คำสั่งแรก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จะคำนวณผลรวมของ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g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และ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แล้วต้อง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วางผลลัพธ์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ไว้ที่ใดที่หนึ่ง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ดังนั้นคอมไพเลอร์จึงสร้างตัวแปรชั่วคราวที่เรียกว่า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t0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คือ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fr-FR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</a:t>
            </a:r>
            <a:r>
              <a:rPr lang="fr-FR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t0</a:t>
            </a:r>
            <a:r>
              <a:rPr lang="fr-FR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,</a:t>
            </a:r>
            <a:r>
              <a:rPr lang="th-TH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fr-FR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g,</a:t>
            </a:r>
            <a:r>
              <a:rPr lang="th-TH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fr-FR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 </a:t>
            </a:r>
            <a:r>
              <a:rPr lang="fr-FR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</a:t>
            </a:r>
            <a:r>
              <a:rPr lang="fr-FR" sz="3200" i="1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temporary</a:t>
            </a:r>
            <a:r>
              <a:rPr lang="fr-FR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variable t0 </a:t>
            </a:r>
            <a:r>
              <a:rPr lang="fr-FR" sz="3200" i="1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contains</a:t>
            </a:r>
            <a:r>
              <a:rPr lang="fr-FR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g + h</a:t>
            </a:r>
            <a:endParaRPr lang="en-US" sz="3200" i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9020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441"/>
            <a:ext cx="901080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2.2 การทำงานของฮาร์ดแวร์คอมพิวเตอร์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Operations of the Computer Hardware)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06764" y="1002650"/>
            <a:ext cx="9318362" cy="3561744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ที่สอง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จะใส่ผลรวมของ </a:t>
            </a:r>
            <a:r>
              <a:rPr lang="en-US" sz="3200" i="1" dirty="0" err="1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j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ลงในตัวแปรชั่วคราวอีกตัวหนึ่งที่สร้างโดยคอมไพเลอร์ เรียกว่า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t1: 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t1, </a:t>
            </a:r>
            <a:r>
              <a:rPr lang="en-US" sz="3200" b="1" i="1" dirty="0" err="1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,j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temporary variable t1 contains </a:t>
            </a:r>
            <a:r>
              <a:rPr lang="en-US" sz="3200" i="1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+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j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ขั้นสุดท้าย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ลบจะลบผลรวม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 2 จาก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ผลรวมแรกและ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วางไว้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ในตัวแปร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f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ทำ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ให้โค้ดคอมไพล์เสร็จ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สมบูรณ์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คือ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SUB f, t0, t1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f gets t0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-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t1, which is (g + h)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-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200" i="1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+ j) </a:t>
            </a:r>
          </a:p>
        </p:txBody>
      </p:sp>
    </p:spTree>
    <p:extLst>
      <p:ext uri="{BB962C8B-B14F-4D97-AF65-F5344CB8AC3E}">
        <p14:creationId xmlns:p14="http://schemas.microsoft.com/office/powerpoint/2010/main" val="134904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181711"/>
              </p:ext>
            </p:extLst>
          </p:nvPr>
        </p:nvGraphicFramePr>
        <p:xfrm>
          <a:off x="750277" y="1838745"/>
          <a:ext cx="10697308" cy="3030474"/>
        </p:xfrm>
        <a:graphic>
          <a:graphicData uri="http://schemas.openxmlformats.org/drawingml/2006/table">
            <a:tbl>
              <a:tblPr firstRow="1" firstCol="1" bandRow="1"/>
              <a:tblGrid>
                <a:gridCol w="2674327">
                  <a:extLst>
                    <a:ext uri="{9D8B030D-6E8A-4147-A177-3AD203B41FA5}">
                      <a16:colId xmlns:a16="http://schemas.microsoft.com/office/drawing/2014/main" val="2498134203"/>
                    </a:ext>
                  </a:extLst>
                </a:gridCol>
                <a:gridCol w="2674327">
                  <a:extLst>
                    <a:ext uri="{9D8B030D-6E8A-4147-A177-3AD203B41FA5}">
                      <a16:colId xmlns:a16="http://schemas.microsoft.com/office/drawing/2014/main" val="2520271024"/>
                    </a:ext>
                  </a:extLst>
                </a:gridCol>
                <a:gridCol w="2674327">
                  <a:extLst>
                    <a:ext uri="{9D8B030D-6E8A-4147-A177-3AD203B41FA5}">
                      <a16:colId xmlns:a16="http://schemas.microsoft.com/office/drawing/2014/main" val="2185371616"/>
                    </a:ext>
                  </a:extLst>
                </a:gridCol>
                <a:gridCol w="2674327">
                  <a:extLst>
                    <a:ext uri="{9D8B030D-6E8A-4147-A177-3AD203B41FA5}">
                      <a16:colId xmlns:a16="http://schemas.microsoft.com/office/drawing/2014/main" val="10103563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08000" lv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คำศัพท์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ความหมาย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ตัวอย่าง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หน้าที่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765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65200"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Instruction</a:t>
                      </a:r>
                      <a:r>
                        <a:rPr lang="en-US" sz="2000" dirty="0" smtClean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/>
                      </a:r>
                      <a:br>
                        <a:rPr lang="en-US" sz="2000" dirty="0" smtClean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</a:br>
                      <a:r>
                        <a:rPr lang="en-US" sz="2000" dirty="0" smtClean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(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คำสั่ง)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516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65200"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Operator</a:t>
                      </a:r>
                      <a:r>
                        <a:rPr lang="en-US" sz="2000" dirty="0" smtClean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/>
                      </a:r>
                      <a:br>
                        <a:rPr lang="en-US" sz="2000" dirty="0" smtClean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</a:br>
                      <a:r>
                        <a:rPr lang="en-US" sz="2000" dirty="0" smtClean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(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ตัวดำเนินการ)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1105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65200"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Operand</a:t>
                      </a: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/>
                      </a:r>
                      <a:br>
                        <a:rPr lang="en-US" sz="2000" dirty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</a:b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(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ตัวถูกดำเนินการ)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76150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65200"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Register</a:t>
                      </a: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/>
                      </a:r>
                      <a:br>
                        <a:rPr lang="en-US" sz="2000" dirty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</a:b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(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รีจิสเตอร์)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264378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3698928" y="2329935"/>
            <a:ext cx="21547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คำสั่งที่บอกให้ </a:t>
            </a:r>
            <a:r>
              <a:rPr lang="en-US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CPU 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ทำอะไร</a:t>
            </a:r>
          </a:p>
        </p:txBody>
      </p:sp>
      <p:sp>
        <p:nvSpPr>
          <p:cNvPr id="6" name="Rectangle 5"/>
          <p:cNvSpPr/>
          <p:nvPr/>
        </p:nvSpPr>
        <p:spPr>
          <a:xfrm>
            <a:off x="3563750" y="2867292"/>
            <a:ext cx="24251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ตัวที่ทำหน้าที่ดำเนินการทางคณิตศาสตร์หรือการประมวลผล</a:t>
            </a:r>
          </a:p>
        </p:txBody>
      </p:sp>
      <p:sp>
        <p:nvSpPr>
          <p:cNvPr id="7" name="Rectangle 6"/>
          <p:cNvSpPr/>
          <p:nvPr/>
        </p:nvSpPr>
        <p:spPr>
          <a:xfrm>
            <a:off x="3381812" y="3650881"/>
            <a:ext cx="2759089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lvl="0">
              <a:lnSpc>
                <a:spcPct val="107000"/>
              </a:lnSpc>
              <a:spcAft>
                <a:spcPts val="0"/>
              </a:spcAft>
            </a:pPr>
            <a:r>
              <a:rPr lang="th-TH" sz="2000" dirty="0">
                <a:latin typeface="Calibri" panose="020F0502020204030204" pitchFamily="34" charset="0"/>
                <a:ea typeface="Times New Roman" panose="02020603050405020304" pitchFamily="18" charset="0"/>
                <a:cs typeface="Angsana New" panose="02020603050405020304" pitchFamily="18" charset="-34"/>
              </a:rPr>
              <a:t>ข้อมูลที่ถูกนำมาใช้ในการดำเนินการ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76490" y="4188238"/>
            <a:ext cx="25123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ที่เก็บข้อมูลภายใน </a:t>
            </a:r>
            <a:r>
              <a:rPr lang="en-US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CPU 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ชั่วคราวความเร็วสูง</a:t>
            </a:r>
          </a:p>
        </p:txBody>
      </p:sp>
      <p:sp>
        <p:nvSpPr>
          <p:cNvPr id="9" name="Rectangle 8"/>
          <p:cNvSpPr/>
          <p:nvPr/>
        </p:nvSpPr>
        <p:spPr>
          <a:xfrm>
            <a:off x="6462054" y="2308391"/>
            <a:ext cx="1459054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lv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ADD R1, R2, R3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94728" y="2932328"/>
            <a:ext cx="1593706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lv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+, -, *, /, AND, OR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45083" y="3448140"/>
            <a:ext cx="2573140" cy="750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lv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5 + 3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Cordia New" panose="020B0304020202020204" pitchFamily="34" charset="-34"/>
              </a:rPr>
              <a:t>→</a:t>
            </a: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 5 </a:t>
            </a:r>
            <a:r>
              <a:rPr lang="th-TH" sz="2000" dirty="0">
                <a:latin typeface="Angsana New" panose="02020603050405020304" pitchFamily="18" charset="-34"/>
                <a:ea typeface="Times New Roman" panose="02020603050405020304" pitchFamily="18" charset="0"/>
              </a:rPr>
              <a:t>และ </a:t>
            </a: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3 </a:t>
            </a:r>
            <a:r>
              <a:rPr lang="th-TH" sz="2000" dirty="0">
                <a:latin typeface="Angsana New" panose="02020603050405020304" pitchFamily="18" charset="-34"/>
                <a:ea typeface="Times New Roman" panose="02020603050405020304" pitchFamily="18" charset="0"/>
              </a:rPr>
              <a:t>เป็น </a:t>
            </a: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operands</a:t>
            </a:r>
            <a:b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</a:b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ADD R1, R2, R3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Cordia New" panose="020B0304020202020204" pitchFamily="34" charset="-34"/>
              </a:rPr>
              <a:t>→</a:t>
            </a: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 R2 </a:t>
            </a:r>
            <a:r>
              <a:rPr lang="th-TH" sz="2000" dirty="0">
                <a:latin typeface="Angsana New" panose="02020603050405020304" pitchFamily="18" charset="-34"/>
                <a:ea typeface="Times New Roman" panose="02020603050405020304" pitchFamily="18" charset="0"/>
              </a:rPr>
              <a:t>และ </a:t>
            </a: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R3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65635" y="4323340"/>
            <a:ext cx="1051891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lv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R1, R2, R3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802335" y="2143730"/>
            <a:ext cx="2614741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lvl="0">
              <a:lnSpc>
                <a:spcPct val="107000"/>
              </a:lnSpc>
              <a:spcAft>
                <a:spcPts val="0"/>
              </a:spcAft>
            </a:pPr>
            <a:r>
              <a:rPr lang="th-TH" sz="2000" dirty="0">
                <a:latin typeface="Calibri" panose="020F0502020204030204" pitchFamily="34" charset="0"/>
                <a:ea typeface="Times New Roman" panose="02020603050405020304" pitchFamily="18" charset="0"/>
                <a:cs typeface="Angsana New" panose="02020603050405020304" pitchFamily="18" charset="-34"/>
              </a:rPr>
              <a:t>เป็นคำสั่งให้ดำเนินการ เช่น บวก</a:t>
            </a: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, </a:t>
            </a:r>
            <a:r>
              <a:rPr lang="th-TH" sz="2000" dirty="0">
                <a:latin typeface="Angsana New" panose="02020603050405020304" pitchFamily="18" charset="-34"/>
                <a:ea typeface="Times New Roman" panose="02020603050405020304" pitchFamily="18" charset="0"/>
              </a:rPr>
              <a:t>ลบ</a:t>
            </a: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, </a:t>
            </a:r>
            <a:r>
              <a:rPr lang="th-TH" sz="2000" dirty="0">
                <a:latin typeface="Angsana New" panose="02020603050405020304" pitchFamily="18" charset="-34"/>
                <a:ea typeface="Times New Roman" panose="02020603050405020304" pitchFamily="18" charset="0"/>
              </a:rPr>
              <a:t>โหลดข้อมูล ฯลฯ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869661" y="2824202"/>
            <a:ext cx="2514007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lvl="0">
              <a:lnSpc>
                <a:spcPct val="107000"/>
              </a:lnSpc>
              <a:spcAft>
                <a:spcPts val="0"/>
              </a:spcAft>
            </a:pPr>
            <a:r>
              <a:rPr lang="th-TH" sz="2000" dirty="0">
                <a:latin typeface="Calibri" panose="020F0502020204030204" pitchFamily="34" charset="0"/>
                <a:ea typeface="Times New Roman" panose="02020603050405020304" pitchFamily="18" charset="0"/>
                <a:cs typeface="Angsana New" panose="02020603050405020304" pitchFamily="18" charset="-34"/>
              </a:rPr>
              <a:t>ดำเนินการต่อ </a:t>
            </a: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operands </a:t>
            </a:r>
            <a:r>
              <a:rPr lang="th-TH" sz="2000" dirty="0">
                <a:latin typeface="Angsana New" panose="02020603050405020304" pitchFamily="18" charset="-34"/>
                <a:ea typeface="Times New Roman" panose="02020603050405020304" pitchFamily="18" charset="0"/>
              </a:rPr>
              <a:t>เช่น บวก ลบ เปรียบเทียบ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02335" y="3650881"/>
            <a:ext cx="2616422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lvl="0">
              <a:lnSpc>
                <a:spcPct val="107000"/>
              </a:lnSpc>
              <a:spcAft>
                <a:spcPts val="0"/>
              </a:spcAft>
            </a:pPr>
            <a:r>
              <a:rPr lang="th-TH" sz="2000" dirty="0">
                <a:latin typeface="Calibri" panose="020F0502020204030204" pitchFamily="34" charset="0"/>
                <a:ea typeface="Times New Roman" panose="02020603050405020304" pitchFamily="18" charset="0"/>
                <a:cs typeface="Angsana New" panose="02020603050405020304" pitchFamily="18" charset="-34"/>
              </a:rPr>
              <a:t>เป็นค่าหรือข้อมูลที่ถูกใช้โดยคำสั่ง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874444" y="4156096"/>
            <a:ext cx="2540423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lvl="0">
              <a:lnSpc>
                <a:spcPct val="107000"/>
              </a:lnSpc>
              <a:spcAft>
                <a:spcPts val="0"/>
              </a:spcAft>
            </a:pPr>
            <a:r>
              <a:rPr lang="th-TH" sz="2000" dirty="0">
                <a:latin typeface="Calibri" panose="020F0502020204030204" pitchFamily="34" charset="0"/>
                <a:ea typeface="Times New Roman" panose="02020603050405020304" pitchFamily="18" charset="0"/>
                <a:cs typeface="Angsana New" panose="02020603050405020304" pitchFamily="18" charset="-34"/>
              </a:rPr>
              <a:t>เก็บ </a:t>
            </a:r>
            <a:r>
              <a:rPr lang="en-US" sz="2000" dirty="0">
                <a:latin typeface="Angsana New" panose="02020603050405020304" pitchFamily="18" charset="-34"/>
                <a:ea typeface="Times New Roman" panose="02020603050405020304" pitchFamily="18" charset="0"/>
                <a:cs typeface="Cordia New" panose="020B0304020202020204" pitchFamily="34" charset="-34"/>
              </a:rPr>
              <a:t>operands </a:t>
            </a:r>
            <a:r>
              <a:rPr lang="th-TH" sz="2000" dirty="0">
                <a:latin typeface="Angsana New" panose="02020603050405020304" pitchFamily="18" charset="-34"/>
                <a:ea typeface="Times New Roman" panose="02020603050405020304" pitchFamily="18" charset="0"/>
              </a:rPr>
              <a:t>หรือผลลัพธ์ของการดำเนินการ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1593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636255" y="1515268"/>
            <a:ext cx="9318362" cy="3832781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ตัวอย่างแปลภาษา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เครื่องดังต่อไปนี้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R1, R2, R3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Instruction = ADD →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สั่งให้ “บวก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”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Operands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= R2, R3 →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ค่าที่นำมาบวกกัน (ตัวถูกดำเนินการ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Destination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Register = R1 →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ใช้เก็บ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ผลลัพธ์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Registers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= R1, R2, R3 →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หน่วยเก็บข้อมูลภายใน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CPU</a:t>
            </a:r>
          </a:p>
        </p:txBody>
      </p:sp>
    </p:spTree>
    <p:extLst>
      <p:ext uri="{BB962C8B-B14F-4D97-AF65-F5344CB8AC3E}">
        <p14:creationId xmlns:p14="http://schemas.microsoft.com/office/powerpoint/2010/main" val="61637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4" name="Rectangle 3"/>
          <p:cNvSpPr/>
          <p:nvPr/>
        </p:nvSpPr>
        <p:spPr>
          <a:xfrm>
            <a:off x="1024676" y="983315"/>
            <a:ext cx="9835308" cy="5245154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ในโปรแกรมภาษาเครื่องนั้น</a:t>
            </a:r>
            <a:r>
              <a:rPr lang="th-TH" sz="32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</a:t>
            </a:r>
            <a:r>
              <a:rPr lang="th-TH" sz="3200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ถูกดำเนินการ (</a:t>
            </a:r>
            <a:r>
              <a:rPr lang="en-US" sz="32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operands)</a:t>
            </a:r>
            <a:r>
              <a:rPr lang="th-TH" sz="3200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คำสั่งเลขคณิตถูก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จำกัดโดยตรง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ในฮาร์ดแวร์ที่เรียกว่า</a:t>
            </a:r>
            <a:r>
              <a:rPr lang="th-TH" sz="3200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ซึ่งรีจิสเตอร์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เป็นข้อมูลพื้นฐานที่ใช้ในการออกแบบ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ฮาร์ดแวร์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สถาปัตยกรรมคอมพิวเตอร์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เป็นกี่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 (เช่น 32-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bit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 64-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bit)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ขึ้นอยู่กับขนาดของรีจิสเตอร์ภายใน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CPU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เป็นหลัก โดยเฉพาะ รีจิสเตอร์ที่ใช้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เก็บแอดเดรสและ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ข้อมูล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หลัก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ขนาดรีจิสเตอร์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ภายใน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CPU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จะเป็นสิ่งบ่งบอกว่า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สถาปัตยกรรมคอมพิวเตอร์เป็นกี่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 เช่น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ขนาดรีจิสเตอร์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32 บิต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เรียกว่า</a:t>
            </a:r>
            <a:r>
              <a:rPr lang="th-TH" sz="3200" b="1" i="1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สถาปัตยกรรมคอมพิวเตอร์เป็น 32 บิต </a:t>
            </a:r>
            <a:endParaRPr lang="th-TH" sz="3200" b="1" i="1" dirty="0" smtClean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ขนาดรีจิสเตอร์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64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 เรียกว่า</a:t>
            </a:r>
            <a:r>
              <a:rPr lang="th-TH" sz="3200" b="1" i="1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สถาปัตยกรรมคอมพิวเตอร์เป็น </a:t>
            </a:r>
            <a:r>
              <a:rPr lang="th-TH" sz="3200" b="1" i="1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64 </a:t>
            </a:r>
            <a:r>
              <a:rPr lang="th-TH" sz="3200" b="1" i="1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 </a:t>
            </a:r>
            <a:endParaRPr lang="en-US" sz="3200" b="1" i="1" dirty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0491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7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4" name="Rectangle 3"/>
          <p:cNvSpPr/>
          <p:nvPr/>
        </p:nvSpPr>
        <p:spPr>
          <a:xfrm>
            <a:off x="865019" y="924763"/>
            <a:ext cx="9498182" cy="61927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หลักการ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ออกแบบที่ 2: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เล็กกว่าก็เร็ว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กว่า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35133" y="2340401"/>
            <a:ext cx="9498182" cy="2302682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จำนวนรีจิสเตอร์ที่มากเกินไปอาจ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เพิ่มเวลาของรอบสัญญาณนาฬิกา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ได้ เนื่องจากสัญญาณอิเล็กทรอนิกส์ใช้เวลานาน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ขึ้น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ผู้ออกแบบจะต้อง</a:t>
            </a: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สร้างสมดุล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ระหว่าง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ความต้องการของ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โปรแกรม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สำหรับ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รีจิสเตอร์ที่เพิ่มขึ้นกับ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ความต้องการของ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ผู้ออกแบบ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ที่จะรักษาให้รอบสัญญาณนาฬิกาเร็วขึ้น </a:t>
            </a:r>
          </a:p>
        </p:txBody>
      </p:sp>
    </p:spTree>
    <p:extLst>
      <p:ext uri="{BB962C8B-B14F-4D97-AF65-F5344CB8AC3E}">
        <p14:creationId xmlns:p14="http://schemas.microsoft.com/office/powerpoint/2010/main" val="495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63684" y="934696"/>
            <a:ext cx="9318362" cy="4886659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การ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คอมไพล์โปรแกรมภาษา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โดยใช้รีจิสเตอร์ หน้าที่ของคอมไพเลอร์คือการเชื่อมโยงตัวแปร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โปรแกรมกับ</a:t>
            </a: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คำสั่งดังต่อไปนี้ 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th-TH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f = (g + h) </a:t>
            </a:r>
            <a:r>
              <a:rPr lang="th-TH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-</a:t>
            </a:r>
            <a:r>
              <a:rPr lang="en-US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600" b="1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+ j);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ตัวแปร </a:t>
            </a:r>
            <a:r>
              <a:rPr lang="en-US" sz="3200" b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f, g, h, </a:t>
            </a:r>
            <a:r>
              <a:rPr lang="en-US" sz="3200" b="1" u="sng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200" b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b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j</a:t>
            </a:r>
            <a:r>
              <a:rPr lang="en-US" sz="3200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ถูกกำหนดให้กับ</a:t>
            </a:r>
            <a:r>
              <a:rPr lang="th-TH" sz="3200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</a:t>
            </a:r>
            <a:r>
              <a:rPr lang="th-TH" sz="3200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b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X19, X20, X21, X22 </a:t>
            </a:r>
            <a:r>
              <a:rPr lang="th-TH" sz="3200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b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X23</a:t>
            </a:r>
            <a:r>
              <a:rPr lang="en-US" sz="3200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ตามลำดับ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โค้ดที่คอมไพล์จะได้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ADD X9, X20, X21  // register X9 contains g + h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ADD X10, X22, X23 // register X10 contains </a:t>
            </a:r>
            <a:r>
              <a:rPr lang="en-US" sz="3200" b="1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+ j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SUB X19, X9, X10  //  f gets X9 </a:t>
            </a:r>
            <a:r>
              <a:rPr lang="th-TH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-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X10, which is (g + h) </a:t>
            </a:r>
            <a:r>
              <a:rPr lang="th-TH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-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200" b="1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+ j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en-US" sz="32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4497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96254" y="3006970"/>
            <a:ext cx="1276311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400" dirty="0" smtClean="0"/>
              <a:t>Q&amp;A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6851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2262834" y="2707112"/>
            <a:ext cx="8120882" cy="1578061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Memory Operands </a:t>
            </a:r>
            <a:endParaRPr lang="en-US" sz="4400" b="1" i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h-TH" sz="40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(ตัว</a:t>
            </a:r>
            <a:r>
              <a:rPr lang="th-TH" sz="40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ถูกดำเนินการใน</a:t>
            </a:r>
            <a:r>
              <a:rPr lang="th-TH" sz="40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หน่วยความจำ)</a:t>
            </a:r>
          </a:p>
        </p:txBody>
      </p:sp>
    </p:spTree>
    <p:extLst>
      <p:ext uri="{BB962C8B-B14F-4D97-AF65-F5344CB8AC3E}">
        <p14:creationId xmlns:p14="http://schemas.microsoft.com/office/powerpoint/2010/main" val="1224018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441"/>
            <a:ext cx="285687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2.1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บทนำ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Introduction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04450" y="2126012"/>
            <a:ext cx="9782727" cy="2405274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ในการสั่งการฮาร์ดแวร์ของคอมพิวเตอร์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มนุษย์ต้อง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พูด</a:t>
            </a:r>
            <a:r>
              <a:rPr lang="th-TH" sz="3200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ภาษาของ</a:t>
            </a:r>
            <a:r>
              <a:rPr lang="th-TH" sz="32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ฮาร์ดแวร์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endParaRPr lang="en-US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คำศัพท์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ในภาษาของคอมพิวเตอร์เรียกว่า </a:t>
            </a:r>
            <a:r>
              <a:rPr lang="th-TH" sz="3200" b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และคำศัพท์ในนั้นเรียกว่า </a:t>
            </a:r>
            <a:r>
              <a:rPr lang="th-TH" sz="3200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ชุดคำสั่ง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endParaRPr lang="en-US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ในบทนี้กล่าวถึงเรียนรู้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ชุดคำสั่งของ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คอมพิวเตอร์ ทั้ง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ในรูปแบบที่เขียนโดยมนุษย์และในรูปแบบที่คอมพิวเตอร์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อ่าน</a:t>
            </a:r>
            <a:endParaRPr lang="en-US" sz="3200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5951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190172" y="1159665"/>
            <a:ext cx="9778961" cy="377577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6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Memory Operands </a:t>
            </a: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(ตัว</a:t>
            </a: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ถูกดำเนินการใน</a:t>
            </a: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หน่วยความจำ)</a:t>
            </a:r>
            <a:endParaRPr lang="th-TH" sz="3200" b="1" i="1" u="sng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en-US" sz="9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ภาษาโปรแกรมมีตัว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แปรที่ไม่ซับซ้อนประกอบด้วย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องค์ประกอบข้อมูลเดี่ยว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ๆ แต่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ยังมีโครงสร้างข้อมูลที่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ซับซ้อนคือ</a:t>
            </a:r>
            <a:r>
              <a:rPr lang="th-TH" sz="32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อาร์เรย์</a:t>
            </a:r>
            <a:r>
              <a:rPr lang="th-TH" sz="3200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และโครงสร้าง </a:t>
            </a:r>
            <a:endParaRPr lang="th-TH" sz="3200" i="1" u="sng" dirty="0" smtClean="0">
              <a:solidFill>
                <a:srgbClr val="FF000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โครงสร้าง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ข้อมูลแบบผสมเหล่านี้สามารถประกอบด้วยองค์ประกอบข้อมูลได้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มากกว่าจำนวนรีจิสเตอร์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ในคอมพิวเตอร์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ซึ่งคอมพิวเตอร์จะต้องแทนข้อมูล (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represent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 และ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เข้าถึงโครงสร้างขนาด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ใหญ่ข้อมูลเหล่านี้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3350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190172" y="1159665"/>
            <a:ext cx="9778961" cy="430271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6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Memory Operands </a:t>
            </a: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(ตัว</a:t>
            </a: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ถูกดำเนินการใน</a:t>
            </a: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หน่วยความจำ)</a:t>
            </a:r>
            <a:endParaRPr lang="th-TH" sz="3200" b="1" i="1" u="sng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en-US" sz="9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ในกรณีที่โปรแกรมมี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โครงสร้าง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ข้อมูลแบบ 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อาร์เรย์และโครงสร้าง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ซึ่งประกอบด้วย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องค์ประกอบ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ข้อมูล</a:t>
            </a:r>
            <a:r>
              <a:rPr lang="th-TH" sz="3200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มากกว่า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จำนวนรีจิสเตอร์ใน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คอมพิวเตอร์ ดังนั้นจึงถูก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เก็บไว้ใน</a:t>
            </a: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ในการประมวลผลจะดำเนินการบนรีจิสเตอร์เท่านั้น ดังนั้นจึงต้องถ่าย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โอนข้อมูลระหว่าง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โดยใช้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 </a:t>
            </a:r>
            <a:r>
              <a:rPr lang="th-TH" sz="32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ถ่าย</a:t>
            </a:r>
            <a:r>
              <a:rPr lang="th-TH" sz="3200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โอน</a:t>
            </a:r>
            <a:r>
              <a:rPr lang="th-TH" sz="32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ข้อมูล </a:t>
            </a:r>
            <a:r>
              <a:rPr lang="en-US" sz="32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200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transfer instructions</a:t>
            </a:r>
            <a:r>
              <a:rPr lang="en-US" sz="32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0108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380672" y="1931190"/>
            <a:ext cx="8820603" cy="245086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en-US" sz="9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สังเกตว่าหน่วย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ประมวลผลสามารถเก็บข้อมูลได้เพียงเล็กน้อยในรีจิสเตอร์ แต่หน่วยความจำของคอมพิวเตอร์มีองค์ประกอบข้อมูล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หลายพันล้านรายการ</a:t>
            </a:r>
            <a:r>
              <a:rPr lang="th-TH" sz="3200" i="1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ดังนั้น โครงสร้างข้อมูล (อาร์เรย์และโครงสร้าง) จึงถูกเก็บไว้ในหน่วยความจำ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2058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190172" y="1159665"/>
            <a:ext cx="9778961" cy="387836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6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โครงสร้างข้อมูลแบบ</a:t>
            </a:r>
            <a:r>
              <a:rPr lang="th-TH" sz="36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อาร์เรย์ </a:t>
            </a:r>
            <a:r>
              <a:rPr lang="en-US" sz="36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(Array structure)</a:t>
            </a:r>
            <a:endParaRPr lang="th-TH" sz="3200" b="1" i="1" u="sng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en-US" sz="9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อาร์เรย์</a:t>
            </a:r>
            <a:r>
              <a:rPr lang="en-US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(Array)</a:t>
            </a: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หรือแถวลำดับ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คือกลุ่มตัวแปรที่มี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ขนาด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เท่ากันสามารถใช้ชื่อ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เดียวแทนข้อมูลสมาชิกหลายๆ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ตัวโดยการ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ใช้เลข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ดัชนีเป็นแอดเดรส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อ้างอิงสมาชิกบนแถวลำดับ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นั้นๆ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อ้างอิง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สมาชิกขึ้นต้นด้วยชื่อตามด้วยดัชนี เช่น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Name[1], Name[2],…,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Name[n]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3669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5148" y="1127838"/>
            <a:ext cx="3481159" cy="61927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การจัดเก็บข้อมูลแบบอาร์เรย์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2909887"/>
            <a:ext cx="4305300" cy="151447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662466" y="3261438"/>
            <a:ext cx="918934" cy="61927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ข้อมูล</a:t>
            </a:r>
          </a:p>
        </p:txBody>
      </p:sp>
      <p:sp>
        <p:nvSpPr>
          <p:cNvPr id="7" name="Rectangle 6"/>
          <p:cNvSpPr/>
          <p:nvPr/>
        </p:nvSpPr>
        <p:spPr>
          <a:xfrm>
            <a:off x="4180454" y="2290614"/>
            <a:ext cx="3125221" cy="61927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แอดเดรสหรือดัชนี </a:t>
            </a:r>
            <a:r>
              <a:rPr lang="en-US" sz="3200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(Index)</a:t>
            </a:r>
            <a:endParaRPr lang="th-TH" sz="3200" dirty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22095" y="4616166"/>
            <a:ext cx="2883580" cy="61927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อ้างอิงสำหรับการเข้าถึง</a:t>
            </a:r>
            <a:endParaRPr lang="th-TH" sz="3200" dirty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6903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132115" y="941916"/>
            <a:ext cx="9778961" cy="230268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ในการ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เข้าถึงเวิร์ดในหน่วยความจำนั้นในคำสั่ง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จะต้องระบุ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แอดเดรสหน่วยความจำ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ซึ่งทำ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หน้าที่เป็นดัชนีของอาร์เรย์นั้น โดยเริ่มต้นที่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ตัวอย่างเช่น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ในรูปที่ 2.1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แอดเดรสของ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องค์ประกอบ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ข้อมูลลำดับที่สาม คือ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 และค่าของหน่วยความจำ </a:t>
            </a:r>
            <a:r>
              <a:rPr lang="th-TH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[2]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คือ </a:t>
            </a:r>
            <a:r>
              <a:rPr lang="th-TH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10 </a:t>
            </a:r>
            <a:endParaRPr lang="en-US" sz="32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570" y="3486066"/>
            <a:ext cx="3803631" cy="307313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508667" y="5459979"/>
            <a:ext cx="56833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รูปที่ 2.2 แอดเดรสหน่วยความจำและเนื้อหาของหน่วยความจำในตำแหน่งเหล่านั้น</a:t>
            </a:r>
            <a:endParaRPr lang="en-US" sz="28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701143" y="4180114"/>
            <a:ext cx="2320452" cy="377372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33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7258" y="1362830"/>
            <a:ext cx="9778961" cy="177574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คำสั่งถ่ายโอนข้อมูลที่คัดลอกข้อมูลจาก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หน่วยความจำไปยังรีจิสเตอร์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นั้นโดยทั่วไปเรียกว่า </a:t>
            </a:r>
            <a:r>
              <a:rPr lang="th-TH" sz="3200" b="1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โหลด (</a:t>
            </a:r>
            <a:r>
              <a:rPr lang="en-US" sz="3200" b="1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load) </a:t>
            </a:r>
            <a:endParaRPr lang="th-TH" sz="3200" b="1" i="1" u="sng" dirty="0" smtClean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คำสั่งโหลดคือ </a:t>
            </a: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LDUR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ซึ่งย่อมาจาก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load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register</a:t>
            </a:r>
            <a:endParaRPr lang="th-TH" sz="3200" b="1" i="1" u="sng" dirty="0" smtClean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312" y="3705225"/>
            <a:ext cx="1065847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12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7258" y="1362830"/>
            <a:ext cx="9778961" cy="299806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รูปแบบ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ของคำสั่งโหลดคือ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ชื่อของการดำเนินการ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ตามด้วย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รีจิสเตอร์ที่จะโหลด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ตามด้วย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รีจิสเตอร์และค่าคงที่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ที่ใช้สำหรับการเข้าถึงหน่วยความจำ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เช่น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LDUR</a:t>
            </a:r>
            <a:r>
              <a:rPr lang="th-TH" sz="3600" b="1" dirty="0" smtClean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</a:t>
            </a:r>
            <a:r>
              <a:rPr lang="en-US" sz="3600" b="1" dirty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,[X22,#</a:t>
            </a:r>
            <a:r>
              <a:rPr lang="en-US" sz="3600" b="1" dirty="0" smtClean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8]</a:t>
            </a:r>
            <a:endParaRPr lang="th-TH" sz="3600" b="1" dirty="0" smtClean="0">
              <a:solidFill>
                <a:srgbClr val="C0000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ผลรวม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</a:t>
            </a: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ค่าคงที่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ของคำสั่งและ</a:t>
            </a: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เนื้อหา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ของรีจิสเตอร์ตัวที่สองจะนำมารวมกันเป็น</a:t>
            </a:r>
            <a:r>
              <a:rPr lang="th-TH" sz="3200" b="1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</a:t>
            </a:r>
            <a:r>
              <a:rPr lang="th-TH" sz="32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87" y="4914900"/>
            <a:ext cx="1065847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50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839233" y="939648"/>
            <a:ext cx="8275357" cy="313739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หน่วยของหน่วยความจำ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  ไบต์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(bytes)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= 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เรียกว่า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เวิร์ด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(word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 = 16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 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เวิร์ด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เรียกว่าดับเบิ้ลเวิร์ด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 word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=  4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(32 บิต) </a:t>
            </a:r>
            <a:endParaRPr lang="en-US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(64 บิต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=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ควอดเวิร์ด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quad word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511" y="4432359"/>
            <a:ext cx="2286000" cy="16478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0936" y="4432359"/>
            <a:ext cx="2257425" cy="16287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5472" y="4432359"/>
            <a:ext cx="2257425" cy="16287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322" y="4432358"/>
            <a:ext cx="2257425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99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42089" y="1028722"/>
            <a:ext cx="9778961" cy="534774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คำว่า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"</a:t>
            </a:r>
            <a:r>
              <a:rPr lang="en-US" sz="3200" b="1" i="1" u="sng" dirty="0" smtClean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Array </a:t>
            </a:r>
            <a:r>
              <a:rPr lang="en-US" sz="3200" b="1" i="1" u="sng" dirty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of 100 </a:t>
            </a:r>
            <a:r>
              <a:rPr lang="en-US" sz="3200" b="1" i="1" u="sng" dirty="0" err="1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doublewords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"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หมายถึง "อาเรย์ที่มีสมาชิก 100 ตัว แต่ละตัวเป็น </a:t>
            </a:r>
            <a:r>
              <a:rPr lang="en-US" sz="3200" dirty="0" err="1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“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Array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อาเรย์)คือโครงสร้างข้อมูลที่เก็บข้อมูลหลายตัวเรียงกันเป็นลำดับ โดยสมาชิกทั้งหมดจะมีชนิดข้อมูลเหมือนกันและมีขนาด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เท่ากัน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( 4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ไบต์)</a:t>
            </a:r>
            <a:endParaRPr lang="th-TH" sz="3200" i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200" dirty="0" err="1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ดับเบิลเวิร์ด)ในบริบทของคอมพิวเตอร์และ</a:t>
            </a:r>
            <a:r>
              <a:rPr lang="th-TH" sz="3200" b="1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ระบบ 32 บิต/64 บิต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คำว่า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word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มีขนาดดังนี้ (ขึ้นกับสถาปัตยกรรม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</a:p>
          <a:p>
            <a:pPr marL="971550" lvl="1" indent="-51435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Word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 16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 (2 ไบต์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</a:p>
          <a:p>
            <a:pPr marL="971550" lvl="1" indent="-51435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 err="1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 32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 (4 ไบต์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 </a:t>
            </a:r>
          </a:p>
          <a:p>
            <a:pPr marL="971550" lvl="1" indent="-51435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quad word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64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1118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441"/>
            <a:ext cx="285687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2.1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บทนำ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Introduction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23550" y="2402237"/>
            <a:ext cx="8611075" cy="1248803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ชุดคำสั่งที่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ใช้คือ 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ARMv8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ซึ่งมาจาก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ARM Holdings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plc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ชุดคำสั่งย่อย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สำหรับการเรียนการ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สอน เรียกว่า 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LEGv8</a:t>
            </a:r>
            <a:endParaRPr lang="en-US" sz="3200" b="1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1150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0882" y="1028722"/>
            <a:ext cx="9778961" cy="61927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อาเรย์ที่มี 100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สมาชิก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แต่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ละสมาชิกใช้พื้นที่ 4 ไบต์ (32 บิต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77290" y="2454712"/>
            <a:ext cx="1704310" cy="619272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 (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81600" y="2454712"/>
            <a:ext cx="1704310" cy="619272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 (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85910" y="2454712"/>
            <a:ext cx="1704310" cy="619272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 (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590220" y="2454712"/>
            <a:ext cx="1704310" cy="619272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 (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477290" y="3434426"/>
            <a:ext cx="6817240" cy="619272"/>
            <a:chOff x="3477290" y="3434426"/>
            <a:chExt cx="6817240" cy="619272"/>
          </a:xfrm>
        </p:grpSpPr>
        <p:sp>
          <p:nvSpPr>
            <p:cNvPr id="11" name="Rectangle 10"/>
            <p:cNvSpPr/>
            <p:nvPr/>
          </p:nvSpPr>
          <p:spPr>
            <a:xfrm>
              <a:off x="3477290" y="3434426"/>
              <a:ext cx="1704310" cy="619272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 (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8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บิต)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181600" y="3434426"/>
              <a:ext cx="1704310" cy="619272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 (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8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บิต)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885910" y="3434426"/>
              <a:ext cx="1704310" cy="619272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 (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8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บิต)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590220" y="3434426"/>
              <a:ext cx="1704310" cy="619272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 (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8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บิต)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477290" y="4520857"/>
            <a:ext cx="6817240" cy="1477756"/>
            <a:chOff x="3477290" y="4520857"/>
            <a:chExt cx="6817240" cy="1477756"/>
          </a:xfrm>
        </p:grpSpPr>
        <p:sp>
          <p:nvSpPr>
            <p:cNvPr id="16" name="Rectangle 15"/>
            <p:cNvSpPr/>
            <p:nvPr/>
          </p:nvSpPr>
          <p:spPr>
            <a:xfrm>
              <a:off x="3477290" y="5379341"/>
              <a:ext cx="1704310" cy="619272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 (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8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บิต)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181600" y="5379341"/>
              <a:ext cx="1704310" cy="619272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 (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8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บิต)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885910" y="5379341"/>
              <a:ext cx="1704310" cy="619272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 (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8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บิต)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590220" y="5379341"/>
              <a:ext cx="1704310" cy="619272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 (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8 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บิต)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6885910" y="4520857"/>
              <a:ext cx="0" cy="392573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1988457" y="2454712"/>
            <a:ext cx="999533" cy="3543901"/>
            <a:chOff x="1988457" y="2454712"/>
            <a:chExt cx="999533" cy="3543901"/>
          </a:xfrm>
        </p:grpSpPr>
        <p:sp>
          <p:nvSpPr>
            <p:cNvPr id="10" name="Rectangle 9"/>
            <p:cNvSpPr/>
            <p:nvPr/>
          </p:nvSpPr>
          <p:spPr>
            <a:xfrm>
              <a:off x="1988457" y="2454712"/>
              <a:ext cx="999533" cy="619272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A[</a:t>
              </a:r>
              <a:r>
                <a:rPr lang="th-TH" sz="32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0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]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04571" y="3434426"/>
              <a:ext cx="883419" cy="619272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A[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]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104571" y="5379341"/>
              <a:ext cx="883419" cy="619272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A[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99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]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669511" y="4520857"/>
              <a:ext cx="0" cy="392573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21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0882" y="1028722"/>
            <a:ext cx="9778961" cy="61927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อาเรย์ที่มี 100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สมาชิก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แต่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ละสมาชิกใช้พื้นที่ 4 ไบต์ (32 บิต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988457" y="2454712"/>
            <a:ext cx="999533" cy="3543901"/>
            <a:chOff x="1988457" y="2454712"/>
            <a:chExt cx="999533" cy="3543901"/>
          </a:xfrm>
        </p:grpSpPr>
        <p:sp>
          <p:nvSpPr>
            <p:cNvPr id="10" name="Rectangle 9"/>
            <p:cNvSpPr/>
            <p:nvPr/>
          </p:nvSpPr>
          <p:spPr>
            <a:xfrm>
              <a:off x="1988457" y="2454712"/>
              <a:ext cx="999533" cy="619272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A[</a:t>
              </a:r>
              <a:r>
                <a:rPr lang="th-TH" sz="32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0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]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04571" y="3434426"/>
              <a:ext cx="883419" cy="619272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A[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]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104571" y="5379341"/>
              <a:ext cx="883419" cy="619272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A[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99</a:t>
              </a:r>
              <a:r>
                <a: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]</a:t>
              </a:r>
              <a:endPara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669511" y="4520857"/>
              <a:ext cx="0" cy="392573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6050512" y="1830735"/>
            <a:ext cx="999533" cy="619272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4 ไบต์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477290" y="2454712"/>
            <a:ext cx="6817240" cy="376692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en-US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800206" y="3769882"/>
            <a:ext cx="1500146" cy="750975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h-TH" sz="4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400 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</a:t>
            </a:r>
          </a:p>
        </p:txBody>
      </p:sp>
    </p:spTree>
    <p:extLst>
      <p:ext uri="{BB962C8B-B14F-4D97-AF65-F5344CB8AC3E}">
        <p14:creationId xmlns:p14="http://schemas.microsoft.com/office/powerpoint/2010/main" val="23971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</p:spTree>
    <p:extLst>
      <p:ext uri="{BB962C8B-B14F-4D97-AF65-F5344CB8AC3E}">
        <p14:creationId xmlns:p14="http://schemas.microsoft.com/office/powerpoint/2010/main" val="399714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3716" y="869343"/>
            <a:ext cx="9768113" cy="551619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สมมติว่า 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เป็นอาร์เรย์ที่มี</a:t>
            </a: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ดับเบิลเวิร์ด 100 ตัว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และคอมไพเลอร์ได้เชื่อมโยงตัวแปร 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g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เข้ากับรีจิสเตอร์ 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X20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X21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สมมติว่าแอดเดรสเริ่มต้นหรือแอดเดรสฐานของอาร์เรย์อยู่ใน 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X22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คอมไพล์คำสั่งภาษา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ดังต่อไปนี้ คือ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g 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= h + A[8];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A[8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]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อยู่ในหน่วยความจำต้องย้ายมายัง</a:t>
            </a: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ก่อน</a:t>
            </a:r>
          </a:p>
          <a:p>
            <a:pPr marL="971550" lvl="1" indent="-514350" algn="thaiDi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หาค่าแอดเดรสของ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A[8]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ที่ยังอยู่ในหน่วยจำ</a:t>
            </a:r>
          </a:p>
          <a:p>
            <a:pPr marL="971550" lvl="1" indent="-514350" algn="thaiDi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แอดเดรสฐานของอาร์เรย์อยู่ใน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X22</a:t>
            </a:r>
            <a:r>
              <a:rPr lang="th-TH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บวกกับสมาชิก 8 จะได้เท่ากับ </a:t>
            </a:r>
            <a:r>
              <a:rPr lang="en-US" sz="3200" b="1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X22</a:t>
            </a:r>
            <a:r>
              <a:rPr lang="th-TH" sz="3200" b="1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+ 8</a:t>
            </a:r>
            <a:endParaRPr lang="en-US" sz="3200" b="1" dirty="0" smtClean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71550" lvl="1" indent="-514350" algn="thaiDi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นำข้อมูลที่ได้ไปวางที่รีจิสเตอร์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93491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3714" y="764568"/>
            <a:ext cx="9768113" cy="157799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แอดเดรสหน่วยความจำ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และเนื้อหาของ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หน่วยความจำในตำแหน่งต่างๆกรณีองค์ประกอบเป็น</a:t>
            </a:r>
            <a:r>
              <a:rPr lang="th-TH" sz="28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ดับเบิ้ล</a:t>
            </a:r>
            <a:r>
              <a:rPr lang="th-TH" sz="28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เวิร์ด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แล้วการ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กำหนดแอดเดรสแบบ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ไบต์โดย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แต่ละดับเบิ้ลเวิร์ดแทนค่า 8 ไบต์ </a:t>
            </a:r>
            <a:endParaRPr lang="th-TH" sz="28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จากรูป ซึ่งแสดง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การกำหนดแอดเดรส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หน่วยความจำสำหรับ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แอดเดรสดับเบิ้ลเวิร์ดแบบต่อเนื่อง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3710" y="2665673"/>
            <a:ext cx="3745366" cy="303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629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7258" y="1362830"/>
            <a:ext cx="9768113" cy="3730188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จะได้คำสั่ง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คอมไพล์แรกคือ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LDUR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X9,[X22,#8] // </a:t>
            </a:r>
            <a: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Temporary </a:t>
            </a:r>
            <a:r>
              <a:rPr lang="en-US" sz="36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</a:t>
            </a:r>
            <a: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X9 gets A[8]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ตอนนี้ข้อมูลอยู่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รีจิสเตอร์แล้ว จากคำสั่ง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นี้ต้องบวก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อยู่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X21)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เข้ากับ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A[8]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อยู่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และใส่ผลรวมลงในรีจิสเตอร์ที่สอดคล้องกับ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g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อยู่ใน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X20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จะได้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pt-BR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</a:t>
            </a:r>
            <a:r>
              <a:rPr lang="pt-BR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X20,X21,X9 // </a:t>
            </a:r>
            <a:r>
              <a:rPr lang="pt-BR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g = h + A[8</a:t>
            </a:r>
            <a:r>
              <a:rPr lang="pt-BR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]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ค่าคงที่ในคำสั่งถ่ายโอนข้อมูล (8) เรียกว่าออฟ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เซ็ต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offset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3584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7258" y="1362830"/>
            <a:ext cx="9768113" cy="408355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พิจารณาคำสั่งดังต่อไปนี้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LDUR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X9,[X22,#8] // </a:t>
            </a:r>
            <a: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Temporary </a:t>
            </a:r>
            <a:r>
              <a:rPr lang="en-US" sz="36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</a:t>
            </a:r>
            <a: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X9 gets A[8</a:t>
            </a:r>
            <a:r>
              <a:rPr lang="en-US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]</a:t>
            </a:r>
            <a:endParaRPr lang="th-TH" sz="36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en-US" sz="9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LDUR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คือ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Load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Register (Unscaled)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ทำหน้าที่</a:t>
            </a:r>
            <a:r>
              <a:rPr lang="th-TH" sz="3200" b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โหลด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ข้อมูลจาก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คือ รีจิสเตอร์ปลายทางที่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</a:t>
            </a:r>
            <a:r>
              <a:rPr lang="th-TH" sz="3200" b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เก็บค่า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ที่โหลดมา (ขนาด 64 บิต)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X22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คือ รีจิสเตอร์ต้น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ทาง ซึ่ง</a:t>
            </a:r>
            <a:r>
              <a:rPr lang="th-TH" sz="3200" b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เก็บแอดเดรส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พื้นฐาน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base address)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#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คือ </a:t>
            </a:r>
            <a:r>
              <a:rPr lang="th-TH" sz="3200" b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ค่าชดเชย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offset)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แบบเลขคงที่ 8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8126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7258" y="1362830"/>
            <a:ext cx="9768113" cy="492339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ค่าชดเชย (</a:t>
            </a:r>
            <a:r>
              <a:rPr lang="en-US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Offset) </a:t>
            </a: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คือ</a:t>
            </a: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อะไร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Offset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คือ "ค่าที่เพิ่ม (หรือบางครั้งลบ)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จากแอดเดรสพื้นฐาน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base address)"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เพื่อคำนวณตำแหน่งหน่วยความจำที่ต้องการ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เข้าถึงข้อมูลนั้น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สมมุติ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ว่าเรา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มีอาเรย์ของ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ตัวเลข เริ่มที่ตำแหน่ง 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X22 = 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0x1000</a:t>
            </a:r>
            <a:endParaRPr lang="th-TH" sz="32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3095654" y="4010268"/>
          <a:ext cx="5635108" cy="1826260"/>
        </p:xfrm>
        <a:graphic>
          <a:graphicData uri="http://schemas.openxmlformats.org/drawingml/2006/table">
            <a:tbl>
              <a:tblPr firstRow="1" firstCol="1" bandRow="1"/>
              <a:tblGrid>
                <a:gridCol w="1517733">
                  <a:extLst>
                    <a:ext uri="{9D8B030D-6E8A-4147-A177-3AD203B41FA5}">
                      <a16:colId xmlns:a16="http://schemas.microsoft.com/office/drawing/2014/main" val="510384555"/>
                    </a:ext>
                  </a:extLst>
                </a:gridCol>
                <a:gridCol w="2817554">
                  <a:extLst>
                    <a:ext uri="{9D8B030D-6E8A-4147-A177-3AD203B41FA5}">
                      <a16:colId xmlns:a16="http://schemas.microsoft.com/office/drawing/2014/main" val="3397933438"/>
                    </a:ext>
                  </a:extLst>
                </a:gridCol>
                <a:gridCol w="1299821">
                  <a:extLst>
                    <a:ext uri="{9D8B030D-6E8A-4147-A177-3AD203B41FA5}">
                      <a16:colId xmlns:a16="http://schemas.microsoft.com/office/drawing/2014/main" val="27719824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Index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Address (X22 + offset)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Offset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51674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22839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48049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74942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5542293" y="4437990"/>
            <a:ext cx="896399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0x1000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542292" y="4826686"/>
            <a:ext cx="896399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0x1008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42291" y="5271402"/>
            <a:ext cx="896399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0x1010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839075" y="4418277"/>
            <a:ext cx="313818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49605" y="4806973"/>
            <a:ext cx="303288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</a:t>
            </a:r>
            <a:endParaRPr lang="en-US" sz="28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738144" y="5324154"/>
            <a:ext cx="52621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16</a:t>
            </a:r>
            <a:endParaRPr lang="en-US" sz="28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06932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16" y="2674962"/>
            <a:ext cx="152477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5400" dirty="0" smtClean="0"/>
              <a:t>Q&amp;A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56276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3619" y="1629972"/>
            <a:ext cx="10000341" cy="335143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อินเทอร์เฟซฮาร์ดแวร์/ซอฟต์แวร์ (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Hardware/ Software Interface</a:t>
            </a:r>
            <a:r>
              <a:rPr lang="en-US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6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en-US" sz="9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เชื่อมโยง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ตัวแปรกับ</a:t>
            </a: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คอมไพเลอร์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ยังจัดสรร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โครงสร้างข้อมูล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เช่น อาร์เรย์และโครงสร้าง ไปยังตำแหน่งต่างๆ ในหน่วยความจำ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คอมไพเลอร์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สามารถใส่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แอดเดรสเริ่มต้น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ที่ถูกต้องลงในคำสั่งถ่ายโอนข้อมูลได้ </a:t>
            </a:r>
            <a:endParaRPr lang="en-US" sz="3200" i="1" u="sng" dirty="0" smtClean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7898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441"/>
            <a:ext cx="901080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2.2 การทำงานของฮาร์ดแวร์คอมพิวเตอร์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Operations of the Computer Hardware)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02929" y="1052872"/>
            <a:ext cx="8698371" cy="4676345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คอมพิวเตอร์ทุกเครื่องต้องสามารถคำนวณเลขคณิตได้ สัญกรณ์ภาษาแอสเซมบลี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LEGv8  </a:t>
            </a:r>
            <a:endParaRPr lang="en-US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2">
              <a:lnSpc>
                <a:spcPct val="107000"/>
              </a:lnSpc>
              <a:spcAft>
                <a:spcPts val="800"/>
              </a:spcAft>
            </a:pPr>
            <a:r>
              <a:rPr lang="en-US" sz="40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a, b, c</a:t>
            </a:r>
            <a:endParaRPr lang="th-TH" sz="40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สั่งให้คอมพิวเตอร์บวกตัวแปร 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ก่อนแล้วใส่ผลรวมลงใน 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9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พิจารณา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คำสั่งเลขคณิต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LEGv8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แต่ละคำสั่งจะดำเนินการเพียงครั้งเดียวและ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ต้องมีตัวแปรสามตัวเสมอ </a:t>
            </a:r>
            <a:endParaRPr lang="en-US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8264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955004" y="1071628"/>
            <a:ext cx="10000341" cy="1146211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เนื่องจากไบต์ขนาด 8 บิตมีประโยชน์ในหลายโปรแกรม ปัจจุบัน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สถาปัตยกรรมส่วนใหญ่จึง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กำหนด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แอดเดรสของแต่ละไบต์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address individual bytes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en-US" sz="3200" i="1" u="sng" dirty="0" smtClean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72930" y="2546985"/>
            <a:ext cx="4412958" cy="4076553"/>
            <a:chOff x="1989199" y="2546985"/>
            <a:chExt cx="4412958" cy="4076553"/>
          </a:xfrm>
        </p:grpSpPr>
        <p:sp>
          <p:nvSpPr>
            <p:cNvPr id="15" name="Oval 14"/>
            <p:cNvSpPr/>
            <p:nvPr/>
          </p:nvSpPr>
          <p:spPr>
            <a:xfrm>
              <a:off x="3927231" y="2546985"/>
              <a:ext cx="691661" cy="4076553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066676" y="2546985"/>
              <a:ext cx="2335481" cy="3766929"/>
              <a:chOff x="4066676" y="2546985"/>
              <a:chExt cx="2335481" cy="3766929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4696634" y="2594301"/>
                <a:ext cx="1704310" cy="619272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 (</a:t>
                </a:r>
                <a:r>
                  <a:rPr lang="en-US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8 </a:t>
                </a:r>
                <a:r>
                  <a:rPr lang="th-TH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บิต)</a:t>
                </a:r>
                <a:endParaRPr lang="th-TH" sz="32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4696634" y="3213573"/>
                <a:ext cx="1704310" cy="619272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 (</a:t>
                </a:r>
                <a:r>
                  <a:rPr lang="en-US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8 </a:t>
                </a:r>
                <a:r>
                  <a:rPr lang="th-TH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บิต)</a:t>
                </a:r>
                <a:endParaRPr lang="th-TH" sz="32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066676" y="2546985"/>
                <a:ext cx="381269" cy="3766929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algn="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h-TH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0</a:t>
                </a:r>
              </a:p>
              <a:p>
                <a:pPr algn="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h-TH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</a:t>
                </a:r>
              </a:p>
              <a:p>
                <a:pPr algn="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h-TH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2</a:t>
                </a:r>
              </a:p>
              <a:p>
                <a:pPr algn="r">
                  <a:lnSpc>
                    <a:spcPct val="107000"/>
                  </a:lnSpc>
                  <a:spcAft>
                    <a:spcPts val="800"/>
                  </a:spcAft>
                </a:pPr>
                <a:endParaRPr lang="en-US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endParaRPr>
              </a:p>
              <a:p>
                <a:pPr algn="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…</a:t>
                </a:r>
                <a:endPara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endParaRPr>
              </a:p>
              <a:p>
                <a:pPr algn="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n</a:t>
                </a:r>
                <a:endParaRPr lang="th-TH" sz="32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696634" y="3832845"/>
                <a:ext cx="1704310" cy="619272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 (</a:t>
                </a:r>
                <a:r>
                  <a:rPr lang="en-US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8 </a:t>
                </a:r>
                <a:r>
                  <a:rPr lang="th-TH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บิต)</a:t>
                </a:r>
                <a:endParaRPr lang="th-TH" sz="32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697847" y="5643769"/>
                <a:ext cx="1704310" cy="619272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 (</a:t>
                </a:r>
                <a:r>
                  <a:rPr lang="en-US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8 </a:t>
                </a:r>
                <a:r>
                  <a:rPr lang="th-TH" sz="32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บิต)</a:t>
                </a:r>
                <a:endParaRPr lang="th-TH" sz="32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696634" y="4452117"/>
                <a:ext cx="1704310" cy="1186672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endParaRPr lang="en-US" sz="16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 smtClean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…</a:t>
                </a:r>
              </a:p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endParaRPr lang="th-TH" sz="10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endParaRPr>
              </a:p>
            </p:txBody>
          </p:sp>
        </p:grpSp>
        <p:sp>
          <p:nvSpPr>
            <p:cNvPr id="3" name="Rectangle 2"/>
            <p:cNvSpPr/>
            <p:nvPr/>
          </p:nvSpPr>
          <p:spPr>
            <a:xfrm>
              <a:off x="1989199" y="4354428"/>
              <a:ext cx="181011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24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แอดเดรส</a:t>
              </a:r>
              <a:r>
                <a:rPr lang="en-US" sz="24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(Address)</a:t>
              </a:r>
              <a:endParaRPr lang="en-US" sz="24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6610350" y="3213573"/>
            <a:ext cx="4086225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en-US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ยกตัวอย่าง</a:t>
            </a:r>
            <a:endParaRPr kumimoji="0" lang="en-US" altLang="en-US" sz="2800" b="1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Address 0x1000 → byte </a:t>
            </a:r>
            <a:r>
              <a:rPr kumimoji="0" lang="th-TH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แรก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Address 0x1001 → byte </a:t>
            </a:r>
            <a:r>
              <a:rPr kumimoji="0" lang="th-TH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ถัดมา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Address 0x1002 → byte </a:t>
            </a:r>
            <a:r>
              <a:rPr kumimoji="0" lang="th-TH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ถัดไป ฯลฯ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473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7742" y="1008649"/>
            <a:ext cx="10000341" cy="61927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ส่วนแอดเดรส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ของดับเบิลเวิร์ดที่เรียงตามลำดับจะต่างกัน 8 แอดเดรส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ดังรูป</a:t>
            </a:r>
            <a:endParaRPr lang="en-US" sz="3200" i="1" u="sng" dirty="0" smtClean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grpSp>
        <p:nvGrpSpPr>
          <p:cNvPr id="151" name="Group 150"/>
          <p:cNvGrpSpPr/>
          <p:nvPr/>
        </p:nvGrpSpPr>
        <p:grpSpPr>
          <a:xfrm>
            <a:off x="3655387" y="2608864"/>
            <a:ext cx="5061192" cy="357215"/>
            <a:chOff x="4030523" y="2608864"/>
            <a:chExt cx="5061192" cy="357215"/>
          </a:xfrm>
        </p:grpSpPr>
        <p:sp>
          <p:nvSpPr>
            <p:cNvPr id="42" name="Rectangle 41"/>
            <p:cNvSpPr/>
            <p:nvPr/>
          </p:nvSpPr>
          <p:spPr>
            <a:xfrm>
              <a:off x="4030523" y="2610276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663172" y="2610276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295821" y="2610276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28470" y="2610276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561119" y="2608864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7193768" y="2608864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7826417" y="2608864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459066" y="2608864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3655387" y="2964667"/>
            <a:ext cx="5061192" cy="357215"/>
            <a:chOff x="4030523" y="2964667"/>
            <a:chExt cx="5061192" cy="357215"/>
          </a:xfrm>
        </p:grpSpPr>
        <p:sp>
          <p:nvSpPr>
            <p:cNvPr id="84" name="Rectangle 83"/>
            <p:cNvSpPr/>
            <p:nvPr/>
          </p:nvSpPr>
          <p:spPr>
            <a:xfrm>
              <a:off x="4030523" y="2966079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4663172" y="2966079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295821" y="2966079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5928470" y="2966079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561119" y="2964667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193768" y="2964667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826417" y="2964667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459066" y="2964667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3655387" y="3319058"/>
            <a:ext cx="5061192" cy="357215"/>
            <a:chOff x="4030523" y="3319058"/>
            <a:chExt cx="5061192" cy="357215"/>
          </a:xfrm>
        </p:grpSpPr>
        <p:sp>
          <p:nvSpPr>
            <p:cNvPr id="92" name="Rectangle 91"/>
            <p:cNvSpPr/>
            <p:nvPr/>
          </p:nvSpPr>
          <p:spPr>
            <a:xfrm>
              <a:off x="4030523" y="3320470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4663172" y="3320470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295821" y="3320470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5928470" y="3320470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561119" y="3319058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7193768" y="3319058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7826417" y="3319058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8459066" y="3319058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3655387" y="3674861"/>
            <a:ext cx="5061192" cy="357215"/>
            <a:chOff x="4030523" y="3674861"/>
            <a:chExt cx="5061192" cy="357215"/>
          </a:xfrm>
        </p:grpSpPr>
        <p:sp>
          <p:nvSpPr>
            <p:cNvPr id="100" name="Rectangle 99"/>
            <p:cNvSpPr/>
            <p:nvPr/>
          </p:nvSpPr>
          <p:spPr>
            <a:xfrm>
              <a:off x="4030523" y="3676273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663172" y="3676273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295821" y="3676273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928470" y="3676273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561119" y="3674861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7193768" y="3674861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7826417" y="3674861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8459066" y="3674861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3655387" y="4027840"/>
            <a:ext cx="5061192" cy="357215"/>
            <a:chOff x="4030523" y="4027840"/>
            <a:chExt cx="5061192" cy="357215"/>
          </a:xfrm>
        </p:grpSpPr>
        <p:sp>
          <p:nvSpPr>
            <p:cNvPr id="108" name="Rectangle 107"/>
            <p:cNvSpPr/>
            <p:nvPr/>
          </p:nvSpPr>
          <p:spPr>
            <a:xfrm>
              <a:off x="4030523" y="4029252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4663172" y="4029252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295821" y="4029252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928470" y="4029252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561119" y="4027840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7193768" y="4027840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7826417" y="4027840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8459066" y="4027840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3655387" y="4383643"/>
            <a:ext cx="5061192" cy="357215"/>
            <a:chOff x="4030523" y="4383643"/>
            <a:chExt cx="5061192" cy="357215"/>
          </a:xfrm>
        </p:grpSpPr>
        <p:sp>
          <p:nvSpPr>
            <p:cNvPr id="116" name="Rectangle 115"/>
            <p:cNvSpPr/>
            <p:nvPr/>
          </p:nvSpPr>
          <p:spPr>
            <a:xfrm>
              <a:off x="4030523" y="4385055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663172" y="4385055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5295821" y="4385055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5928470" y="4385055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561119" y="4383643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7193768" y="4383643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7826417" y="4383643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8459066" y="4383643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3655387" y="4738034"/>
            <a:ext cx="5061192" cy="357215"/>
            <a:chOff x="4030523" y="4738034"/>
            <a:chExt cx="5061192" cy="357215"/>
          </a:xfrm>
        </p:grpSpPr>
        <p:sp>
          <p:nvSpPr>
            <p:cNvPr id="124" name="Rectangle 123"/>
            <p:cNvSpPr/>
            <p:nvPr/>
          </p:nvSpPr>
          <p:spPr>
            <a:xfrm>
              <a:off x="4030523" y="4739446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663172" y="4739446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5295821" y="4739446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5928470" y="4739446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6561119" y="4738034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7193768" y="4738034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7826417" y="4738034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8459066" y="4738034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3655387" y="5093837"/>
            <a:ext cx="5061192" cy="357215"/>
            <a:chOff x="4030523" y="5093837"/>
            <a:chExt cx="5061192" cy="357215"/>
          </a:xfrm>
        </p:grpSpPr>
        <p:sp>
          <p:nvSpPr>
            <p:cNvPr id="132" name="Rectangle 131"/>
            <p:cNvSpPr/>
            <p:nvPr/>
          </p:nvSpPr>
          <p:spPr>
            <a:xfrm>
              <a:off x="4030523" y="5095249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4663172" y="5095249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5295821" y="5095249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5928470" y="5095249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6561119" y="5093837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7193768" y="5093837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7826417" y="5093837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8459066" y="5093837"/>
              <a:ext cx="632649" cy="35580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 </a:t>
              </a:r>
              <a:r>
                <a:rPr lang="th-TH" sz="16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ไบต์</a:t>
              </a:r>
            </a:p>
          </p:txBody>
        </p:sp>
      </p:grpSp>
      <p:sp>
        <p:nvSpPr>
          <p:cNvPr id="140" name="Oval 139"/>
          <p:cNvSpPr/>
          <p:nvPr/>
        </p:nvSpPr>
        <p:spPr>
          <a:xfrm>
            <a:off x="3120043" y="2726037"/>
            <a:ext cx="472414" cy="278434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3022738" y="2599339"/>
            <a:ext cx="506369" cy="421654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</a:t>
            </a:r>
            <a:endParaRPr lang="th-TH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993607" y="3740991"/>
            <a:ext cx="18101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แอดเดรส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(Address)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3022738" y="2935410"/>
            <a:ext cx="506369" cy="421654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</a:t>
            </a:r>
            <a:endParaRPr lang="th-TH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3022738" y="3242824"/>
            <a:ext cx="506369" cy="421654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16</a:t>
            </a:r>
            <a:endParaRPr lang="th-TH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3022738" y="3645570"/>
            <a:ext cx="506369" cy="421654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24</a:t>
            </a:r>
            <a:endParaRPr lang="th-TH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3044837" y="3991829"/>
            <a:ext cx="506369" cy="421654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32</a:t>
            </a:r>
            <a:endParaRPr lang="th-TH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3044837" y="4333633"/>
            <a:ext cx="506369" cy="421654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40</a:t>
            </a:r>
            <a:endParaRPr lang="th-TH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3044837" y="4672183"/>
            <a:ext cx="506369" cy="421654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48</a:t>
            </a:r>
            <a:endParaRPr lang="th-TH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3044837" y="5035129"/>
            <a:ext cx="506369" cy="421654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56</a:t>
            </a:r>
            <a:endParaRPr lang="th-TH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3602842" y="1944248"/>
            <a:ext cx="51662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ดับเบิล</a:t>
            </a:r>
            <a:r>
              <a:rPr lang="th-TH" sz="24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เวิร์ดในระบบสถาปัตยกรรม (</a:t>
            </a:r>
            <a:r>
              <a:rPr lang="en-US" sz="2400" b="1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x86-64</a:t>
            </a:r>
            <a:r>
              <a:rPr lang="th-TH" sz="24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 </a:t>
            </a:r>
            <a:r>
              <a:rPr lang="th-TH" sz="2400" b="1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64 บิต </a:t>
            </a:r>
            <a:r>
              <a:rPr lang="th-TH" sz="24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( 8 ไบต์)</a:t>
            </a:r>
            <a:endParaRPr lang="en-US" sz="2400" b="1" i="1" u="sng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8716579" y="2555932"/>
            <a:ext cx="3267544" cy="461665"/>
            <a:chOff x="8716579" y="2555932"/>
            <a:chExt cx="3267544" cy="461665"/>
          </a:xfrm>
        </p:grpSpPr>
        <p:sp>
          <p:nvSpPr>
            <p:cNvPr id="159" name="Rectangle 158"/>
            <p:cNvSpPr/>
            <p:nvPr/>
          </p:nvSpPr>
          <p:spPr>
            <a:xfrm>
              <a:off x="9649331" y="2555932"/>
              <a:ext cx="2334792" cy="461665"/>
            </a:xfrm>
            <a:prstGeom prst="rect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sz="24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ดับเบิลเวิร์ดมีขนาด 8 ไบต์</a:t>
              </a:r>
              <a:endParaRPr lang="en-US" sz="24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cxnSp>
          <p:nvCxnSpPr>
            <p:cNvPr id="3" name="Straight Arrow Connector 2"/>
            <p:cNvCxnSpPr>
              <a:stCxn id="159" idx="1"/>
              <a:endCxn id="83" idx="3"/>
            </p:cNvCxnSpPr>
            <p:nvPr/>
          </p:nvCxnSpPr>
          <p:spPr>
            <a:xfrm flipH="1">
              <a:off x="8716579" y="2786765"/>
              <a:ext cx="932752" cy="1"/>
            </a:xfrm>
            <a:prstGeom prst="straightConnector1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270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41" grpId="0"/>
      <p:bldP spid="143" grpId="0"/>
      <p:bldP spid="144" grpId="0"/>
      <p:bldP spid="145" grpId="0"/>
      <p:bldP spid="146" grpId="0"/>
      <p:bldP spid="147" grpId="0"/>
      <p:bldP spid="148" grpId="0"/>
      <p:bldP spid="14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28774" y="1805053"/>
            <a:ext cx="9639301" cy="337143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เนื่องจาก </a:t>
            </a:r>
            <a:r>
              <a:rPr lang="en-US" sz="28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มีขนาด 8 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</a:t>
            </a:r>
            <a:endParaRPr lang="en-US" sz="28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เพื่อให้ ข้อมูลแต่ละ </a:t>
            </a:r>
            <a:r>
              <a:rPr lang="en-US" sz="28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ไม่ซ้อนทับกัน และอยู่ในตำแหน่งที่สอดคล้องกับขนาด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จริง</a:t>
            </a:r>
            <a:endParaRPr lang="en-US" sz="28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address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 </a:t>
            </a:r>
            <a:r>
              <a:rPr lang="en-US" sz="28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ต้องเป็นเลขที่หารด้วย 8 ลงตัว (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multiples of 8</a:t>
            </a:r>
            <a:r>
              <a:rPr lang="en-US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เช่น</a:t>
            </a:r>
            <a:r>
              <a:rPr lang="en-US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0,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8, 16, 24, 32, 40, 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...</a:t>
            </a:r>
            <a:endParaRPr lang="en-US" sz="28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แอดเดรสเหล่านี้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คือ 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byte address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ที่แต่ละ </a:t>
            </a:r>
            <a:r>
              <a:rPr lang="en-US" sz="28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เริ่มต้น</a:t>
            </a:r>
            <a:endParaRPr lang="en-US" sz="28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9831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28774" y="1805053"/>
            <a:ext cx="9639301" cy="61927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ตัวอย่างการจัดเก็บ </a:t>
            </a:r>
            <a:r>
              <a:rPr lang="en-US" sz="3200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</a:t>
            </a:r>
            <a:r>
              <a:rPr lang="en-US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ในหน่วยความจำ</a:t>
            </a:r>
            <a:endParaRPr lang="en-US" sz="32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943350" y="3019425"/>
            <a:ext cx="3657600" cy="2171700"/>
            <a:chOff x="3943350" y="3019425"/>
            <a:chExt cx="3657600" cy="21717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43350" y="3019425"/>
              <a:ext cx="3657600" cy="2171700"/>
            </a:xfrm>
            <a:prstGeom prst="rect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</p:pic>
        <p:cxnSp>
          <p:nvCxnSpPr>
            <p:cNvPr id="7" name="Straight Connector 6"/>
            <p:cNvCxnSpPr>
              <a:stCxn id="3" idx="0"/>
              <a:endCxn id="3" idx="2"/>
            </p:cNvCxnSpPr>
            <p:nvPr/>
          </p:nvCxnSpPr>
          <p:spPr>
            <a:xfrm>
              <a:off x="5772150" y="3019425"/>
              <a:ext cx="0" cy="2171700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72111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781174" y="1182607"/>
            <a:ext cx="9639301" cy="61927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สถาปัตยกรรม 64-</a:t>
            </a:r>
            <a:r>
              <a:rPr lang="en-US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bit</a:t>
            </a:r>
            <a:endParaRPr lang="en-US" sz="3200" i="1" u="sng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767012" y="2400151"/>
            <a:ext cx="6238875" cy="3267076"/>
            <a:chOff x="2767012" y="2400151"/>
            <a:chExt cx="6238875" cy="3267076"/>
          </a:xfrm>
        </p:grpSpPr>
        <p:grpSp>
          <p:nvGrpSpPr>
            <p:cNvPr id="13" name="Group 12"/>
            <p:cNvGrpSpPr/>
            <p:nvPr/>
          </p:nvGrpSpPr>
          <p:grpSpPr>
            <a:xfrm>
              <a:off x="2767012" y="2400151"/>
              <a:ext cx="6238875" cy="3267076"/>
              <a:chOff x="2767012" y="2400151"/>
              <a:chExt cx="6238875" cy="3267076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767012" y="2400152"/>
                <a:ext cx="6238875" cy="3267075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</p:pic>
          <p:sp>
            <p:nvSpPr>
              <p:cNvPr id="11" name="Rectangle 10"/>
              <p:cNvSpPr/>
              <p:nvPr/>
            </p:nvSpPr>
            <p:spPr>
              <a:xfrm>
                <a:off x="4433887" y="2400151"/>
                <a:ext cx="1362076" cy="3267075"/>
              </a:xfrm>
              <a:prstGeom prst="rect">
                <a:avLst/>
              </a:prstGeom>
              <a:noFill/>
              <a:ln w="63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7234253" y="2400151"/>
                <a:ext cx="1771633" cy="3267074"/>
              </a:xfrm>
              <a:prstGeom prst="rect">
                <a:avLst/>
              </a:prstGeom>
              <a:noFill/>
              <a:ln w="63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Rectangle 13"/>
            <p:cNvSpPr/>
            <p:nvPr/>
          </p:nvSpPr>
          <p:spPr>
            <a:xfrm>
              <a:off x="2767012" y="2400151"/>
              <a:ext cx="6238874" cy="46370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119471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985" y="2504991"/>
            <a:ext cx="3745366" cy="303552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9576" y="2504991"/>
            <a:ext cx="3803631" cy="307313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955004" y="1071628"/>
            <a:ext cx="10000341" cy="61927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แอดเดรสของแต่ละไบต์และ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แอดเดรสของดับเบิล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เวิร์ดติดต่อกับโปรเซสเซอร์</a:t>
            </a:r>
            <a:endParaRPr lang="en-US" sz="3200" i="1" u="sng" dirty="0" smtClean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992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551" y="1957519"/>
            <a:ext cx="10354966" cy="247112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คอมพิวเตอร์ว่าด้วย</a:t>
            </a:r>
            <a:r>
              <a:rPr lang="th-TH" sz="36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การจัดเรียงข้อมูล </a:t>
            </a:r>
            <a:r>
              <a:rPr lang="en-US" sz="36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(Endianness) </a:t>
            </a: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แบ่ง</a:t>
            </a:r>
            <a:r>
              <a:rPr lang="th-TH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ออกเป็นสองประเภท คือ </a:t>
            </a:r>
            <a:endParaRPr lang="th-TH" sz="36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คอมพิวเตอร์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ที่ใช้แอดเดรสของ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ไบต์ซ้ายสุด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 “บิ๊กเอนด์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big end)”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เป็นแอดเดรสแบบดับเบิลเวิร์ด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คอมพิวเตอร์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ที่ใช้แอดเดรสของ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ไบต์ขวาสุด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 “ลิตเติลเอนด์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little end)” </a:t>
            </a:r>
            <a:endParaRPr lang="en-US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3487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428484" y="965500"/>
            <a:ext cx="5448816" cy="439639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th-TH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“</a:t>
            </a:r>
            <a:r>
              <a:rPr lang="th-TH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ลิตเติลเอนด์ (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little end)” </a:t>
            </a:r>
            <a:endParaRPr lang="th-TH" sz="36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Byte 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ที่มี</a:t>
            </a:r>
            <a:r>
              <a:rPr lang="th-TH" sz="28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ค่าต่ำ</a:t>
            </a:r>
            <a:r>
              <a:rPr lang="th-TH" sz="2800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ที่สุด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LSB)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จะอยู่ที่ 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address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ต่ำสุด</a:t>
            </a:r>
            <a:endParaRPr lang="en-US" sz="28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1371600" lvl="2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0x1000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→ 0x01  </a:t>
            </a:r>
          </a:p>
          <a:p>
            <a:pPr marL="1371600" lvl="2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0x1001 → 0x02  </a:t>
            </a:r>
          </a:p>
          <a:p>
            <a:pPr marL="1371600" lvl="2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0x1002 → 0x03  </a:t>
            </a:r>
          </a:p>
          <a:p>
            <a:pPr lvl="2"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...  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1371600" lvl="2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0x1007 →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0x08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92883" y="965499"/>
            <a:ext cx="5686072" cy="439639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th-TH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“บิ๊กเอน</a:t>
            </a:r>
            <a:r>
              <a:rPr lang="th-TH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เดียน (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Big-endian</a:t>
            </a:r>
            <a:r>
              <a:rPr lang="en-US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)”</a:t>
            </a:r>
            <a:endParaRPr lang="th-TH" sz="36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Byte 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</a:t>
            </a:r>
            <a:r>
              <a:rPr lang="th-TH" sz="2800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</a:t>
            </a:r>
            <a:r>
              <a:rPr lang="th-TH" sz="28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มาก</a:t>
            </a:r>
            <a:r>
              <a:rPr lang="th-TH" sz="2800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ที่สุด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MSB)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จะอยู่ที่ 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address 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ต่ำสุด</a:t>
            </a:r>
            <a:r>
              <a:rPr lang="en-US" sz="28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</a:p>
          <a:p>
            <a:pPr marL="1371600" lvl="2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0x1000 → 0x08  </a:t>
            </a:r>
          </a:p>
          <a:p>
            <a:pPr marL="1371600" lvl="2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0x1001 →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0x07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1371600" lvl="2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0x100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→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0x0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6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2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...  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1371600" lvl="2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0x1007 →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0x01</a:t>
            </a:r>
          </a:p>
        </p:txBody>
      </p:sp>
      <p:sp>
        <p:nvSpPr>
          <p:cNvPr id="7" name="Rectangle 6"/>
          <p:cNvSpPr/>
          <p:nvPr/>
        </p:nvSpPr>
        <p:spPr>
          <a:xfrm>
            <a:off x="1562606" y="5548444"/>
            <a:ext cx="3961893" cy="61927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หมายเหตุ</a:t>
            </a:r>
            <a:r>
              <a:rPr lang="th-TH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→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ข้อมูล  </a:t>
            </a:r>
            <a:endParaRPr lang="en-US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1805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5638" y="1674469"/>
            <a:ext cx="10000341" cy="408868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คำสั่งเสริมของคำสั่ง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load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เรียกว่า 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store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ตามปกติ ซึ่งจะคัดลอกข้อมูลจากรีจิสเตอร์ไปยัง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รูปแบบ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store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คือ </a:t>
            </a: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ชื่อ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ของการ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ดำเนินการตาม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ด้วย</a:t>
            </a: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ที่จะจัดเก็บ จากนั้นคือ</a:t>
            </a: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รีจิสเตอร์ฐาน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และสุดท้ายคือ</a:t>
            </a: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ออฟเซ็ต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สำหรับเลือกองค์ประกอบ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อาร์เรย์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ชื่อคำสั่งคือ 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STUR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ซึ่งย่อมาจาก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store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register</a:t>
            </a:r>
            <a:endParaRPr lang="th-TH" sz="3200" i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ระบุ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แอดเดรสแต่ละไบต์ แอดเดรสดับเบิลเวิร์ดจึงเป็นทวีคูณของ 8 กล่าวคือ ดับเบิลเวิร์ดหนึ่งๆ มี 8 ไบต์</a:t>
            </a:r>
            <a:endParaRPr lang="en-US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7711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04688" y="1493494"/>
            <a:ext cx="10000341" cy="345915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โปรแกรมจะมี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ตัวแปรมากกว่าจำนวนรีจิสเตอร์ของคอมพิวเตอร์ ดังนั้นคอมไพเลอร์จึงพยายามเก็บตัวแปรที่ใช้บ่อยที่สุดไว้ใน</a:t>
            </a:r>
            <a:r>
              <a:rPr lang="th-TH" sz="3200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และเก็บส่วนที่เหลือไว้ใน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การโอนและ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จัดเก็บข้อมูลตัว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รดำเนินการระหว่าง</a:t>
            </a:r>
            <a:r>
              <a:rPr lang="th-TH" sz="3200" b="1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รีจิสเตอร์และหน่วยความจำ </a:t>
            </a:r>
            <a:endParaRPr lang="th-TH" sz="3200" b="1" i="1" u="sng" dirty="0" smtClean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ใช้ไม่บ่อยนัก (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หรือใช้เก็บตัว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แปรที่ต้องการในภายหลัง)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เรียก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ว่า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สปิลลิ่งรีจิสเตอร์ (</a:t>
            </a:r>
            <a:r>
              <a:rPr lang="en-US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spilling registers</a:t>
            </a:r>
            <a:r>
              <a:rPr lang="en-US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5754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441"/>
            <a:ext cx="901080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2.2 การทำงานของฮาร์ดแวร์คอมพิวเตอร์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Operations of the Computer Hardware)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59163" y="1440799"/>
            <a:ext cx="9782727" cy="3730188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สมมติว่าเราต้องการรวมค่าตัวแปร 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, 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, 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e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ทั้ง 4 ตัว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ลงในตัวแปร 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ในกรณีนี้ลำดับ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คำสั่งต่อไปนี้จะเพิ่มตัว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แปรเป็น </a:t>
            </a:r>
            <a:r>
              <a:rPr lang="th-TH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4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ตัวแปร คือ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a, b, c </a:t>
            </a:r>
            <a:r>
              <a:rPr lang="th-TH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ผลรวมของ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วางใน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a, a, d </a:t>
            </a:r>
            <a:r>
              <a:rPr lang="th-TH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ผลรวมของ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b, c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วางใน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a, a, e </a:t>
            </a:r>
            <a:r>
              <a:rPr lang="th-TH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	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ผลรวมของ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b, c, d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e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วางใน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ดังนั้นต้องใช้คำสั่ง 3 คำสั่งในการรวมตัวแปร 4 ตัวแปร</a:t>
            </a:r>
            <a:endParaRPr lang="en-US" sz="3200" i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60333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976088" y="941044"/>
            <a:ext cx="10000341" cy="555293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การคอมไพล์โดยใช้</a:t>
            </a: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โหลด (</a:t>
            </a:r>
            <a:r>
              <a:rPr lang="en-US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Load</a:t>
            </a: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 และจัดเก็บ (</a:t>
            </a:r>
            <a:r>
              <a:rPr lang="en-US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Store</a:t>
            </a: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b="1" i="1" u="sng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สมมติว่าตัวแปร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เชื่อมโยงกับรีจิสเตอร์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X21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และแอดเดรสฐานของอาร์เรย์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อยู่ใน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X22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จงเขียนโค้ด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แอสเซมบลี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LEGv8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จากภาษษ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ดังต่อไปนี้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32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A[12</a:t>
            </a: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] = h + A[8];</a:t>
            </a:r>
            <a:endParaRPr lang="th-TH" sz="32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วิธีทำ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จากโจทย์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กำหนดให้ตัวแปร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อยู่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ในรีจิสเตอร์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X21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แอดเดรสฐาน (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base address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งอาร์เรย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อยู่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ในรีจิสเตอร์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X22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4425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3173189" y="3405321"/>
            <a:ext cx="4954812" cy="250786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จากคำสั่ง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นี้หมายความ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ว่า</a:t>
            </a:r>
          </a:p>
          <a:p>
            <a:pPr marL="971550" lvl="1" indent="-514350" algn="thaiDist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โหลด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ค่าจาก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A[8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]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71550" lvl="1" indent="-514350" algn="thaiDist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นำ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ค่าที่ได้ไปบวกกับ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71550" lvl="1" indent="-514350" algn="thaiDist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นำ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ผลรวมไปเก็บที่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A[12]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31050" y="1244451"/>
            <a:ext cx="3882550" cy="1512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40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</a:t>
            </a:r>
            <a:endParaRPr lang="en-US" sz="40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40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A[12] </a:t>
            </a:r>
            <a:r>
              <a:rPr lang="en-US" sz="40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= h + A[8];</a:t>
            </a:r>
            <a:endParaRPr lang="th-TH" sz="40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59773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1888" y="1436821"/>
            <a:ext cx="9272811" cy="366433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เนื่องจาก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เป็นอาร์เรย์ของ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(64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 = 8 ไบต์)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และเข้าถึงข้อมูลแบบ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byte-addressable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จะได้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offset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A[n]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จะเป็น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n ×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ดังนั้น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A[8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] = offset 8 × 8 =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64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A[12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] = offset 12 × 8 = 96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6193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976088" y="941044"/>
            <a:ext cx="10000341" cy="313739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แปลง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Assembly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คือ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LDUR X9, [X22,#64] //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โหลดค่า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A[8]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จาก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memory address X22 + 64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เข้า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 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X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10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,X21,X9 //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บวกค่า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 (X21)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กับ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A[8] (X9)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แล้วใส่ใน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</a:t>
            </a:r>
            <a:endParaRPr lang="th-TH" sz="3200" i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STUR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10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,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[X22,#96] //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เก็บค่าใน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ไปยัง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A[12] (memory address X22 +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96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en-US" sz="3200" i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287" y="4538662"/>
            <a:ext cx="10810875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74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2002582" y="860533"/>
            <a:ext cx="8366802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การโหลดและเก็บข้อมูลด้วย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เข้าถึงแบบ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byte-addressable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ของ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หน่วยความจำ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420715" y="1721507"/>
            <a:ext cx="5693841" cy="4645286"/>
            <a:chOff x="3022738" y="1684939"/>
            <a:chExt cx="5693841" cy="4645286"/>
          </a:xfrm>
        </p:grpSpPr>
        <p:grpSp>
          <p:nvGrpSpPr>
            <p:cNvPr id="151" name="Group 150"/>
            <p:cNvGrpSpPr/>
            <p:nvPr/>
          </p:nvGrpSpPr>
          <p:grpSpPr>
            <a:xfrm>
              <a:off x="3655387" y="1694464"/>
              <a:ext cx="5061192" cy="357215"/>
              <a:chOff x="4030523" y="2608864"/>
              <a:chExt cx="5061192" cy="357215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4030523" y="2610276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663172" y="2610276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5295821" y="2610276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5928470" y="2610276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6561119" y="2608864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7193768" y="2608864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7826417" y="2608864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8459066" y="2608864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grpSp>
          <p:nvGrpSpPr>
            <p:cNvPr id="152" name="Group 151"/>
            <p:cNvGrpSpPr/>
            <p:nvPr/>
          </p:nvGrpSpPr>
          <p:grpSpPr>
            <a:xfrm>
              <a:off x="3655387" y="2050267"/>
              <a:ext cx="5061192" cy="357215"/>
              <a:chOff x="4030523" y="2964667"/>
              <a:chExt cx="5061192" cy="357215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4030523" y="296607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663172" y="296607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5295821" y="296607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5928470" y="296607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6561119" y="296466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7193768" y="296466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7826417" y="296466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8459066" y="296466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3655387" y="2404658"/>
              <a:ext cx="5061192" cy="357215"/>
              <a:chOff x="4030523" y="3319058"/>
              <a:chExt cx="5061192" cy="357215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4030523" y="3320470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663172" y="3320470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295821" y="3320470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5928470" y="3320470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6561119" y="3319058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7193768" y="3319058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7826417" y="3319058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8459066" y="3319058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grpSp>
          <p:nvGrpSpPr>
            <p:cNvPr id="154" name="Group 153"/>
            <p:cNvGrpSpPr/>
            <p:nvPr/>
          </p:nvGrpSpPr>
          <p:grpSpPr>
            <a:xfrm>
              <a:off x="3655387" y="2760461"/>
              <a:ext cx="5061192" cy="357215"/>
              <a:chOff x="4030523" y="3674861"/>
              <a:chExt cx="5061192" cy="357215"/>
            </a:xfrm>
          </p:grpSpPr>
          <p:sp>
            <p:nvSpPr>
              <p:cNvPr id="100" name="Rectangle 99"/>
              <p:cNvSpPr/>
              <p:nvPr/>
            </p:nvSpPr>
            <p:spPr>
              <a:xfrm>
                <a:off x="4030523" y="3676273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63172" y="3676273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5295821" y="3676273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928470" y="3676273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6561119" y="3674861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7193768" y="3674861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7826417" y="3674861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8459066" y="3674861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grpSp>
          <p:nvGrpSpPr>
            <p:cNvPr id="155" name="Group 154"/>
            <p:cNvGrpSpPr/>
            <p:nvPr/>
          </p:nvGrpSpPr>
          <p:grpSpPr>
            <a:xfrm>
              <a:off x="3655387" y="3113440"/>
              <a:ext cx="5061192" cy="357215"/>
              <a:chOff x="4030523" y="4027840"/>
              <a:chExt cx="5061192" cy="357215"/>
            </a:xfrm>
          </p:grpSpPr>
          <p:sp>
            <p:nvSpPr>
              <p:cNvPr id="108" name="Rectangle 107"/>
              <p:cNvSpPr/>
              <p:nvPr/>
            </p:nvSpPr>
            <p:spPr>
              <a:xfrm>
                <a:off x="4030523" y="4029252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63172" y="4029252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5295821" y="4029252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5928470" y="4029252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6561119" y="4027840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193768" y="4027840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826417" y="4027840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8459066" y="4027840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3655387" y="3469243"/>
              <a:ext cx="5061192" cy="357215"/>
              <a:chOff x="4030523" y="4383643"/>
              <a:chExt cx="5061192" cy="357215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4030523" y="4385055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4663172" y="4385055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5295821" y="4385055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5928470" y="4385055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6561119" y="4383643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193768" y="4383643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826417" y="4383643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8459066" y="4383643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grpSp>
          <p:nvGrpSpPr>
            <p:cNvPr id="157" name="Group 156"/>
            <p:cNvGrpSpPr/>
            <p:nvPr/>
          </p:nvGrpSpPr>
          <p:grpSpPr>
            <a:xfrm>
              <a:off x="3655387" y="3823634"/>
              <a:ext cx="5061192" cy="357215"/>
              <a:chOff x="4030523" y="4738034"/>
              <a:chExt cx="5061192" cy="357215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4030523" y="4739446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663172" y="4739446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5295821" y="4739446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5928470" y="4739446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6561119" y="4738034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7193768" y="4738034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7826417" y="4738034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8459066" y="4738034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grpSp>
          <p:nvGrpSpPr>
            <p:cNvPr id="158" name="Group 157"/>
            <p:cNvGrpSpPr/>
            <p:nvPr/>
          </p:nvGrpSpPr>
          <p:grpSpPr>
            <a:xfrm>
              <a:off x="3655387" y="4179437"/>
              <a:ext cx="5061192" cy="357215"/>
              <a:chOff x="4030523" y="5093837"/>
              <a:chExt cx="5061192" cy="357215"/>
            </a:xfrm>
          </p:grpSpPr>
          <p:sp>
            <p:nvSpPr>
              <p:cNvPr id="132" name="Rectangle 131"/>
              <p:cNvSpPr/>
              <p:nvPr/>
            </p:nvSpPr>
            <p:spPr>
              <a:xfrm>
                <a:off x="4030523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663172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5295821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5928470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36" name="Rectangle 135"/>
              <p:cNvSpPr/>
              <p:nvPr/>
            </p:nvSpPr>
            <p:spPr>
              <a:xfrm>
                <a:off x="6561119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7193768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7826417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8459066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sp>
          <p:nvSpPr>
            <p:cNvPr id="141" name="Rectangle 140"/>
            <p:cNvSpPr/>
            <p:nvPr/>
          </p:nvSpPr>
          <p:spPr>
            <a:xfrm>
              <a:off x="3022738" y="1684939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0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3022738" y="2021010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8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3022738" y="2328424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16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3022738" y="2731170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24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3044837" y="3077429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32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3044837" y="3419233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40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3044837" y="3757783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48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3044837" y="4120729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56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grpSp>
          <p:nvGrpSpPr>
            <p:cNvPr id="160" name="Group 159"/>
            <p:cNvGrpSpPr/>
            <p:nvPr/>
          </p:nvGrpSpPr>
          <p:grpSpPr>
            <a:xfrm>
              <a:off x="3655387" y="4531004"/>
              <a:ext cx="5061192" cy="357215"/>
              <a:chOff x="4030523" y="5093837"/>
              <a:chExt cx="5061192" cy="357215"/>
            </a:xfrm>
          </p:grpSpPr>
          <p:sp>
            <p:nvSpPr>
              <p:cNvPr id="161" name="Rectangle 160"/>
              <p:cNvSpPr/>
              <p:nvPr/>
            </p:nvSpPr>
            <p:spPr>
              <a:xfrm>
                <a:off x="4030523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663172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5295821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5928470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6561119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7193768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7826417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68" name="Rectangle 167"/>
              <p:cNvSpPr/>
              <p:nvPr/>
            </p:nvSpPr>
            <p:spPr>
              <a:xfrm>
                <a:off x="8459066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sp>
          <p:nvSpPr>
            <p:cNvPr id="169" name="Rectangle 168"/>
            <p:cNvSpPr/>
            <p:nvPr/>
          </p:nvSpPr>
          <p:spPr>
            <a:xfrm>
              <a:off x="3030537" y="4497763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64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grpSp>
          <p:nvGrpSpPr>
            <p:cNvPr id="171" name="Group 170"/>
            <p:cNvGrpSpPr/>
            <p:nvPr/>
          </p:nvGrpSpPr>
          <p:grpSpPr>
            <a:xfrm>
              <a:off x="3655387" y="4879012"/>
              <a:ext cx="5061192" cy="357215"/>
              <a:chOff x="4030523" y="5093837"/>
              <a:chExt cx="5061192" cy="357215"/>
            </a:xfrm>
          </p:grpSpPr>
          <p:sp>
            <p:nvSpPr>
              <p:cNvPr id="172" name="Rectangle 171"/>
              <p:cNvSpPr/>
              <p:nvPr/>
            </p:nvSpPr>
            <p:spPr>
              <a:xfrm>
                <a:off x="4030523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4663172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5295821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5928470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6561119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7193768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7826417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8459066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sp>
          <p:nvSpPr>
            <p:cNvPr id="180" name="Rectangle 179"/>
            <p:cNvSpPr/>
            <p:nvPr/>
          </p:nvSpPr>
          <p:spPr>
            <a:xfrm>
              <a:off x="3030537" y="4845771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72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grpSp>
          <p:nvGrpSpPr>
            <p:cNvPr id="181" name="Group 180"/>
            <p:cNvGrpSpPr/>
            <p:nvPr/>
          </p:nvGrpSpPr>
          <p:grpSpPr>
            <a:xfrm>
              <a:off x="3655387" y="5235694"/>
              <a:ext cx="5061192" cy="357215"/>
              <a:chOff x="4030523" y="5093837"/>
              <a:chExt cx="5061192" cy="357215"/>
            </a:xfrm>
          </p:grpSpPr>
          <p:sp>
            <p:nvSpPr>
              <p:cNvPr id="182" name="Rectangle 181"/>
              <p:cNvSpPr/>
              <p:nvPr/>
            </p:nvSpPr>
            <p:spPr>
              <a:xfrm>
                <a:off x="4030523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4663172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5295821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5928470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6561119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87" name="Rectangle 186"/>
              <p:cNvSpPr/>
              <p:nvPr/>
            </p:nvSpPr>
            <p:spPr>
              <a:xfrm>
                <a:off x="7193768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7826417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8459066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sp>
          <p:nvSpPr>
            <p:cNvPr id="190" name="Rectangle 189"/>
            <p:cNvSpPr/>
            <p:nvPr/>
          </p:nvSpPr>
          <p:spPr>
            <a:xfrm>
              <a:off x="3030537" y="5202453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80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grpSp>
          <p:nvGrpSpPr>
            <p:cNvPr id="191" name="Group 190"/>
            <p:cNvGrpSpPr/>
            <p:nvPr/>
          </p:nvGrpSpPr>
          <p:grpSpPr>
            <a:xfrm>
              <a:off x="3655387" y="5583702"/>
              <a:ext cx="5061192" cy="357215"/>
              <a:chOff x="4030523" y="5093837"/>
              <a:chExt cx="5061192" cy="357215"/>
            </a:xfrm>
          </p:grpSpPr>
          <p:sp>
            <p:nvSpPr>
              <p:cNvPr id="192" name="Rectangle 191"/>
              <p:cNvSpPr/>
              <p:nvPr/>
            </p:nvSpPr>
            <p:spPr>
              <a:xfrm>
                <a:off x="4030523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4663172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5295821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5928470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6561119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7193768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7826417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8459066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sp>
          <p:nvSpPr>
            <p:cNvPr id="200" name="Rectangle 199"/>
            <p:cNvSpPr/>
            <p:nvPr/>
          </p:nvSpPr>
          <p:spPr>
            <a:xfrm>
              <a:off x="3030537" y="5550461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88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grpSp>
          <p:nvGrpSpPr>
            <p:cNvPr id="201" name="Group 200"/>
            <p:cNvGrpSpPr/>
            <p:nvPr/>
          </p:nvGrpSpPr>
          <p:grpSpPr>
            <a:xfrm>
              <a:off x="3655387" y="5941812"/>
              <a:ext cx="5061192" cy="357215"/>
              <a:chOff x="4030523" y="5093837"/>
              <a:chExt cx="5061192" cy="357215"/>
            </a:xfrm>
          </p:grpSpPr>
          <p:sp>
            <p:nvSpPr>
              <p:cNvPr id="202" name="Rectangle 201"/>
              <p:cNvSpPr/>
              <p:nvPr/>
            </p:nvSpPr>
            <p:spPr>
              <a:xfrm>
                <a:off x="4030523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4663172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5295821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5928470" y="5095249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206" name="Rectangle 205"/>
              <p:cNvSpPr/>
              <p:nvPr/>
            </p:nvSpPr>
            <p:spPr>
              <a:xfrm>
                <a:off x="6561119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7193768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7826417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8459066" y="5093837"/>
                <a:ext cx="632649" cy="355803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thaiDi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1 </a:t>
                </a:r>
                <a:r>
                  <a:rPr lang="th-TH" sz="1600" dirty="0">
                    <a:latin typeface="Angsana New" panose="02020603050405020304" pitchFamily="18" charset="-34"/>
                    <a:ea typeface="Calibri" panose="020F0502020204030204" pitchFamily="34" charset="0"/>
                    <a:cs typeface="Angsana New" panose="02020603050405020304" pitchFamily="18" charset="-34"/>
                  </a:rPr>
                  <a:t>ไบต์</a:t>
                </a:r>
              </a:p>
            </p:txBody>
          </p:sp>
        </p:grpSp>
        <p:sp>
          <p:nvSpPr>
            <p:cNvPr id="210" name="Rectangle 209"/>
            <p:cNvSpPr/>
            <p:nvPr/>
          </p:nvSpPr>
          <p:spPr>
            <a:xfrm>
              <a:off x="3030537" y="5908571"/>
              <a:ext cx="506369" cy="421654"/>
            </a:xfrm>
            <a:prstGeom prst="rect">
              <a:avLst/>
            </a:prstGeom>
            <a:ln w="38100">
              <a:noFill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th-TH" sz="20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96</a:t>
              </a:r>
              <a:endPara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752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16" y="2674962"/>
            <a:ext cx="152477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5400" dirty="0" smtClean="0"/>
              <a:t>Q&amp;A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50597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727377" y="1079115"/>
            <a:ext cx="8366802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6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ตัวดำเนินการคงที่หรือค่าทันที (</a:t>
            </a:r>
            <a:r>
              <a:rPr lang="en-US" sz="36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Constant or Immediate Operands)</a:t>
            </a:r>
            <a:endParaRPr lang="en-US" sz="3600" b="1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1370219" y="2220228"/>
            <a:ext cx="9645763" cy="333495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โปรแกรมมักจะ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ใช้ค่าคงที่ในการดำเนินการ เช่น การเพิ่มดัชนีเพื่อชี้ไปยังองค์ประกอบถัดไปของอาร์เรย์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1371600" lvl="2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 เช่น  </a:t>
            </a:r>
            <a:r>
              <a:rPr lang="en-US" sz="3600" b="1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= </a:t>
            </a:r>
            <a:r>
              <a:rPr lang="en-US" sz="3600" b="1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+ </a:t>
            </a:r>
            <a:r>
              <a:rPr lang="en-US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</a:t>
            </a:r>
            <a:endParaRPr lang="th-TH" sz="36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ทดสอบ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ประสิทธิภาพสเป็คซีพียู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CPU2006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ที่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มีค่าคงที่เป็นตัวถูก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ดำเนินการมากกว่า 50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% 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8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1341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726142" y="1211698"/>
            <a:ext cx="10972800" cy="446231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คำว่า </a:t>
            </a:r>
            <a:r>
              <a:rPr lang="en-US" sz="3600" b="1" i="1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Immediate Operand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หมายถึง ค่าคงที่ที่ถูกฝังอยู่ภายในคำสั่งเลย (ไม่ใช่มาจาก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register)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เช่น: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ADDI X1, X1, #4     //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เพิ่ม 4 เข้าไปใน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ใน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คำสั่งนี้ #4 คือ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immediate operand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จากคำสั่งนี้ให้บวก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ค่าในรีจิสเตอร์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กับ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ค่าคงที่ 4 นำ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ผลลัพธ์ไปเก็บกลับไว้ใน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ความสำคัญ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immediate operand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ทำให้ ไม่ต้องโหลดค่าจาก </a:t>
            </a:r>
            <a:r>
              <a:rPr lang="en-US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register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ก่อน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ประหยัดคำสั่ง และทำให้ประมวลผลเร็วขึ้น</a:t>
            </a:r>
          </a:p>
        </p:txBody>
      </p:sp>
    </p:spTree>
    <p:extLst>
      <p:ext uri="{BB962C8B-B14F-4D97-AF65-F5344CB8AC3E}">
        <p14:creationId xmlns:p14="http://schemas.microsoft.com/office/powerpoint/2010/main" val="185512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337414" y="3767941"/>
            <a:ext cx="3804282" cy="124880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ADDI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X1, X1, #4    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เพิ่ม 4 เข้าไปใน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58554" y="3138409"/>
            <a:ext cx="7436224" cy="250786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LDUR X9, [X20, #0]   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โหลดค่าคงที่ 4 จาก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memory address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ที่ชี้โดย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X20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ไปยัง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  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 X22, X22, X9    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บวก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X22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กับค่าคงที่ (ที่อยู่ใน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X9)</a:t>
            </a:r>
          </a:p>
        </p:txBody>
      </p:sp>
      <p:sp>
        <p:nvSpPr>
          <p:cNvPr id="6" name="Rectangle 5"/>
          <p:cNvSpPr/>
          <p:nvPr/>
        </p:nvSpPr>
        <p:spPr>
          <a:xfrm>
            <a:off x="3067165" y="950583"/>
            <a:ext cx="5323799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6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เปรียบเทียบคำสั่งดำเนินการกับคงที่</a:t>
            </a:r>
            <a:endParaRPr lang="en-US" sz="3600" b="1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306671" y="1998676"/>
            <a:ext cx="5082974" cy="1658924"/>
            <a:chOff x="6306671" y="1998676"/>
            <a:chExt cx="5082974" cy="1658924"/>
          </a:xfrm>
        </p:grpSpPr>
        <p:sp>
          <p:nvSpPr>
            <p:cNvPr id="7" name="Rectangle 6"/>
            <p:cNvSpPr/>
            <p:nvPr/>
          </p:nvSpPr>
          <p:spPr>
            <a:xfrm>
              <a:off x="7040759" y="1998676"/>
              <a:ext cx="4348886" cy="619272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pPr lvl="1"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X20 </a:t>
              </a:r>
              <a:r>
                <a:rPr lang="th-TH" sz="32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ชี้ไปยังตำแหน่งที่มีค่า 4 อยู่</a:t>
              </a:r>
              <a:endPara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cxnSp>
          <p:nvCxnSpPr>
            <p:cNvPr id="3" name="Straight Arrow Connector 2"/>
            <p:cNvCxnSpPr>
              <a:stCxn id="7" idx="1"/>
            </p:cNvCxnSpPr>
            <p:nvPr/>
          </p:nvCxnSpPr>
          <p:spPr>
            <a:xfrm flipH="1">
              <a:off x="6749393" y="2308312"/>
              <a:ext cx="291366" cy="95728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306671" y="3265593"/>
              <a:ext cx="734088" cy="392007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5841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1421265" y="1937213"/>
            <a:ext cx="9430511" cy="386561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2" algn="thaiDist">
              <a:lnSpc>
                <a:spcPct val="107000"/>
              </a:lnSpc>
              <a:spcAft>
                <a:spcPts val="800"/>
              </a:spcAft>
            </a:pPr>
            <a:r>
              <a:rPr lang="en-US" sz="4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for 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40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= 0; </a:t>
            </a:r>
            <a:r>
              <a:rPr lang="en-US" sz="40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&lt; n; </a:t>
            </a:r>
            <a:r>
              <a:rPr lang="en-US" sz="40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++)</a:t>
            </a:r>
          </a:p>
          <a:p>
            <a:pPr lvl="2" algn="thaiDist">
              <a:lnSpc>
                <a:spcPct val="107000"/>
              </a:lnSpc>
              <a:spcAft>
                <a:spcPts val="800"/>
              </a:spcAft>
            </a:pP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A[</a:t>
            </a:r>
            <a:r>
              <a:rPr lang="en-US" sz="40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] = A[</a:t>
            </a:r>
            <a:r>
              <a:rPr lang="en-US" sz="40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] + 1</a:t>
            </a:r>
            <a:r>
              <a:rPr lang="en-US" sz="4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;</a:t>
            </a:r>
            <a:endParaRPr lang="th-TH" sz="40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n 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 ค่าจำนวน</a:t>
            </a:r>
            <a:r>
              <a:rPr lang="th-TH" sz="4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เต็มที่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กำหนด</a:t>
            </a:r>
            <a:r>
              <a:rPr lang="th-TH" sz="4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ว่าจะ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วนลูปทั้งหมดกี่ครั้ง</a:t>
            </a:r>
            <a:endParaRPr lang="en-US" sz="4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en-US" sz="10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=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+ 1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แปลงเป็นภาษาแอสแซมบลี้ คือ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ADDI </a:t>
            </a:r>
            <a: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X10, X10, #1   // </a:t>
            </a:r>
            <a:r>
              <a:rPr lang="th-TH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เพิ่มค่าดัชนี </a:t>
            </a:r>
            <a:r>
              <a:rPr lang="en-US" sz="36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ทีละ 1</a:t>
            </a:r>
          </a:p>
        </p:txBody>
      </p:sp>
      <p:sp>
        <p:nvSpPr>
          <p:cNvPr id="5" name="Rectangle 4"/>
          <p:cNvSpPr/>
          <p:nvPr/>
        </p:nvSpPr>
        <p:spPr>
          <a:xfrm>
            <a:off x="727377" y="1079115"/>
            <a:ext cx="8366802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ตัวอย่างในโปรแกรมจริง เช่น การวนลูป</a:t>
            </a:r>
          </a:p>
        </p:txBody>
      </p:sp>
    </p:spTree>
    <p:extLst>
      <p:ext uri="{BB962C8B-B14F-4D97-AF65-F5344CB8AC3E}">
        <p14:creationId xmlns:p14="http://schemas.microsoft.com/office/powerpoint/2010/main" val="93999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2" y="1576387"/>
            <a:ext cx="10963275" cy="37052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9750" y="2328862"/>
            <a:ext cx="1752600" cy="28479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3300" y="2347911"/>
            <a:ext cx="7981950" cy="2762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8063" y="2605086"/>
            <a:ext cx="8020050" cy="2762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0918" y="2862260"/>
            <a:ext cx="8001000" cy="2762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0443" y="3133724"/>
            <a:ext cx="7962900" cy="2762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48062" y="3409949"/>
            <a:ext cx="7972425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81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1465574" y="2233620"/>
            <a:ext cx="7628604" cy="383643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4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ADDI 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X10, X10, #1	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4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จะได้ค่า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 </a:t>
            </a:r>
            <a:r>
              <a:rPr lang="en-US" sz="4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</a:t>
            </a:r>
            <a:r>
              <a:rPr lang="th-TH" sz="4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เป็น</a:t>
            </a:r>
            <a:r>
              <a:rPr lang="en-US" sz="4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40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</a:t>
            </a:r>
            <a:endParaRPr lang="th-TH" sz="40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endParaRPr lang="en-US" sz="1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ADDI X10, X10, #1	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จะได้ค่าของ 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เป็น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40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</a:t>
            </a:r>
            <a:endParaRPr lang="th-TH" sz="40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endParaRPr lang="en-US" sz="1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ADDI X10, X10, #1	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จะได้ค่าของ 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เป็น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40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</a:t>
            </a:r>
            <a:endParaRPr lang="th-TH" sz="40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endParaRPr lang="en-US" sz="1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ADDI X10, X10, #1	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จะได้ค่าของ 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</a:t>
            </a:r>
            <a:r>
              <a:rPr lang="th-TH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เป็น</a:t>
            </a:r>
            <a:r>
              <a:rPr lang="en-US" sz="4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40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4</a:t>
            </a:r>
            <a:endParaRPr lang="en-US" sz="40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1506" y="756385"/>
            <a:ext cx="8366802" cy="10772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ตัวอย่างการทำงานแบบ </a:t>
            </a:r>
            <a:r>
              <a:rPr lang="en-US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Step-by-Step</a:t>
            </a:r>
            <a:r>
              <a:rPr lang="th-TH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</a:p>
          <a:p>
            <a:r>
              <a:rPr lang="th-TH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สมมุติ</a:t>
            </a:r>
            <a:r>
              <a:rPr lang="th-TH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ว่า </a:t>
            </a: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 </a:t>
            </a:r>
            <a:r>
              <a:rPr lang="th-TH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เริ่มต้นที่ 0 แล้วทำการ </a:t>
            </a: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ADDI </a:t>
            </a:r>
            <a:r>
              <a:rPr lang="th-TH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ซ้ำกันหลาย</a:t>
            </a:r>
            <a:r>
              <a:rPr lang="th-TH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ครั้ง</a:t>
            </a:r>
            <a:endParaRPr lang="th-TH" sz="3200" b="1" i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3358662" y="2804746"/>
            <a:ext cx="5046432" cy="624254"/>
          </a:xfrm>
          <a:custGeom>
            <a:avLst/>
            <a:gdLst>
              <a:gd name="connsiteX0" fmla="*/ 5037992 w 5046432"/>
              <a:gd name="connsiteY0" fmla="*/ 0 h 624254"/>
              <a:gd name="connsiteX1" fmla="*/ 4747846 w 5046432"/>
              <a:gd name="connsiteY1" fmla="*/ 96716 h 624254"/>
              <a:gd name="connsiteX2" fmla="*/ 3077307 w 5046432"/>
              <a:gd name="connsiteY2" fmla="*/ 131885 h 624254"/>
              <a:gd name="connsiteX3" fmla="*/ 1670538 w 5046432"/>
              <a:gd name="connsiteY3" fmla="*/ 219808 h 624254"/>
              <a:gd name="connsiteX4" fmla="*/ 457200 w 5046432"/>
              <a:gd name="connsiteY4" fmla="*/ 316523 h 624254"/>
              <a:gd name="connsiteX5" fmla="*/ 96715 w 5046432"/>
              <a:gd name="connsiteY5" fmla="*/ 465992 h 624254"/>
              <a:gd name="connsiteX6" fmla="*/ 0 w 5046432"/>
              <a:gd name="connsiteY6" fmla="*/ 624254 h 624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46432" h="624254">
                <a:moveTo>
                  <a:pt x="5037992" y="0"/>
                </a:moveTo>
                <a:cubicBezTo>
                  <a:pt x="5056309" y="37367"/>
                  <a:pt x="5074627" y="74735"/>
                  <a:pt x="4747846" y="96716"/>
                </a:cubicBezTo>
                <a:cubicBezTo>
                  <a:pt x="4421065" y="118697"/>
                  <a:pt x="3590192" y="111370"/>
                  <a:pt x="3077307" y="131885"/>
                </a:cubicBezTo>
                <a:cubicBezTo>
                  <a:pt x="2564422" y="152400"/>
                  <a:pt x="1670538" y="219808"/>
                  <a:pt x="1670538" y="219808"/>
                </a:cubicBezTo>
                <a:cubicBezTo>
                  <a:pt x="1233854" y="250581"/>
                  <a:pt x="719504" y="275492"/>
                  <a:pt x="457200" y="316523"/>
                </a:cubicBezTo>
                <a:cubicBezTo>
                  <a:pt x="194896" y="357554"/>
                  <a:pt x="172915" y="414704"/>
                  <a:pt x="96715" y="465992"/>
                </a:cubicBezTo>
                <a:cubicBezTo>
                  <a:pt x="20515" y="517280"/>
                  <a:pt x="10257" y="570767"/>
                  <a:pt x="0" y="624254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358662" y="3839710"/>
            <a:ext cx="5046432" cy="624254"/>
          </a:xfrm>
          <a:custGeom>
            <a:avLst/>
            <a:gdLst>
              <a:gd name="connsiteX0" fmla="*/ 5037992 w 5046432"/>
              <a:gd name="connsiteY0" fmla="*/ 0 h 624254"/>
              <a:gd name="connsiteX1" fmla="*/ 4747846 w 5046432"/>
              <a:gd name="connsiteY1" fmla="*/ 96716 h 624254"/>
              <a:gd name="connsiteX2" fmla="*/ 3077307 w 5046432"/>
              <a:gd name="connsiteY2" fmla="*/ 131885 h 624254"/>
              <a:gd name="connsiteX3" fmla="*/ 1670538 w 5046432"/>
              <a:gd name="connsiteY3" fmla="*/ 219808 h 624254"/>
              <a:gd name="connsiteX4" fmla="*/ 457200 w 5046432"/>
              <a:gd name="connsiteY4" fmla="*/ 316523 h 624254"/>
              <a:gd name="connsiteX5" fmla="*/ 96715 w 5046432"/>
              <a:gd name="connsiteY5" fmla="*/ 465992 h 624254"/>
              <a:gd name="connsiteX6" fmla="*/ 0 w 5046432"/>
              <a:gd name="connsiteY6" fmla="*/ 624254 h 624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46432" h="624254">
                <a:moveTo>
                  <a:pt x="5037992" y="0"/>
                </a:moveTo>
                <a:cubicBezTo>
                  <a:pt x="5056309" y="37367"/>
                  <a:pt x="5074627" y="74735"/>
                  <a:pt x="4747846" y="96716"/>
                </a:cubicBezTo>
                <a:cubicBezTo>
                  <a:pt x="4421065" y="118697"/>
                  <a:pt x="3590192" y="111370"/>
                  <a:pt x="3077307" y="131885"/>
                </a:cubicBezTo>
                <a:cubicBezTo>
                  <a:pt x="2564422" y="152400"/>
                  <a:pt x="1670538" y="219808"/>
                  <a:pt x="1670538" y="219808"/>
                </a:cubicBezTo>
                <a:cubicBezTo>
                  <a:pt x="1233854" y="250581"/>
                  <a:pt x="719504" y="275492"/>
                  <a:pt x="457200" y="316523"/>
                </a:cubicBezTo>
                <a:cubicBezTo>
                  <a:pt x="194896" y="357554"/>
                  <a:pt x="172915" y="414704"/>
                  <a:pt x="96715" y="465992"/>
                </a:cubicBezTo>
                <a:cubicBezTo>
                  <a:pt x="20515" y="517280"/>
                  <a:pt x="10257" y="570767"/>
                  <a:pt x="0" y="624254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358662" y="4863981"/>
            <a:ext cx="5046432" cy="624254"/>
          </a:xfrm>
          <a:custGeom>
            <a:avLst/>
            <a:gdLst>
              <a:gd name="connsiteX0" fmla="*/ 5037992 w 5046432"/>
              <a:gd name="connsiteY0" fmla="*/ 0 h 624254"/>
              <a:gd name="connsiteX1" fmla="*/ 4747846 w 5046432"/>
              <a:gd name="connsiteY1" fmla="*/ 96716 h 624254"/>
              <a:gd name="connsiteX2" fmla="*/ 3077307 w 5046432"/>
              <a:gd name="connsiteY2" fmla="*/ 131885 h 624254"/>
              <a:gd name="connsiteX3" fmla="*/ 1670538 w 5046432"/>
              <a:gd name="connsiteY3" fmla="*/ 219808 h 624254"/>
              <a:gd name="connsiteX4" fmla="*/ 457200 w 5046432"/>
              <a:gd name="connsiteY4" fmla="*/ 316523 h 624254"/>
              <a:gd name="connsiteX5" fmla="*/ 96715 w 5046432"/>
              <a:gd name="connsiteY5" fmla="*/ 465992 h 624254"/>
              <a:gd name="connsiteX6" fmla="*/ 0 w 5046432"/>
              <a:gd name="connsiteY6" fmla="*/ 624254 h 624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46432" h="624254">
                <a:moveTo>
                  <a:pt x="5037992" y="0"/>
                </a:moveTo>
                <a:cubicBezTo>
                  <a:pt x="5056309" y="37367"/>
                  <a:pt x="5074627" y="74735"/>
                  <a:pt x="4747846" y="96716"/>
                </a:cubicBezTo>
                <a:cubicBezTo>
                  <a:pt x="4421065" y="118697"/>
                  <a:pt x="3590192" y="111370"/>
                  <a:pt x="3077307" y="131885"/>
                </a:cubicBezTo>
                <a:cubicBezTo>
                  <a:pt x="2564422" y="152400"/>
                  <a:pt x="1670538" y="219808"/>
                  <a:pt x="1670538" y="219808"/>
                </a:cubicBezTo>
                <a:cubicBezTo>
                  <a:pt x="1233854" y="250581"/>
                  <a:pt x="719504" y="275492"/>
                  <a:pt x="457200" y="316523"/>
                </a:cubicBezTo>
                <a:cubicBezTo>
                  <a:pt x="194896" y="357554"/>
                  <a:pt x="172915" y="414704"/>
                  <a:pt x="96715" y="465992"/>
                </a:cubicBezTo>
                <a:cubicBezTo>
                  <a:pt x="20515" y="517280"/>
                  <a:pt x="10257" y="570767"/>
                  <a:pt x="0" y="624254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5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1559704" y="1513211"/>
            <a:ext cx="7628604" cy="459401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for (i = 0; i &lt; n; i++)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X22 = X22 + X9</a:t>
            </a:r>
            <a:r>
              <a:rPr lang="nn-NO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;</a:t>
            </a:r>
            <a:endParaRPr lang="th-TH" sz="36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โดย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nn-NO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ใช้เก็บตัวแปร </a:t>
            </a:r>
            <a:r>
              <a:rPr lang="nn-NO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 (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ตัวนับรอบลูป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nn-NO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X11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ใช้เก็บค่า </a:t>
            </a:r>
            <a:r>
              <a:rPr lang="nn-NO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n (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จำนวนรอบลูป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nn-NO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X22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เป็นค่าที่จะบวก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สะสม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nn-NO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 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เป็นค่าที่จะถูกบวกในแต่ละรอบ</a:t>
            </a:r>
            <a:endParaRPr lang="nn-NO" sz="3200" i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1506" y="756385"/>
            <a:ext cx="8366802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</a:t>
            </a:r>
            <a:r>
              <a:rPr lang="th-TH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ชุดคำสั่ง </a:t>
            </a: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LEGv8 Assembly </a:t>
            </a:r>
            <a:r>
              <a:rPr lang="th-TH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สำหรับจำลองลูป</a:t>
            </a:r>
          </a:p>
        </p:txBody>
      </p:sp>
    </p:spTree>
    <p:extLst>
      <p:ext uri="{BB962C8B-B14F-4D97-AF65-F5344CB8AC3E}">
        <p14:creationId xmlns:p14="http://schemas.microsoft.com/office/powerpoint/2010/main" val="406691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955261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2.3  ตัวถูกดำเนินการของฮาร์ดแวร์คอมพิวเตอร์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Operands of the Computer Hardware)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4200525" y="1464769"/>
            <a:ext cx="7696200" cy="512819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MOV     X10, #0        // X10 = 0 → 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เริ่มต้นตัวนับ </a:t>
            </a:r>
            <a:r>
              <a:rPr lang="nn-NO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 = </a:t>
            </a:r>
            <a:r>
              <a:rPr lang="nn-NO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 </a:t>
            </a: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 </a:t>
            </a:r>
            <a:r>
              <a:rPr lang="th-TH" sz="20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เริ่มต้นตัวแปร </a:t>
            </a:r>
            <a:r>
              <a:rPr lang="en-US" sz="2000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20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= </a:t>
            </a:r>
            <a:r>
              <a:rPr lang="en-US" sz="20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endParaRPr lang="nn-NO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MOV     X11, #5        // X11 = 5 → </a:t>
            </a:r>
            <a:r>
              <a:rPr lang="nn-NO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n = 5 </a:t>
            </a:r>
            <a:r>
              <a:rPr lang="nn-NO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วนลูป 5 ครั้ง)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MOV     X22, #0        // X22 = 0 → </a:t>
            </a: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ค่าเริ่มต้นที่ต้องการ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สะสมหรือเคลียร์ค่าเริ่มต้นใน </a:t>
            </a:r>
            <a:r>
              <a:rPr lang="en-US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X22</a:t>
            </a:r>
            <a:endParaRPr lang="th-TH" sz="28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MOV     </a:t>
            </a:r>
            <a:r>
              <a:rPr lang="nn-NO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X9,  #2        // X9 </a:t>
            </a:r>
            <a:r>
              <a:rPr lang="nn-NO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= </a:t>
            </a:r>
            <a:r>
              <a:rPr lang="nn-NO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 → 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ค่าที่จะบวกในแต่ละ</a:t>
            </a: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รอบเท่ากับ 2</a:t>
            </a:r>
            <a:endParaRPr lang="th-TH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Loop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nn-NO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→ </a:t>
            </a:r>
            <a:r>
              <a:rPr lang="th-TH" sz="28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เริ่มต้น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ลูป</a:t>
            </a:r>
            <a:endParaRPr lang="nn-NO" sz="28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ADD     X22, X22, X9   // </a:t>
            </a:r>
            <a:r>
              <a:rPr lang="nn-NO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X22 = X22 + </a:t>
            </a:r>
            <a:r>
              <a:rPr lang="nn-NO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หรือ บวก </a:t>
            </a:r>
            <a:r>
              <a:rPr lang="en-US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 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เข้ากับ </a:t>
            </a:r>
            <a:r>
              <a:rPr lang="en-US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X22</a:t>
            </a:r>
            <a:endParaRPr lang="nn-NO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ADDI    X10, X10, #1   // </a:t>
            </a:r>
            <a:r>
              <a:rPr lang="nn-NO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nn-NO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++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หรือ </a:t>
            </a: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เพิ่ม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ค่าตัวนับ </a:t>
            </a:r>
            <a:r>
              <a:rPr lang="en-US" sz="20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</a:t>
            </a:r>
            <a:r>
              <a:rPr lang="en-US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ทีละ 1</a:t>
            </a:r>
            <a:endParaRPr lang="nn-NO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CMP     X10, X11       // 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เปรียบเทียบ </a:t>
            </a:r>
            <a:r>
              <a:rPr lang="nn-NO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 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กับ </a:t>
            </a:r>
            <a:r>
              <a:rPr lang="nn-NO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n</a:t>
            </a: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endParaRPr lang="nn-NO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B.LT    Loop           // 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ถ้า </a:t>
            </a:r>
            <a:r>
              <a:rPr lang="nn-NO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 &lt; n → </a:t>
            </a:r>
            <a:r>
              <a:rPr lang="th-TH" sz="2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กลับไป</a:t>
            </a:r>
            <a:r>
              <a:rPr lang="th-TH" sz="2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ทำซ้ำลูป</a:t>
            </a:r>
            <a:endParaRPr lang="nn-NO" sz="20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1504" y="1464769"/>
            <a:ext cx="2688446" cy="1746568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24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ชุดคำสั่ง </a:t>
            </a:r>
            <a:r>
              <a:rPr lang="en-US" sz="24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LEGv8 Assembly </a:t>
            </a:r>
            <a:endParaRPr lang="en-US" sz="2400" b="1" i="1" u="sng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for </a:t>
            </a:r>
            <a:r>
              <a:rPr lang="nn-NO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(i = 0; i &lt; n; i++)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nn-NO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X22 = X22 + X9</a:t>
            </a:r>
            <a:r>
              <a:rPr lang="nn-NO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;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010" y="704670"/>
            <a:ext cx="8229715" cy="631054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477799" y="4028868"/>
            <a:ext cx="2570201" cy="2152720"/>
            <a:chOff x="477799" y="4028868"/>
            <a:chExt cx="2570201" cy="2152720"/>
          </a:xfrm>
        </p:grpSpPr>
        <p:sp>
          <p:nvSpPr>
            <p:cNvPr id="15" name="Rectangle 14"/>
            <p:cNvSpPr/>
            <p:nvPr/>
          </p:nvSpPr>
          <p:spPr>
            <a:xfrm>
              <a:off x="654829" y="4028868"/>
              <a:ext cx="2393171" cy="619272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nn-NO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MOV X10</a:t>
              </a:r>
              <a:r>
                <a:rPr lang="nn-NO" sz="32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, </a:t>
              </a:r>
              <a:r>
                <a:rPr lang="nn-NO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#</a:t>
              </a:r>
              <a:r>
                <a:rPr lang="th-TH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ค่าคงที่</a:t>
              </a:r>
              <a:r>
                <a:rPr lang="nn-NO" sz="3200" dirty="0" smtClean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 </a:t>
              </a:r>
              <a:endPara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35804" y="5298910"/>
              <a:ext cx="1802622" cy="882678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thaiDist">
                <a:lnSpc>
                  <a:spcPct val="107000"/>
                </a:lnSpc>
                <a:spcAft>
                  <a:spcPts val="800"/>
                </a:spcAft>
              </a:pPr>
              <a:r>
                <a:rPr lang="th-TH" sz="2400" dirty="0">
                  <a:latin typeface="Angsana New" panose="02020603050405020304" pitchFamily="18" charset="-34"/>
                  <a:ea typeface="Calibri" panose="020F0502020204030204" pitchFamily="34" charset="0"/>
                  <a:cs typeface="Angsana New" panose="02020603050405020304" pitchFamily="18" charset="-34"/>
                </a:rPr>
                <a:t>รีจิสเตอร์ปลายทางที่จะเก็บค่าที่ได้</a:t>
              </a:r>
              <a:endParaRPr lang="th-TH" sz="24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477799" y="4179368"/>
              <a:ext cx="2324418" cy="1973646"/>
              <a:chOff x="477799" y="4207943"/>
              <a:chExt cx="2324418" cy="1973646"/>
            </a:xfrm>
          </p:grpSpPr>
          <p:sp>
            <p:nvSpPr>
              <p:cNvPr id="14" name="Freeform 13"/>
              <p:cNvSpPr/>
              <p:nvPr/>
            </p:nvSpPr>
            <p:spPr>
              <a:xfrm>
                <a:off x="477799" y="5298911"/>
                <a:ext cx="2324418" cy="882678"/>
              </a:xfrm>
              <a:custGeom>
                <a:avLst/>
                <a:gdLst>
                  <a:gd name="connsiteX0" fmla="*/ 941426 w 2324418"/>
                  <a:gd name="connsiteY0" fmla="*/ 35443 h 1165113"/>
                  <a:gd name="connsiteX1" fmla="*/ 2179676 w 2324418"/>
                  <a:gd name="connsiteY1" fmla="*/ 92593 h 1165113"/>
                  <a:gd name="connsiteX2" fmla="*/ 2208251 w 2324418"/>
                  <a:gd name="connsiteY2" fmla="*/ 816493 h 1165113"/>
                  <a:gd name="connsiteX3" fmla="*/ 1360526 w 2324418"/>
                  <a:gd name="connsiteY3" fmla="*/ 1159393 h 1165113"/>
                  <a:gd name="connsiteX4" fmla="*/ 179426 w 2324418"/>
                  <a:gd name="connsiteY4" fmla="*/ 978418 h 1165113"/>
                  <a:gd name="connsiteX5" fmla="*/ 84176 w 2324418"/>
                  <a:gd name="connsiteY5" fmla="*/ 330718 h 1165113"/>
                  <a:gd name="connsiteX6" fmla="*/ 941426 w 2324418"/>
                  <a:gd name="connsiteY6" fmla="*/ 35443 h 116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24418" h="1165113">
                    <a:moveTo>
                      <a:pt x="941426" y="35443"/>
                    </a:moveTo>
                    <a:cubicBezTo>
                      <a:pt x="1290676" y="-4245"/>
                      <a:pt x="1968539" y="-37582"/>
                      <a:pt x="2179676" y="92593"/>
                    </a:cubicBezTo>
                    <a:cubicBezTo>
                      <a:pt x="2390813" y="222768"/>
                      <a:pt x="2344776" y="638693"/>
                      <a:pt x="2208251" y="816493"/>
                    </a:cubicBezTo>
                    <a:cubicBezTo>
                      <a:pt x="2071726" y="994293"/>
                      <a:pt x="1698664" y="1132406"/>
                      <a:pt x="1360526" y="1159393"/>
                    </a:cubicBezTo>
                    <a:cubicBezTo>
                      <a:pt x="1022389" y="1186381"/>
                      <a:pt x="392151" y="1116531"/>
                      <a:pt x="179426" y="978418"/>
                    </a:cubicBezTo>
                    <a:cubicBezTo>
                      <a:pt x="-33299" y="840306"/>
                      <a:pt x="-45999" y="486293"/>
                      <a:pt x="84176" y="330718"/>
                    </a:cubicBezTo>
                    <a:cubicBezTo>
                      <a:pt x="214351" y="175143"/>
                      <a:pt x="592176" y="75131"/>
                      <a:pt x="941426" y="35443"/>
                    </a:cubicBezTo>
                    <a:close/>
                  </a:path>
                </a:pathLst>
              </a:custGeom>
              <a:noFill/>
              <a:ln>
                <a:solidFill>
                  <a:srgbClr val="00B0F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" name="Straight Arrow Connector 17"/>
              <p:cNvCxnSpPr>
                <a:stCxn id="14" idx="0"/>
              </p:cNvCxnSpPr>
              <p:nvPr/>
            </p:nvCxnSpPr>
            <p:spPr>
              <a:xfrm flipV="1">
                <a:off x="1419225" y="4543425"/>
                <a:ext cx="180975" cy="782337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Oval 19"/>
              <p:cNvSpPr/>
              <p:nvPr/>
            </p:nvSpPr>
            <p:spPr>
              <a:xfrm>
                <a:off x="1365339" y="4207943"/>
                <a:ext cx="667353" cy="35637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2400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1000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1000"/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1000"/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2" name="Parallelogram 1"/>
          <p:cNvSpPr/>
          <p:nvPr/>
        </p:nvSpPr>
        <p:spPr>
          <a:xfrm>
            <a:off x="1836428" y="2588654"/>
            <a:ext cx="8221971" cy="2073498"/>
          </a:xfrm>
          <a:prstGeom prst="parallelogram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403099" y="3085255"/>
            <a:ext cx="7088631" cy="108029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h-TH" sz="60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การแทนคำสั่งใน</a:t>
            </a:r>
            <a:r>
              <a:rPr lang="th-TH" sz="60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คอมพิวเตอร์</a:t>
            </a:r>
            <a:endParaRPr lang="nn-NO" sz="6000" i="1" u="sng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335642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806118" y="1335931"/>
            <a:ext cx="11201400" cy="240527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 (</a:t>
            </a:r>
            <a:r>
              <a:rPr lang="nn-NO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instructions)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จะถูกเก็บไว้ในคอมพิวเตอร์ในรูปแบบของสัญญาณอิเล็กทรอนิกส์ที่มีระดับสูง (</a:t>
            </a:r>
            <a:r>
              <a:rPr lang="nn-NO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high)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และต่ำ (</a:t>
            </a:r>
            <a:r>
              <a:rPr lang="nn-NO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low)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และสามารถแทนได้ด้วย</a:t>
            </a: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ตัวเลข</a:t>
            </a:r>
            <a:endParaRPr lang="en-US" sz="3200" b="1" i="1" u="sng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แต่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ละส่วนของคำสั่งสามารถมองว่าเป็น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ตัวเลขหนึ่งตัว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และเมื่อ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วางเรียงกันเรียกว่า</a:t>
            </a: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</a:t>
            </a:r>
            <a:r>
              <a:rPr lang="th-TH" sz="3200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endParaRPr lang="en-US" sz="3200" dirty="0" smtClean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รีจิสเตอร์จำนวน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32 ตัวของ </a:t>
            </a:r>
            <a:r>
              <a:rPr lang="nn-NO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LEGv8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จะถูกอ้างอิงโดยใช้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หมายเลข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ตั้งแต่ 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 ถึง 31</a:t>
            </a:r>
            <a:endParaRPr lang="nn-NO" sz="3200" i="1" u="sng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19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873457" y="749573"/>
            <a:ext cx="10466471" cy="509184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การแปลคำสั่งแอสเซมบลี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LEGv8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เป็นคำสั่งเครื่อง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Machine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Instruction)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X9,X20,X21 </a:t>
            </a:r>
            <a:endParaRPr lang="th-TH" sz="3600" b="1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ความหมาย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คือ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นำค่าใน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X20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กับ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X21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มาบวกกัน แล้วเก็บผลใน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เริ่ม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จากแทน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เลขฐานสิบแล้ว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แปลงเป็น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เลขฐานสอง คือ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แต่ละส่วน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segment)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ของคำสั่งเรียกว่า ฟิลด์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field)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 รูปแบบ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R-type (Register Type)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ซึ่งประกอบด้วยฟิลด์ต่าง ๆ ดังนี้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ฟิลด์แรก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บอกคอมพิวเตอร์ให้ดำเนินการ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บวก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811" y="3492790"/>
            <a:ext cx="7007352" cy="33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35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75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75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75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887105" y="940641"/>
            <a:ext cx="10466471" cy="4989251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th-TH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 </a:t>
            </a:r>
            <a:r>
              <a:rPr lang="en-US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X9,X20,X21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ฟิลด์ที่ 2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ระบุ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หมายเลขรีจิสเตอร์ที่เป็นโอเปอแรนด์ต้นทาง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ตัวที่สอง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ของการบวก (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21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สำหรับ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ฟิลด์</a:t>
            </a: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 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ไม่ได้ถูกใช้งาน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ในคำสั่งนี้ จึงถูกกำหนดค่าเป็น </a:t>
            </a:r>
            <a:r>
              <a:rPr lang="th-TH" sz="3200" b="1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ฟิลด์ที่ 4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ระบุ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โอเปอแรนด์ต้น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ทาง</a:t>
            </a: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ตัวแรก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การบวก (20 สำหรับ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X20)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ฟิลด์ที่ 5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เก็บ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หมายเลขรีจิสเตอร์ที่จะใช้รับค่า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ผลบวก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(9 สำหรับ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X9)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8888" y="1759526"/>
            <a:ext cx="7007352" cy="33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728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818867" y="1254480"/>
            <a:ext cx="10466471" cy="4293868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คำสั่งนี้สามารถแสดงเป็นฟิลด์ของเลขฐานสองแทนเลขฐานสิบ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ได้ดังนี้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การจัดวางลักษณะนี้เรียกว่า </a:t>
            </a: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รูปแบบ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 (</a:t>
            </a:r>
            <a:r>
              <a:rPr lang="en-US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instruction format)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จากการนับจำนวน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ใช้พื้นที่ </a:t>
            </a: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32 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ซึ่งเท่ากับหนึ่งเวิร์ด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word)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หรือครึ่งหนึ่งของดับเบิลเวิร์ด (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 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คำสั่งในรูปแบบตัวเลขนี้เรียกว่า </a:t>
            </a: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ภาษาเครื่อง 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machine language)</a:t>
            </a:r>
            <a:r>
              <a:rPr lang="en-US" sz="3200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และลำดับของคำสั่งเหล่านี้ว่า 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รหัสเครื่อง (</a:t>
            </a:r>
            <a:r>
              <a:rPr lang="en-US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machine code)</a:t>
            </a:r>
            <a:endParaRPr lang="th-TH" sz="3200" i="1" u="sng" dirty="0" smtClean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05" y="2406299"/>
            <a:ext cx="7088029" cy="54168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0019" y="2030166"/>
            <a:ext cx="5943600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25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079788" y="1281836"/>
            <a:ext cx="9879364" cy="1146211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เพื่อมีความกระชับขึ้นจึงใช้เลขฐาน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ที่สูงกว่าฐาน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สอง ซึ่งมักแทนด้วยเลขฐานสิบ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หก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hexadecimal, base 16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788" y="2770707"/>
            <a:ext cx="10165271" cy="186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08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107084" y="1118063"/>
            <a:ext cx="9879364" cy="1146211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แปลงเลขฐานสิบ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หกจำนวน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หลักเป็นฐานสองและแปลงเลขฐานสองเป็นฐานสิบหก ขนาด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32 บิต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ต่อไปนี้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9541" y="2798003"/>
            <a:ext cx="7458075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95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441"/>
            <a:ext cx="901080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2.2 การทำงานของฮาร์ดแวร์คอมพิวเตอร์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Operations of the Computer Hardware)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42111" y="811451"/>
            <a:ext cx="10280072" cy="4191276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ทำให้ฮาร์ดแวร์เรียบง่าย ฮาร์ดแวร์สำหรับตัวถูก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ดำเนินการ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(operands)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ที่เป็นตัว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แปร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ความซับซ้อนมากกว่า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ฮาร์ดแวร์ที่เป็นค่าคงที่ 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หลักการพื้นฐาน 3 ประการออกแบบ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ฮาร์ดแวร์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หลักการออกแบบ 1: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ความเรียบง่ายนำไปสู่ความ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สม่ำเสมอ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Simplicity favors regularity.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หลักการออกแบบที่ 2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ขนาดเล็กกว่าจะมีความเร็วกว่า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Smaller is faster.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หลักการออกแบบที่ 3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 การออกแบบที่ดีต้องมีการประนีประนอมที่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ดี (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Good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design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demands good compromises.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2327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107084" y="1118063"/>
            <a:ext cx="9879364" cy="1146211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แปลงเลขฐานสิบหก 8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หลักเป็นฐานสอบและแปลงเลขฐานสองเป็นฐานสิบหก ขนาด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32 บิต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ต่อไปนี้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6303" y="3662976"/>
            <a:ext cx="7400925" cy="20193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76498" y="2640459"/>
            <a:ext cx="50658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dirty="0" smtClean="0"/>
              <a:t>10011010101111001101111011111</a:t>
            </a:r>
            <a:endParaRPr lang="en-US" sz="36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2559960" y="2893320"/>
              <a:ext cx="5274720" cy="40500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50600" y="2883960"/>
                <a:ext cx="5293440" cy="423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3810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940180" y="619469"/>
            <a:ext cx="9879364" cy="68512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LEGv8 </a:t>
            </a:r>
            <a:r>
              <a:rPr lang="en-US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Fields</a:t>
            </a:r>
            <a:r>
              <a:rPr lang="th-TH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ได้ตั้ง</a:t>
            </a:r>
            <a:r>
              <a:rPr lang="th-TH" sz="36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ชื่อเพื่อให้ง่ายต่อ</a:t>
            </a: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การใช้งาน</a:t>
            </a:r>
            <a:endParaRPr lang="en-US" sz="36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12413" y="3058643"/>
            <a:ext cx="9879364" cy="313739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Opcode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การทำงานพื้นฐานของ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Rm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ตัวถูกดำเนินการ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ต้นทาง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</a:t>
            </a: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ตัวที่สอง 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i="1" u="sng" dirty="0" err="1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shamt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จำนวนการ</a:t>
            </a: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เลื่อน</a:t>
            </a:r>
            <a:endParaRPr lang="en-US" sz="3200" i="1" u="sng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Rn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ตัวถูกดำเนินการ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ต้นทาง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</a:t>
            </a: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แรก 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Rd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: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ตัวถูกดำเนินการ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ปลายทาง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 </a:t>
            </a: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รับ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ผลลัพธ์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ของการ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ดำเนินการ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413" y="2208346"/>
            <a:ext cx="9353550" cy="7334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92334" y="1159130"/>
            <a:ext cx="4758034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th-TH" sz="36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ตัวอย่างคำสั่ง </a:t>
            </a:r>
            <a:r>
              <a:rPr lang="en-US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</a:t>
            </a:r>
            <a:r>
              <a:rPr lang="en-US" sz="36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X9,X20,X21 </a:t>
            </a:r>
            <a:endParaRPr lang="th-TH" sz="3600" b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512" y="1847384"/>
            <a:ext cx="7007352" cy="33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18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107084" y="1427156"/>
            <a:ext cx="9879364" cy="2829621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514350" indent="-51435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ปัญหาจะเกิดขึ้นเมื่อคำสั่งต้องการฟิลด์ที่มีขนาดยาวกว่า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ที่กำหนดไว้</a:t>
            </a:r>
          </a:p>
          <a:p>
            <a:pPr marL="971550" lvl="1" indent="-51435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ตัวอย่างเช่น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คำสั่งโหลดค่าจากหน่วยความจำเข้า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 ต้อง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ระบุ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ทั้งสอง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 และ ค่าคงที่หนึ่งค่า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constant)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ถ้า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หากแอดเดรสใช้ฟิลด์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ขนาด 5 </a:t>
            </a: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แล้วค่าคงที่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สูงสุดที่สามารถระบุได้ในคำสั่ง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โหลดจะ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ถูกจำกัดแค่ </a:t>
            </a:r>
            <a:r>
              <a:rPr lang="th-TH" sz="3200" i="1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</a:t>
            </a:r>
            <a:r>
              <a:rPr lang="th-TH" sz="3200" i="1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⁵ − </a:t>
            </a:r>
            <a:r>
              <a:rPr lang="th-TH" sz="3200" i="1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 = 31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ซึ่ง น้อยเกิน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กว่าจะใช้งานได้อย่างมีประสิทธิภาพ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084" y="5099599"/>
            <a:ext cx="9353550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85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119963" y="2637770"/>
            <a:ext cx="9879364" cy="187833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จากปัญหาที่กล่าวมาจึงนำไปสู่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หลักการสุดท้ายในการออกแบบฮาร์ดแวร์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คือ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Design Principle 3: Good design demands good compromises.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(หลักการ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ออกแบบที่ 3: การออกแบบที่ดีต้องมีการประนีประนอมที่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ดี)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5634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1390" y="1401398"/>
            <a:ext cx="9840198" cy="230268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ทางออกที่นักออกแบบ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LEGv8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เลือกใช้คือ กำหนดให้ทุกคำสั่งมีความยาวเท่ากัน ซึ่งทำให้จำเป็นต้องมี รูปแบบคำสั่งที่แตกต่างกัน สำหรับคำสั่งแต่ละ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ประเภท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ตัวอย่างเช่น รูปแบบคำสั่งที่เรียกว่า </a:t>
            </a:r>
            <a:r>
              <a:rPr lang="th-TH" sz="3200" b="1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คือ </a:t>
            </a:r>
            <a:r>
              <a:rPr lang="en-US" sz="3200" b="1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D-type</a:t>
            </a:r>
            <a:r>
              <a:rPr lang="en-US" sz="3200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 </a:t>
            </a:r>
            <a:r>
              <a:rPr lang="en-US" sz="3200" b="1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D-format</a:t>
            </a:r>
            <a:r>
              <a:rPr lang="en-US" sz="3200" b="1" i="1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b="1" i="1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ซึ่ง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ใช้กับคำสั่งประเภท </a:t>
            </a:r>
            <a:r>
              <a:rPr lang="en-US" sz="3200" b="1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data transfer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เช่น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load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store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ฟิลด์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ต่าง ๆ ใน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D-format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ได้แก่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937" y="4366597"/>
            <a:ext cx="10029825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652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351543" y="1401398"/>
            <a:ext cx="9428074" cy="5025991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ส่วนรูปแบบ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คำสั่งอีกประเภท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หนึ่งคือ  </a:t>
            </a:r>
            <a:r>
              <a:rPr lang="en-US" sz="3200" b="1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I-type</a:t>
            </a:r>
            <a:r>
              <a:rPr lang="en-US" sz="3200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(Immediate Type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สำหรับคำสั่ง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ที่ใช้ ค่าคงที่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Immediate constant)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เป็นหนึ่งใน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operand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</a:p>
          <a:p>
            <a:pPr marL="914400" lvl="1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มีโครงสร้างดังนี้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255" y="3520497"/>
            <a:ext cx="4705350" cy="2619375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105122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209875" y="2240496"/>
            <a:ext cx="9981679" cy="359085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ฟิลด์แอดเดรสขนาด 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9 บิต</a:t>
            </a:r>
            <a:r>
              <a:rPr lang="th-TH" sz="3200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หมายความว่า คำสั่งโหลด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รีจิสเตอร์สามารถ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โหลดข้อมูลแบบ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doubleword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(64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บิต) จากหน่วยความจำ ภายในช่วง ±2⁸ หรือ 256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ไบต์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จากตำแหน่งแอดเดรสใน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รีจิสเตอร์ฐาน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Rn 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8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เห็นว่า หากมี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รีจิสเตอร์มากกว่า 32 ตัว</a:t>
            </a:r>
            <a:r>
              <a:rPr lang="th-TH" sz="3200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จะเริ่มเกิดปัญหากับรูปแบบนี้ เพราะฟิลด์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Rn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Rt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(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Rd)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จะต้องการ บิตเพิ่มเติมอีก 1 บิต (เพื่อแทนค่า 0–63 แทน 0–31) ซึ่งจะทำให้ ยากขึ้นในการบรรจุทุกอย่างลงในคำสั่งความยาว 32 บิตเวิร์ดเดียวได้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875" y="911454"/>
            <a:ext cx="10029825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89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536509" y="3296563"/>
            <a:ext cx="9428074" cy="177574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หมาย</a:t>
            </a:r>
            <a:r>
              <a:rPr lang="th-TH" sz="3200" b="1" i="1" u="sng" dirty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เหตุ: </a:t>
            </a:r>
            <a:endParaRPr lang="th-TH" sz="3200" b="1" i="1" u="sng" dirty="0" smtClean="0">
              <a:solidFill>
                <a:srgbClr val="0070C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ฟิลด์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สุดท้ายในคำสั่ง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D-type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ใช้ชื่อว่า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Rt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แทน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Rd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เพราะในคำสั่ง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store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ฟิลด์นี้ระบุแหล่งข้อมูล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source)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ไม่ใช่ปลายทาง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destination)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เหมือนในคำสั่ง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load)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633" y="1731369"/>
            <a:ext cx="10029825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72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107583" y="822376"/>
            <a:ext cx="10110738" cy="293221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ฮาร์ดแวร์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รู้ได้อย่างไรว่าจะต้องจัดการกับรูปแบบ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ไหน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คำตอบ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คือ รูปแบบของคำสั่งนั้นถูกแยกแยะด้วยค่าที่อยู่ใน</a:t>
            </a:r>
            <a:r>
              <a:rPr lang="th-TH" sz="3200" b="1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ฟิลด์แรก (</a:t>
            </a:r>
            <a:r>
              <a:rPr lang="en-US" sz="3200" b="1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opcode)</a:t>
            </a:r>
            <a:r>
              <a:rPr lang="th-TH" sz="3200" b="1" i="1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โดย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ที่แต่ละรูปแบบจะถูกกำหนดให้ใช้ชุดค่าที่แตกต่างกันในฟิลด์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opcode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ฮาร์ดแวร์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จะใช้ค่าในฟิลด์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opcode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นี้ในการตัดสินใจว่าจะประมวลผลส่วนอื่น ๆ ของคำสั่ง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อย่างไร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531" y="4014189"/>
            <a:ext cx="9896475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30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5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75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454574" y="770334"/>
            <a:ext cx="9428074" cy="250786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สอบย่อย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แปลภาษาแอสเซมบลี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LEGv8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เป็นภาษาเครื่อง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กำหนดให้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มีฐานของอาร์เรย์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X21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สอดคล้องกับ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กำหนดค่า</a:t>
            </a:r>
            <a:endParaRPr lang="en-US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A[30] = h + A[30] + 1;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226080" y="1238400"/>
              <a:ext cx="7584840" cy="39056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6720" y="1229040"/>
                <a:ext cx="7603560" cy="3924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0393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441"/>
            <a:ext cx="901080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2.2 การทำงานของฮาร์ดแวร์คอมพิวเตอร์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Operations of the Computer Hardware)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54362" y="2623995"/>
            <a:ext cx="9782727" cy="114621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ต่อไปนี้แสดง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ความสัมพันธ์ระหว่างโปรแกรมที่เขียนด้วย</a:t>
            </a: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ภาษาระดับสูง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กับโปรแกรมที่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ใช้</a:t>
            </a:r>
            <a:r>
              <a:rPr lang="th-TH" sz="3200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ภาษาแอสเซมบลี </a:t>
            </a:r>
            <a:r>
              <a:rPr lang="th-TH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200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assembly language)</a:t>
            </a:r>
            <a:endParaRPr lang="en-US" sz="3200" i="1" u="sng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4072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454574" y="770334"/>
            <a:ext cx="9428074" cy="565552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แปลภาษาแอสเซมบลี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LEGv8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เป็นภาษาเครื่อง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กำหนดให้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X10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มีฐานของอาร์เรย์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X21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สอดคล้องกับ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กำหนดค่า</a:t>
            </a:r>
            <a:endParaRPr lang="en-US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A[30] = h + A[30] + 1;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แปลงเป็นภาษาแอสเซมบลีได้ดังนี้</a:t>
            </a:r>
            <a:endParaRPr lang="en-US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LDUR X9, [X10,#240]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Temporary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X9 gets A[30]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ADD X9,X21,X9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	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Temporary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X9 gets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h+A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[30]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ADDI X9,X9,#1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	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Temporary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X9 gets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h+A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[30]+1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STUR X9, [X10,#240]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Stores 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h+A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[30]+1 back into A[30]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จงเขียนรหัสภาษาเครื่อง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8315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4118" y="821044"/>
            <a:ext cx="9428074" cy="2873928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b="1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 </a:t>
            </a:r>
            <a:r>
              <a:rPr lang="en-US" sz="3200" b="1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LDUR</a:t>
            </a:r>
            <a:r>
              <a:rPr lang="en-US" sz="3200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ถูก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ระบุด้วย 1986 (จากตาราง)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ในฟิลด์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แรก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ฐาน 10 ถูกระบุในฟิลด์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 4 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Rn)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ปลายทาง 9 ถูกระบุในฟิลด์สุดท้าย (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Rt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ออฟ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เซ็ตสำหรับเลือก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A[30] (240 = 30 × 8)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พบในฟิลด์ที่สอง (แอดเดรส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endParaRPr lang="th-TH" sz="14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891" y="5012354"/>
            <a:ext cx="8620125" cy="723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12033" y="5274589"/>
            <a:ext cx="12827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LDUR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9073" y="5386358"/>
            <a:ext cx="638175" cy="2381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9187" y="5422259"/>
            <a:ext cx="504825" cy="2286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4204" y="5423674"/>
            <a:ext cx="371475" cy="23812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8021" y="5414933"/>
            <a:ext cx="295275" cy="2286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3558" y="5397349"/>
            <a:ext cx="371475" cy="276225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4759568" y="4195151"/>
            <a:ext cx="24849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LDUR X9, [X10,#240]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937375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4118" y="821044"/>
            <a:ext cx="9428074" cy="177574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b="1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 </a:t>
            </a:r>
            <a:r>
              <a:rPr lang="en-US" sz="3200" b="1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</a:t>
            </a:r>
            <a:r>
              <a:rPr lang="en-US" sz="3200" b="1" i="1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ถูก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ระบุด้วย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1112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(จากตาราง)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ในฟิลด์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แรก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ถูกดำเนินการของรีจิสเตอร์สามตัว (9, 21 และ 9) อยู่ในฟิลด์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ที่2 ที่4  และที่ 5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โดยมีค่า 0 ในฟิลด์ที่สาม (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shamt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891" y="4185877"/>
            <a:ext cx="8620125" cy="723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12033" y="4448112"/>
            <a:ext cx="1119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ADD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5310" y="4594684"/>
            <a:ext cx="295275" cy="2286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3558" y="4570872"/>
            <a:ext cx="371475" cy="276225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4759568" y="3368674"/>
            <a:ext cx="19255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X9,X21,X9 </a:t>
            </a:r>
            <a:endParaRPr lang="en-US" sz="2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3554" y="4597197"/>
            <a:ext cx="600075" cy="2476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7779" y="4571158"/>
            <a:ext cx="295275" cy="228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04670" y="4556870"/>
            <a:ext cx="333375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9922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4118" y="821044"/>
            <a:ext cx="9428074" cy="177574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b="1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 </a:t>
            </a:r>
            <a:r>
              <a:rPr lang="en-US" sz="3200" b="1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ADDI</a:t>
            </a:r>
            <a:r>
              <a:rPr lang="en-US" sz="3200" b="1" i="1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ถูก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ระบุด้วย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580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(จากตาราง)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ในฟิลด์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แรก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ค่า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ทันที 1 ในฟิลด์ที่สอง และตัวดำเนินการรีจิสเตอร์ (9 ในทั้งสองกรณี) ในสองฟิลด์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สุดท้าย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891" y="4185877"/>
            <a:ext cx="8620125" cy="723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12033" y="4448112"/>
            <a:ext cx="11865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ADDI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59568" y="3368674"/>
            <a:ext cx="18469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ADDI X9,X9,#1 </a:t>
            </a:r>
            <a:endParaRPr lang="en-US" sz="2800" b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7779" y="4571158"/>
            <a:ext cx="295275" cy="228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6325" y="4594684"/>
            <a:ext cx="476250" cy="2381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1453" y="4563462"/>
            <a:ext cx="3943350" cy="3143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629" y="4594684"/>
            <a:ext cx="29527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619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4118" y="821044"/>
            <a:ext cx="9428074" cy="250786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b="1" i="1" u="sng" dirty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 </a:t>
            </a:r>
            <a:r>
              <a:rPr lang="en-US" sz="3200" b="1" i="1" u="sng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STUR</a:t>
            </a:r>
            <a:r>
              <a:rPr lang="en-US" sz="3200" b="1" i="1" dirty="0" smtClean="0">
                <a:solidFill>
                  <a:srgbClr val="FF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ถูก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ระบุด้วย 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1984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(จากตาราง)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ในฟิลด์</a:t>
            </a: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แรก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รีจิสเตอร์ฐาน 10 ถูกระบุในฟิลด์ที่ 4 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Rn)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รีจิสเตอร์ปลายทาง 9 ถูกระบุในฟิลด์สุดท้าย (</a:t>
            </a:r>
            <a:r>
              <a:rPr lang="en-US" sz="32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Rt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</a:p>
          <a:p>
            <a:pPr marL="457200" indent="-45720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ออฟเซ็ตสำหรับเลือก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A[30] (240 = 30 × 8)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พบในฟิลด์ที่สอง (แอดเดรส)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891" y="4185877"/>
            <a:ext cx="8620125" cy="723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12033" y="4448112"/>
            <a:ext cx="11977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STUR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59568" y="3368674"/>
            <a:ext cx="24449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STUR X9, [X10,#240] </a:t>
            </a:r>
            <a:endParaRPr lang="en-US" sz="2800" b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7779" y="4571158"/>
            <a:ext cx="295275" cy="228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1010" y="4571158"/>
            <a:ext cx="590550" cy="2762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9568" y="4594684"/>
            <a:ext cx="495300" cy="2381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3912" y="4581983"/>
            <a:ext cx="447675" cy="2476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3558" y="4570872"/>
            <a:ext cx="37147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5233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186" y="3769131"/>
            <a:ext cx="8643938" cy="182099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76186" y="930689"/>
            <a:ext cx="8510789" cy="2244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LDUR X9, [X10,#240]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Temporary </a:t>
            </a:r>
            <a:r>
              <a:rPr lang="en-US" sz="28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X9 gets A[30]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ADD X9,X21,X9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	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Temporary </a:t>
            </a:r>
            <a:r>
              <a:rPr lang="en-US" sz="28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X9 gets </a:t>
            </a:r>
            <a:r>
              <a:rPr lang="en-US" sz="28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h+A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[30]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ADDI X9,X9,#1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	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Temporary </a:t>
            </a:r>
            <a:r>
              <a:rPr lang="en-US" sz="28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reg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X9 gets </a:t>
            </a:r>
            <a:r>
              <a:rPr lang="en-US" sz="28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h+A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[30]+1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STUR X9, [X10,#240]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// Stores </a:t>
            </a:r>
            <a:r>
              <a:rPr lang="en-US" sz="2800" dirty="0" err="1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h+A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[30]+1 back into A[30]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3393360" y="4809960"/>
              <a:ext cx="4096080" cy="54828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84000" y="4800600"/>
                <a:ext cx="4114800" cy="567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402554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488918" y="1021203"/>
            <a:ext cx="9428074" cy="61927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ตารางรหัสเครื่องเป็นเลขฐานสิบ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5931" y="1809956"/>
            <a:ext cx="8643938" cy="18209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43863" y="3940074"/>
            <a:ext cx="9428074" cy="61927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แปลงเป็นเลขฐานสอง จะได้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5456" y="5078376"/>
            <a:ext cx="8620125" cy="3714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312" y="5387503"/>
            <a:ext cx="8620125" cy="3714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5931" y="5725993"/>
            <a:ext cx="8620125" cy="3714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7837" y="4739886"/>
            <a:ext cx="8620125" cy="3714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25" y="4802234"/>
            <a:ext cx="1447800" cy="2571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2462" y="4790463"/>
            <a:ext cx="1171575" cy="2667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4617" y="4799988"/>
            <a:ext cx="419100" cy="24765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34297" y="4802233"/>
            <a:ext cx="666750" cy="25717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50939" y="4806496"/>
            <a:ext cx="657225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8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874630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การแทนคำสั่งในคอมพิวเตอร์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Representing Instructions in the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1488918" y="1021203"/>
            <a:ext cx="9428074" cy="61927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ตารางรหัสเครื่องเป็นเลขฐานสิบ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5931" y="1809956"/>
            <a:ext cx="8643938" cy="18209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5931" y="4782337"/>
            <a:ext cx="8655463" cy="130235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43863" y="3940074"/>
            <a:ext cx="9428074" cy="61927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แปลงเป็นเลขฐานสอง จะได้</a:t>
            </a:r>
            <a:endParaRPr lang="th-TH" sz="3200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/>
              <p14:cNvContentPartPr/>
              <p14:nvPr/>
            </p14:nvContentPartPr>
            <p14:xfrm>
              <a:off x="3417120" y="4929120"/>
              <a:ext cx="71640" cy="102420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407760" y="4919760"/>
                <a:ext cx="90360" cy="104292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Rectangle 8"/>
          <p:cNvSpPr/>
          <p:nvPr/>
        </p:nvSpPr>
        <p:spPr>
          <a:xfrm>
            <a:off x="1821267" y="5123246"/>
            <a:ext cx="2286499" cy="3028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1266" y="4797749"/>
            <a:ext cx="2286499" cy="3028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821267" y="5731316"/>
            <a:ext cx="2286499" cy="3028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821266" y="5405819"/>
            <a:ext cx="2286499" cy="3028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107765" y="5417152"/>
            <a:ext cx="3348112" cy="2915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598982" y="2883933"/>
            <a:ext cx="4011639" cy="3657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13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597" y="1168819"/>
            <a:ext cx="3164505" cy="31487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5905" y="1243013"/>
            <a:ext cx="3203864" cy="31330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6500" y="1168819"/>
            <a:ext cx="3101529" cy="3180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267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16" y="2674962"/>
            <a:ext cx="152477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5400" dirty="0" smtClean="0"/>
              <a:t>Q&amp;A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90227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441"/>
            <a:ext cx="901080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2.2 การทำงานของฮาร์ดแวร์คอมพิวเตอร์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Operations of the Computer Hardware)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06763" y="1136000"/>
            <a:ext cx="9782727" cy="52662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 ก.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โปรแกรม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ประกอบด้วยตัวแปร 5 ตัว คือ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a, b, c, d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 </a:t>
            </a:r>
            <a:r>
              <a:rPr lang="en-US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e 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pt-BR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 = b + c;</a:t>
            </a:r>
          </a:p>
          <a:p>
            <a:pPr lvl="1" algn="thaiDist">
              <a:lnSpc>
                <a:spcPct val="50000"/>
              </a:lnSpc>
              <a:spcAft>
                <a:spcPts val="800"/>
              </a:spcAft>
            </a:pPr>
            <a:r>
              <a:rPr lang="pt-BR" sz="3600" b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d = a - e;</a:t>
            </a: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คอมไพเลอร์จะแปลคำสั่งจากภาษา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C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 ภาษาแอสเซมบลี (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assembly</a:t>
            </a:r>
            <a:r>
              <a:rPr lang="en-US" sz="3200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)</a:t>
            </a:r>
            <a:endParaRPr lang="th-TH" sz="3200" dirty="0" smtClean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b="1" i="1" u="sng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ตัวอย่าง </a:t>
            </a:r>
            <a:r>
              <a:rPr lang="th-TH" sz="3200" b="1" i="1" u="sng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ข.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คำสั่งที่ดำเนินการ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กับตัวดำเนินการต้น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ทาง 2 ตัว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และวางผลลัพธ์ไว้ในตัวดำเนินการปลายทางตัวเดียว 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ดังนั้นจะถูกคอมไพล์</a:t>
            </a:r>
            <a:r>
              <a:rPr lang="th-TH" sz="3200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โดยตรงเป็นคำสั่ง</a:t>
            </a:r>
            <a:r>
              <a:rPr lang="th-TH" sz="3200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ภาษาแอสเซมบลีได้คำสั่งนี้</a:t>
            </a:r>
            <a:endParaRPr lang="th-TH" sz="3200" i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ADD a, b, c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SUB d, a, </a:t>
            </a:r>
            <a:r>
              <a:rPr lang="en-US" sz="3200" b="1" i="1" dirty="0" smtClean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e</a:t>
            </a:r>
            <a:endParaRPr lang="en-US" sz="3200" b="1" i="1" dirty="0"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3160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845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4677</TotalTime>
  <Words>6364</Words>
  <Application>Microsoft Office PowerPoint</Application>
  <PresentationFormat>Widescreen</PresentationFormat>
  <Paragraphs>706</Paragraphs>
  <Slides>90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90</vt:i4>
      </vt:variant>
    </vt:vector>
  </HeadingPairs>
  <TitlesOfParts>
    <vt:vector size="98" baseType="lpstr">
      <vt:lpstr>Angsana New</vt:lpstr>
      <vt:lpstr>Arial</vt:lpstr>
      <vt:lpstr>Calibri</vt:lpstr>
      <vt:lpstr>Calibri Light</vt:lpstr>
      <vt:lpstr>Cordia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2 ภาษาเครื่อง</dc:title>
  <dc:creator>PC</dc:creator>
  <cp:lastModifiedBy>PC</cp:lastModifiedBy>
  <cp:revision>216</cp:revision>
  <cp:lastPrinted>2025-08-22T01:08:57Z</cp:lastPrinted>
  <dcterms:created xsi:type="dcterms:W3CDTF">2025-07-25T09:40:46Z</dcterms:created>
  <dcterms:modified xsi:type="dcterms:W3CDTF">2025-09-05T03:57:11Z</dcterms:modified>
</cp:coreProperties>
</file>